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73" r:id="rId4"/>
    <p:sldId id="274" r:id="rId5"/>
    <p:sldId id="277" r:id="rId6"/>
    <p:sldId id="278" r:id="rId7"/>
    <p:sldId id="279" r:id="rId8"/>
    <p:sldId id="280" r:id="rId9"/>
    <p:sldId id="272" r:id="rId10"/>
    <p:sldId id="262" r:id="rId11"/>
    <p:sldId id="265" r:id="rId12"/>
    <p:sldId id="268" r:id="rId13"/>
    <p:sldId id="275" r:id="rId14"/>
    <p:sldId id="281" r:id="rId15"/>
    <p:sldId id="282" r:id="rId16"/>
    <p:sldId id="283" r:id="rId17"/>
    <p:sldId id="284" r:id="rId18"/>
    <p:sldId id="285" r:id="rId19"/>
    <p:sldId id="286" r:id="rId20"/>
    <p:sldId id="287" r:id="rId21"/>
    <p:sldId id="288" r:id="rId22"/>
    <p:sldId id="289" r:id="rId23"/>
    <p:sldId id="263" r:id="rId24"/>
    <p:sldId id="264" r:id="rId25"/>
    <p:sldId id="269" r:id="rId26"/>
    <p:sldId id="27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0066"/>
    <a:srgbClr val="0099FF"/>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p:scale>
          <a:sx n="78" d="100"/>
          <a:sy n="78" d="100"/>
        </p:scale>
        <p:origin x="3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0FF071-00AC-4F1A-AF47-4404E9774E86}" type="datetimeFigureOut">
              <a:rPr lang="en-IN" smtClean="0"/>
              <a:t>12-04-2019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587FCA-D9D4-4255-A742-152EBD2EFE16}" type="slidenum">
              <a:rPr lang="en-IN" smtClean="0"/>
              <a:t>‹#›</a:t>
            </a:fld>
            <a:endParaRPr lang="en-IN"/>
          </a:p>
        </p:txBody>
      </p:sp>
    </p:spTree>
    <p:extLst>
      <p:ext uri="{BB962C8B-B14F-4D97-AF65-F5344CB8AC3E}">
        <p14:creationId xmlns:p14="http://schemas.microsoft.com/office/powerpoint/2010/main" val="2758007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0FF071-00AC-4F1A-AF47-4404E9774E86}" type="datetimeFigureOut">
              <a:rPr lang="en-IN" smtClean="0"/>
              <a:t>12-04-2019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587FCA-D9D4-4255-A742-152EBD2EFE16}" type="slidenum">
              <a:rPr lang="en-IN" smtClean="0"/>
              <a:t>‹#›</a:t>
            </a:fld>
            <a:endParaRPr lang="en-IN"/>
          </a:p>
        </p:txBody>
      </p:sp>
    </p:spTree>
    <p:extLst>
      <p:ext uri="{BB962C8B-B14F-4D97-AF65-F5344CB8AC3E}">
        <p14:creationId xmlns:p14="http://schemas.microsoft.com/office/powerpoint/2010/main" val="2108978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0FF071-00AC-4F1A-AF47-4404E9774E86}" type="datetimeFigureOut">
              <a:rPr lang="en-IN" smtClean="0"/>
              <a:t>12-04-2019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587FCA-D9D4-4255-A742-152EBD2EFE1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87537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0FF071-00AC-4F1A-AF47-4404E9774E86}" type="datetimeFigureOut">
              <a:rPr lang="en-IN" smtClean="0"/>
              <a:t>12-04-2019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587FCA-D9D4-4255-A742-152EBD2EFE16}" type="slidenum">
              <a:rPr lang="en-IN" smtClean="0"/>
              <a:t>‹#›</a:t>
            </a:fld>
            <a:endParaRPr lang="en-IN"/>
          </a:p>
        </p:txBody>
      </p:sp>
    </p:spTree>
    <p:extLst>
      <p:ext uri="{BB962C8B-B14F-4D97-AF65-F5344CB8AC3E}">
        <p14:creationId xmlns:p14="http://schemas.microsoft.com/office/powerpoint/2010/main" val="186318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0FF071-00AC-4F1A-AF47-4404E9774E86}" type="datetimeFigureOut">
              <a:rPr lang="en-IN" smtClean="0"/>
              <a:t>12-04-2019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587FCA-D9D4-4255-A742-152EBD2EFE1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09789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0FF071-00AC-4F1A-AF47-4404E9774E86}" type="datetimeFigureOut">
              <a:rPr lang="en-IN" smtClean="0"/>
              <a:t>12-04-2019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587FCA-D9D4-4255-A742-152EBD2EFE16}" type="slidenum">
              <a:rPr lang="en-IN" smtClean="0"/>
              <a:t>‹#›</a:t>
            </a:fld>
            <a:endParaRPr lang="en-IN"/>
          </a:p>
        </p:txBody>
      </p:sp>
    </p:spTree>
    <p:extLst>
      <p:ext uri="{BB962C8B-B14F-4D97-AF65-F5344CB8AC3E}">
        <p14:creationId xmlns:p14="http://schemas.microsoft.com/office/powerpoint/2010/main" val="2635850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0FF071-00AC-4F1A-AF47-4404E9774E86}" type="datetimeFigureOut">
              <a:rPr lang="en-IN" smtClean="0"/>
              <a:t>12-04-2019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587FCA-D9D4-4255-A742-152EBD2EFE16}" type="slidenum">
              <a:rPr lang="en-IN" smtClean="0"/>
              <a:t>‹#›</a:t>
            </a:fld>
            <a:endParaRPr lang="en-IN"/>
          </a:p>
        </p:txBody>
      </p:sp>
    </p:spTree>
    <p:extLst>
      <p:ext uri="{BB962C8B-B14F-4D97-AF65-F5344CB8AC3E}">
        <p14:creationId xmlns:p14="http://schemas.microsoft.com/office/powerpoint/2010/main" val="1647644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0FF071-00AC-4F1A-AF47-4404E9774E86}" type="datetimeFigureOut">
              <a:rPr lang="en-IN" smtClean="0"/>
              <a:t>12-04-2019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587FCA-D9D4-4255-A742-152EBD2EFE16}" type="slidenum">
              <a:rPr lang="en-IN" smtClean="0"/>
              <a:t>‹#›</a:t>
            </a:fld>
            <a:endParaRPr lang="en-IN"/>
          </a:p>
        </p:txBody>
      </p:sp>
    </p:spTree>
    <p:extLst>
      <p:ext uri="{BB962C8B-B14F-4D97-AF65-F5344CB8AC3E}">
        <p14:creationId xmlns:p14="http://schemas.microsoft.com/office/powerpoint/2010/main" val="1235693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0FF071-00AC-4F1A-AF47-4404E9774E86}" type="datetimeFigureOut">
              <a:rPr lang="en-IN" smtClean="0"/>
              <a:t>12-04-2019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587FCA-D9D4-4255-A742-152EBD2EFE16}" type="slidenum">
              <a:rPr lang="en-IN" smtClean="0"/>
              <a:t>‹#›</a:t>
            </a:fld>
            <a:endParaRPr lang="en-IN"/>
          </a:p>
        </p:txBody>
      </p:sp>
    </p:spTree>
    <p:extLst>
      <p:ext uri="{BB962C8B-B14F-4D97-AF65-F5344CB8AC3E}">
        <p14:creationId xmlns:p14="http://schemas.microsoft.com/office/powerpoint/2010/main" val="1147724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0FF071-00AC-4F1A-AF47-4404E9774E86}" type="datetimeFigureOut">
              <a:rPr lang="en-IN" smtClean="0"/>
              <a:t>12-04-2019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587FCA-D9D4-4255-A742-152EBD2EFE16}" type="slidenum">
              <a:rPr lang="en-IN" smtClean="0"/>
              <a:t>‹#›</a:t>
            </a:fld>
            <a:endParaRPr lang="en-IN"/>
          </a:p>
        </p:txBody>
      </p:sp>
    </p:spTree>
    <p:extLst>
      <p:ext uri="{BB962C8B-B14F-4D97-AF65-F5344CB8AC3E}">
        <p14:creationId xmlns:p14="http://schemas.microsoft.com/office/powerpoint/2010/main" val="338012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0FF071-00AC-4F1A-AF47-4404E9774E86}" type="datetimeFigureOut">
              <a:rPr lang="en-IN" smtClean="0"/>
              <a:t>12-04-2019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587FCA-D9D4-4255-A742-152EBD2EFE16}" type="slidenum">
              <a:rPr lang="en-IN" smtClean="0"/>
              <a:t>‹#›</a:t>
            </a:fld>
            <a:endParaRPr lang="en-IN"/>
          </a:p>
        </p:txBody>
      </p:sp>
    </p:spTree>
    <p:extLst>
      <p:ext uri="{BB962C8B-B14F-4D97-AF65-F5344CB8AC3E}">
        <p14:creationId xmlns:p14="http://schemas.microsoft.com/office/powerpoint/2010/main" val="333251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0FF071-00AC-4F1A-AF47-4404E9774E86}" type="datetimeFigureOut">
              <a:rPr lang="en-IN" smtClean="0"/>
              <a:t>12-04-2019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587FCA-D9D4-4255-A742-152EBD2EFE16}" type="slidenum">
              <a:rPr lang="en-IN" smtClean="0"/>
              <a:t>‹#›</a:t>
            </a:fld>
            <a:endParaRPr lang="en-IN"/>
          </a:p>
        </p:txBody>
      </p:sp>
    </p:spTree>
    <p:extLst>
      <p:ext uri="{BB962C8B-B14F-4D97-AF65-F5344CB8AC3E}">
        <p14:creationId xmlns:p14="http://schemas.microsoft.com/office/powerpoint/2010/main" val="1586313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0FF071-00AC-4F1A-AF47-4404E9774E86}" type="datetimeFigureOut">
              <a:rPr lang="en-IN" smtClean="0"/>
              <a:t>12-04-2019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587FCA-D9D4-4255-A742-152EBD2EFE16}" type="slidenum">
              <a:rPr lang="en-IN" smtClean="0"/>
              <a:t>‹#›</a:t>
            </a:fld>
            <a:endParaRPr lang="en-IN"/>
          </a:p>
        </p:txBody>
      </p:sp>
    </p:spTree>
    <p:extLst>
      <p:ext uri="{BB962C8B-B14F-4D97-AF65-F5344CB8AC3E}">
        <p14:creationId xmlns:p14="http://schemas.microsoft.com/office/powerpoint/2010/main" val="2298847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0FF071-00AC-4F1A-AF47-4404E9774E86}" type="datetimeFigureOut">
              <a:rPr lang="en-IN" smtClean="0"/>
              <a:t>12-04-2019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8587FCA-D9D4-4255-A742-152EBD2EFE16}" type="slidenum">
              <a:rPr lang="en-IN" smtClean="0"/>
              <a:t>‹#›</a:t>
            </a:fld>
            <a:endParaRPr lang="en-IN"/>
          </a:p>
        </p:txBody>
      </p:sp>
    </p:spTree>
    <p:extLst>
      <p:ext uri="{BB962C8B-B14F-4D97-AF65-F5344CB8AC3E}">
        <p14:creationId xmlns:p14="http://schemas.microsoft.com/office/powerpoint/2010/main" val="282580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0FF071-00AC-4F1A-AF47-4404E9774E86}" type="datetimeFigureOut">
              <a:rPr lang="en-IN" smtClean="0"/>
              <a:t>12-04-2019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587FCA-D9D4-4255-A742-152EBD2EFE16}" type="slidenum">
              <a:rPr lang="en-IN" smtClean="0"/>
              <a:t>‹#›</a:t>
            </a:fld>
            <a:endParaRPr lang="en-IN"/>
          </a:p>
        </p:txBody>
      </p:sp>
    </p:spTree>
    <p:extLst>
      <p:ext uri="{BB962C8B-B14F-4D97-AF65-F5344CB8AC3E}">
        <p14:creationId xmlns:p14="http://schemas.microsoft.com/office/powerpoint/2010/main" val="2289246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0FF071-00AC-4F1A-AF47-4404E9774E86}" type="datetimeFigureOut">
              <a:rPr lang="en-IN" smtClean="0"/>
              <a:t>12-04-2019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587FCA-D9D4-4255-A742-152EBD2EFE16}" type="slidenum">
              <a:rPr lang="en-IN" smtClean="0"/>
              <a:t>‹#›</a:t>
            </a:fld>
            <a:endParaRPr lang="en-IN"/>
          </a:p>
        </p:txBody>
      </p:sp>
    </p:spTree>
    <p:extLst>
      <p:ext uri="{BB962C8B-B14F-4D97-AF65-F5344CB8AC3E}">
        <p14:creationId xmlns:p14="http://schemas.microsoft.com/office/powerpoint/2010/main" val="2810572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F0FF071-00AC-4F1A-AF47-4404E9774E86}" type="datetimeFigureOut">
              <a:rPr lang="en-IN" smtClean="0"/>
              <a:t>12-04-2019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8587FCA-D9D4-4255-A742-152EBD2EFE16}" type="slidenum">
              <a:rPr lang="en-IN" smtClean="0"/>
              <a:t>‹#›</a:t>
            </a:fld>
            <a:endParaRPr lang="en-IN"/>
          </a:p>
        </p:txBody>
      </p:sp>
    </p:spTree>
    <p:extLst>
      <p:ext uri="{BB962C8B-B14F-4D97-AF65-F5344CB8AC3E}">
        <p14:creationId xmlns:p14="http://schemas.microsoft.com/office/powerpoint/2010/main" val="1694386357"/>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49E2FD9-173E-421C-85B3-475B1995844F}"/>
              </a:ext>
            </a:extLst>
          </p:cNvPr>
          <p:cNvSpPr>
            <a:spLocks noGrp="1"/>
          </p:cNvSpPr>
          <p:nvPr>
            <p:ph type="ctrTitle"/>
          </p:nvPr>
        </p:nvSpPr>
        <p:spPr>
          <a:xfrm>
            <a:off x="1049338" y="254000"/>
            <a:ext cx="7767637" cy="1646238"/>
          </a:xfrm>
        </p:spPr>
        <p:txBody>
          <a:bodyPr>
            <a:noAutofit/>
          </a:bodyPr>
          <a:lstStyle/>
          <a:p>
            <a:pPr algn="ctr"/>
            <a:br>
              <a:rPr lang="en-IN" sz="3200" b="1" dirty="0">
                <a:latin typeface="Berlin Sans FB Demi" panose="020E0802020502020306" pitchFamily="34" charset="0"/>
              </a:rPr>
            </a:br>
            <a:br>
              <a:rPr lang="en-IN" sz="3200" b="1" dirty="0">
                <a:solidFill>
                  <a:srgbClr val="0070C0"/>
                </a:solidFill>
                <a:latin typeface="Berlin Sans FB Demi" panose="020E0802020502020306" pitchFamily="34" charset="0"/>
              </a:rPr>
            </a:br>
            <a:br>
              <a:rPr lang="en-IN" sz="3200" b="1" dirty="0">
                <a:solidFill>
                  <a:srgbClr val="0070C0"/>
                </a:solidFill>
                <a:latin typeface="Berlin Sans FB Demi" panose="020E0802020502020306" pitchFamily="34" charset="0"/>
              </a:rPr>
            </a:br>
            <a:r>
              <a:rPr lang="en-IN" sz="3200" b="1" dirty="0">
                <a:solidFill>
                  <a:srgbClr val="0070C0"/>
                </a:solidFill>
                <a:latin typeface="Berlin Sans FB Demi" panose="020E0802020502020306" pitchFamily="34" charset="0"/>
              </a:rPr>
              <a:t>ANALYSIS AND PREDICTION OF CUSTOMER CHURN IN TELECOM INDUSTRY</a:t>
            </a:r>
            <a:br>
              <a:rPr lang="en-IN" sz="7200" b="1" dirty="0">
                <a:solidFill>
                  <a:srgbClr val="0070C0"/>
                </a:solidFill>
                <a:latin typeface="Berlin Sans FB Demi" panose="020E0802020502020306" pitchFamily="34" charset="0"/>
              </a:rPr>
            </a:br>
            <a:endParaRPr lang="en-IN" sz="2000" b="1" dirty="0">
              <a:solidFill>
                <a:srgbClr val="0070C0"/>
              </a:solidFill>
              <a:latin typeface="Berlin Sans FB Demi" panose="020E0802020502020306" pitchFamily="34" charset="0"/>
            </a:endParaRPr>
          </a:p>
        </p:txBody>
      </p:sp>
      <p:pic>
        <p:nvPicPr>
          <p:cNvPr id="7" name="Picture 6">
            <a:extLst>
              <a:ext uri="{FF2B5EF4-FFF2-40B4-BE49-F238E27FC236}">
                <a16:creationId xmlns:a16="http://schemas.microsoft.com/office/drawing/2014/main" id="{DE8A1017-D1D7-461B-BB3B-0A9D96E310A3}"/>
              </a:ext>
            </a:extLst>
          </p:cNvPr>
          <p:cNvPicPr>
            <a:picLocks noChangeAspect="1"/>
          </p:cNvPicPr>
          <p:nvPr/>
        </p:nvPicPr>
        <p:blipFill>
          <a:blip r:embed="rId2"/>
          <a:stretch>
            <a:fillRect/>
          </a:stretch>
        </p:blipFill>
        <p:spPr>
          <a:xfrm>
            <a:off x="2125362" y="2571750"/>
            <a:ext cx="5299375" cy="2754012"/>
          </a:xfrm>
          <a:prstGeom prst="rect">
            <a:avLst/>
          </a:prstGeom>
        </p:spPr>
      </p:pic>
    </p:spTree>
    <p:extLst>
      <p:ext uri="{BB962C8B-B14F-4D97-AF65-F5344CB8AC3E}">
        <p14:creationId xmlns:p14="http://schemas.microsoft.com/office/powerpoint/2010/main" val="65028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2BEFA-F6CD-45E5-9E13-1DE24A17579E}"/>
              </a:ext>
            </a:extLst>
          </p:cNvPr>
          <p:cNvSpPr>
            <a:spLocks noGrp="1"/>
          </p:cNvSpPr>
          <p:nvPr>
            <p:ph type="title"/>
          </p:nvPr>
        </p:nvSpPr>
        <p:spPr/>
        <p:txBody>
          <a:bodyPr>
            <a:normAutofit/>
          </a:bodyPr>
          <a:lstStyle/>
          <a:p>
            <a:r>
              <a:rPr lang="en-IN" b="1" dirty="0">
                <a:solidFill>
                  <a:srgbClr val="00B0F0"/>
                </a:solidFill>
                <a:latin typeface="Arial Rounded MT Bold" panose="020F0704030504030204" pitchFamily="34" charset="0"/>
              </a:rPr>
              <a:t>         </a:t>
            </a:r>
            <a:r>
              <a:rPr lang="en-IN" dirty="0">
                <a:solidFill>
                  <a:srgbClr val="00B0F0"/>
                </a:solidFill>
                <a:latin typeface="Arial Rounded MT Bold" panose="020F0704030504030204" pitchFamily="34" charset="0"/>
              </a:rPr>
              <a:t>MODULES DESCRIPTION</a:t>
            </a:r>
            <a:br>
              <a:rPr lang="en-IN" dirty="0">
                <a:solidFill>
                  <a:srgbClr val="00B0F0"/>
                </a:solidFill>
                <a:latin typeface="Arial Rounded MT Bold" panose="020F0704030504030204" pitchFamily="34" charset="0"/>
              </a:rPr>
            </a:br>
            <a:endParaRPr lang="en-IN" b="1" dirty="0">
              <a:solidFill>
                <a:srgbClr val="00B0F0"/>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C13AAA13-7187-4954-9C4F-395AD6FD12E4}"/>
              </a:ext>
            </a:extLst>
          </p:cNvPr>
          <p:cNvSpPr>
            <a:spLocks noGrp="1"/>
          </p:cNvSpPr>
          <p:nvPr>
            <p:ph idx="1"/>
          </p:nvPr>
        </p:nvSpPr>
        <p:spPr/>
        <p:txBody>
          <a:bodyPr/>
          <a:lstStyle/>
          <a:p>
            <a:r>
              <a:rPr lang="en-US" dirty="0"/>
              <a:t>DATASET</a:t>
            </a:r>
          </a:p>
          <a:p>
            <a:r>
              <a:rPr lang="en-US" dirty="0"/>
              <a:t>PRE-PROCESSING</a:t>
            </a:r>
          </a:p>
          <a:p>
            <a:r>
              <a:rPr lang="en-US" dirty="0"/>
              <a:t>TRAIN_TEST_SPLIT</a:t>
            </a:r>
          </a:p>
          <a:p>
            <a:r>
              <a:rPr lang="en-US" dirty="0"/>
              <a:t>FEATURE EXTRACTION</a:t>
            </a:r>
          </a:p>
          <a:p>
            <a:r>
              <a:rPr lang="en-US" dirty="0"/>
              <a:t>CLASSIFICATION</a:t>
            </a:r>
          </a:p>
          <a:p>
            <a:r>
              <a:rPr lang="en-US" dirty="0"/>
              <a:t>ACCURACY SCORE &amp; CONFUSION MATRIX</a:t>
            </a:r>
          </a:p>
          <a:p>
            <a:pPr marL="0" indent="0">
              <a:buNone/>
            </a:pPr>
            <a:endParaRPr lang="en-US" dirty="0"/>
          </a:p>
          <a:p>
            <a:endParaRPr lang="en-US" dirty="0"/>
          </a:p>
        </p:txBody>
      </p:sp>
    </p:spTree>
    <p:extLst>
      <p:ext uri="{BB962C8B-B14F-4D97-AF65-F5344CB8AC3E}">
        <p14:creationId xmlns:p14="http://schemas.microsoft.com/office/powerpoint/2010/main" val="534350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6C4F05-C59D-4BF7-A1F4-7871B9516E9C}"/>
              </a:ext>
            </a:extLst>
          </p:cNvPr>
          <p:cNvSpPr>
            <a:spLocks noGrp="1"/>
          </p:cNvSpPr>
          <p:nvPr>
            <p:ph idx="1"/>
          </p:nvPr>
        </p:nvSpPr>
        <p:spPr>
          <a:xfrm>
            <a:off x="677334" y="650929"/>
            <a:ext cx="8596668" cy="5390433"/>
          </a:xfrm>
        </p:spPr>
        <p:txBody>
          <a:bodyPr>
            <a:normAutofit/>
          </a:bodyPr>
          <a:lstStyle/>
          <a:p>
            <a:pPr marL="0" indent="0">
              <a:buNone/>
            </a:pPr>
            <a:r>
              <a:rPr lang="en-IN" dirty="0"/>
              <a:t>The data set is obtained from Kaggle Website, is used in this paper for the churn analysis and prediction. This data set comprises 18 attributes and 7044 records or tuples. The bar graph and pie chart respectively shown below gives the number of customers that will churn.</a:t>
            </a:r>
            <a:endParaRPr lang="en-US" dirty="0"/>
          </a:p>
          <a:p>
            <a:endParaRPr lang="en-IN" dirty="0"/>
          </a:p>
        </p:txBody>
      </p:sp>
      <p:pic>
        <p:nvPicPr>
          <p:cNvPr id="4" name="Picture 3">
            <a:extLst>
              <a:ext uri="{FF2B5EF4-FFF2-40B4-BE49-F238E27FC236}">
                <a16:creationId xmlns:a16="http://schemas.microsoft.com/office/drawing/2014/main" id="{650A2F90-C103-40E9-BE5F-7E444D6DAB7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05912" y="2588217"/>
            <a:ext cx="3271731" cy="3890075"/>
          </a:xfrm>
          <a:prstGeom prst="rect">
            <a:avLst/>
          </a:prstGeom>
          <a:noFill/>
          <a:ln>
            <a:noFill/>
          </a:ln>
        </p:spPr>
      </p:pic>
      <p:pic>
        <p:nvPicPr>
          <p:cNvPr id="5" name="Picture 4">
            <a:extLst>
              <a:ext uri="{FF2B5EF4-FFF2-40B4-BE49-F238E27FC236}">
                <a16:creationId xmlns:a16="http://schemas.microsoft.com/office/drawing/2014/main" id="{8C19ECA7-25D0-4137-90ED-DBD3E10ADA5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842628" y="2864211"/>
            <a:ext cx="4431374" cy="3177151"/>
          </a:xfrm>
          <a:prstGeom prst="rect">
            <a:avLst/>
          </a:prstGeom>
          <a:noFill/>
          <a:ln>
            <a:noFill/>
          </a:ln>
        </p:spPr>
      </p:pic>
    </p:spTree>
    <p:extLst>
      <p:ext uri="{BB962C8B-B14F-4D97-AF65-F5344CB8AC3E}">
        <p14:creationId xmlns:p14="http://schemas.microsoft.com/office/powerpoint/2010/main" val="2777710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409B59-C006-4639-B8D0-8F44437E3323}"/>
              </a:ext>
            </a:extLst>
          </p:cNvPr>
          <p:cNvSpPr/>
          <p:nvPr/>
        </p:nvSpPr>
        <p:spPr>
          <a:xfrm>
            <a:off x="681924" y="727306"/>
            <a:ext cx="8307092" cy="6186309"/>
          </a:xfrm>
          <a:prstGeom prst="rect">
            <a:avLst/>
          </a:prstGeom>
        </p:spPr>
        <p:txBody>
          <a:bodyPr wrap="square">
            <a:spAutoFit/>
          </a:bodyPr>
          <a:lstStyle/>
          <a:p>
            <a:r>
              <a:rPr lang="en-IN" sz="2800" b="1" dirty="0">
                <a:latin typeface="Times New Roman" panose="02020603050405020304" pitchFamily="18" charset="0"/>
                <a:ea typeface="Times New Roman" panose="02020603050405020304" pitchFamily="18" charset="0"/>
              </a:rPr>
              <a:t>ACCURACY AND PERFORMANCE</a:t>
            </a:r>
          </a:p>
          <a:p>
            <a:endParaRPr lang="en-IN" sz="2800" dirty="0">
              <a:latin typeface="Times New Roman" panose="02020603050405020304" pitchFamily="18" charset="0"/>
              <a:ea typeface="Times New Roman" panose="02020603050405020304" pitchFamily="18" charset="0"/>
            </a:endParaRPr>
          </a:p>
          <a:p>
            <a:pPr algn="just"/>
            <a:r>
              <a:rPr lang="en-IN" sz="2000" dirty="0">
                <a:latin typeface="Times New Roman" panose="02020603050405020304" pitchFamily="18" charset="0"/>
                <a:ea typeface="Times New Roman" panose="02020603050405020304" pitchFamily="18" charset="0"/>
                <a:cs typeface="Times New Roman" panose="02020603050405020304" pitchFamily="18" charset="0"/>
              </a:rPr>
              <a:t>Factors considered in measuring performance are accuracy , sensitivity, specificity and precision .accuracy in the sense how good the classifier is performing sensitivity means how perfect the classifier is with respect to positive entries.</a:t>
            </a:r>
          </a:p>
          <a:p>
            <a:pPr algn="just"/>
            <a:r>
              <a:rPr lang="en-IN" sz="2000" dirty="0">
                <a:latin typeface="Times New Roman" panose="02020603050405020304" pitchFamily="18" charset="0"/>
                <a:ea typeface="Times New Roman" panose="02020603050405020304" pitchFamily="18" charset="0"/>
                <a:cs typeface="Times New Roman" panose="02020603050405020304" pitchFamily="18" charset="0"/>
              </a:rPr>
              <a:t> There are 2 kinds tuples ,positive and negative tuples. positive tuples obey some specific rules whereas negative tuples do not .</a:t>
            </a:r>
          </a:p>
          <a:p>
            <a:pPr algn="just"/>
            <a:r>
              <a:rPr lang="en-IN" sz="2000" dirty="0">
                <a:latin typeface="Times New Roman" panose="02020603050405020304" pitchFamily="18" charset="0"/>
                <a:cs typeface="Times New Roman" panose="02020603050405020304" pitchFamily="18" charset="0"/>
              </a:rPr>
              <a:t> factors taken into consideration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true positive(TP) tuples under consideration is perfectly positively classified </a:t>
            </a:r>
            <a:r>
              <a:rPr lang="en-IN" sz="2000" dirty="0" err="1">
                <a:latin typeface="Times New Roman" panose="02020603050405020304" pitchFamily="18" charset="0"/>
                <a:cs typeface="Times New Roman" panose="02020603050405020304" pitchFamily="18" charset="0"/>
              </a:rPr>
              <a:t>i.e</a:t>
            </a:r>
            <a:r>
              <a:rPr lang="en-IN" sz="2000" dirty="0">
                <a:latin typeface="Times New Roman" panose="02020603050405020304" pitchFamily="18" charset="0"/>
                <a:cs typeface="Times New Roman" panose="02020603050405020304" pitchFamily="18" charset="0"/>
              </a:rPr>
              <a:t> expected and observed tuple were positive.</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True negative(TN):if tuple was observed negative and expectation was same False positive(FP): data tuples were mistakenly classified as positive however expected outcome was the opposite .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False negative(FN) were actually supposed to be classified as positive but were shown to be negative.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6089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DA25B9A-20A1-4CA6-8281-43BD5115573E}"/>
              </a:ext>
            </a:extLst>
          </p:cNvPr>
          <p:cNvSpPr>
            <a:spLocks noGrp="1"/>
          </p:cNvSpPr>
          <p:nvPr>
            <p:ph idx="1"/>
          </p:nvPr>
        </p:nvSpPr>
        <p:spPr>
          <a:xfrm>
            <a:off x="677863" y="371475"/>
            <a:ext cx="8596312" cy="5670550"/>
          </a:xfrm>
        </p:spPr>
        <p:txBody>
          <a:bodyPr/>
          <a:lstStyle/>
          <a:p>
            <a:r>
              <a:rPr lang="en-IN" dirty="0"/>
              <a:t>We can calculate the performance measures of the created classifiers by using the following equations representing the relationship b/w the tuples </a:t>
            </a:r>
            <a:r>
              <a:rPr lang="en-IN" dirty="0" err="1"/>
              <a:t>wrt</a:t>
            </a:r>
            <a:r>
              <a:rPr lang="en-IN" dirty="0"/>
              <a:t> to the performance measuring factors.</a:t>
            </a:r>
            <a:endParaRPr lang="en-US" dirty="0"/>
          </a:p>
          <a:p>
            <a:r>
              <a:rPr lang="en-IN" dirty="0"/>
              <a:t>Accuracy=TP+TN/P+N ---------------(1)</a:t>
            </a:r>
            <a:endParaRPr lang="en-US" dirty="0"/>
          </a:p>
          <a:p>
            <a:r>
              <a:rPr lang="en-IN" dirty="0"/>
              <a:t>Sensitivity=TP/P------------------------(2)</a:t>
            </a:r>
            <a:endParaRPr lang="en-US" dirty="0"/>
          </a:p>
          <a:p>
            <a:r>
              <a:rPr lang="en-IN" dirty="0"/>
              <a:t>Specificity=TN/N-----------------------(3)</a:t>
            </a:r>
            <a:endParaRPr lang="en-US" dirty="0"/>
          </a:p>
          <a:p>
            <a:r>
              <a:rPr lang="en-IN" dirty="0"/>
              <a:t>Precision=TP/TP+FP-------------------(4)</a:t>
            </a:r>
            <a:endParaRPr lang="en-US" dirty="0"/>
          </a:p>
          <a:p>
            <a:r>
              <a:rPr lang="en-IN" dirty="0"/>
              <a:t>Confusion </a:t>
            </a:r>
            <a:r>
              <a:rPr lang="en-IN" dirty="0" err="1"/>
              <a:t>matrix:simple</a:t>
            </a:r>
            <a:r>
              <a:rPr lang="en-IN" dirty="0"/>
              <a:t> tool to check whether tuples belonging to a class are perfectly classified.</a:t>
            </a:r>
            <a:endParaRPr lang="en-US" dirty="0"/>
          </a:p>
          <a:p>
            <a:endParaRPr lang="en-US" dirty="0"/>
          </a:p>
          <a:p>
            <a:endParaRPr lang="en-US" dirty="0"/>
          </a:p>
        </p:txBody>
      </p:sp>
      <p:pic>
        <p:nvPicPr>
          <p:cNvPr id="5" name="Picture 4">
            <a:extLst>
              <a:ext uri="{FF2B5EF4-FFF2-40B4-BE49-F238E27FC236}">
                <a16:creationId xmlns:a16="http://schemas.microsoft.com/office/drawing/2014/main" id="{5F914A70-1CC8-49A5-A941-0FBF1B83CC2B}"/>
              </a:ext>
            </a:extLst>
          </p:cNvPr>
          <p:cNvPicPr>
            <a:picLocks noChangeAspect="1"/>
          </p:cNvPicPr>
          <p:nvPr/>
        </p:nvPicPr>
        <p:blipFill>
          <a:blip r:embed="rId2"/>
          <a:stretch>
            <a:fillRect/>
          </a:stretch>
        </p:blipFill>
        <p:spPr>
          <a:xfrm>
            <a:off x="1690379" y="3924479"/>
            <a:ext cx="6571280" cy="2933521"/>
          </a:xfrm>
          <a:prstGeom prst="rect">
            <a:avLst/>
          </a:prstGeom>
        </p:spPr>
      </p:pic>
    </p:spTree>
    <p:extLst>
      <p:ext uri="{BB962C8B-B14F-4D97-AF65-F5344CB8AC3E}">
        <p14:creationId xmlns:p14="http://schemas.microsoft.com/office/powerpoint/2010/main" val="2119477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E6FD8-C076-4EEC-805A-37A7566A44D4}"/>
              </a:ext>
            </a:extLst>
          </p:cNvPr>
          <p:cNvSpPr>
            <a:spLocks noGrp="1"/>
          </p:cNvSpPr>
          <p:nvPr>
            <p:ph type="title"/>
          </p:nvPr>
        </p:nvSpPr>
        <p:spPr/>
        <p:txBody>
          <a:bodyPr>
            <a:normAutofit fontScale="90000"/>
          </a:bodyPr>
          <a:lstStyle/>
          <a:p>
            <a:r>
              <a:rPr lang="en-US" dirty="0"/>
              <a:t>Importing CSV file and creating </a:t>
            </a:r>
            <a:r>
              <a:rPr lang="en-US" dirty="0" err="1"/>
              <a:t>dataframe</a:t>
            </a:r>
            <a:br>
              <a:rPr lang="en-US" dirty="0"/>
            </a:br>
            <a:endParaRPr lang="en-US" dirty="0"/>
          </a:p>
        </p:txBody>
      </p:sp>
      <p:pic>
        <p:nvPicPr>
          <p:cNvPr id="5" name="Content Placeholder 4">
            <a:extLst>
              <a:ext uri="{FF2B5EF4-FFF2-40B4-BE49-F238E27FC236}">
                <a16:creationId xmlns:a16="http://schemas.microsoft.com/office/drawing/2014/main" id="{E03CE5ED-898E-403E-BDC6-C171049726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9147" y="2160588"/>
            <a:ext cx="7913743" cy="3881437"/>
          </a:xfrm>
        </p:spPr>
      </p:pic>
    </p:spTree>
    <p:extLst>
      <p:ext uri="{BB962C8B-B14F-4D97-AF65-F5344CB8AC3E}">
        <p14:creationId xmlns:p14="http://schemas.microsoft.com/office/powerpoint/2010/main" val="160382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46664-769D-47B3-89C6-25E01ADD5583}"/>
              </a:ext>
            </a:extLst>
          </p:cNvPr>
          <p:cNvSpPr>
            <a:spLocks noGrp="1"/>
          </p:cNvSpPr>
          <p:nvPr>
            <p:ph type="title"/>
          </p:nvPr>
        </p:nvSpPr>
        <p:spPr/>
        <p:txBody>
          <a:bodyPr/>
          <a:lstStyle/>
          <a:p>
            <a:r>
              <a:rPr lang="en-US" dirty="0"/>
              <a:t>Data wrangling</a:t>
            </a:r>
            <a:br>
              <a:rPr lang="en-US" dirty="0"/>
            </a:br>
            <a:endParaRPr lang="en-US" dirty="0"/>
          </a:p>
        </p:txBody>
      </p:sp>
      <p:pic>
        <p:nvPicPr>
          <p:cNvPr id="5" name="Content Placeholder 4">
            <a:extLst>
              <a:ext uri="{FF2B5EF4-FFF2-40B4-BE49-F238E27FC236}">
                <a16:creationId xmlns:a16="http://schemas.microsoft.com/office/drawing/2014/main" id="{4E782C5A-CC3F-4232-B849-42B02BDFC0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750" y="2103438"/>
            <a:ext cx="4566223" cy="4283075"/>
          </a:xfrm>
        </p:spPr>
      </p:pic>
      <p:pic>
        <p:nvPicPr>
          <p:cNvPr id="7" name="Picture 6">
            <a:extLst>
              <a:ext uri="{FF2B5EF4-FFF2-40B4-BE49-F238E27FC236}">
                <a16:creationId xmlns:a16="http://schemas.microsoft.com/office/drawing/2014/main" id="{B5CDE0BA-903C-42A4-A407-B99CE3084F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9213" y="2100619"/>
            <a:ext cx="5029200" cy="4285894"/>
          </a:xfrm>
          <a:prstGeom prst="rect">
            <a:avLst/>
          </a:prstGeom>
        </p:spPr>
      </p:pic>
    </p:spTree>
    <p:extLst>
      <p:ext uri="{BB962C8B-B14F-4D97-AF65-F5344CB8AC3E}">
        <p14:creationId xmlns:p14="http://schemas.microsoft.com/office/powerpoint/2010/main" val="569005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B9CDE-5DB7-46C4-B488-A93BF9F2952A}"/>
              </a:ext>
            </a:extLst>
          </p:cNvPr>
          <p:cNvSpPr>
            <a:spLocks noGrp="1"/>
          </p:cNvSpPr>
          <p:nvPr>
            <p:ph type="title"/>
          </p:nvPr>
        </p:nvSpPr>
        <p:spPr/>
        <p:txBody>
          <a:bodyPr/>
          <a:lstStyle/>
          <a:p>
            <a:r>
              <a:rPr lang="en-US" dirty="0"/>
              <a:t>Feature selection</a:t>
            </a:r>
            <a:br>
              <a:rPr lang="en-US" dirty="0"/>
            </a:br>
            <a:endParaRPr lang="en-US" dirty="0"/>
          </a:p>
        </p:txBody>
      </p:sp>
      <p:pic>
        <p:nvPicPr>
          <p:cNvPr id="5" name="Content Placeholder 4">
            <a:extLst>
              <a:ext uri="{FF2B5EF4-FFF2-40B4-BE49-F238E27FC236}">
                <a16:creationId xmlns:a16="http://schemas.microsoft.com/office/drawing/2014/main" id="{C7C1856F-F032-4DF7-A080-B0579A0307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3014" y="1600200"/>
            <a:ext cx="7815262" cy="4540249"/>
          </a:xfrm>
        </p:spPr>
      </p:pic>
    </p:spTree>
    <p:extLst>
      <p:ext uri="{BB962C8B-B14F-4D97-AF65-F5344CB8AC3E}">
        <p14:creationId xmlns:p14="http://schemas.microsoft.com/office/powerpoint/2010/main" val="3774390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B9F73-C86F-41D1-8670-9CAC7FE4A611}"/>
              </a:ext>
            </a:extLst>
          </p:cNvPr>
          <p:cNvSpPr>
            <a:spLocks noGrp="1"/>
          </p:cNvSpPr>
          <p:nvPr>
            <p:ph type="title"/>
          </p:nvPr>
        </p:nvSpPr>
        <p:spPr/>
        <p:txBody>
          <a:bodyPr/>
          <a:lstStyle/>
          <a:p>
            <a:r>
              <a:rPr lang="en-US" dirty="0"/>
              <a:t>Data visualization</a:t>
            </a:r>
            <a:br>
              <a:rPr lang="en-US" dirty="0"/>
            </a:br>
            <a:endParaRPr lang="en-US" dirty="0"/>
          </a:p>
        </p:txBody>
      </p:sp>
      <p:pic>
        <p:nvPicPr>
          <p:cNvPr id="5" name="Content Placeholder 4">
            <a:extLst>
              <a:ext uri="{FF2B5EF4-FFF2-40B4-BE49-F238E27FC236}">
                <a16:creationId xmlns:a16="http://schemas.microsoft.com/office/drawing/2014/main" id="{4B0D8213-60EC-4F22-AECB-D07F73E6B9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0671" y="2160588"/>
            <a:ext cx="6870695" cy="3881437"/>
          </a:xfrm>
        </p:spPr>
      </p:pic>
    </p:spTree>
    <p:extLst>
      <p:ext uri="{BB962C8B-B14F-4D97-AF65-F5344CB8AC3E}">
        <p14:creationId xmlns:p14="http://schemas.microsoft.com/office/powerpoint/2010/main" val="2368290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39095D5-B923-49DE-8D68-252F98EBD5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5813" y="635793"/>
            <a:ext cx="8258174" cy="5586413"/>
          </a:xfrm>
        </p:spPr>
      </p:pic>
    </p:spTree>
    <p:extLst>
      <p:ext uri="{BB962C8B-B14F-4D97-AF65-F5344CB8AC3E}">
        <p14:creationId xmlns:p14="http://schemas.microsoft.com/office/powerpoint/2010/main" val="2469059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3E27-D057-4D94-9413-15A8BC66F7E2}"/>
              </a:ext>
            </a:extLst>
          </p:cNvPr>
          <p:cNvSpPr>
            <a:spLocks noGrp="1"/>
          </p:cNvSpPr>
          <p:nvPr>
            <p:ph type="title"/>
          </p:nvPr>
        </p:nvSpPr>
        <p:spPr/>
        <p:txBody>
          <a:bodyPr>
            <a:normAutofit fontScale="90000"/>
          </a:bodyPr>
          <a:lstStyle/>
          <a:p>
            <a:r>
              <a:rPr lang="en-US" dirty="0"/>
              <a:t>EVALUATING ALGORITHMS AND TRAINING MODELS</a:t>
            </a:r>
            <a:br>
              <a:rPr lang="en-US" dirty="0"/>
            </a:br>
            <a:r>
              <a:rPr lang="en-US" dirty="0"/>
              <a:t>1.DECISION TREE PERFORMANCE REPORT</a:t>
            </a:r>
            <a:br>
              <a:rPr lang="en-US" dirty="0"/>
            </a:br>
            <a:endParaRPr lang="en-US" dirty="0"/>
          </a:p>
        </p:txBody>
      </p:sp>
      <p:pic>
        <p:nvPicPr>
          <p:cNvPr id="4" name="Content Placeholder 3">
            <a:extLst>
              <a:ext uri="{FF2B5EF4-FFF2-40B4-BE49-F238E27FC236}">
                <a16:creationId xmlns:a16="http://schemas.microsoft.com/office/drawing/2014/main" id="{C3CDFC81-A8C9-499B-A3EC-9CAFF6149D1F}"/>
              </a:ext>
            </a:extLst>
          </p:cNvPr>
          <p:cNvPicPr>
            <a:picLocks noGrp="1" noChangeAspect="1"/>
          </p:cNvPicPr>
          <p:nvPr>
            <p:ph idx="1"/>
          </p:nvPr>
        </p:nvPicPr>
        <p:blipFill>
          <a:blip r:embed="rId2"/>
          <a:stretch>
            <a:fillRect/>
          </a:stretch>
        </p:blipFill>
        <p:spPr>
          <a:xfrm>
            <a:off x="927269" y="2508422"/>
            <a:ext cx="8097499" cy="3866978"/>
          </a:xfrm>
          <a:prstGeom prst="rect">
            <a:avLst/>
          </a:prstGeom>
        </p:spPr>
      </p:pic>
    </p:spTree>
    <p:extLst>
      <p:ext uri="{BB962C8B-B14F-4D97-AF65-F5344CB8AC3E}">
        <p14:creationId xmlns:p14="http://schemas.microsoft.com/office/powerpoint/2010/main" val="3317354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4B2AC-5E9B-4980-9830-131039868E22}"/>
              </a:ext>
            </a:extLst>
          </p:cNvPr>
          <p:cNvSpPr>
            <a:spLocks noGrp="1"/>
          </p:cNvSpPr>
          <p:nvPr>
            <p:ph type="title"/>
          </p:nvPr>
        </p:nvSpPr>
        <p:spPr>
          <a:xfrm>
            <a:off x="952500" y="-314325"/>
            <a:ext cx="10515600" cy="1325563"/>
          </a:xfrm>
        </p:spPr>
        <p:txBody>
          <a:bodyPr>
            <a:normAutofit/>
          </a:bodyPr>
          <a:lstStyle/>
          <a:p>
            <a:br>
              <a:rPr lang="en-IN" sz="3600" b="1" dirty="0">
                <a:solidFill>
                  <a:schemeClr val="accent6">
                    <a:lumMod val="75000"/>
                  </a:schemeClr>
                </a:solidFill>
                <a:latin typeface="Arial Black" panose="020B0A04020102020204" pitchFamily="34" charset="0"/>
              </a:rPr>
            </a:br>
            <a:r>
              <a:rPr lang="en-IN" sz="3600" b="1" dirty="0">
                <a:solidFill>
                  <a:schemeClr val="accent6">
                    <a:lumMod val="75000"/>
                  </a:schemeClr>
                </a:solidFill>
                <a:latin typeface="Arial Black" panose="020B0A04020102020204" pitchFamily="34" charset="0"/>
              </a:rPr>
              <a:t>ABSTRACT</a:t>
            </a:r>
          </a:p>
        </p:txBody>
      </p:sp>
      <p:sp>
        <p:nvSpPr>
          <p:cNvPr id="3" name="Content Placeholder 2">
            <a:extLst>
              <a:ext uri="{FF2B5EF4-FFF2-40B4-BE49-F238E27FC236}">
                <a16:creationId xmlns:a16="http://schemas.microsoft.com/office/drawing/2014/main" id="{55DF8C78-8A5A-4273-A502-A89B08FDD2D4}"/>
              </a:ext>
            </a:extLst>
          </p:cNvPr>
          <p:cNvSpPr>
            <a:spLocks noGrp="1"/>
          </p:cNvSpPr>
          <p:nvPr>
            <p:ph idx="1"/>
          </p:nvPr>
        </p:nvSpPr>
        <p:spPr>
          <a:xfrm>
            <a:off x="723900" y="663575"/>
            <a:ext cx="10515600" cy="6069734"/>
          </a:xfrm>
        </p:spPr>
        <p:txBody>
          <a:bodyPr>
            <a:noAutofit/>
          </a:bodyPr>
          <a:lstStyle/>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Churn Examination is one of the widespread used study on Subscription Oriented Businesses for analyzing the behavior and activities of customers in order to predict beforehand which customer is likely to exit the service agreement.</a:t>
            </a:r>
          </a:p>
          <a:p>
            <a:pPr marL="0" indent="0" algn="just">
              <a:buNone/>
            </a:pPr>
            <a:r>
              <a:rPr lang="en-US" dirty="0">
                <a:latin typeface="Times New Roman" panose="02020603050405020304" pitchFamily="18" charset="0"/>
                <a:cs typeface="Times New Roman" panose="02020603050405020304" pitchFamily="18" charset="0"/>
              </a:rPr>
              <a:t>Built on Machine Learning procedures and algorithms it has become very significant for companies in today’s market as securing of another client is more costlier than their maintenance. The paper analyses the relevant studies on Customer Churn Analysis in Telecom Business to present overall information to readers about the commonly used data mining means,  and performance of the methods.</a:t>
            </a:r>
          </a:p>
          <a:p>
            <a:pPr marL="0" indent="0" algn="just">
              <a:buNone/>
            </a:pPr>
            <a:r>
              <a:rPr lang="en-US" dirty="0">
                <a:latin typeface="Times New Roman" panose="02020603050405020304" pitchFamily="18" charset="0"/>
                <a:cs typeface="Times New Roman" panose="02020603050405020304" pitchFamily="18" charset="0"/>
              </a:rPr>
              <a:t>Initially, we present the details about the availability of public datasets and various  customer details in each dataset for predicting customer churn. Then, we compare and contrast various analytical modeling systems and compare their performances and results. Conclusively, we review what kinds of performance metrics have been used to gauge the current churn prediction approaches. Examining all these three viewpoints is very critical for developing a more well-organized churn prediction structure for telecom businesses.</a:t>
            </a:r>
          </a:p>
          <a:p>
            <a:pPr marL="0" indent="0">
              <a:buNone/>
            </a:pPr>
            <a:endParaRPr lang="en-IN" dirty="0"/>
          </a:p>
        </p:txBody>
      </p:sp>
    </p:spTree>
    <p:extLst>
      <p:ext uri="{BB962C8B-B14F-4D97-AF65-F5344CB8AC3E}">
        <p14:creationId xmlns:p14="http://schemas.microsoft.com/office/powerpoint/2010/main" val="425692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AC7DF-34F4-43FA-AE6B-9F8D184477D4}"/>
              </a:ext>
            </a:extLst>
          </p:cNvPr>
          <p:cNvSpPr>
            <a:spLocks noGrp="1"/>
          </p:cNvSpPr>
          <p:nvPr>
            <p:ph type="title"/>
          </p:nvPr>
        </p:nvSpPr>
        <p:spPr/>
        <p:txBody>
          <a:bodyPr/>
          <a:lstStyle/>
          <a:p>
            <a:r>
              <a:rPr lang="en-US" dirty="0"/>
              <a:t>2.LOGISTIC REGRESSION PERFORMANCE REPORT</a:t>
            </a:r>
          </a:p>
        </p:txBody>
      </p:sp>
      <p:pic>
        <p:nvPicPr>
          <p:cNvPr id="4" name="Content Placeholder 3">
            <a:extLst>
              <a:ext uri="{FF2B5EF4-FFF2-40B4-BE49-F238E27FC236}">
                <a16:creationId xmlns:a16="http://schemas.microsoft.com/office/drawing/2014/main" id="{08A2A387-30BE-44AB-858B-51BC1EC12FBA}"/>
              </a:ext>
            </a:extLst>
          </p:cNvPr>
          <p:cNvPicPr>
            <a:picLocks noGrp="1" noChangeAspect="1"/>
          </p:cNvPicPr>
          <p:nvPr>
            <p:ph idx="1"/>
          </p:nvPr>
        </p:nvPicPr>
        <p:blipFill>
          <a:blip r:embed="rId2"/>
          <a:stretch>
            <a:fillRect/>
          </a:stretch>
        </p:blipFill>
        <p:spPr>
          <a:xfrm>
            <a:off x="1321609" y="2160588"/>
            <a:ext cx="7308819" cy="3881437"/>
          </a:xfrm>
          <a:prstGeom prst="rect">
            <a:avLst/>
          </a:prstGeom>
        </p:spPr>
      </p:pic>
    </p:spTree>
    <p:extLst>
      <p:ext uri="{BB962C8B-B14F-4D97-AF65-F5344CB8AC3E}">
        <p14:creationId xmlns:p14="http://schemas.microsoft.com/office/powerpoint/2010/main" val="3013102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80424-9D10-4DFF-978A-036738338565}"/>
              </a:ext>
            </a:extLst>
          </p:cNvPr>
          <p:cNvSpPr>
            <a:spLocks noGrp="1"/>
          </p:cNvSpPr>
          <p:nvPr>
            <p:ph type="title"/>
          </p:nvPr>
        </p:nvSpPr>
        <p:spPr/>
        <p:txBody>
          <a:bodyPr/>
          <a:lstStyle/>
          <a:p>
            <a:r>
              <a:rPr lang="en-US" dirty="0"/>
              <a:t>3.SVM PERFORMANCE REPORT</a:t>
            </a:r>
          </a:p>
        </p:txBody>
      </p:sp>
      <p:pic>
        <p:nvPicPr>
          <p:cNvPr id="4" name="Content Placeholder 3">
            <a:extLst>
              <a:ext uri="{FF2B5EF4-FFF2-40B4-BE49-F238E27FC236}">
                <a16:creationId xmlns:a16="http://schemas.microsoft.com/office/drawing/2014/main" id="{7753CA0F-054C-425B-BC91-CDA7EE424625}"/>
              </a:ext>
            </a:extLst>
          </p:cNvPr>
          <p:cNvPicPr>
            <a:picLocks noGrp="1" noChangeAspect="1"/>
          </p:cNvPicPr>
          <p:nvPr>
            <p:ph idx="1"/>
          </p:nvPr>
        </p:nvPicPr>
        <p:blipFill>
          <a:blip r:embed="rId2"/>
          <a:stretch>
            <a:fillRect/>
          </a:stretch>
        </p:blipFill>
        <p:spPr>
          <a:xfrm>
            <a:off x="1533041" y="2160588"/>
            <a:ext cx="6885956" cy="3881437"/>
          </a:xfrm>
          <a:prstGeom prst="rect">
            <a:avLst/>
          </a:prstGeom>
        </p:spPr>
      </p:pic>
    </p:spTree>
    <p:extLst>
      <p:ext uri="{BB962C8B-B14F-4D97-AF65-F5344CB8AC3E}">
        <p14:creationId xmlns:p14="http://schemas.microsoft.com/office/powerpoint/2010/main" val="1504063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DCF98-361C-4C54-B6D5-3EF690968FEF}"/>
              </a:ext>
            </a:extLst>
          </p:cNvPr>
          <p:cNvSpPr>
            <a:spLocks noGrp="1"/>
          </p:cNvSpPr>
          <p:nvPr>
            <p:ph type="title"/>
          </p:nvPr>
        </p:nvSpPr>
        <p:spPr/>
        <p:txBody>
          <a:bodyPr/>
          <a:lstStyle/>
          <a:p>
            <a:r>
              <a:rPr lang="en-US" dirty="0"/>
              <a:t>RANDOM FOREST PERFORMANCE REPORT</a:t>
            </a:r>
          </a:p>
        </p:txBody>
      </p:sp>
      <p:pic>
        <p:nvPicPr>
          <p:cNvPr id="4" name="Content Placeholder 3">
            <a:extLst>
              <a:ext uri="{FF2B5EF4-FFF2-40B4-BE49-F238E27FC236}">
                <a16:creationId xmlns:a16="http://schemas.microsoft.com/office/drawing/2014/main" id="{5B11DED1-32D4-4EBA-BE54-D6DBE16AA9CD}"/>
              </a:ext>
            </a:extLst>
          </p:cNvPr>
          <p:cNvPicPr>
            <a:picLocks noGrp="1" noChangeAspect="1"/>
          </p:cNvPicPr>
          <p:nvPr>
            <p:ph idx="1"/>
          </p:nvPr>
        </p:nvPicPr>
        <p:blipFill>
          <a:blip r:embed="rId2"/>
          <a:stretch>
            <a:fillRect/>
          </a:stretch>
        </p:blipFill>
        <p:spPr>
          <a:xfrm>
            <a:off x="1515248" y="2038865"/>
            <a:ext cx="7758754" cy="4209535"/>
          </a:xfrm>
          <a:prstGeom prst="rect">
            <a:avLst/>
          </a:prstGeom>
        </p:spPr>
      </p:pic>
    </p:spTree>
    <p:extLst>
      <p:ext uri="{BB962C8B-B14F-4D97-AF65-F5344CB8AC3E}">
        <p14:creationId xmlns:p14="http://schemas.microsoft.com/office/powerpoint/2010/main" val="2255952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9C5EF9E7-09CB-47C1-9B0C-CC51A2777B93}"/>
              </a:ext>
            </a:extLst>
          </p:cNvPr>
          <p:cNvSpPr>
            <a:spLocks noGrp="1"/>
          </p:cNvSpPr>
          <p:nvPr>
            <p:ph idx="1"/>
          </p:nvPr>
        </p:nvSpPr>
        <p:spPr>
          <a:xfrm>
            <a:off x="677334" y="433953"/>
            <a:ext cx="8596668" cy="5607409"/>
          </a:xfrm>
        </p:spPr>
        <p:txBody>
          <a:bodyPr/>
          <a:lstStyle/>
          <a:p>
            <a:pPr marL="0" indent="0">
              <a:buNone/>
            </a:pPr>
            <a:r>
              <a:rPr lang="en-US" b="1" dirty="0"/>
              <a:t>SOFTWARE REQUIREMENT</a:t>
            </a:r>
          </a:p>
          <a:p>
            <a:pPr marL="0" indent="0">
              <a:buNone/>
            </a:pPr>
            <a:endParaRPr lang="en-US" dirty="0"/>
          </a:p>
          <a:p>
            <a:pPr marL="0" indent="0">
              <a:buNone/>
            </a:pPr>
            <a:r>
              <a:rPr lang="en-US" b="1" dirty="0"/>
              <a:t>ANACONDA NAVIGATOR</a:t>
            </a:r>
          </a:p>
          <a:p>
            <a:pPr marL="0" indent="0">
              <a:buNone/>
            </a:pPr>
            <a:r>
              <a:rPr lang="en-US" dirty="0"/>
              <a:t>Anaconda Navigator is a desktop graphical user interface (GUI) included in Anaconda® distribution that allows you to launch applications and easily manage </a:t>
            </a:r>
            <a:r>
              <a:rPr lang="en-US" dirty="0" err="1"/>
              <a:t>conda</a:t>
            </a:r>
            <a:r>
              <a:rPr lang="en-US" dirty="0"/>
              <a:t> packages, environments and channels without using command-line commands. Navigator can search for packages on Anaconda Cloud or in a local Anaconda Repository. It is available for Windows, macOS and Linux</a:t>
            </a:r>
          </a:p>
          <a:p>
            <a:endParaRPr lang="en-US" dirty="0"/>
          </a:p>
        </p:txBody>
      </p:sp>
      <p:pic>
        <p:nvPicPr>
          <p:cNvPr id="15" name="Picture 14">
            <a:extLst>
              <a:ext uri="{FF2B5EF4-FFF2-40B4-BE49-F238E27FC236}">
                <a16:creationId xmlns:a16="http://schemas.microsoft.com/office/drawing/2014/main" id="{4016D59F-9C3E-424C-B301-3A94FB53AC38}"/>
              </a:ext>
            </a:extLst>
          </p:cNvPr>
          <p:cNvPicPr>
            <a:picLocks noChangeAspect="1"/>
          </p:cNvPicPr>
          <p:nvPr/>
        </p:nvPicPr>
        <p:blipFill>
          <a:blip r:embed="rId2"/>
          <a:stretch>
            <a:fillRect/>
          </a:stretch>
        </p:blipFill>
        <p:spPr>
          <a:xfrm>
            <a:off x="991893" y="3429000"/>
            <a:ext cx="7392690" cy="3297264"/>
          </a:xfrm>
          <a:prstGeom prst="rect">
            <a:avLst/>
          </a:prstGeom>
        </p:spPr>
      </p:pic>
    </p:spTree>
    <p:extLst>
      <p:ext uri="{BB962C8B-B14F-4D97-AF65-F5344CB8AC3E}">
        <p14:creationId xmlns:p14="http://schemas.microsoft.com/office/powerpoint/2010/main" val="3500055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D0BF7C-C091-46A0-9816-B2C9E47B6B0A}"/>
              </a:ext>
            </a:extLst>
          </p:cNvPr>
          <p:cNvSpPr>
            <a:spLocks noGrp="1"/>
          </p:cNvSpPr>
          <p:nvPr>
            <p:ph idx="1"/>
          </p:nvPr>
        </p:nvSpPr>
        <p:spPr>
          <a:xfrm>
            <a:off x="677334" y="759417"/>
            <a:ext cx="8596668" cy="5281945"/>
          </a:xfrm>
        </p:spPr>
        <p:txBody>
          <a:bodyPr/>
          <a:lstStyle/>
          <a:p>
            <a:pPr marL="0" indent="0">
              <a:buNone/>
            </a:pPr>
            <a:r>
              <a:rPr lang="en-US" b="1" dirty="0"/>
              <a:t>JUPYTER NOTEBOOK</a:t>
            </a:r>
            <a:endParaRPr lang="en-US" dirty="0"/>
          </a:p>
          <a:p>
            <a:pPr marL="0" indent="0">
              <a:buNone/>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 is an open-source web application that allows you to create and share documents that contain live code, equations, visualizations and narrative text. Uses include: data cleaning and transformation, numerical simulation, statistical modeling, data visualization, machine learning, and much more.</a:t>
            </a:r>
          </a:p>
          <a:p>
            <a:endParaRPr lang="en-US" b="1" i="1" dirty="0"/>
          </a:p>
          <a:p>
            <a:pPr marL="0" indent="0">
              <a:buNone/>
            </a:pPr>
            <a:endParaRPr lang="en-IN" dirty="0"/>
          </a:p>
        </p:txBody>
      </p:sp>
      <p:pic>
        <p:nvPicPr>
          <p:cNvPr id="5" name="Picture 4">
            <a:extLst>
              <a:ext uri="{FF2B5EF4-FFF2-40B4-BE49-F238E27FC236}">
                <a16:creationId xmlns:a16="http://schemas.microsoft.com/office/drawing/2014/main" id="{E6182907-30EF-4998-B20B-06C59332931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20543" y="2917162"/>
            <a:ext cx="7310249" cy="3124200"/>
          </a:xfrm>
          <a:prstGeom prst="rect">
            <a:avLst/>
          </a:prstGeom>
          <a:noFill/>
          <a:ln>
            <a:noFill/>
          </a:ln>
        </p:spPr>
      </p:pic>
    </p:spTree>
    <p:extLst>
      <p:ext uri="{BB962C8B-B14F-4D97-AF65-F5344CB8AC3E}">
        <p14:creationId xmlns:p14="http://schemas.microsoft.com/office/powerpoint/2010/main" val="1039746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952D4-0ADA-4963-9003-5D1A2EB32901}"/>
              </a:ext>
            </a:extLst>
          </p:cNvPr>
          <p:cNvSpPr>
            <a:spLocks noGrp="1"/>
          </p:cNvSpPr>
          <p:nvPr>
            <p:ph type="title"/>
          </p:nvPr>
        </p:nvSpPr>
        <p:spPr/>
        <p:txBody>
          <a:bodyPr>
            <a:normAutofit/>
          </a:bodyPr>
          <a:lstStyle/>
          <a:p>
            <a:r>
              <a:rPr lang="en-IN" sz="4800" b="1" dirty="0">
                <a:solidFill>
                  <a:srgbClr val="660066"/>
                </a:solidFill>
              </a:rPr>
              <a:t>                        References</a:t>
            </a:r>
          </a:p>
        </p:txBody>
      </p:sp>
      <p:sp>
        <p:nvSpPr>
          <p:cNvPr id="3" name="Content Placeholder 2">
            <a:extLst>
              <a:ext uri="{FF2B5EF4-FFF2-40B4-BE49-F238E27FC236}">
                <a16:creationId xmlns:a16="http://schemas.microsoft.com/office/drawing/2014/main" id="{AE13B3EB-CD9B-4C22-A94E-0D58715E5E9F}"/>
              </a:ext>
            </a:extLst>
          </p:cNvPr>
          <p:cNvSpPr>
            <a:spLocks noGrp="1"/>
          </p:cNvSpPr>
          <p:nvPr>
            <p:ph idx="1"/>
          </p:nvPr>
        </p:nvSpPr>
        <p:spPr/>
        <p:txBody>
          <a:bodyPr>
            <a:normAutofit fontScale="85000" lnSpcReduction="20000"/>
          </a:bodyPr>
          <a:lstStyle/>
          <a:p>
            <a:r>
              <a:rPr lang="en-US" dirty="0"/>
              <a:t>[1] </a:t>
            </a:r>
            <a:r>
              <a:rPr lang="en-US" dirty="0" err="1"/>
              <a:t>Dilip</a:t>
            </a:r>
            <a:r>
              <a:rPr lang="en-US" dirty="0"/>
              <a:t> </a:t>
            </a:r>
            <a:r>
              <a:rPr lang="en-US" dirty="0" err="1"/>
              <a:t>singh;Somdutta;Abinash</a:t>
            </a:r>
            <a:r>
              <a:rPr lang="en-US" dirty="0"/>
              <a:t> pujari (2017) Evaluation of ML </a:t>
            </a:r>
            <a:r>
              <a:rPr lang="en-US" dirty="0" err="1"/>
              <a:t>modelsFor</a:t>
            </a:r>
            <a:r>
              <a:rPr lang="en-US" dirty="0"/>
              <a:t> employee Churn prediction</a:t>
            </a:r>
          </a:p>
          <a:p>
            <a:r>
              <a:rPr lang="en-US" dirty="0"/>
              <a:t>[2]</a:t>
            </a:r>
            <a:r>
              <a:rPr lang="en-US" b="1" dirty="0"/>
              <a:t> </a:t>
            </a:r>
            <a:r>
              <a:rPr lang="en-US" dirty="0"/>
              <a:t> </a:t>
            </a:r>
            <a:r>
              <a:rPr lang="en-US" dirty="0" err="1"/>
              <a:t>Zhenyu</a:t>
            </a:r>
            <a:r>
              <a:rPr lang="en-US" dirty="0"/>
              <a:t> Chen ;</a:t>
            </a:r>
            <a:r>
              <a:rPr lang="en-US" dirty="0" err="1"/>
              <a:t>Zhipin</a:t>
            </a:r>
            <a:r>
              <a:rPr lang="en-US" dirty="0"/>
              <a:t> Fan (2011) Building comprehensible customer churn prediction models</a:t>
            </a:r>
          </a:p>
          <a:p>
            <a:r>
              <a:rPr lang="en-US" dirty="0"/>
              <a:t>[3]  Jas </a:t>
            </a:r>
            <a:r>
              <a:rPr lang="en-US" dirty="0" err="1"/>
              <a:t>Semrl</a:t>
            </a:r>
            <a:r>
              <a:rPr lang="en-US" dirty="0"/>
              <a:t> ;</a:t>
            </a:r>
            <a:r>
              <a:rPr lang="en-US" dirty="0" err="1"/>
              <a:t>Alexandru</a:t>
            </a:r>
            <a:r>
              <a:rPr lang="en-US" dirty="0"/>
              <a:t> </a:t>
            </a:r>
            <a:r>
              <a:rPr lang="en-US" dirty="0" err="1"/>
              <a:t>Matei</a:t>
            </a:r>
            <a:r>
              <a:rPr lang="en-US" dirty="0"/>
              <a:t>(2017) Churn prediction model for effective gym customer retention</a:t>
            </a:r>
          </a:p>
          <a:p>
            <a:r>
              <a:rPr lang="en-US" dirty="0"/>
              <a:t>[4] </a:t>
            </a:r>
            <a:r>
              <a:rPr lang="en-US" dirty="0" err="1"/>
              <a:t>Preeti</a:t>
            </a:r>
            <a:r>
              <a:rPr lang="en-US" dirty="0"/>
              <a:t> K. Dalvi;  Siddhi </a:t>
            </a:r>
            <a:r>
              <a:rPr lang="en-US" dirty="0" err="1"/>
              <a:t>K.Khandge</a:t>
            </a:r>
            <a:r>
              <a:rPr lang="en-US" dirty="0"/>
              <a:t> ;Ashish </a:t>
            </a:r>
            <a:r>
              <a:rPr lang="en-US" dirty="0" err="1"/>
              <a:t>Deomore</a:t>
            </a:r>
            <a:r>
              <a:rPr lang="en-US" dirty="0"/>
              <a:t>; Aditya </a:t>
            </a:r>
            <a:r>
              <a:rPr lang="en-US" dirty="0" err="1"/>
              <a:t>Bankar</a:t>
            </a:r>
            <a:r>
              <a:rPr lang="en-US" dirty="0"/>
              <a:t> ;V. A. </a:t>
            </a:r>
            <a:r>
              <a:rPr lang="en-US" dirty="0" err="1"/>
              <a:t>Kanade</a:t>
            </a:r>
            <a:r>
              <a:rPr lang="en-US" dirty="0"/>
              <a:t>  (2016) Analysis of customer churn prediction in telecom industry</a:t>
            </a:r>
          </a:p>
          <a:p>
            <a:r>
              <a:rPr lang="en-US" dirty="0"/>
              <a:t>[5]  Saad Ahmed Qureshi ; Ammar Saleem Rehman ;  Ali Mustafa Qamar;  </a:t>
            </a:r>
            <a:r>
              <a:rPr lang="en-US" dirty="0" err="1"/>
              <a:t>Aatif</a:t>
            </a:r>
            <a:r>
              <a:rPr lang="en-US" dirty="0"/>
              <a:t> Kamal(2013) .  Telecommunication subscribers' churn prediction model using machine learning </a:t>
            </a:r>
          </a:p>
          <a:p>
            <a:r>
              <a:rPr lang="en-US" dirty="0"/>
              <a:t>[6] Adnan Amin ;</a:t>
            </a:r>
            <a:r>
              <a:rPr lang="en-US" dirty="0" err="1"/>
              <a:t>Changez</a:t>
            </a:r>
            <a:r>
              <a:rPr lang="en-US" dirty="0"/>
              <a:t> Khan ;Imtiaz Ali ;Sajid Anwar(2014)  Customer Churn Prediction in Telecommunication Industry: With and without Counter</a:t>
            </a:r>
          </a:p>
          <a:p>
            <a:r>
              <a:rPr lang="en-US" dirty="0"/>
              <a:t>[7] </a:t>
            </a:r>
            <a:r>
              <a:rPr lang="en-US" dirty="0" err="1"/>
              <a:t>Alpaydin</a:t>
            </a:r>
            <a:r>
              <a:rPr lang="en-US" dirty="0"/>
              <a:t>, E. (2010). </a:t>
            </a:r>
            <a:r>
              <a:rPr lang="en-US" i="1" dirty="0"/>
              <a:t>Introduction to Machine Learning.</a:t>
            </a:r>
            <a:r>
              <a:rPr lang="en-US" dirty="0"/>
              <a:t> London, England: The MIT Press.</a:t>
            </a:r>
          </a:p>
          <a:p>
            <a:r>
              <a:rPr lang="de-DE" dirty="0"/>
              <a:t>[VIII] </a:t>
            </a:r>
            <a:r>
              <a:rPr lang="de-DE" dirty="0" err="1"/>
              <a:t>Archaux</a:t>
            </a:r>
            <a:r>
              <a:rPr lang="de-DE" dirty="0"/>
              <a:t>, C., </a:t>
            </a:r>
            <a:r>
              <a:rPr lang="de-DE" dirty="0" err="1"/>
              <a:t>Laanaya</a:t>
            </a:r>
            <a:r>
              <a:rPr lang="de-DE" dirty="0"/>
              <a:t>, H., Martin, A., &amp; </a:t>
            </a:r>
            <a:r>
              <a:rPr lang="de-DE" dirty="0" err="1"/>
              <a:t>Khenchaf</a:t>
            </a:r>
            <a:r>
              <a:rPr lang="de-DE" dirty="0"/>
              <a:t>, A. (2004). </a:t>
            </a:r>
            <a:r>
              <a:rPr lang="en-US" dirty="0"/>
              <a:t>An SVM based Churn Detector in Prepaid Mobile Telephony. </a:t>
            </a:r>
            <a:r>
              <a:rPr lang="en-US" i="1" dirty="0"/>
              <a:t>IEEE</a:t>
            </a:r>
            <a:r>
              <a:rPr lang="en-US" dirty="0"/>
              <a:t> .</a:t>
            </a:r>
          </a:p>
          <a:p>
            <a:endParaRPr lang="en-IN" dirty="0"/>
          </a:p>
        </p:txBody>
      </p:sp>
    </p:spTree>
    <p:extLst>
      <p:ext uri="{BB962C8B-B14F-4D97-AF65-F5344CB8AC3E}">
        <p14:creationId xmlns:p14="http://schemas.microsoft.com/office/powerpoint/2010/main" val="3079421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2D5E-09FB-4D03-B6F3-C0DFA0602D9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9D3EDA3-E0ED-41C7-88B9-2BD439F38B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862" y="0"/>
            <a:ext cx="11971867" cy="6734175"/>
          </a:xfrm>
        </p:spPr>
      </p:pic>
    </p:spTree>
    <p:extLst>
      <p:ext uri="{BB962C8B-B14F-4D97-AF65-F5344CB8AC3E}">
        <p14:creationId xmlns:p14="http://schemas.microsoft.com/office/powerpoint/2010/main" val="494221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60294-8519-452F-856C-CC5DFF53619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582AEEB-9B5F-4487-ABD7-F268889D79D5}"/>
              </a:ext>
            </a:extLst>
          </p:cNvPr>
          <p:cNvSpPr>
            <a:spLocks noGrp="1"/>
          </p:cNvSpPr>
          <p:nvPr>
            <p:ph idx="1"/>
          </p:nvPr>
        </p:nvSpPr>
        <p:spPr>
          <a:xfrm>
            <a:off x="677334" y="1565565"/>
            <a:ext cx="8596668" cy="4475798"/>
          </a:xfrm>
        </p:spPr>
        <p:txBody>
          <a:bodyPr/>
          <a:lstStyle/>
          <a:p>
            <a:pPr marL="0" indent="0">
              <a:buNone/>
            </a:pPr>
            <a:r>
              <a:rPr lang="en-US" dirty="0">
                <a:latin typeface="Times New Roman" panose="02020603050405020304" pitchFamily="18" charset="0"/>
                <a:cs typeface="Times New Roman" panose="02020603050405020304" pitchFamily="18" charset="0"/>
              </a:rPr>
              <a:t>Churn Analysis is one of the world wide used analysis on Subscription Oriented Industries to analyze customer behaviors to predict the customers which are about to leave the service agreement from a company. It is based on Machine Learning methods and algorithms and become so important for companies in today’s commercial conditions as gaining a new customer’s cost is more than retaining the existing ones.</a:t>
            </a:r>
          </a:p>
        </p:txBody>
      </p:sp>
      <p:pic>
        <p:nvPicPr>
          <p:cNvPr id="4" name="Picture 3">
            <a:extLst>
              <a:ext uri="{FF2B5EF4-FFF2-40B4-BE49-F238E27FC236}">
                <a16:creationId xmlns:a16="http://schemas.microsoft.com/office/drawing/2014/main" id="{0A2B5DB8-56D3-4869-AD07-19556ED26EFB}"/>
              </a:ext>
            </a:extLst>
          </p:cNvPr>
          <p:cNvPicPr>
            <a:picLocks noChangeAspect="1"/>
          </p:cNvPicPr>
          <p:nvPr/>
        </p:nvPicPr>
        <p:blipFill>
          <a:blip r:embed="rId2"/>
          <a:stretch>
            <a:fillRect/>
          </a:stretch>
        </p:blipFill>
        <p:spPr>
          <a:xfrm>
            <a:off x="3171095" y="3298007"/>
            <a:ext cx="4365778" cy="3113651"/>
          </a:xfrm>
          <a:prstGeom prst="rect">
            <a:avLst/>
          </a:prstGeom>
        </p:spPr>
      </p:pic>
    </p:spTree>
    <p:extLst>
      <p:ext uri="{BB962C8B-B14F-4D97-AF65-F5344CB8AC3E}">
        <p14:creationId xmlns:p14="http://schemas.microsoft.com/office/powerpoint/2010/main" val="2862435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2C02460-F959-47BF-BCA1-D03D1B3979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300" y="928254"/>
            <a:ext cx="4859625" cy="4469246"/>
          </a:xfrm>
          <a:prstGeom prst="rect">
            <a:avLst/>
          </a:prstGeom>
        </p:spPr>
      </p:pic>
      <p:pic>
        <p:nvPicPr>
          <p:cNvPr id="4" name="Picture 3">
            <a:extLst>
              <a:ext uri="{FF2B5EF4-FFF2-40B4-BE49-F238E27FC236}">
                <a16:creationId xmlns:a16="http://schemas.microsoft.com/office/drawing/2014/main" id="{A94E4666-3773-41F6-86DC-0064F683D1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000" y="928254"/>
            <a:ext cx="4859626" cy="4469245"/>
          </a:xfrm>
          <a:prstGeom prst="rect">
            <a:avLst/>
          </a:prstGeom>
        </p:spPr>
      </p:pic>
    </p:spTree>
    <p:extLst>
      <p:ext uri="{BB962C8B-B14F-4D97-AF65-F5344CB8AC3E}">
        <p14:creationId xmlns:p14="http://schemas.microsoft.com/office/powerpoint/2010/main" val="2613244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4CB793-7316-4651-9E38-2EB100244916}"/>
              </a:ext>
            </a:extLst>
          </p:cNvPr>
          <p:cNvSpPr/>
          <p:nvPr/>
        </p:nvSpPr>
        <p:spPr>
          <a:xfrm>
            <a:off x="939113" y="2751082"/>
            <a:ext cx="8946292" cy="2862322"/>
          </a:xfrm>
          <a:prstGeom prst="rect">
            <a:avLst/>
          </a:prstGeom>
        </p:spPr>
        <p:txBody>
          <a:bodyPr wrap="square">
            <a:spAutoFit/>
          </a:bodyPr>
          <a:lstStyle/>
          <a:p>
            <a:r>
              <a:rPr lang="en-US" dirty="0"/>
              <a:t>This literature survey includes the current knowledge including substantive findings, as well as theoretical and methodological contributions to this topic. This literature review contains at least 7 published researches</a:t>
            </a:r>
          </a:p>
          <a:p>
            <a:endParaRPr lang="en-US" dirty="0"/>
          </a:p>
          <a:p>
            <a:r>
              <a:rPr lang="en-US" dirty="0"/>
              <a:t>Which includes :-</a:t>
            </a:r>
          </a:p>
          <a:p>
            <a:r>
              <a:rPr lang="en-US" dirty="0"/>
              <a:t> </a:t>
            </a:r>
          </a:p>
          <a:p>
            <a:pPr marL="514350" indent="-514350">
              <a:buAutoNum type="arabicPeriod"/>
            </a:pPr>
            <a:r>
              <a:rPr lang="en-US" dirty="0"/>
              <a:t>Existing theories about the topic which are accepted universally. </a:t>
            </a:r>
          </a:p>
          <a:p>
            <a:pPr marL="514350" indent="-514350">
              <a:buAutoNum type="arabicPeriod"/>
            </a:pPr>
            <a:r>
              <a:rPr lang="en-US" dirty="0"/>
              <a:t>Books written on the topic, both generic and specific.</a:t>
            </a:r>
          </a:p>
          <a:p>
            <a:pPr marL="514350" indent="-514350">
              <a:buAutoNum type="arabicPeriod"/>
            </a:pPr>
            <a:r>
              <a:rPr lang="en-US" dirty="0"/>
              <a:t>Research done in the field usually in the order of oldest to latest. </a:t>
            </a:r>
          </a:p>
          <a:p>
            <a:pPr marL="514350" indent="-514350">
              <a:buAutoNum type="arabicPeriod"/>
            </a:pPr>
            <a:r>
              <a:rPr lang="en-US" dirty="0"/>
              <a:t>Challenges being faced and ongoing work, if available.</a:t>
            </a:r>
            <a:endParaRPr lang="en-IN" sz="1600" b="1" dirty="0"/>
          </a:p>
        </p:txBody>
      </p:sp>
      <p:sp>
        <p:nvSpPr>
          <p:cNvPr id="3" name="Title 2">
            <a:extLst>
              <a:ext uri="{FF2B5EF4-FFF2-40B4-BE49-F238E27FC236}">
                <a16:creationId xmlns:a16="http://schemas.microsoft.com/office/drawing/2014/main" id="{73F32A98-5D93-415E-A117-1E39D4399D8F}"/>
              </a:ext>
            </a:extLst>
          </p:cNvPr>
          <p:cNvSpPr>
            <a:spLocks noGrp="1"/>
          </p:cNvSpPr>
          <p:nvPr>
            <p:ph type="ctrTitle"/>
          </p:nvPr>
        </p:nvSpPr>
        <p:spPr>
          <a:xfrm>
            <a:off x="1086937" y="231335"/>
            <a:ext cx="7766936" cy="1646302"/>
          </a:xfrm>
        </p:spPr>
        <p:txBody>
          <a:bodyPr/>
          <a:lstStyle/>
          <a:p>
            <a:pPr algn="ctr"/>
            <a:r>
              <a:rPr lang="en-US" sz="4400" dirty="0">
                <a:solidFill>
                  <a:schemeClr val="tx1"/>
                </a:solidFill>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2482495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2B8E97-F63B-4DF8-B618-68182B173FC6}"/>
              </a:ext>
            </a:extLst>
          </p:cNvPr>
          <p:cNvPicPr>
            <a:picLocks noChangeAspect="1"/>
          </p:cNvPicPr>
          <p:nvPr/>
        </p:nvPicPr>
        <p:blipFill>
          <a:blip r:embed="rId2"/>
          <a:stretch>
            <a:fillRect/>
          </a:stretch>
        </p:blipFill>
        <p:spPr>
          <a:xfrm>
            <a:off x="122248" y="1000897"/>
            <a:ext cx="8873471" cy="5140411"/>
          </a:xfrm>
          <a:prstGeom prst="rect">
            <a:avLst/>
          </a:prstGeom>
        </p:spPr>
      </p:pic>
    </p:spTree>
    <p:extLst>
      <p:ext uri="{BB962C8B-B14F-4D97-AF65-F5344CB8AC3E}">
        <p14:creationId xmlns:p14="http://schemas.microsoft.com/office/powerpoint/2010/main" val="248233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89E178-93BA-417A-8217-71EFA57663B6}"/>
              </a:ext>
            </a:extLst>
          </p:cNvPr>
          <p:cNvPicPr>
            <a:picLocks noChangeAspect="1"/>
          </p:cNvPicPr>
          <p:nvPr/>
        </p:nvPicPr>
        <p:blipFill>
          <a:blip r:embed="rId2"/>
          <a:stretch>
            <a:fillRect/>
          </a:stretch>
        </p:blipFill>
        <p:spPr>
          <a:xfrm>
            <a:off x="333632" y="568411"/>
            <a:ext cx="9378778" cy="5350475"/>
          </a:xfrm>
          <a:prstGeom prst="rect">
            <a:avLst/>
          </a:prstGeom>
        </p:spPr>
      </p:pic>
    </p:spTree>
    <p:extLst>
      <p:ext uri="{BB962C8B-B14F-4D97-AF65-F5344CB8AC3E}">
        <p14:creationId xmlns:p14="http://schemas.microsoft.com/office/powerpoint/2010/main" val="3877781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5B8DAE-3D10-4E19-91A0-7DAE89B4A810}"/>
              </a:ext>
            </a:extLst>
          </p:cNvPr>
          <p:cNvPicPr>
            <a:picLocks noChangeAspect="1"/>
          </p:cNvPicPr>
          <p:nvPr/>
        </p:nvPicPr>
        <p:blipFill>
          <a:blip r:embed="rId2"/>
          <a:stretch>
            <a:fillRect/>
          </a:stretch>
        </p:blipFill>
        <p:spPr>
          <a:xfrm>
            <a:off x="358346" y="1044146"/>
            <a:ext cx="9205784" cy="4769708"/>
          </a:xfrm>
          <a:prstGeom prst="rect">
            <a:avLst/>
          </a:prstGeom>
        </p:spPr>
      </p:pic>
    </p:spTree>
    <p:extLst>
      <p:ext uri="{BB962C8B-B14F-4D97-AF65-F5344CB8AC3E}">
        <p14:creationId xmlns:p14="http://schemas.microsoft.com/office/powerpoint/2010/main" val="3340861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AC5560D-36E1-4869-AE2F-0914D647A289}"/>
              </a:ext>
            </a:extLst>
          </p:cNvPr>
          <p:cNvSpPr>
            <a:spLocks noGrp="1"/>
          </p:cNvSpPr>
          <p:nvPr>
            <p:ph idx="1"/>
          </p:nvPr>
        </p:nvSpPr>
        <p:spPr>
          <a:xfrm>
            <a:off x="619932" y="325464"/>
            <a:ext cx="10749743" cy="6075336"/>
          </a:xfrm>
        </p:spPr>
        <p:txBody>
          <a:bodyPr>
            <a:normAutofit fontScale="92500" lnSpcReduction="10000"/>
          </a:bodyPr>
          <a:lstStyle/>
          <a:p>
            <a:pPr marL="0" indent="0">
              <a:buNone/>
            </a:pPr>
            <a:r>
              <a:rPr lang="en-US" dirty="0"/>
              <a:t>     </a:t>
            </a:r>
            <a:r>
              <a:rPr lang="en-US" sz="2200" b="1" dirty="0">
                <a:latin typeface="Times New Roman" panose="02020603050405020304" pitchFamily="18" charset="0"/>
                <a:cs typeface="Times New Roman" panose="02020603050405020304" pitchFamily="18" charset="0"/>
              </a:rPr>
              <a:t>Predicting Customer Churn</a:t>
            </a:r>
          </a:p>
          <a:p>
            <a:r>
              <a:rPr lang="en-US" sz="2200" dirty="0">
                <a:latin typeface="Times New Roman" panose="02020603050405020304" pitchFamily="18" charset="0"/>
                <a:cs typeface="Times New Roman" panose="02020603050405020304" pitchFamily="18" charset="0"/>
              </a:rPr>
              <a:t>Churn prediction consists of detecting which customers are likely to cancel a subscription to a service based on how they use the service. We want to predict the answer to the following question: “Is this customer going to leave us within the next X months?” There are only two possible answers, yes or no; a binary classification task.</a:t>
            </a:r>
          </a:p>
          <a:p>
            <a:pPr marL="0" indent="0">
              <a:buNone/>
            </a:pPr>
            <a:r>
              <a:rPr lang="en-US" sz="2200" b="1" dirty="0">
                <a:latin typeface="Times New Roman" panose="02020603050405020304" pitchFamily="18" charset="0"/>
                <a:cs typeface="Times New Roman" panose="02020603050405020304" pitchFamily="18" charset="0"/>
              </a:rPr>
              <a:t>     Why it matters?</a:t>
            </a:r>
          </a:p>
          <a:p>
            <a:r>
              <a:rPr lang="en-US" sz="2200" dirty="0">
                <a:latin typeface="Times New Roman" panose="02020603050405020304" pitchFamily="18" charset="0"/>
                <a:cs typeface="Times New Roman" panose="02020603050405020304" pitchFamily="18" charset="0"/>
              </a:rPr>
              <a:t>Businesses often have to invest substantial amounts attracting new clients, so every time a client leaves it represents a significant investment lost. Both time and effort then need to be </a:t>
            </a:r>
            <a:r>
              <a:rPr lang="en-US" sz="2200" dirty="0" err="1">
                <a:latin typeface="Times New Roman" panose="02020603050405020304" pitchFamily="18" charset="0"/>
                <a:cs typeface="Times New Roman" panose="02020603050405020304" pitchFamily="18" charset="0"/>
              </a:rPr>
              <a:t>channelled</a:t>
            </a:r>
            <a:r>
              <a:rPr lang="en-US" sz="2200" dirty="0">
                <a:latin typeface="Times New Roman" panose="02020603050405020304" pitchFamily="18" charset="0"/>
                <a:cs typeface="Times New Roman" panose="02020603050405020304" pitchFamily="18" charset="0"/>
              </a:rPr>
              <a:t> into replacing them. Being able to predict when a client is likely to leave and offer them incentives to stay can offer huge savings to a business.</a:t>
            </a:r>
          </a:p>
          <a:p>
            <a:pPr marL="0" indent="0">
              <a:buNone/>
            </a:pPr>
            <a:r>
              <a:rPr lang="en-US" sz="2200" b="1" dirty="0">
                <a:latin typeface="Times New Roman" panose="02020603050405020304" pitchFamily="18" charset="0"/>
                <a:cs typeface="Times New Roman" panose="02020603050405020304" pitchFamily="18" charset="0"/>
              </a:rPr>
              <a:t>     What is the main challenge?</a:t>
            </a:r>
          </a:p>
          <a:p>
            <a:r>
              <a:rPr lang="en-US" sz="2200" dirty="0">
                <a:latin typeface="Times New Roman" panose="02020603050405020304" pitchFamily="18" charset="0"/>
                <a:cs typeface="Times New Roman" panose="02020603050405020304" pitchFamily="18" charset="0"/>
              </a:rPr>
              <a:t>In a real world application, our data would never be too tidy or easy to work with and we would have to undertake a much more rigorous process for evaluating our </a:t>
            </a:r>
            <a:r>
              <a:rPr lang="en-US" sz="2200" dirty="0" err="1">
                <a:latin typeface="Times New Roman" panose="02020603050405020304" pitchFamily="18" charset="0"/>
                <a:cs typeface="Times New Roman" panose="02020603050405020304" pitchFamily="18" charset="0"/>
              </a:rPr>
              <a:t>predictions.Once</a:t>
            </a:r>
            <a:r>
              <a:rPr lang="en-US" sz="2200" dirty="0">
                <a:latin typeface="Times New Roman" panose="02020603050405020304" pitchFamily="18" charset="0"/>
                <a:cs typeface="Times New Roman" panose="02020603050405020304" pitchFamily="18" charset="0"/>
              </a:rPr>
              <a:t> we have our initial results / predictions, the next stage would be to iterate over the steps (cleaning the data, feature selection, modelling, etc.) in an effort to boost the accuracy (or whatever scoring metric you use) of our model. The addition or removal of features, the tuning of hyper parameters, or simply the use of a more complete or larger dataset may all boost our model.</a:t>
            </a:r>
          </a:p>
          <a:p>
            <a:pPr marL="0" indent="0" algn="l">
              <a:buNone/>
            </a:pPr>
            <a:r>
              <a:rPr lang="en-US" sz="2200" dirty="0">
                <a:latin typeface="Times New Roman" panose="02020603050405020304" pitchFamily="18" charset="0"/>
                <a:cs typeface="Times New Roman" panose="02020603050405020304" pitchFamily="18" charset="0"/>
              </a:rPr>
              <a:t>    </a:t>
            </a:r>
            <a:endParaRPr lang="en-US" sz="2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44530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1244</Words>
  <Application>Microsoft Office PowerPoint</Application>
  <PresentationFormat>Widescreen</PresentationFormat>
  <Paragraphs>72</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Arial Black</vt:lpstr>
      <vt:lpstr>Arial Rounded MT Bold</vt:lpstr>
      <vt:lpstr>Berlin Sans FB Demi</vt:lpstr>
      <vt:lpstr>Times New Roman</vt:lpstr>
      <vt:lpstr>Trebuchet MS</vt:lpstr>
      <vt:lpstr>Wingdings 3</vt:lpstr>
      <vt:lpstr>Facet</vt:lpstr>
      <vt:lpstr>   ANALYSIS AND PREDICTION OF CUSTOMER CHURN IN TELECOM INDUSTRY </vt:lpstr>
      <vt:lpstr> ABSTRACT</vt:lpstr>
      <vt:lpstr>INTRODUCTION</vt:lpstr>
      <vt:lpstr>PowerPoint Presentation</vt:lpstr>
      <vt:lpstr>LITERATURE SURVEY</vt:lpstr>
      <vt:lpstr>PowerPoint Presentation</vt:lpstr>
      <vt:lpstr>PowerPoint Presentation</vt:lpstr>
      <vt:lpstr>PowerPoint Presentation</vt:lpstr>
      <vt:lpstr>PowerPoint Presentation</vt:lpstr>
      <vt:lpstr>         MODULES DESCRIPTION </vt:lpstr>
      <vt:lpstr>PowerPoint Presentation</vt:lpstr>
      <vt:lpstr>PowerPoint Presentation</vt:lpstr>
      <vt:lpstr>PowerPoint Presentation</vt:lpstr>
      <vt:lpstr>Importing CSV file and creating dataframe </vt:lpstr>
      <vt:lpstr>Data wrangling </vt:lpstr>
      <vt:lpstr>Feature selection </vt:lpstr>
      <vt:lpstr>Data visualization </vt:lpstr>
      <vt:lpstr>PowerPoint Presentation</vt:lpstr>
      <vt:lpstr>EVALUATING ALGORITHMS AND TRAINING MODELS 1.DECISION TREE PERFORMANCE REPORT </vt:lpstr>
      <vt:lpstr>2.LOGISTIC REGRESSION PERFORMANCE REPORT</vt:lpstr>
      <vt:lpstr>3.SVM PERFORMANCE REPORT</vt:lpstr>
      <vt:lpstr>RANDOM FOREST PERFORMANCE REPORT</vt:lpstr>
      <vt:lpstr>PowerPoint Presentation</vt:lpstr>
      <vt:lpstr>PowerPoint Presentation</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dc:creator>Saketh Chamarthi</dc:creator>
  <cp:lastModifiedBy>shivam sharma</cp:lastModifiedBy>
  <cp:revision>46</cp:revision>
  <dcterms:created xsi:type="dcterms:W3CDTF">2019-01-31T16:49:43Z</dcterms:created>
  <dcterms:modified xsi:type="dcterms:W3CDTF">2019-04-12T13:44:38Z</dcterms:modified>
</cp:coreProperties>
</file>