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nonymous Pro" panose="02060609030202000504" pitchFamily="49"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626" autoAdjust="0"/>
  </p:normalViewPr>
  <p:slideViewPr>
    <p:cSldViewPr>
      <p:cViewPr varScale="1">
        <p:scale>
          <a:sx n="80" d="100"/>
          <a:sy n="80" d="100"/>
        </p:scale>
        <p:origin x="82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11/25/24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4.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3.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Freeform 3"/>
          <p:cNvSpPr/>
          <p:nvPr/>
        </p:nvSpPr>
        <p:spPr>
          <a:xfrm>
            <a:off x="14736377" y="7936471"/>
            <a:ext cx="3551623" cy="2350529"/>
          </a:xfrm>
          <a:custGeom>
            <a:avLst/>
            <a:gdLst/>
            <a:ahLst/>
            <a:cxnLst/>
            <a:rect l="l" t="t" r="r" b="b"/>
            <a:pathLst>
              <a:path w="3551623" h="2350529">
                <a:moveTo>
                  <a:pt x="0" y="0"/>
                </a:moveTo>
                <a:lnTo>
                  <a:pt x="3551623" y="0"/>
                </a:lnTo>
                <a:lnTo>
                  <a:pt x="3551623" y="2350529"/>
                </a:lnTo>
                <a:lnTo>
                  <a:pt x="0" y="235052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flipH="1">
            <a:off x="-897" y="7948733"/>
            <a:ext cx="3551623" cy="2350529"/>
          </a:xfrm>
          <a:custGeom>
            <a:avLst/>
            <a:gdLst/>
            <a:ahLst/>
            <a:cxnLst/>
            <a:rect l="l" t="t" r="r" b="b"/>
            <a:pathLst>
              <a:path w="3551623" h="2350529">
                <a:moveTo>
                  <a:pt x="3551623" y="0"/>
                </a:moveTo>
                <a:lnTo>
                  <a:pt x="0" y="0"/>
                </a:lnTo>
                <a:lnTo>
                  <a:pt x="0" y="2350529"/>
                </a:lnTo>
                <a:lnTo>
                  <a:pt x="3551623" y="2350529"/>
                </a:lnTo>
                <a:lnTo>
                  <a:pt x="3551623"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5" name="Group 5"/>
          <p:cNvGrpSpPr/>
          <p:nvPr/>
        </p:nvGrpSpPr>
        <p:grpSpPr>
          <a:xfrm>
            <a:off x="7203737" y="8587902"/>
            <a:ext cx="3880526" cy="670398"/>
            <a:chOff x="0" y="0"/>
            <a:chExt cx="1022031" cy="176566"/>
          </a:xfrm>
        </p:grpSpPr>
        <p:sp>
          <p:nvSpPr>
            <p:cNvPr id="6" name="Freeform 6"/>
            <p:cNvSpPr/>
            <p:nvPr/>
          </p:nvSpPr>
          <p:spPr>
            <a:xfrm>
              <a:off x="0" y="0"/>
              <a:ext cx="1022031" cy="176566"/>
            </a:xfrm>
            <a:custGeom>
              <a:avLst/>
              <a:gdLst/>
              <a:ahLst/>
              <a:cxnLst/>
              <a:rect l="l" t="t" r="r" b="b"/>
              <a:pathLst>
                <a:path w="1022031" h="176566">
                  <a:moveTo>
                    <a:pt x="0" y="0"/>
                  </a:moveTo>
                  <a:lnTo>
                    <a:pt x="1022031" y="0"/>
                  </a:lnTo>
                  <a:lnTo>
                    <a:pt x="1022031" y="176566"/>
                  </a:lnTo>
                  <a:lnTo>
                    <a:pt x="0" y="176566"/>
                  </a:lnTo>
                  <a:close/>
                </a:path>
              </a:pathLst>
            </a:custGeom>
            <a:solidFill>
              <a:srgbClr val="000000">
                <a:alpha val="0"/>
              </a:srgbClr>
            </a:solidFill>
            <a:ln w="19050" cap="sq">
              <a:solidFill>
                <a:srgbClr val="C1FF72"/>
              </a:solidFill>
              <a:prstDash val="solid"/>
              <a:miter/>
            </a:ln>
          </p:spPr>
          <p:txBody>
            <a:bodyPr/>
            <a:lstStyle/>
            <a:p>
              <a:endParaRPr lang="en-US"/>
            </a:p>
          </p:txBody>
        </p:sp>
        <p:sp>
          <p:nvSpPr>
            <p:cNvPr id="7" name="TextBox 7"/>
            <p:cNvSpPr txBox="1"/>
            <p:nvPr/>
          </p:nvSpPr>
          <p:spPr>
            <a:xfrm>
              <a:off x="0" y="-47625"/>
              <a:ext cx="1022031" cy="224191"/>
            </a:xfrm>
            <a:prstGeom prst="rect">
              <a:avLst/>
            </a:prstGeom>
          </p:spPr>
          <p:txBody>
            <a:bodyPr lIns="50800" tIns="50800" rIns="50800" bIns="50800" rtlCol="0" anchor="ctr"/>
            <a:lstStyle/>
            <a:p>
              <a:pPr algn="ctr">
                <a:lnSpc>
                  <a:spcPts val="2660"/>
                </a:lnSpc>
              </a:pPr>
              <a:endParaRPr/>
            </a:p>
          </p:txBody>
        </p:sp>
      </p:grpSp>
      <p:sp>
        <p:nvSpPr>
          <p:cNvPr id="8" name="TextBox 8"/>
          <p:cNvSpPr txBox="1"/>
          <p:nvPr/>
        </p:nvSpPr>
        <p:spPr>
          <a:xfrm>
            <a:off x="3360660" y="3344780"/>
            <a:ext cx="11566680" cy="5190325"/>
          </a:xfrm>
          <a:prstGeom prst="rect">
            <a:avLst/>
          </a:prstGeom>
        </p:spPr>
        <p:txBody>
          <a:bodyPr lIns="0" tIns="0" rIns="0" bIns="0" rtlCol="0" anchor="t">
            <a:spAutoFit/>
          </a:bodyPr>
          <a:lstStyle/>
          <a:p>
            <a:pPr algn="ctr">
              <a:lnSpc>
                <a:spcPts val="20828"/>
              </a:lnSpc>
              <a:spcBef>
                <a:spcPct val="0"/>
              </a:spcBef>
            </a:pPr>
            <a:r>
              <a:rPr lang="en-US" sz="14877">
                <a:solidFill>
                  <a:srgbClr val="C1FF72"/>
                </a:solidFill>
                <a:latin typeface="Anonymous Pro"/>
                <a:ea typeface="Anonymous Pro"/>
                <a:cs typeface="Anonymous Pro"/>
                <a:sym typeface="Anonymous Pro"/>
              </a:rPr>
              <a:t>BULLS AND COWS</a:t>
            </a:r>
          </a:p>
        </p:txBody>
      </p:sp>
      <p:sp>
        <p:nvSpPr>
          <p:cNvPr id="9" name="Freeform 9"/>
          <p:cNvSpPr/>
          <p:nvPr/>
        </p:nvSpPr>
        <p:spPr>
          <a:xfrm>
            <a:off x="2320288" y="2809428"/>
            <a:ext cx="3423515" cy="2798724"/>
          </a:xfrm>
          <a:custGeom>
            <a:avLst/>
            <a:gdLst/>
            <a:ahLst/>
            <a:cxnLst/>
            <a:rect l="l" t="t" r="r" b="b"/>
            <a:pathLst>
              <a:path w="3423515" h="2798724">
                <a:moveTo>
                  <a:pt x="0" y="0"/>
                </a:moveTo>
                <a:lnTo>
                  <a:pt x="3423516" y="0"/>
                </a:lnTo>
                <a:lnTo>
                  <a:pt x="3423516" y="2798724"/>
                </a:lnTo>
                <a:lnTo>
                  <a:pt x="0" y="2798724"/>
                </a:lnTo>
                <a:lnTo>
                  <a:pt x="0" y="0"/>
                </a:lnTo>
                <a:close/>
              </a:path>
            </a:pathLst>
          </a:custGeom>
          <a:blipFill>
            <a:blip r:embed="rId5"/>
            <a:stretch>
              <a:fillRect/>
            </a:stretch>
          </a:blipFill>
        </p:spPr>
        <p:txBody>
          <a:bodyPr/>
          <a:lstStyle/>
          <a:p>
            <a:endParaRPr lang="en-US"/>
          </a:p>
        </p:txBody>
      </p:sp>
      <p:sp>
        <p:nvSpPr>
          <p:cNvPr id="10" name="Freeform 10"/>
          <p:cNvSpPr/>
          <p:nvPr/>
        </p:nvSpPr>
        <p:spPr>
          <a:xfrm flipH="1">
            <a:off x="12544196" y="2809428"/>
            <a:ext cx="3423515" cy="2798724"/>
          </a:xfrm>
          <a:custGeom>
            <a:avLst/>
            <a:gdLst/>
            <a:ahLst/>
            <a:cxnLst/>
            <a:rect l="l" t="t" r="r" b="b"/>
            <a:pathLst>
              <a:path w="3423515" h="2798724">
                <a:moveTo>
                  <a:pt x="3423516" y="0"/>
                </a:moveTo>
                <a:lnTo>
                  <a:pt x="0" y="0"/>
                </a:lnTo>
                <a:lnTo>
                  <a:pt x="0" y="2798724"/>
                </a:lnTo>
                <a:lnTo>
                  <a:pt x="3423516" y="2798724"/>
                </a:lnTo>
                <a:lnTo>
                  <a:pt x="3423516" y="0"/>
                </a:lnTo>
                <a:close/>
              </a:path>
            </a:pathLst>
          </a:custGeom>
          <a:blipFill>
            <a:blip r:embed="rId5"/>
            <a:stretch>
              <a:fillRect/>
            </a:stretch>
          </a:blipFill>
        </p:spPr>
        <p:txBody>
          <a:bodyPr/>
          <a:lstStyle/>
          <a:p>
            <a:endParaRPr lang="en-US"/>
          </a:p>
        </p:txBody>
      </p:sp>
      <p:sp>
        <p:nvSpPr>
          <p:cNvPr id="11" name="Freeform 11"/>
          <p:cNvSpPr/>
          <p:nvPr/>
        </p:nvSpPr>
        <p:spPr>
          <a:xfrm>
            <a:off x="1028700" y="5063866"/>
            <a:ext cx="637073" cy="159268"/>
          </a:xfrm>
          <a:custGeom>
            <a:avLst/>
            <a:gdLst/>
            <a:ahLst/>
            <a:cxnLst/>
            <a:rect l="l" t="t" r="r" b="b"/>
            <a:pathLst>
              <a:path w="637073" h="159268">
                <a:moveTo>
                  <a:pt x="0" y="0"/>
                </a:moveTo>
                <a:lnTo>
                  <a:pt x="637073" y="0"/>
                </a:lnTo>
                <a:lnTo>
                  <a:pt x="637073" y="159268"/>
                </a:lnTo>
                <a:lnTo>
                  <a:pt x="0" y="1592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2" name="Freeform 12"/>
          <p:cNvSpPr/>
          <p:nvPr/>
        </p:nvSpPr>
        <p:spPr>
          <a:xfrm>
            <a:off x="16622227" y="5063866"/>
            <a:ext cx="637073" cy="159268"/>
          </a:xfrm>
          <a:custGeom>
            <a:avLst/>
            <a:gdLst/>
            <a:ahLst/>
            <a:cxnLst/>
            <a:rect l="l" t="t" r="r" b="b"/>
            <a:pathLst>
              <a:path w="637073" h="159268">
                <a:moveTo>
                  <a:pt x="0" y="0"/>
                </a:moveTo>
                <a:lnTo>
                  <a:pt x="637073" y="0"/>
                </a:lnTo>
                <a:lnTo>
                  <a:pt x="637073" y="159268"/>
                </a:lnTo>
                <a:lnTo>
                  <a:pt x="0" y="1592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3" name="Freeform 13"/>
          <p:cNvSpPr/>
          <p:nvPr/>
        </p:nvSpPr>
        <p:spPr>
          <a:xfrm>
            <a:off x="624411" y="800605"/>
            <a:ext cx="4884807" cy="2582842"/>
          </a:xfrm>
          <a:custGeom>
            <a:avLst/>
            <a:gdLst/>
            <a:ahLst/>
            <a:cxnLst/>
            <a:rect l="l" t="t" r="r" b="b"/>
            <a:pathLst>
              <a:path w="4884807" h="2582842">
                <a:moveTo>
                  <a:pt x="0" y="0"/>
                </a:moveTo>
                <a:lnTo>
                  <a:pt x="4884806" y="0"/>
                </a:lnTo>
                <a:lnTo>
                  <a:pt x="4884806" y="2582842"/>
                </a:lnTo>
                <a:lnTo>
                  <a:pt x="0" y="2582842"/>
                </a:lnTo>
                <a:lnTo>
                  <a:pt x="0" y="0"/>
                </a:lnTo>
                <a:close/>
              </a:path>
            </a:pathLst>
          </a:custGeom>
          <a:blipFill>
            <a:blip r:embed="rId8"/>
            <a:stretch>
              <a:fillRect/>
            </a:stretch>
          </a:blipFill>
        </p:spPr>
        <p:txBody>
          <a:bodyPr/>
          <a:lstStyle/>
          <a:p>
            <a:endParaRPr lang="en-US"/>
          </a:p>
        </p:txBody>
      </p:sp>
      <p:sp>
        <p:nvSpPr>
          <p:cNvPr id="14" name="Freeform 14"/>
          <p:cNvSpPr/>
          <p:nvPr/>
        </p:nvSpPr>
        <p:spPr>
          <a:xfrm>
            <a:off x="13294614" y="800605"/>
            <a:ext cx="4459785" cy="2992110"/>
          </a:xfrm>
          <a:custGeom>
            <a:avLst/>
            <a:gdLst/>
            <a:ahLst/>
            <a:cxnLst/>
            <a:rect l="l" t="t" r="r" b="b"/>
            <a:pathLst>
              <a:path w="4459785" h="2992110">
                <a:moveTo>
                  <a:pt x="0" y="0"/>
                </a:moveTo>
                <a:lnTo>
                  <a:pt x="4459785" y="0"/>
                </a:lnTo>
                <a:lnTo>
                  <a:pt x="4459785" y="2992110"/>
                </a:lnTo>
                <a:lnTo>
                  <a:pt x="0" y="299211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5" name="TextBox 15"/>
          <p:cNvSpPr txBox="1"/>
          <p:nvPr/>
        </p:nvSpPr>
        <p:spPr>
          <a:xfrm>
            <a:off x="7471176" y="8741174"/>
            <a:ext cx="3345649" cy="316230"/>
          </a:xfrm>
          <a:prstGeom prst="rect">
            <a:avLst/>
          </a:prstGeom>
        </p:spPr>
        <p:txBody>
          <a:bodyPr lIns="0" tIns="0" rIns="0" bIns="0" rtlCol="0" anchor="t">
            <a:spAutoFit/>
          </a:bodyPr>
          <a:lstStyle/>
          <a:p>
            <a:pPr algn="ctr">
              <a:lnSpc>
                <a:spcPts val="2520"/>
              </a:lnSpc>
              <a:spcBef>
                <a:spcPct val="0"/>
              </a:spcBef>
            </a:pPr>
            <a:r>
              <a:rPr lang="en-US" sz="1800">
                <a:solidFill>
                  <a:srgbClr val="C1FF72"/>
                </a:solidFill>
                <a:latin typeface="Anonymous Pro"/>
                <a:ea typeface="Anonymous Pro"/>
                <a:cs typeface="Anonymous Pro"/>
                <a:sym typeface="Anonymous Pro"/>
              </a:rPr>
              <a:t>Soroush Saririan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Freeform 3"/>
          <p:cNvSpPr/>
          <p:nvPr/>
        </p:nvSpPr>
        <p:spPr>
          <a:xfrm rot="-5400000">
            <a:off x="11167934" y="3166934"/>
            <a:ext cx="4687762" cy="7494969"/>
          </a:xfrm>
          <a:custGeom>
            <a:avLst/>
            <a:gdLst/>
            <a:ahLst/>
            <a:cxnLst/>
            <a:rect l="l" t="t" r="r" b="b"/>
            <a:pathLst>
              <a:path w="4687762" h="7494969">
                <a:moveTo>
                  <a:pt x="0" y="0"/>
                </a:moveTo>
                <a:lnTo>
                  <a:pt x="4687763" y="0"/>
                </a:lnTo>
                <a:lnTo>
                  <a:pt x="4687763" y="7494969"/>
                </a:lnTo>
                <a:lnTo>
                  <a:pt x="0" y="74949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1028700" y="5819633"/>
            <a:ext cx="7634988" cy="3438667"/>
            <a:chOff x="0" y="0"/>
            <a:chExt cx="8459470" cy="3810000"/>
          </a:xfrm>
        </p:grpSpPr>
        <p:sp>
          <p:nvSpPr>
            <p:cNvPr id="5" name="Freeform 5"/>
            <p:cNvSpPr/>
            <p:nvPr/>
          </p:nvSpPr>
          <p:spPr>
            <a:xfrm>
              <a:off x="0" y="0"/>
              <a:ext cx="8459470" cy="3808730"/>
            </a:xfrm>
            <a:custGeom>
              <a:avLst/>
              <a:gdLst/>
              <a:ahLst/>
              <a:cxnLst/>
              <a:rect l="l" t="t" r="r" b="b"/>
              <a:pathLst>
                <a:path w="8459470" h="3808730">
                  <a:moveTo>
                    <a:pt x="458470" y="0"/>
                  </a:moveTo>
                  <a:lnTo>
                    <a:pt x="8001000" y="0"/>
                  </a:lnTo>
                  <a:cubicBezTo>
                    <a:pt x="8255000" y="0"/>
                    <a:pt x="8459470" y="205740"/>
                    <a:pt x="8459470" y="458470"/>
                  </a:cubicBezTo>
                  <a:lnTo>
                    <a:pt x="8459470" y="2320290"/>
                  </a:lnTo>
                  <a:cubicBezTo>
                    <a:pt x="8459470" y="2451100"/>
                    <a:pt x="8403590" y="2576830"/>
                    <a:pt x="8304530" y="2663190"/>
                  </a:cubicBezTo>
                  <a:lnTo>
                    <a:pt x="7141210" y="3693160"/>
                  </a:lnTo>
                  <a:cubicBezTo>
                    <a:pt x="7057390" y="3768090"/>
                    <a:pt x="6949440" y="3808730"/>
                    <a:pt x="6836410" y="3808730"/>
                  </a:cubicBezTo>
                  <a:lnTo>
                    <a:pt x="3760470" y="3808730"/>
                  </a:lnTo>
                  <a:cubicBezTo>
                    <a:pt x="3506470" y="3808730"/>
                    <a:pt x="3302000" y="3602990"/>
                    <a:pt x="3302000" y="3350260"/>
                  </a:cubicBezTo>
                  <a:lnTo>
                    <a:pt x="3302000" y="3227070"/>
                  </a:lnTo>
                  <a:cubicBezTo>
                    <a:pt x="3302000" y="2973070"/>
                    <a:pt x="3096260" y="2768600"/>
                    <a:pt x="2843530" y="2768600"/>
                  </a:cubicBezTo>
                  <a:lnTo>
                    <a:pt x="458470" y="2768600"/>
                  </a:lnTo>
                  <a:cubicBezTo>
                    <a:pt x="205740" y="2768600"/>
                    <a:pt x="0" y="2562860"/>
                    <a:pt x="0" y="2310130"/>
                  </a:cubicBezTo>
                  <a:lnTo>
                    <a:pt x="0" y="458470"/>
                  </a:lnTo>
                  <a:cubicBezTo>
                    <a:pt x="0" y="205740"/>
                    <a:pt x="205740" y="0"/>
                    <a:pt x="458470" y="0"/>
                  </a:cubicBezTo>
                  <a:close/>
                </a:path>
              </a:pathLst>
            </a:custGeom>
            <a:blipFill>
              <a:blip r:embed="rId5"/>
              <a:stretch>
                <a:fillRect t="-2750" b="-2750"/>
              </a:stretch>
            </a:blipFill>
          </p:spPr>
          <p:txBody>
            <a:bodyPr/>
            <a:lstStyle/>
            <a:p>
              <a:endParaRPr lang="en-US"/>
            </a:p>
          </p:txBody>
        </p:sp>
      </p:grpSp>
      <p:sp>
        <p:nvSpPr>
          <p:cNvPr id="6" name="TextBox 6"/>
          <p:cNvSpPr txBox="1"/>
          <p:nvPr/>
        </p:nvSpPr>
        <p:spPr>
          <a:xfrm>
            <a:off x="1028700" y="2644996"/>
            <a:ext cx="8048510" cy="2237994"/>
          </a:xfrm>
          <a:prstGeom prst="rect">
            <a:avLst/>
          </a:prstGeom>
        </p:spPr>
        <p:txBody>
          <a:bodyPr lIns="0" tIns="0" rIns="0" bIns="0" rtlCol="0" anchor="t">
            <a:spAutoFit/>
          </a:bodyPr>
          <a:lstStyle/>
          <a:p>
            <a:pPr algn="l">
              <a:lnSpc>
                <a:spcPts val="8448"/>
              </a:lnSpc>
            </a:pPr>
            <a:r>
              <a:rPr lang="en-US" sz="9600">
                <a:solidFill>
                  <a:srgbClr val="C1FF72"/>
                </a:solidFill>
                <a:latin typeface="Anonymous Pro"/>
                <a:ea typeface="Anonymous Pro"/>
                <a:cs typeface="Anonymous Pro"/>
                <a:sym typeface="Anonymous Pro"/>
              </a:rPr>
              <a:t>GAME </a:t>
            </a:r>
          </a:p>
          <a:p>
            <a:pPr algn="l">
              <a:lnSpc>
                <a:spcPts val="8448"/>
              </a:lnSpc>
            </a:pPr>
            <a:r>
              <a:rPr lang="en-US" sz="9600">
                <a:solidFill>
                  <a:srgbClr val="C1FF72"/>
                </a:solidFill>
                <a:latin typeface="Anonymous Pro"/>
                <a:ea typeface="Anonymous Pro"/>
                <a:cs typeface="Anonymous Pro"/>
                <a:sym typeface="Anonymous Pro"/>
              </a:rPr>
              <a:t>RULES</a:t>
            </a:r>
          </a:p>
        </p:txBody>
      </p:sp>
      <p:sp>
        <p:nvSpPr>
          <p:cNvPr id="7" name="TextBox 7"/>
          <p:cNvSpPr txBox="1"/>
          <p:nvPr/>
        </p:nvSpPr>
        <p:spPr>
          <a:xfrm>
            <a:off x="1028700" y="981075"/>
            <a:ext cx="2016202" cy="332740"/>
          </a:xfrm>
          <a:prstGeom prst="rect">
            <a:avLst/>
          </a:prstGeom>
        </p:spPr>
        <p:txBody>
          <a:bodyPr lIns="0" tIns="0" rIns="0" bIns="0" rtlCol="0" anchor="t">
            <a:spAutoFit/>
          </a:bodyPr>
          <a:lstStyle/>
          <a:p>
            <a:pPr algn="l">
              <a:lnSpc>
                <a:spcPts val="2660"/>
              </a:lnSpc>
              <a:spcBef>
                <a:spcPct val="0"/>
              </a:spcBef>
            </a:pPr>
            <a:r>
              <a:rPr lang="en-US" sz="1900">
                <a:solidFill>
                  <a:srgbClr val="C1FF72"/>
                </a:solidFill>
                <a:latin typeface="Anonymous Pro"/>
                <a:ea typeface="Anonymous Pro"/>
                <a:cs typeface="Anonymous Pro"/>
                <a:sym typeface="Anonymous Pro"/>
              </a:rPr>
              <a:t>SALFORD &amp; CO.</a:t>
            </a:r>
          </a:p>
        </p:txBody>
      </p:sp>
      <p:sp>
        <p:nvSpPr>
          <p:cNvPr id="8" name="TextBox 8"/>
          <p:cNvSpPr txBox="1"/>
          <p:nvPr/>
        </p:nvSpPr>
        <p:spPr>
          <a:xfrm>
            <a:off x="10659683" y="4863940"/>
            <a:ext cx="5191205" cy="3764979"/>
          </a:xfrm>
          <a:prstGeom prst="rect">
            <a:avLst/>
          </a:prstGeom>
        </p:spPr>
        <p:txBody>
          <a:bodyPr lIns="0" tIns="0" rIns="0" bIns="0" rtlCol="0" anchor="t">
            <a:spAutoFit/>
          </a:bodyPr>
          <a:lstStyle/>
          <a:p>
            <a:pPr algn="l">
              <a:lnSpc>
                <a:spcPts val="2333"/>
              </a:lnSpc>
            </a:pPr>
            <a:r>
              <a:rPr lang="en-US" sz="1944" dirty="0">
                <a:solidFill>
                  <a:srgbClr val="C1FF72"/>
                </a:solidFill>
                <a:latin typeface="Anonymous Pro"/>
                <a:ea typeface="Anonymous Pro"/>
                <a:cs typeface="Anonymous Pro"/>
                <a:sym typeface="Anonymous Pro"/>
              </a:rPr>
              <a:t>In this game the player is attempting to guess a 4 digit random number. This number is has digits between 0 - 9 and can not have a repeating answer.</a:t>
            </a:r>
          </a:p>
          <a:p>
            <a:pPr algn="l">
              <a:lnSpc>
                <a:spcPts val="2333"/>
              </a:lnSpc>
            </a:pPr>
            <a:endParaRPr lang="en-US" sz="1944" dirty="0">
              <a:solidFill>
                <a:srgbClr val="C1FF72"/>
              </a:solidFill>
              <a:latin typeface="Anonymous Pro"/>
              <a:ea typeface="Anonymous Pro"/>
              <a:cs typeface="Anonymous Pro"/>
              <a:sym typeface="Anonymous Pro"/>
            </a:endParaRPr>
          </a:p>
          <a:p>
            <a:pPr algn="l">
              <a:lnSpc>
                <a:spcPts val="2333"/>
              </a:lnSpc>
            </a:pPr>
            <a:r>
              <a:rPr lang="en-US" sz="1944" dirty="0">
                <a:solidFill>
                  <a:srgbClr val="C1FF72"/>
                </a:solidFill>
                <a:latin typeface="Anonymous Pro"/>
                <a:ea typeface="Anonymous Pro"/>
                <a:cs typeface="Anonymous Pro"/>
                <a:sym typeface="Anonymous Pro"/>
              </a:rPr>
              <a:t>If the player guesses the number correct and the position, they get a bull. If they select the number correctly they get a cow.</a:t>
            </a:r>
          </a:p>
          <a:p>
            <a:pPr algn="l">
              <a:lnSpc>
                <a:spcPts val="2333"/>
              </a:lnSpc>
            </a:pPr>
            <a:endParaRPr lang="en-US" sz="1944" dirty="0">
              <a:solidFill>
                <a:srgbClr val="C1FF72"/>
              </a:solidFill>
              <a:latin typeface="Anonymous Pro"/>
              <a:ea typeface="Anonymous Pro"/>
              <a:cs typeface="Anonymous Pro"/>
              <a:sym typeface="Anonymous Pro"/>
            </a:endParaRPr>
          </a:p>
          <a:p>
            <a:pPr algn="l">
              <a:lnSpc>
                <a:spcPts val="2333"/>
              </a:lnSpc>
            </a:pPr>
            <a:r>
              <a:rPr lang="en-US" sz="1944" dirty="0">
                <a:solidFill>
                  <a:srgbClr val="C1FF72"/>
                </a:solidFill>
                <a:latin typeface="Anonymous Pro"/>
                <a:ea typeface="Anonymous Pro"/>
                <a:cs typeface="Anonymous Pro"/>
                <a:sym typeface="Anonymous Pro"/>
              </a:rPr>
              <a:t>Using the bulls and cows the player can then solve for the full number with these clues.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Freeform 3"/>
          <p:cNvSpPr/>
          <p:nvPr/>
        </p:nvSpPr>
        <p:spPr>
          <a:xfrm>
            <a:off x="1028700" y="4068891"/>
            <a:ext cx="6910835" cy="5189409"/>
          </a:xfrm>
          <a:custGeom>
            <a:avLst/>
            <a:gdLst/>
            <a:ahLst/>
            <a:cxnLst/>
            <a:rect l="l" t="t" r="r" b="b"/>
            <a:pathLst>
              <a:path w="6910835" h="5189409">
                <a:moveTo>
                  <a:pt x="0" y="0"/>
                </a:moveTo>
                <a:lnTo>
                  <a:pt x="6910835" y="0"/>
                </a:lnTo>
                <a:lnTo>
                  <a:pt x="6910835" y="5189409"/>
                </a:lnTo>
                <a:lnTo>
                  <a:pt x="0" y="51894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8364770" y="5022732"/>
            <a:ext cx="9757871" cy="1736114"/>
          </a:xfrm>
          <a:custGeom>
            <a:avLst/>
            <a:gdLst/>
            <a:ahLst/>
            <a:cxnLst/>
            <a:rect l="l" t="t" r="r" b="b"/>
            <a:pathLst>
              <a:path w="9757871" h="1736114">
                <a:moveTo>
                  <a:pt x="0" y="0"/>
                </a:moveTo>
                <a:lnTo>
                  <a:pt x="9757871" y="0"/>
                </a:lnTo>
                <a:lnTo>
                  <a:pt x="9757871" y="1736114"/>
                </a:lnTo>
                <a:lnTo>
                  <a:pt x="0" y="1736114"/>
                </a:lnTo>
                <a:lnTo>
                  <a:pt x="0" y="0"/>
                </a:lnTo>
                <a:close/>
              </a:path>
            </a:pathLst>
          </a:custGeom>
          <a:blipFill>
            <a:blip r:embed="rId5"/>
            <a:stretch>
              <a:fillRect l="-834" r="-834"/>
            </a:stretch>
          </a:blipFill>
        </p:spPr>
        <p:txBody>
          <a:bodyPr/>
          <a:lstStyle/>
          <a:p>
            <a:endParaRPr lang="en-US"/>
          </a:p>
        </p:txBody>
      </p:sp>
      <p:sp>
        <p:nvSpPr>
          <p:cNvPr id="5" name="TextBox 5"/>
          <p:cNvSpPr txBox="1"/>
          <p:nvPr/>
        </p:nvSpPr>
        <p:spPr>
          <a:xfrm>
            <a:off x="1028700" y="2531507"/>
            <a:ext cx="10171655" cy="1171194"/>
          </a:xfrm>
          <a:prstGeom prst="rect">
            <a:avLst/>
          </a:prstGeom>
        </p:spPr>
        <p:txBody>
          <a:bodyPr lIns="0" tIns="0" rIns="0" bIns="0" rtlCol="0" anchor="t">
            <a:spAutoFit/>
          </a:bodyPr>
          <a:lstStyle/>
          <a:p>
            <a:pPr algn="l">
              <a:lnSpc>
                <a:spcPts val="8448"/>
              </a:lnSpc>
            </a:pPr>
            <a:r>
              <a:rPr lang="en-US" sz="9600">
                <a:solidFill>
                  <a:srgbClr val="C1FF72"/>
                </a:solidFill>
                <a:latin typeface="Anonymous Pro"/>
                <a:ea typeface="Anonymous Pro"/>
                <a:cs typeface="Anonymous Pro"/>
                <a:sym typeface="Anonymous Pro"/>
              </a:rPr>
              <a:t>CODE OVERVIEW</a:t>
            </a:r>
          </a:p>
        </p:txBody>
      </p:sp>
      <p:sp>
        <p:nvSpPr>
          <p:cNvPr id="6" name="TextBox 6"/>
          <p:cNvSpPr txBox="1"/>
          <p:nvPr/>
        </p:nvSpPr>
        <p:spPr>
          <a:xfrm>
            <a:off x="2217449" y="5229225"/>
            <a:ext cx="5059105" cy="3049716"/>
          </a:xfrm>
          <a:prstGeom prst="rect">
            <a:avLst/>
          </a:prstGeom>
        </p:spPr>
        <p:txBody>
          <a:bodyPr lIns="0" tIns="0" rIns="0" bIns="0" rtlCol="0" anchor="t">
            <a:spAutoFit/>
          </a:bodyPr>
          <a:lstStyle/>
          <a:p>
            <a:pPr algn="l">
              <a:lnSpc>
                <a:spcPts val="2462"/>
              </a:lnSpc>
            </a:pPr>
            <a:r>
              <a:rPr lang="en-US" sz="2051">
                <a:solidFill>
                  <a:srgbClr val="C1FF72"/>
                </a:solidFill>
                <a:latin typeface="Anonymous Pro"/>
                <a:ea typeface="Anonymous Pro"/>
                <a:cs typeface="Anonymous Pro"/>
                <a:sym typeface="Anonymous Pro"/>
              </a:rPr>
              <a:t>The code uses classes and functions to generate the random number, set the rules, calculate bulls/cows, and allow the user to play the game.</a:t>
            </a:r>
          </a:p>
          <a:p>
            <a:pPr algn="l">
              <a:lnSpc>
                <a:spcPts val="2462"/>
              </a:lnSpc>
            </a:pPr>
            <a:endParaRPr lang="en-US" sz="2051">
              <a:solidFill>
                <a:srgbClr val="C1FF72"/>
              </a:solidFill>
              <a:latin typeface="Anonymous Pro"/>
              <a:ea typeface="Anonymous Pro"/>
              <a:cs typeface="Anonymous Pro"/>
              <a:sym typeface="Anonymous Pro"/>
            </a:endParaRPr>
          </a:p>
          <a:p>
            <a:pPr algn="l">
              <a:lnSpc>
                <a:spcPts val="2462"/>
              </a:lnSpc>
            </a:pPr>
            <a:r>
              <a:rPr lang="en-US" sz="2051">
                <a:solidFill>
                  <a:srgbClr val="C1FF72"/>
                </a:solidFill>
                <a:latin typeface="Anonymous Pro"/>
                <a:ea typeface="Anonymous Pro"/>
                <a:cs typeface="Anonymous Pro"/>
                <a:sym typeface="Anonymous Pro"/>
              </a:rPr>
              <a:t>When the game starts, a random code is generated. The turn is reset to zero. Finally the possible solutions are generated.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Freeform 3"/>
          <p:cNvSpPr/>
          <p:nvPr/>
        </p:nvSpPr>
        <p:spPr>
          <a:xfrm>
            <a:off x="1028700" y="4068891"/>
            <a:ext cx="6247854" cy="4691570"/>
          </a:xfrm>
          <a:custGeom>
            <a:avLst/>
            <a:gdLst/>
            <a:ahLst/>
            <a:cxnLst/>
            <a:rect l="l" t="t" r="r" b="b"/>
            <a:pathLst>
              <a:path w="6247854" h="4691570">
                <a:moveTo>
                  <a:pt x="0" y="0"/>
                </a:moveTo>
                <a:lnTo>
                  <a:pt x="6247854" y="0"/>
                </a:lnTo>
                <a:lnTo>
                  <a:pt x="6247854" y="4691571"/>
                </a:lnTo>
                <a:lnTo>
                  <a:pt x="0" y="46915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7946212" y="5143500"/>
            <a:ext cx="9886017" cy="1408757"/>
          </a:xfrm>
          <a:custGeom>
            <a:avLst/>
            <a:gdLst/>
            <a:ahLst/>
            <a:cxnLst/>
            <a:rect l="l" t="t" r="r" b="b"/>
            <a:pathLst>
              <a:path w="9886017" h="1408757">
                <a:moveTo>
                  <a:pt x="0" y="0"/>
                </a:moveTo>
                <a:lnTo>
                  <a:pt x="9886017" y="0"/>
                </a:lnTo>
                <a:lnTo>
                  <a:pt x="9886017" y="1408757"/>
                </a:lnTo>
                <a:lnTo>
                  <a:pt x="0" y="1408757"/>
                </a:lnTo>
                <a:lnTo>
                  <a:pt x="0" y="0"/>
                </a:lnTo>
                <a:close/>
              </a:path>
            </a:pathLst>
          </a:custGeom>
          <a:blipFill>
            <a:blip r:embed="rId5"/>
            <a:stretch>
              <a:fillRect/>
            </a:stretch>
          </a:blipFill>
        </p:spPr>
        <p:txBody>
          <a:bodyPr/>
          <a:lstStyle/>
          <a:p>
            <a:endParaRPr lang="en-US"/>
          </a:p>
        </p:txBody>
      </p:sp>
      <p:sp>
        <p:nvSpPr>
          <p:cNvPr id="5" name="Freeform 5"/>
          <p:cNvSpPr/>
          <p:nvPr/>
        </p:nvSpPr>
        <p:spPr>
          <a:xfrm>
            <a:off x="7946212" y="6758846"/>
            <a:ext cx="9886017" cy="1235752"/>
          </a:xfrm>
          <a:custGeom>
            <a:avLst/>
            <a:gdLst/>
            <a:ahLst/>
            <a:cxnLst/>
            <a:rect l="l" t="t" r="r" b="b"/>
            <a:pathLst>
              <a:path w="9886017" h="1235752">
                <a:moveTo>
                  <a:pt x="0" y="0"/>
                </a:moveTo>
                <a:lnTo>
                  <a:pt x="9886017" y="0"/>
                </a:lnTo>
                <a:lnTo>
                  <a:pt x="9886017" y="1235752"/>
                </a:lnTo>
                <a:lnTo>
                  <a:pt x="0" y="1235752"/>
                </a:lnTo>
                <a:lnTo>
                  <a:pt x="0" y="0"/>
                </a:lnTo>
                <a:close/>
              </a:path>
            </a:pathLst>
          </a:custGeom>
          <a:blipFill>
            <a:blip r:embed="rId6"/>
            <a:stretch>
              <a:fillRect/>
            </a:stretch>
          </a:blipFill>
        </p:spPr>
        <p:txBody>
          <a:bodyPr/>
          <a:lstStyle/>
          <a:p>
            <a:endParaRPr lang="en-US"/>
          </a:p>
        </p:txBody>
      </p:sp>
      <p:sp>
        <p:nvSpPr>
          <p:cNvPr id="6" name="TextBox 6"/>
          <p:cNvSpPr txBox="1"/>
          <p:nvPr/>
        </p:nvSpPr>
        <p:spPr>
          <a:xfrm>
            <a:off x="1028700" y="2531507"/>
            <a:ext cx="11860520" cy="1171194"/>
          </a:xfrm>
          <a:prstGeom prst="rect">
            <a:avLst/>
          </a:prstGeom>
        </p:spPr>
        <p:txBody>
          <a:bodyPr lIns="0" tIns="0" rIns="0" bIns="0" rtlCol="0" anchor="t">
            <a:spAutoFit/>
          </a:bodyPr>
          <a:lstStyle/>
          <a:p>
            <a:pPr algn="l">
              <a:lnSpc>
                <a:spcPts val="8448"/>
              </a:lnSpc>
            </a:pPr>
            <a:r>
              <a:rPr lang="en-US" sz="9600">
                <a:solidFill>
                  <a:srgbClr val="C1FF72"/>
                </a:solidFill>
                <a:latin typeface="Anonymous Pro"/>
                <a:ea typeface="Anonymous Pro"/>
                <a:cs typeface="Anonymous Pro"/>
                <a:sym typeface="Anonymous Pro"/>
              </a:rPr>
              <a:t>GENERATING NUMBER</a:t>
            </a:r>
          </a:p>
        </p:txBody>
      </p:sp>
      <p:sp>
        <p:nvSpPr>
          <p:cNvPr id="7" name="TextBox 7"/>
          <p:cNvSpPr txBox="1"/>
          <p:nvPr/>
        </p:nvSpPr>
        <p:spPr>
          <a:xfrm>
            <a:off x="1912786" y="5229225"/>
            <a:ext cx="5059105" cy="2745697"/>
          </a:xfrm>
          <a:prstGeom prst="rect">
            <a:avLst/>
          </a:prstGeom>
        </p:spPr>
        <p:txBody>
          <a:bodyPr lIns="0" tIns="0" rIns="0" bIns="0" rtlCol="0" anchor="t">
            <a:spAutoFit/>
          </a:bodyPr>
          <a:lstStyle/>
          <a:p>
            <a:pPr algn="l">
              <a:lnSpc>
                <a:spcPts val="2462"/>
              </a:lnSpc>
            </a:pPr>
            <a:r>
              <a:rPr lang="en-US" sz="2051">
                <a:solidFill>
                  <a:srgbClr val="C1FF72"/>
                </a:solidFill>
                <a:latin typeface="Anonymous Pro"/>
                <a:ea typeface="Anonymous Pro"/>
                <a:cs typeface="Anonymous Pro"/>
                <a:sym typeface="Anonymous Pro"/>
              </a:rPr>
              <a:t>Using the generate(self) function, a random four digit number with digits between 0-9 is created. The number is not allowed to have repeating digits as well.</a:t>
            </a:r>
          </a:p>
          <a:p>
            <a:pPr algn="l">
              <a:lnSpc>
                <a:spcPts val="2462"/>
              </a:lnSpc>
            </a:pPr>
            <a:endParaRPr lang="en-US" sz="2051">
              <a:solidFill>
                <a:srgbClr val="C1FF72"/>
              </a:solidFill>
              <a:latin typeface="Anonymous Pro"/>
              <a:ea typeface="Anonymous Pro"/>
              <a:cs typeface="Anonymous Pro"/>
              <a:sym typeface="Anonymous Pro"/>
            </a:endParaRPr>
          </a:p>
          <a:p>
            <a:pPr algn="l">
              <a:lnSpc>
                <a:spcPts val="2462"/>
              </a:lnSpc>
            </a:pPr>
            <a:r>
              <a:rPr lang="en-US" sz="2051">
                <a:solidFill>
                  <a:srgbClr val="C1FF72"/>
                </a:solidFill>
                <a:latin typeface="Anonymous Pro"/>
                <a:ea typeface="Anonymous Pro"/>
                <a:cs typeface="Anonymous Pro"/>
                <a:sym typeface="Anonymous Pro"/>
              </a:rPr>
              <a:t>The generate_soln(self) function determines all the possible solutions that exist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Freeform 3"/>
          <p:cNvSpPr/>
          <p:nvPr/>
        </p:nvSpPr>
        <p:spPr>
          <a:xfrm>
            <a:off x="658326" y="3790774"/>
            <a:ext cx="6977074" cy="5239148"/>
          </a:xfrm>
          <a:custGeom>
            <a:avLst/>
            <a:gdLst/>
            <a:ahLst/>
            <a:cxnLst/>
            <a:rect l="l" t="t" r="r" b="b"/>
            <a:pathLst>
              <a:path w="6977074" h="5239148">
                <a:moveTo>
                  <a:pt x="0" y="0"/>
                </a:moveTo>
                <a:lnTo>
                  <a:pt x="6977074" y="0"/>
                </a:lnTo>
                <a:lnTo>
                  <a:pt x="6977074" y="5239148"/>
                </a:lnTo>
                <a:lnTo>
                  <a:pt x="0" y="52391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7752941" y="4552775"/>
            <a:ext cx="10272559" cy="1861901"/>
          </a:xfrm>
          <a:custGeom>
            <a:avLst/>
            <a:gdLst/>
            <a:ahLst/>
            <a:cxnLst/>
            <a:rect l="l" t="t" r="r" b="b"/>
            <a:pathLst>
              <a:path w="10272559" h="1861901">
                <a:moveTo>
                  <a:pt x="0" y="0"/>
                </a:moveTo>
                <a:lnTo>
                  <a:pt x="10272559" y="0"/>
                </a:lnTo>
                <a:lnTo>
                  <a:pt x="10272559" y="1861902"/>
                </a:lnTo>
                <a:lnTo>
                  <a:pt x="0" y="1861902"/>
                </a:lnTo>
                <a:lnTo>
                  <a:pt x="0" y="0"/>
                </a:lnTo>
                <a:close/>
              </a:path>
            </a:pathLst>
          </a:custGeom>
          <a:blipFill>
            <a:blip r:embed="rId5"/>
            <a:stretch>
              <a:fillRect/>
            </a:stretch>
          </a:blipFill>
        </p:spPr>
        <p:txBody>
          <a:bodyPr/>
          <a:lstStyle/>
          <a:p>
            <a:endParaRPr lang="en-US"/>
          </a:p>
        </p:txBody>
      </p:sp>
      <p:sp>
        <p:nvSpPr>
          <p:cNvPr id="5" name="TextBox 5"/>
          <p:cNvSpPr txBox="1"/>
          <p:nvPr/>
        </p:nvSpPr>
        <p:spPr>
          <a:xfrm>
            <a:off x="1028700" y="2531507"/>
            <a:ext cx="11860520" cy="1171194"/>
          </a:xfrm>
          <a:prstGeom prst="rect">
            <a:avLst/>
          </a:prstGeom>
        </p:spPr>
        <p:txBody>
          <a:bodyPr lIns="0" tIns="0" rIns="0" bIns="0" rtlCol="0" anchor="t">
            <a:spAutoFit/>
          </a:bodyPr>
          <a:lstStyle/>
          <a:p>
            <a:pPr algn="l">
              <a:lnSpc>
                <a:spcPts val="8448"/>
              </a:lnSpc>
            </a:pPr>
            <a:r>
              <a:rPr lang="en-US" sz="9600">
                <a:solidFill>
                  <a:srgbClr val="C1FF72"/>
                </a:solidFill>
                <a:latin typeface="Anonymous Pro"/>
                <a:ea typeface="Anonymous Pro"/>
                <a:cs typeface="Anonymous Pro"/>
                <a:sym typeface="Anonymous Pro"/>
              </a:rPr>
              <a:t>RULES OF GAME</a:t>
            </a:r>
          </a:p>
        </p:txBody>
      </p:sp>
      <p:sp>
        <p:nvSpPr>
          <p:cNvPr id="6" name="TextBox 6"/>
          <p:cNvSpPr txBox="1"/>
          <p:nvPr/>
        </p:nvSpPr>
        <p:spPr>
          <a:xfrm>
            <a:off x="1766505" y="4608441"/>
            <a:ext cx="5059105" cy="3353736"/>
          </a:xfrm>
          <a:prstGeom prst="rect">
            <a:avLst/>
          </a:prstGeom>
        </p:spPr>
        <p:txBody>
          <a:bodyPr lIns="0" tIns="0" rIns="0" bIns="0" rtlCol="0" anchor="t">
            <a:spAutoFit/>
          </a:bodyPr>
          <a:lstStyle/>
          <a:p>
            <a:pPr algn="l">
              <a:lnSpc>
                <a:spcPts val="2462"/>
              </a:lnSpc>
            </a:pPr>
            <a:r>
              <a:rPr lang="en-US" sz="2051">
                <a:solidFill>
                  <a:srgbClr val="C1FF72"/>
                </a:solidFill>
                <a:latin typeface="Anonymous Pro"/>
                <a:ea typeface="Anonymous Pro"/>
                <a:cs typeface="Anonymous Pro"/>
                <a:sym typeface="Anonymous Pro"/>
              </a:rPr>
              <a:t>The calculate_bc() function is used to determine the number of bulls and cows. The cows varaible counts the digits that are in both the solution and guess. The bulls variable determines if the value and position are correct.</a:t>
            </a:r>
          </a:p>
          <a:p>
            <a:pPr algn="l">
              <a:lnSpc>
                <a:spcPts val="2462"/>
              </a:lnSpc>
            </a:pPr>
            <a:endParaRPr lang="en-US" sz="2051">
              <a:solidFill>
                <a:srgbClr val="C1FF72"/>
              </a:solidFill>
              <a:latin typeface="Anonymous Pro"/>
              <a:ea typeface="Anonymous Pro"/>
              <a:cs typeface="Anonymous Pro"/>
              <a:sym typeface="Anonymous Pro"/>
            </a:endParaRPr>
          </a:p>
          <a:p>
            <a:pPr algn="l">
              <a:lnSpc>
                <a:spcPts val="2462"/>
              </a:lnSpc>
            </a:pPr>
            <a:r>
              <a:rPr lang="en-US" sz="2051">
                <a:solidFill>
                  <a:srgbClr val="C1FF72"/>
                </a:solidFill>
                <a:latin typeface="Anonymous Pro"/>
                <a:ea typeface="Anonymous Pro"/>
                <a:cs typeface="Anonymous Pro"/>
                <a:sym typeface="Anonymous Pro"/>
              </a:rPr>
              <a:t>The valid_guess() function ensures that the user input is a non repeating 4 digit value.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Freeform 3"/>
          <p:cNvSpPr/>
          <p:nvPr/>
        </p:nvSpPr>
        <p:spPr>
          <a:xfrm>
            <a:off x="658326" y="3790774"/>
            <a:ext cx="6977074" cy="5239148"/>
          </a:xfrm>
          <a:custGeom>
            <a:avLst/>
            <a:gdLst/>
            <a:ahLst/>
            <a:cxnLst/>
            <a:rect l="l" t="t" r="r" b="b"/>
            <a:pathLst>
              <a:path w="6977074" h="5239148">
                <a:moveTo>
                  <a:pt x="0" y="0"/>
                </a:moveTo>
                <a:lnTo>
                  <a:pt x="6977074" y="0"/>
                </a:lnTo>
                <a:lnTo>
                  <a:pt x="6977074" y="5239148"/>
                </a:lnTo>
                <a:lnTo>
                  <a:pt x="0" y="52391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7783844" y="4617966"/>
            <a:ext cx="10210754" cy="2629269"/>
          </a:xfrm>
          <a:custGeom>
            <a:avLst/>
            <a:gdLst/>
            <a:ahLst/>
            <a:cxnLst/>
            <a:rect l="l" t="t" r="r" b="b"/>
            <a:pathLst>
              <a:path w="10210754" h="2629269">
                <a:moveTo>
                  <a:pt x="0" y="0"/>
                </a:moveTo>
                <a:lnTo>
                  <a:pt x="10210753" y="0"/>
                </a:lnTo>
                <a:lnTo>
                  <a:pt x="10210753" y="2629269"/>
                </a:lnTo>
                <a:lnTo>
                  <a:pt x="0" y="2629269"/>
                </a:lnTo>
                <a:lnTo>
                  <a:pt x="0" y="0"/>
                </a:lnTo>
                <a:close/>
              </a:path>
            </a:pathLst>
          </a:custGeom>
          <a:blipFill>
            <a:blip r:embed="rId5"/>
            <a:stretch>
              <a:fillRect/>
            </a:stretch>
          </a:blipFill>
        </p:spPr>
        <p:txBody>
          <a:bodyPr/>
          <a:lstStyle/>
          <a:p>
            <a:endParaRPr lang="en-US"/>
          </a:p>
        </p:txBody>
      </p:sp>
      <p:sp>
        <p:nvSpPr>
          <p:cNvPr id="5" name="TextBox 5"/>
          <p:cNvSpPr txBox="1"/>
          <p:nvPr/>
        </p:nvSpPr>
        <p:spPr>
          <a:xfrm>
            <a:off x="1028700" y="2531507"/>
            <a:ext cx="11860520" cy="1171194"/>
          </a:xfrm>
          <a:prstGeom prst="rect">
            <a:avLst/>
          </a:prstGeom>
        </p:spPr>
        <p:txBody>
          <a:bodyPr lIns="0" tIns="0" rIns="0" bIns="0" rtlCol="0" anchor="t">
            <a:spAutoFit/>
          </a:bodyPr>
          <a:lstStyle/>
          <a:p>
            <a:pPr algn="l">
              <a:lnSpc>
                <a:spcPts val="8448"/>
              </a:lnSpc>
            </a:pPr>
            <a:r>
              <a:rPr lang="en-US" sz="9600">
                <a:solidFill>
                  <a:srgbClr val="C1FF72"/>
                </a:solidFill>
                <a:latin typeface="Anonymous Pro"/>
                <a:ea typeface="Anonymous Pro"/>
                <a:cs typeface="Anonymous Pro"/>
                <a:sym typeface="Anonymous Pro"/>
              </a:rPr>
              <a:t>ENTROPY</a:t>
            </a:r>
          </a:p>
        </p:txBody>
      </p:sp>
      <p:sp>
        <p:nvSpPr>
          <p:cNvPr id="6" name="TextBox 6"/>
          <p:cNvSpPr txBox="1"/>
          <p:nvPr/>
        </p:nvSpPr>
        <p:spPr>
          <a:xfrm>
            <a:off x="1766505" y="4608441"/>
            <a:ext cx="5059105" cy="2745697"/>
          </a:xfrm>
          <a:prstGeom prst="rect">
            <a:avLst/>
          </a:prstGeom>
        </p:spPr>
        <p:txBody>
          <a:bodyPr lIns="0" tIns="0" rIns="0" bIns="0" rtlCol="0" anchor="t">
            <a:spAutoFit/>
          </a:bodyPr>
          <a:lstStyle/>
          <a:p>
            <a:pPr algn="l">
              <a:lnSpc>
                <a:spcPts val="2462"/>
              </a:lnSpc>
            </a:pPr>
            <a:r>
              <a:rPr lang="en-US" sz="2051">
                <a:solidFill>
                  <a:srgbClr val="C1FF72"/>
                </a:solidFill>
                <a:latin typeface="Anonymous Pro"/>
                <a:ea typeface="Anonymous Pro"/>
                <a:cs typeface="Anonymous Pro"/>
                <a:sym typeface="Anonymous Pro"/>
              </a:rPr>
              <a:t>The entropy() function is used to display the unvertianty of the guess to the user. As the player gets closer to the solution, or if the number of possible solutions reaches zero, the entropy will become less and less. This allows for the user to better select the guess for the random number.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Freeform 3"/>
          <p:cNvSpPr/>
          <p:nvPr/>
        </p:nvSpPr>
        <p:spPr>
          <a:xfrm>
            <a:off x="6095155" y="607690"/>
            <a:ext cx="11917923" cy="7135857"/>
          </a:xfrm>
          <a:custGeom>
            <a:avLst/>
            <a:gdLst/>
            <a:ahLst/>
            <a:cxnLst/>
            <a:rect l="l" t="t" r="r" b="b"/>
            <a:pathLst>
              <a:path w="11917923" h="7135857">
                <a:moveTo>
                  <a:pt x="0" y="0"/>
                </a:moveTo>
                <a:lnTo>
                  <a:pt x="11917923" y="0"/>
                </a:lnTo>
                <a:lnTo>
                  <a:pt x="11917923" y="7135857"/>
                </a:lnTo>
                <a:lnTo>
                  <a:pt x="0" y="7135857"/>
                </a:lnTo>
                <a:lnTo>
                  <a:pt x="0" y="0"/>
                </a:lnTo>
                <a:close/>
              </a:path>
            </a:pathLst>
          </a:custGeom>
          <a:blipFill>
            <a:blip r:embed="rId3"/>
            <a:stretch>
              <a:fillRect/>
            </a:stretch>
          </a:blipFill>
        </p:spPr>
        <p:txBody>
          <a:bodyPr/>
          <a:lstStyle/>
          <a:p>
            <a:endParaRPr lang="en-US"/>
          </a:p>
        </p:txBody>
      </p:sp>
      <p:sp>
        <p:nvSpPr>
          <p:cNvPr id="4" name="Freeform 4"/>
          <p:cNvSpPr/>
          <p:nvPr/>
        </p:nvSpPr>
        <p:spPr>
          <a:xfrm>
            <a:off x="392933" y="607690"/>
            <a:ext cx="5002932" cy="3756747"/>
          </a:xfrm>
          <a:custGeom>
            <a:avLst/>
            <a:gdLst/>
            <a:ahLst/>
            <a:cxnLst/>
            <a:rect l="l" t="t" r="r" b="b"/>
            <a:pathLst>
              <a:path w="5002932" h="3756747">
                <a:moveTo>
                  <a:pt x="0" y="0"/>
                </a:moveTo>
                <a:lnTo>
                  <a:pt x="5002931" y="0"/>
                </a:lnTo>
                <a:lnTo>
                  <a:pt x="5002931" y="3756747"/>
                </a:lnTo>
                <a:lnTo>
                  <a:pt x="0" y="37567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392933" y="5143500"/>
            <a:ext cx="5002932" cy="3756747"/>
          </a:xfrm>
          <a:custGeom>
            <a:avLst/>
            <a:gdLst/>
            <a:ahLst/>
            <a:cxnLst/>
            <a:rect l="l" t="t" r="r" b="b"/>
            <a:pathLst>
              <a:path w="5002932" h="3756747">
                <a:moveTo>
                  <a:pt x="0" y="0"/>
                </a:moveTo>
                <a:lnTo>
                  <a:pt x="5002931" y="0"/>
                </a:lnTo>
                <a:lnTo>
                  <a:pt x="5002931" y="3756747"/>
                </a:lnTo>
                <a:lnTo>
                  <a:pt x="0" y="37567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9771293" y="7931629"/>
            <a:ext cx="4937589" cy="1937236"/>
          </a:xfrm>
          <a:custGeom>
            <a:avLst/>
            <a:gdLst/>
            <a:ahLst/>
            <a:cxnLst/>
            <a:rect l="l" t="t" r="r" b="b"/>
            <a:pathLst>
              <a:path w="4937589" h="1937236">
                <a:moveTo>
                  <a:pt x="0" y="0"/>
                </a:moveTo>
                <a:lnTo>
                  <a:pt x="4937588" y="0"/>
                </a:lnTo>
                <a:lnTo>
                  <a:pt x="4937588" y="1937236"/>
                </a:lnTo>
                <a:lnTo>
                  <a:pt x="0" y="1937236"/>
                </a:lnTo>
                <a:lnTo>
                  <a:pt x="0" y="0"/>
                </a:lnTo>
                <a:close/>
              </a:path>
            </a:pathLst>
          </a:custGeom>
          <a:blipFill>
            <a:blip r:embed="rId6"/>
            <a:stretch>
              <a:fillRect/>
            </a:stretch>
          </a:blipFill>
        </p:spPr>
        <p:txBody>
          <a:bodyPr/>
          <a:lstStyle/>
          <a:p>
            <a:endParaRPr lang="en-US"/>
          </a:p>
        </p:txBody>
      </p:sp>
      <p:sp>
        <p:nvSpPr>
          <p:cNvPr id="7" name="TextBox 7"/>
          <p:cNvSpPr txBox="1"/>
          <p:nvPr/>
        </p:nvSpPr>
        <p:spPr>
          <a:xfrm>
            <a:off x="749072" y="1438451"/>
            <a:ext cx="4452157" cy="2199131"/>
          </a:xfrm>
          <a:prstGeom prst="rect">
            <a:avLst/>
          </a:prstGeom>
        </p:spPr>
        <p:txBody>
          <a:bodyPr lIns="0" tIns="0" rIns="0" bIns="0" rtlCol="0" anchor="t">
            <a:spAutoFit/>
          </a:bodyPr>
          <a:lstStyle/>
          <a:p>
            <a:pPr algn="l">
              <a:lnSpc>
                <a:spcPts val="1978"/>
              </a:lnSpc>
            </a:pPr>
            <a:r>
              <a:rPr lang="en-US" sz="1649">
                <a:solidFill>
                  <a:srgbClr val="C1FF72"/>
                </a:solidFill>
                <a:latin typeface="Anonymous Pro"/>
                <a:ea typeface="Anonymous Pro"/>
                <a:cs typeface="Anonymous Pro"/>
                <a:sym typeface="Anonymous Pro"/>
              </a:rPr>
              <a:t>The main function is used to run the game. It starts by giving a welcome message to the user. Then using a while function to run/end the game a user input is accepted. The user can quit by using e/E or input a guess. If the guess is not valid by the rules, the game will display an error and ask for a new input.</a:t>
            </a:r>
          </a:p>
        </p:txBody>
      </p:sp>
      <p:sp>
        <p:nvSpPr>
          <p:cNvPr id="8" name="TextBox 8"/>
          <p:cNvSpPr txBox="1"/>
          <p:nvPr/>
        </p:nvSpPr>
        <p:spPr>
          <a:xfrm>
            <a:off x="749072" y="5922308"/>
            <a:ext cx="4452157" cy="1710435"/>
          </a:xfrm>
          <a:prstGeom prst="rect">
            <a:avLst/>
          </a:prstGeom>
        </p:spPr>
        <p:txBody>
          <a:bodyPr lIns="0" tIns="0" rIns="0" bIns="0" rtlCol="0" anchor="t">
            <a:spAutoFit/>
          </a:bodyPr>
          <a:lstStyle/>
          <a:p>
            <a:pPr algn="l">
              <a:lnSpc>
                <a:spcPts val="1978"/>
              </a:lnSpc>
            </a:pPr>
            <a:r>
              <a:rPr lang="en-US" sz="1649">
                <a:solidFill>
                  <a:srgbClr val="C1FF72"/>
                </a:solidFill>
                <a:latin typeface="Anonymous Pro"/>
                <a:ea typeface="Anonymous Pro"/>
                <a:cs typeface="Anonymous Pro"/>
                <a:sym typeface="Anonymous Pro"/>
              </a:rPr>
              <a:t>=The game then automatically adds a turn for each valid guess, so the player can see how long it takes to guess. For each guess the number of cows/bulls, entropy, and the number of poossible solutions are shown on the terminal.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2194680" y="1938305"/>
            <a:ext cx="13898640" cy="2553852"/>
          </a:xfrm>
          <a:prstGeom prst="rect">
            <a:avLst/>
          </a:prstGeom>
        </p:spPr>
        <p:txBody>
          <a:bodyPr lIns="0" tIns="0" rIns="0" bIns="0" rtlCol="0" anchor="t">
            <a:spAutoFit/>
          </a:bodyPr>
          <a:lstStyle/>
          <a:p>
            <a:pPr algn="ctr">
              <a:lnSpc>
                <a:spcPts val="20828"/>
              </a:lnSpc>
              <a:spcBef>
                <a:spcPct val="0"/>
              </a:spcBef>
            </a:pPr>
            <a:r>
              <a:rPr lang="en-US" sz="14877">
                <a:solidFill>
                  <a:srgbClr val="C1FF72"/>
                </a:solidFill>
                <a:latin typeface="Anonymous Pro"/>
                <a:ea typeface="Anonymous Pro"/>
                <a:cs typeface="Anonymous Pro"/>
                <a:sym typeface="Anonymous Pro"/>
              </a:rPr>
              <a:t>DEMONSTRATION</a:t>
            </a:r>
          </a:p>
        </p:txBody>
      </p:sp>
      <p:sp>
        <p:nvSpPr>
          <p:cNvPr id="4" name="Freeform 4"/>
          <p:cNvSpPr/>
          <p:nvPr/>
        </p:nvSpPr>
        <p:spPr>
          <a:xfrm>
            <a:off x="2795345" y="3092795"/>
            <a:ext cx="3423515" cy="2798724"/>
          </a:xfrm>
          <a:custGeom>
            <a:avLst/>
            <a:gdLst/>
            <a:ahLst/>
            <a:cxnLst/>
            <a:rect l="l" t="t" r="r" b="b"/>
            <a:pathLst>
              <a:path w="3423515" h="2798724">
                <a:moveTo>
                  <a:pt x="0" y="0"/>
                </a:moveTo>
                <a:lnTo>
                  <a:pt x="3423516" y="0"/>
                </a:lnTo>
                <a:lnTo>
                  <a:pt x="3423516" y="2798724"/>
                </a:lnTo>
                <a:lnTo>
                  <a:pt x="0" y="2798724"/>
                </a:lnTo>
                <a:lnTo>
                  <a:pt x="0" y="0"/>
                </a:lnTo>
                <a:close/>
              </a:path>
            </a:pathLst>
          </a:custGeom>
          <a:blipFill>
            <a:blip r:embed="rId3"/>
            <a:stretch>
              <a:fillRect/>
            </a:stretch>
          </a:blipFill>
        </p:spPr>
        <p:txBody>
          <a:bodyPr/>
          <a:lstStyle/>
          <a:p>
            <a:endParaRPr lang="en-US"/>
          </a:p>
        </p:txBody>
      </p:sp>
      <p:sp>
        <p:nvSpPr>
          <p:cNvPr id="5" name="Freeform 5"/>
          <p:cNvSpPr/>
          <p:nvPr/>
        </p:nvSpPr>
        <p:spPr>
          <a:xfrm flipH="1">
            <a:off x="12069139" y="3092795"/>
            <a:ext cx="3423515" cy="2798724"/>
          </a:xfrm>
          <a:custGeom>
            <a:avLst/>
            <a:gdLst/>
            <a:ahLst/>
            <a:cxnLst/>
            <a:rect l="l" t="t" r="r" b="b"/>
            <a:pathLst>
              <a:path w="3423515" h="2798724">
                <a:moveTo>
                  <a:pt x="3423516" y="0"/>
                </a:moveTo>
                <a:lnTo>
                  <a:pt x="0" y="0"/>
                </a:lnTo>
                <a:lnTo>
                  <a:pt x="0" y="2798724"/>
                </a:lnTo>
                <a:lnTo>
                  <a:pt x="3423516" y="2798724"/>
                </a:lnTo>
                <a:lnTo>
                  <a:pt x="3423516" y="0"/>
                </a:lnTo>
                <a:close/>
              </a:path>
            </a:pathLst>
          </a:custGeom>
          <a:blipFill>
            <a:blip r:embed="rId3"/>
            <a:stretch>
              <a:fillRect/>
            </a:stretch>
          </a:blipFill>
        </p:spPr>
        <p:txBody>
          <a:bodyPr/>
          <a:lstStyle/>
          <a:p>
            <a:endParaRPr lang="en-US"/>
          </a:p>
        </p:txBody>
      </p:sp>
      <p:sp>
        <p:nvSpPr>
          <p:cNvPr id="6" name="Freeform 6"/>
          <p:cNvSpPr/>
          <p:nvPr/>
        </p:nvSpPr>
        <p:spPr>
          <a:xfrm>
            <a:off x="1028700" y="5063866"/>
            <a:ext cx="637073" cy="159268"/>
          </a:xfrm>
          <a:custGeom>
            <a:avLst/>
            <a:gdLst/>
            <a:ahLst/>
            <a:cxnLst/>
            <a:rect l="l" t="t" r="r" b="b"/>
            <a:pathLst>
              <a:path w="637073" h="159268">
                <a:moveTo>
                  <a:pt x="0" y="0"/>
                </a:moveTo>
                <a:lnTo>
                  <a:pt x="637073" y="0"/>
                </a:lnTo>
                <a:lnTo>
                  <a:pt x="637073" y="159268"/>
                </a:lnTo>
                <a:lnTo>
                  <a:pt x="0" y="1592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16622227" y="5063866"/>
            <a:ext cx="637073" cy="159268"/>
          </a:xfrm>
          <a:custGeom>
            <a:avLst/>
            <a:gdLst/>
            <a:ahLst/>
            <a:cxnLst/>
            <a:rect l="l" t="t" r="r" b="b"/>
            <a:pathLst>
              <a:path w="637073" h="159268">
                <a:moveTo>
                  <a:pt x="0" y="0"/>
                </a:moveTo>
                <a:lnTo>
                  <a:pt x="637073" y="0"/>
                </a:lnTo>
                <a:lnTo>
                  <a:pt x="637073" y="159268"/>
                </a:lnTo>
                <a:lnTo>
                  <a:pt x="0" y="1592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9944100" y="8180971"/>
            <a:ext cx="7315200" cy="1077329"/>
          </a:xfrm>
          <a:custGeom>
            <a:avLst/>
            <a:gdLst/>
            <a:ahLst/>
            <a:cxnLst/>
            <a:rect l="l" t="t" r="r" b="b"/>
            <a:pathLst>
              <a:path w="7315200" h="1077329">
                <a:moveTo>
                  <a:pt x="0" y="0"/>
                </a:moveTo>
                <a:lnTo>
                  <a:pt x="7315200" y="0"/>
                </a:lnTo>
                <a:lnTo>
                  <a:pt x="7315200" y="1077329"/>
                </a:lnTo>
                <a:lnTo>
                  <a:pt x="0" y="10773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flipH="1">
            <a:off x="1028700" y="8180971"/>
            <a:ext cx="7315200" cy="1077329"/>
          </a:xfrm>
          <a:custGeom>
            <a:avLst/>
            <a:gdLst/>
            <a:ahLst/>
            <a:cxnLst/>
            <a:rect l="l" t="t" r="r" b="b"/>
            <a:pathLst>
              <a:path w="7315200" h="1077329">
                <a:moveTo>
                  <a:pt x="7315200" y="0"/>
                </a:moveTo>
                <a:lnTo>
                  <a:pt x="0" y="0"/>
                </a:lnTo>
                <a:lnTo>
                  <a:pt x="0" y="1077329"/>
                </a:lnTo>
                <a:lnTo>
                  <a:pt x="7315200" y="1077329"/>
                </a:lnTo>
                <a:lnTo>
                  <a:pt x="731520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TextBox 10"/>
          <p:cNvSpPr txBox="1"/>
          <p:nvPr/>
        </p:nvSpPr>
        <p:spPr>
          <a:xfrm>
            <a:off x="4507103" y="5038725"/>
            <a:ext cx="9627783" cy="3392805"/>
          </a:xfrm>
          <a:prstGeom prst="rect">
            <a:avLst/>
          </a:prstGeom>
        </p:spPr>
        <p:txBody>
          <a:bodyPr lIns="0" tIns="0" rIns="0" bIns="0" rtlCol="0" anchor="t">
            <a:spAutoFit/>
          </a:bodyPr>
          <a:lstStyle/>
          <a:p>
            <a:pPr algn="ctr">
              <a:lnSpc>
                <a:spcPts val="6720"/>
              </a:lnSpc>
              <a:spcBef>
                <a:spcPct val="0"/>
              </a:spcBef>
            </a:pPr>
            <a:r>
              <a:rPr lang="en-US" sz="4800">
                <a:solidFill>
                  <a:srgbClr val="C1FF72"/>
                </a:solidFill>
                <a:latin typeface="Anonymous Pro"/>
                <a:ea typeface="Anonymous Pro"/>
                <a:cs typeface="Anonymous Pro"/>
                <a:sym typeface="Anonymous Pro"/>
              </a:rPr>
              <a:t>THIS DEMO WILL USE A REDUCED NUMBER OF DIGITS (0-3) TO QUICKLY DEMO THE RULES AND GAME FUNCTIONS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465</Words>
  <Application>Microsoft Macintosh PowerPoint</Application>
  <PresentationFormat>Custom</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Anonymous Pro</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Black Modern Futuristic Technology Presentation</dc:title>
  <cp:lastModifiedBy>Soroush Saririan</cp:lastModifiedBy>
  <cp:revision>1</cp:revision>
  <dcterms:created xsi:type="dcterms:W3CDTF">2006-08-16T00:00:00Z</dcterms:created>
  <dcterms:modified xsi:type="dcterms:W3CDTF">2024-11-25T22:10:18Z</dcterms:modified>
  <dc:identifier>DAGXKfZZzvs</dc:identifier>
</cp:coreProperties>
</file>