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DM Sans" pitchFamily="2" charset="0"/>
      <p:regular r:id="rId11"/>
    </p:embeddedFont>
    <p:embeddedFont>
      <p:font typeface="DM Sans Bold" panose="020B0604020202020204" charset="0"/>
      <p:regular r:id="rId12"/>
    </p:embeddedFont>
    <p:embeddedFont>
      <p:font typeface="League Spartan" panose="020B0604020202020204" charset="0"/>
      <p:regular r:id="rId13"/>
    </p:embeddedFont>
    <p:embeddedFont>
      <p:font typeface="Montserrat" panose="00000500000000000000" pitchFamily="2" charset="0"/>
      <p:regular r:id="rId14"/>
    </p:embeddedFont>
    <p:embeddedFont>
      <p:font typeface="Montserrat Bold" panose="020B0604020202020204" charset="0"/>
      <p:regular r:id="rId15"/>
    </p:embeddedFont>
    <p:embeddedFont>
      <p:font typeface="Poppins" panose="00000500000000000000" pitchFamily="2" charset="0"/>
      <p:regular r:id="rId16"/>
    </p:embeddedFont>
    <p:embeddedFont>
      <p:font typeface="Poppins Bold" panose="020B0604020202020204" charset="0"/>
      <p:regular r:id="rId17"/>
    </p:embeddedFont>
    <p:embeddedFont>
      <p:font typeface="Roboto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020807" y="2956662"/>
            <a:ext cx="12246385" cy="3671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52"/>
              </a:lnSpc>
            </a:pPr>
            <a:r>
              <a:rPr lang="en-US" sz="6966" b="1">
                <a:solidFill>
                  <a:srgbClr val="051D4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EDUCODE </a:t>
            </a:r>
          </a:p>
          <a:p>
            <a:pPr algn="ctr">
              <a:lnSpc>
                <a:spcPts val="9752"/>
              </a:lnSpc>
            </a:pPr>
            <a:r>
              <a:rPr lang="en-US" sz="6966" b="1">
                <a:solidFill>
                  <a:srgbClr val="051D4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A MODERN LEARNING PLATFORM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130300" y="4057750"/>
            <a:ext cx="3086100" cy="2171499"/>
            <a:chOff x="0" y="0"/>
            <a:chExt cx="812800" cy="57191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571917"/>
            </a:xfrm>
            <a:custGeom>
              <a:avLst/>
              <a:gdLst/>
              <a:ahLst/>
              <a:cxnLst/>
              <a:rect l="l" t="t" r="r" b="b"/>
              <a:pathLst>
                <a:path w="812800" h="571917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425696" y="1445811"/>
            <a:ext cx="7436608" cy="913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24"/>
              </a:lnSpc>
            </a:pPr>
            <a:r>
              <a:rPr lang="en-US" sz="5303" b="1">
                <a:solidFill>
                  <a:srgbClr val="303642"/>
                </a:solidFill>
                <a:latin typeface="Roboto Bold"/>
                <a:ea typeface="Roboto Bold"/>
                <a:cs typeface="Roboto Bold"/>
                <a:sym typeface="Roboto Bold"/>
              </a:rPr>
              <a:t>CST-452 PROJECT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496026" y="7294575"/>
            <a:ext cx="9295948" cy="1570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 dirty="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Admin Dashboard, User Management &amp; Interactive Coding Lab</a:t>
            </a:r>
          </a:p>
          <a:p>
            <a:pPr algn="ctr">
              <a:lnSpc>
                <a:spcPts val="3107"/>
              </a:lnSpc>
              <a:spcBef>
                <a:spcPct val="0"/>
              </a:spcBef>
            </a:pPr>
            <a:endParaRPr lang="en-US" sz="2219" dirty="0">
              <a:solidFill>
                <a:srgbClr val="30364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3107"/>
              </a:lnSpc>
              <a:spcBef>
                <a:spcPct val="0"/>
              </a:spcBef>
            </a:pPr>
            <a:endParaRPr lang="en-US" sz="2219" dirty="0">
              <a:solidFill>
                <a:srgbClr val="30364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 dirty="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By Sari </a:t>
            </a:r>
            <a:r>
              <a:rPr lang="en-US" sz="2219" dirty="0" err="1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Saiadi</a:t>
            </a:r>
            <a:endParaRPr lang="en-US" sz="2219" dirty="0">
              <a:solidFill>
                <a:srgbClr val="30364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6467343" y="4057750"/>
            <a:ext cx="3086100" cy="2171499"/>
            <a:chOff x="0" y="0"/>
            <a:chExt cx="812800" cy="57191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571917"/>
            </a:xfrm>
            <a:custGeom>
              <a:avLst/>
              <a:gdLst/>
              <a:ahLst/>
              <a:cxnLst/>
              <a:rect l="l" t="t" r="r" b="b"/>
              <a:pathLst>
                <a:path w="812800" h="571917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23887" y="-2346523"/>
            <a:ext cx="4693046" cy="469304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AD7D4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18345" y="3986579"/>
            <a:ext cx="14343416" cy="361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43"/>
              </a:lnSpc>
              <a:spcBef>
                <a:spcPct val="0"/>
              </a:spcBef>
            </a:pPr>
            <a:r>
              <a:rPr lang="en-US" sz="2030" spc="-4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030" u="none" strike="noStrike" spc="-4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raditional learning platforms lack real-time coding environments, progress tracking, and role-based dashboards.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18345" y="5361584"/>
            <a:ext cx="8414772" cy="1784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43"/>
              </a:lnSpc>
              <a:spcBef>
                <a:spcPct val="0"/>
              </a:spcBef>
            </a:pPr>
            <a:r>
              <a:rPr lang="en-US" sz="2030" spc="-4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EduC</a:t>
            </a:r>
            <a:r>
              <a:rPr lang="en-US" sz="2030" u="none" strike="noStrike" spc="-4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ode offers:</a:t>
            </a:r>
          </a:p>
          <a:p>
            <a:pPr marL="438489" lvl="1" indent="-219245" algn="l">
              <a:lnSpc>
                <a:spcPts val="2843"/>
              </a:lnSpc>
              <a:spcBef>
                <a:spcPct val="0"/>
              </a:spcBef>
              <a:buFont typeface="Arial"/>
              <a:buChar char="•"/>
            </a:pPr>
            <a:r>
              <a:rPr lang="en-US" sz="2030" u="none" strike="noStrike" spc="-4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Interactive coding challenges with execution</a:t>
            </a:r>
          </a:p>
          <a:p>
            <a:pPr marL="438489" lvl="1" indent="-219245" algn="l">
              <a:lnSpc>
                <a:spcPts val="2843"/>
              </a:lnSpc>
              <a:spcBef>
                <a:spcPct val="0"/>
              </a:spcBef>
              <a:buFont typeface="Arial"/>
              <a:buChar char="•"/>
            </a:pPr>
            <a:r>
              <a:rPr lang="en-US" sz="2030" u="none" strike="noStrike" spc="-4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Admin, Instructor, and Learner dashboards</a:t>
            </a:r>
          </a:p>
          <a:p>
            <a:pPr marL="438489" lvl="1" indent="-219245" algn="l">
              <a:lnSpc>
                <a:spcPts val="2843"/>
              </a:lnSpc>
              <a:spcBef>
                <a:spcPct val="0"/>
              </a:spcBef>
              <a:buFont typeface="Arial"/>
              <a:buChar char="•"/>
            </a:pPr>
            <a:r>
              <a:rPr lang="en-US" sz="2030" u="none" strike="noStrike" spc="-4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Progress tracking with certificates</a:t>
            </a:r>
          </a:p>
          <a:p>
            <a:pPr marL="0" lvl="0" indent="0" algn="l">
              <a:lnSpc>
                <a:spcPts val="2843"/>
              </a:lnSpc>
              <a:spcBef>
                <a:spcPct val="0"/>
              </a:spcBef>
            </a:pPr>
            <a:endParaRPr lang="en-US" sz="2030" u="none" strike="noStrike" spc="-40">
              <a:solidFill>
                <a:srgbClr val="051D4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18345" y="4869838"/>
            <a:ext cx="3724127" cy="415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0"/>
              </a:lnSpc>
              <a:spcBef>
                <a:spcPct val="0"/>
              </a:spcBef>
            </a:pPr>
            <a:r>
              <a:rPr lang="en-US" sz="2486">
                <a:solidFill>
                  <a:srgbClr val="051D40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851570" y="1746937"/>
            <a:ext cx="8280015" cy="1003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195"/>
              </a:lnSpc>
              <a:spcBef>
                <a:spcPct val="0"/>
              </a:spcBef>
            </a:pPr>
            <a:r>
              <a:rPr lang="en-US" sz="5854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Project Overview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18345" y="3494833"/>
            <a:ext cx="3724127" cy="415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0"/>
              </a:lnSpc>
              <a:spcBef>
                <a:spcPct val="0"/>
              </a:spcBef>
            </a:pPr>
            <a:r>
              <a:rPr lang="en-US" sz="2486">
                <a:solidFill>
                  <a:srgbClr val="051D40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18345" y="7733111"/>
            <a:ext cx="14343416" cy="1072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43"/>
              </a:lnSpc>
              <a:spcBef>
                <a:spcPct val="0"/>
              </a:spcBef>
            </a:pPr>
            <a:r>
              <a:rPr lang="en-US" sz="2030" spc="-4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✔ Use</a:t>
            </a:r>
            <a:r>
              <a:rPr lang="en-US" sz="2030" u="none" strike="noStrike" spc="-4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r management (CRUD)</a:t>
            </a:r>
          </a:p>
          <a:p>
            <a:pPr marL="0" lvl="0" indent="0" algn="l">
              <a:lnSpc>
                <a:spcPts val="2843"/>
              </a:lnSpc>
              <a:spcBef>
                <a:spcPct val="0"/>
              </a:spcBef>
            </a:pPr>
            <a:r>
              <a:rPr lang="en-US" sz="2030" u="none" strike="noStrike" spc="-4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✔ Course enrollment &amp; coding lab</a:t>
            </a:r>
          </a:p>
          <a:p>
            <a:pPr marL="0" lvl="0" indent="0" algn="l">
              <a:lnSpc>
                <a:spcPts val="2843"/>
              </a:lnSpc>
              <a:spcBef>
                <a:spcPct val="0"/>
              </a:spcBef>
            </a:pPr>
            <a:r>
              <a:rPr lang="en-US" sz="2030" u="none" strike="noStrike" spc="-4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✔ Real-time analytics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18345" y="7241365"/>
            <a:ext cx="3724127" cy="415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0"/>
              </a:lnSpc>
              <a:spcBef>
                <a:spcPct val="0"/>
              </a:spcBef>
            </a:pPr>
            <a:r>
              <a:rPr lang="en-US" sz="2486">
                <a:solidFill>
                  <a:srgbClr val="051D40"/>
                </a:solidFill>
                <a:latin typeface="Montserrat"/>
                <a:ea typeface="Montserrat"/>
                <a:cs typeface="Montserrat"/>
                <a:sym typeface="Montserrat"/>
              </a:rPr>
              <a:t>Key Features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18345" y="4288004"/>
            <a:ext cx="14343416" cy="1921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9616" lvl="1" indent="-294808" algn="l">
              <a:lnSpc>
                <a:spcPts val="3823"/>
              </a:lnSpc>
              <a:spcBef>
                <a:spcPct val="0"/>
              </a:spcBef>
              <a:buFont typeface="Arial"/>
              <a:buChar char="•"/>
            </a:pPr>
            <a:r>
              <a:rPr lang="en-US" sz="2730" spc="-54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Re</a:t>
            </a:r>
            <a:r>
              <a:rPr lang="en-US" sz="2730" u="none" strike="noStrike" spc="-54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act.js + TypeScript</a:t>
            </a:r>
          </a:p>
          <a:p>
            <a:pPr marL="589616" lvl="1" indent="-294808" algn="l">
              <a:lnSpc>
                <a:spcPts val="3823"/>
              </a:lnSpc>
              <a:spcBef>
                <a:spcPct val="0"/>
              </a:spcBef>
              <a:buFont typeface="Arial"/>
              <a:buChar char="•"/>
            </a:pPr>
            <a:r>
              <a:rPr lang="en-US" sz="2730" u="none" strike="noStrike" spc="-54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Tailwind CSS, Framer Motion (animations)</a:t>
            </a:r>
          </a:p>
          <a:p>
            <a:pPr marL="589616" lvl="1" indent="-294808" algn="l">
              <a:lnSpc>
                <a:spcPts val="3823"/>
              </a:lnSpc>
              <a:spcBef>
                <a:spcPct val="0"/>
              </a:spcBef>
              <a:buFont typeface="Arial"/>
              <a:buChar char="•"/>
            </a:pPr>
            <a:r>
              <a:rPr lang="en-US" sz="2730" u="none" strike="noStrike" spc="-54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Monaco Editor (code editor)</a:t>
            </a:r>
          </a:p>
          <a:p>
            <a:pPr marL="0" lvl="0" indent="0" algn="l">
              <a:lnSpc>
                <a:spcPts val="3823"/>
              </a:lnSpc>
              <a:spcBef>
                <a:spcPct val="0"/>
              </a:spcBef>
            </a:pPr>
            <a:endParaRPr lang="en-US" sz="2730" u="none" strike="noStrike" spc="-54">
              <a:solidFill>
                <a:srgbClr val="051D4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18345" y="7065744"/>
            <a:ext cx="8414772" cy="1921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9616" lvl="1" indent="-294808" algn="l">
              <a:lnSpc>
                <a:spcPts val="3823"/>
              </a:lnSpc>
              <a:spcBef>
                <a:spcPct val="0"/>
              </a:spcBef>
              <a:buFont typeface="Arial"/>
              <a:buChar char="•"/>
            </a:pPr>
            <a:r>
              <a:rPr lang="en-US" sz="2730" spc="-54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2730" u="none" strike="noStrike" spc="-54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ode.js + Express</a:t>
            </a:r>
          </a:p>
          <a:p>
            <a:pPr marL="589616" lvl="1" indent="-294808" algn="l">
              <a:lnSpc>
                <a:spcPts val="3823"/>
              </a:lnSpc>
              <a:spcBef>
                <a:spcPct val="0"/>
              </a:spcBef>
              <a:buFont typeface="Arial"/>
              <a:buChar char="•"/>
            </a:pPr>
            <a:r>
              <a:rPr lang="en-US" sz="2730" u="none" strike="noStrike" spc="-54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MySQL (relational DB for structured data)</a:t>
            </a:r>
          </a:p>
          <a:p>
            <a:pPr marL="589616" lvl="1" indent="-294808" algn="l">
              <a:lnSpc>
                <a:spcPts val="3823"/>
              </a:lnSpc>
              <a:spcBef>
                <a:spcPct val="0"/>
              </a:spcBef>
              <a:buFont typeface="Arial"/>
              <a:buChar char="•"/>
            </a:pPr>
            <a:r>
              <a:rPr lang="en-US" sz="2730" u="none" strike="noStrike" spc="-54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JWT Authentication</a:t>
            </a:r>
          </a:p>
          <a:p>
            <a:pPr marL="0" lvl="0" indent="0" algn="l">
              <a:lnSpc>
                <a:spcPts val="3823"/>
              </a:lnSpc>
              <a:spcBef>
                <a:spcPct val="0"/>
              </a:spcBef>
            </a:pPr>
            <a:endParaRPr lang="en-US" sz="2730" u="none" strike="noStrike" spc="-54">
              <a:solidFill>
                <a:srgbClr val="051D4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18345" y="6583522"/>
            <a:ext cx="3724127" cy="529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91"/>
              </a:lnSpc>
              <a:spcBef>
                <a:spcPct val="0"/>
              </a:spcBef>
            </a:pPr>
            <a:r>
              <a:rPr lang="en-US" sz="3137">
                <a:solidFill>
                  <a:srgbClr val="051D40"/>
                </a:solidFill>
                <a:latin typeface="Montserrat"/>
                <a:ea typeface="Montserrat"/>
                <a:cs typeface="Montserrat"/>
                <a:sym typeface="Montserrat"/>
              </a:rPr>
              <a:t>Backend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274364" y="1462306"/>
            <a:ext cx="8280015" cy="1003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195"/>
              </a:lnSpc>
              <a:spcBef>
                <a:spcPct val="0"/>
              </a:spcBef>
            </a:pPr>
            <a:r>
              <a:rPr lang="en-US" sz="5854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Project Overview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18345" y="3475783"/>
            <a:ext cx="3724127" cy="529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91"/>
              </a:lnSpc>
              <a:spcBef>
                <a:spcPct val="0"/>
              </a:spcBef>
            </a:pPr>
            <a:r>
              <a:rPr lang="en-US" sz="3137">
                <a:solidFill>
                  <a:srgbClr val="051D40"/>
                </a:solidFill>
                <a:latin typeface="Montserrat"/>
                <a:ea typeface="Montserrat"/>
                <a:cs typeface="Montserrat"/>
                <a:sym typeface="Montserrat"/>
              </a:rPr>
              <a:t>Front-end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573515" y="4322687"/>
            <a:ext cx="8510912" cy="968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9616" lvl="1" indent="-294808" algn="l">
              <a:lnSpc>
                <a:spcPts val="3823"/>
              </a:lnSpc>
              <a:spcBef>
                <a:spcPct val="0"/>
              </a:spcBef>
              <a:buFont typeface="Arial"/>
              <a:buChar char="•"/>
            </a:pPr>
            <a:r>
              <a:rPr lang="en-US" sz="2730" spc="-54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Git, Post</a:t>
            </a:r>
            <a:r>
              <a:rPr lang="en-US" sz="2730" u="none" strike="noStrike" spc="-54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man, Figma (UI design)</a:t>
            </a:r>
          </a:p>
          <a:p>
            <a:pPr marL="0" lvl="0" indent="0" algn="l">
              <a:lnSpc>
                <a:spcPts val="3823"/>
              </a:lnSpc>
              <a:spcBef>
                <a:spcPct val="0"/>
              </a:spcBef>
            </a:pPr>
            <a:endParaRPr lang="en-US" sz="2730" u="none" strike="noStrike" spc="-54">
              <a:solidFill>
                <a:srgbClr val="051D4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573515" y="3475783"/>
            <a:ext cx="2209774" cy="529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91"/>
              </a:lnSpc>
              <a:spcBef>
                <a:spcPct val="0"/>
              </a:spcBef>
            </a:pPr>
            <a:r>
              <a:rPr lang="en-US" sz="3137">
                <a:solidFill>
                  <a:srgbClr val="051D40"/>
                </a:solidFill>
                <a:latin typeface="Montserrat"/>
                <a:ea typeface="Montserrat"/>
                <a:cs typeface="Montserrat"/>
                <a:sym typeface="Montserrat"/>
              </a:rPr>
              <a:t>Tools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011959" y="3739086"/>
            <a:ext cx="9733428" cy="3819001"/>
          </a:xfrm>
          <a:custGeom>
            <a:avLst/>
            <a:gdLst/>
            <a:ahLst/>
            <a:cxnLst/>
            <a:rect l="l" t="t" r="r" b="b"/>
            <a:pathLst>
              <a:path w="9733428" h="3819001">
                <a:moveTo>
                  <a:pt x="0" y="0"/>
                </a:moveTo>
                <a:lnTo>
                  <a:pt x="9733428" y="0"/>
                </a:lnTo>
                <a:lnTo>
                  <a:pt x="9733428" y="3819002"/>
                </a:lnTo>
                <a:lnTo>
                  <a:pt x="0" y="3819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4454" b="-2890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44800" y="1657801"/>
            <a:ext cx="14927883" cy="2541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58"/>
              </a:lnSpc>
            </a:pPr>
            <a:r>
              <a:rPr lang="en-US" sz="8472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System Architecture</a:t>
            </a:r>
          </a:p>
          <a:p>
            <a:pPr algn="l">
              <a:lnSpc>
                <a:spcPts val="9658"/>
              </a:lnSpc>
            </a:pPr>
            <a:endParaRPr lang="en-US" sz="8472" b="1">
              <a:solidFill>
                <a:srgbClr val="1C212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3643836"/>
            <a:ext cx="5844297" cy="4314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0802" lvl="1" indent="-300401" algn="l">
              <a:lnSpc>
                <a:spcPts val="4313"/>
              </a:lnSpc>
              <a:buAutoNum type="arabicPeriod"/>
            </a:pPr>
            <a:r>
              <a:rPr lang="en-US" sz="2782" spc="16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Fr</a:t>
            </a:r>
            <a:r>
              <a:rPr lang="en-US" sz="2782" u="none" spc="16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ontend: Role-specific dashboards (Admin/Learner/Instructor)</a:t>
            </a:r>
          </a:p>
          <a:p>
            <a:pPr marL="600802" lvl="1" indent="-300401" algn="l">
              <a:lnSpc>
                <a:spcPts val="4313"/>
              </a:lnSpc>
              <a:buAutoNum type="arabicPeriod"/>
            </a:pPr>
            <a:r>
              <a:rPr lang="en-US" sz="2782" u="none" spc="16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Backend: RESTful APIs for courses, users, challenges</a:t>
            </a:r>
          </a:p>
          <a:p>
            <a:pPr marL="600802" lvl="1" indent="-300401" algn="l">
              <a:lnSpc>
                <a:spcPts val="4313"/>
              </a:lnSpc>
              <a:buAutoNum type="arabicPeriod"/>
            </a:pPr>
            <a:r>
              <a:rPr lang="en-US" sz="2782" u="none" spc="16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Database: Tables for users, courses, progress tracking</a:t>
            </a:r>
          </a:p>
          <a:p>
            <a:pPr marL="0" lvl="0" indent="0" algn="l">
              <a:lnSpc>
                <a:spcPts val="4313"/>
              </a:lnSpc>
            </a:pPr>
            <a:endParaRPr lang="en-US" sz="2782" u="none" spc="166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2160568" y="7102793"/>
            <a:ext cx="2386012" cy="455295"/>
            <a:chOff x="0" y="0"/>
            <a:chExt cx="3181350" cy="607060"/>
          </a:xfrm>
        </p:grpSpPr>
        <p:sp>
          <p:nvSpPr>
            <p:cNvPr id="6" name="Freeform 6"/>
            <p:cNvSpPr/>
            <p:nvPr/>
          </p:nvSpPr>
          <p:spPr>
            <a:xfrm>
              <a:off x="48260" y="48260"/>
              <a:ext cx="3082290" cy="546100"/>
            </a:xfrm>
            <a:custGeom>
              <a:avLst/>
              <a:gdLst/>
              <a:ahLst/>
              <a:cxnLst/>
              <a:rect l="l" t="t" r="r" b="b"/>
              <a:pathLst>
                <a:path w="3082290" h="546100">
                  <a:moveTo>
                    <a:pt x="2693670" y="420370"/>
                  </a:moveTo>
                  <a:cubicBezTo>
                    <a:pt x="1968500" y="494030"/>
                    <a:pt x="254000" y="546100"/>
                    <a:pt x="62230" y="487680"/>
                  </a:cubicBezTo>
                  <a:cubicBezTo>
                    <a:pt x="33020" y="477520"/>
                    <a:pt x="25400" y="467360"/>
                    <a:pt x="15240" y="454660"/>
                  </a:cubicBezTo>
                  <a:cubicBezTo>
                    <a:pt x="7620" y="444500"/>
                    <a:pt x="2540" y="433070"/>
                    <a:pt x="2540" y="417830"/>
                  </a:cubicBezTo>
                  <a:cubicBezTo>
                    <a:pt x="2540" y="398780"/>
                    <a:pt x="15240" y="363220"/>
                    <a:pt x="29210" y="347980"/>
                  </a:cubicBezTo>
                  <a:cubicBezTo>
                    <a:pt x="38100" y="337820"/>
                    <a:pt x="45720" y="335280"/>
                    <a:pt x="62230" y="330200"/>
                  </a:cubicBezTo>
                  <a:cubicBezTo>
                    <a:pt x="105410" y="317500"/>
                    <a:pt x="173990" y="316230"/>
                    <a:pt x="292100" y="311150"/>
                  </a:cubicBezTo>
                  <a:cubicBezTo>
                    <a:pt x="684530" y="293370"/>
                    <a:pt x="2674620" y="280670"/>
                    <a:pt x="2856230" y="302260"/>
                  </a:cubicBezTo>
                  <a:cubicBezTo>
                    <a:pt x="2877820" y="304800"/>
                    <a:pt x="2881630" y="304800"/>
                    <a:pt x="2891790" y="311150"/>
                  </a:cubicBezTo>
                  <a:cubicBezTo>
                    <a:pt x="2905760" y="318770"/>
                    <a:pt x="2922270" y="336550"/>
                    <a:pt x="2928620" y="353060"/>
                  </a:cubicBezTo>
                  <a:cubicBezTo>
                    <a:pt x="2934970" y="368300"/>
                    <a:pt x="2933700" y="392430"/>
                    <a:pt x="2928620" y="407670"/>
                  </a:cubicBezTo>
                  <a:cubicBezTo>
                    <a:pt x="2924810" y="420370"/>
                    <a:pt x="2917190" y="430530"/>
                    <a:pt x="2908300" y="438150"/>
                  </a:cubicBezTo>
                  <a:cubicBezTo>
                    <a:pt x="2898140" y="447040"/>
                    <a:pt x="2891790" y="450850"/>
                    <a:pt x="2874010" y="455930"/>
                  </a:cubicBezTo>
                  <a:cubicBezTo>
                    <a:pt x="2820670" y="473710"/>
                    <a:pt x="2669540" y="497840"/>
                    <a:pt x="2529840" y="508000"/>
                  </a:cubicBezTo>
                  <a:cubicBezTo>
                    <a:pt x="2319020" y="523240"/>
                    <a:pt x="1977390" y="514350"/>
                    <a:pt x="1724660" y="501650"/>
                  </a:cubicBezTo>
                  <a:cubicBezTo>
                    <a:pt x="1498600" y="491490"/>
                    <a:pt x="1309370" y="457200"/>
                    <a:pt x="1083310" y="447040"/>
                  </a:cubicBezTo>
                  <a:cubicBezTo>
                    <a:pt x="830580" y="436880"/>
                    <a:pt x="379730" y="468630"/>
                    <a:pt x="276860" y="449580"/>
                  </a:cubicBezTo>
                  <a:cubicBezTo>
                    <a:pt x="251460" y="444500"/>
                    <a:pt x="242570" y="443230"/>
                    <a:pt x="231140" y="431800"/>
                  </a:cubicBezTo>
                  <a:cubicBezTo>
                    <a:pt x="218440" y="419100"/>
                    <a:pt x="207010" y="389890"/>
                    <a:pt x="208280" y="372110"/>
                  </a:cubicBezTo>
                  <a:cubicBezTo>
                    <a:pt x="209550" y="355600"/>
                    <a:pt x="219710" y="339090"/>
                    <a:pt x="231140" y="328930"/>
                  </a:cubicBezTo>
                  <a:cubicBezTo>
                    <a:pt x="242570" y="318770"/>
                    <a:pt x="251460" y="316230"/>
                    <a:pt x="276860" y="311150"/>
                  </a:cubicBezTo>
                  <a:cubicBezTo>
                    <a:pt x="411480" y="287020"/>
                    <a:pt x="1174750" y="306070"/>
                    <a:pt x="1534160" y="321310"/>
                  </a:cubicBezTo>
                  <a:cubicBezTo>
                    <a:pt x="1804670" y="331470"/>
                    <a:pt x="2002790" y="363220"/>
                    <a:pt x="2245360" y="372110"/>
                  </a:cubicBezTo>
                  <a:cubicBezTo>
                    <a:pt x="2496820" y="381000"/>
                    <a:pt x="2919730" y="354330"/>
                    <a:pt x="3017520" y="372110"/>
                  </a:cubicBezTo>
                  <a:cubicBezTo>
                    <a:pt x="3040380" y="377190"/>
                    <a:pt x="3049270" y="378460"/>
                    <a:pt x="3059430" y="388620"/>
                  </a:cubicBezTo>
                  <a:cubicBezTo>
                    <a:pt x="3072130" y="401320"/>
                    <a:pt x="3082290" y="427990"/>
                    <a:pt x="3081020" y="444500"/>
                  </a:cubicBezTo>
                  <a:cubicBezTo>
                    <a:pt x="3079750" y="459740"/>
                    <a:pt x="3070860" y="476250"/>
                    <a:pt x="3059430" y="485140"/>
                  </a:cubicBezTo>
                  <a:cubicBezTo>
                    <a:pt x="3049270" y="495300"/>
                    <a:pt x="3037840" y="499110"/>
                    <a:pt x="3016250" y="501650"/>
                  </a:cubicBezTo>
                  <a:cubicBezTo>
                    <a:pt x="2960370" y="510540"/>
                    <a:pt x="2844800" y="497840"/>
                    <a:pt x="2702560" y="483870"/>
                  </a:cubicBezTo>
                  <a:cubicBezTo>
                    <a:pt x="2395220" y="450850"/>
                    <a:pt x="1696720" y="323850"/>
                    <a:pt x="1249680" y="266700"/>
                  </a:cubicBezTo>
                  <a:cubicBezTo>
                    <a:pt x="868680" y="218440"/>
                    <a:pt x="331470" y="214630"/>
                    <a:pt x="187960" y="154940"/>
                  </a:cubicBezTo>
                  <a:cubicBezTo>
                    <a:pt x="144780" y="135890"/>
                    <a:pt x="125730" y="116840"/>
                    <a:pt x="115570" y="93980"/>
                  </a:cubicBezTo>
                  <a:cubicBezTo>
                    <a:pt x="107950" y="76200"/>
                    <a:pt x="110490" y="48260"/>
                    <a:pt x="118110" y="34290"/>
                  </a:cubicBezTo>
                  <a:cubicBezTo>
                    <a:pt x="124460" y="21590"/>
                    <a:pt x="137160" y="11430"/>
                    <a:pt x="149860" y="6350"/>
                  </a:cubicBezTo>
                  <a:cubicBezTo>
                    <a:pt x="162560" y="2540"/>
                    <a:pt x="179070" y="1270"/>
                    <a:pt x="190500" y="3810"/>
                  </a:cubicBezTo>
                  <a:cubicBezTo>
                    <a:pt x="203200" y="7620"/>
                    <a:pt x="217170" y="16510"/>
                    <a:pt x="226060" y="27940"/>
                  </a:cubicBezTo>
                  <a:cubicBezTo>
                    <a:pt x="233680" y="38100"/>
                    <a:pt x="238760" y="53340"/>
                    <a:pt x="238760" y="66040"/>
                  </a:cubicBezTo>
                  <a:cubicBezTo>
                    <a:pt x="238760" y="80010"/>
                    <a:pt x="233680" y="95250"/>
                    <a:pt x="226060" y="105410"/>
                  </a:cubicBezTo>
                  <a:cubicBezTo>
                    <a:pt x="218440" y="116840"/>
                    <a:pt x="205740" y="127000"/>
                    <a:pt x="191770" y="129540"/>
                  </a:cubicBezTo>
                  <a:cubicBezTo>
                    <a:pt x="175260" y="132080"/>
                    <a:pt x="146050" y="125730"/>
                    <a:pt x="132080" y="116840"/>
                  </a:cubicBezTo>
                  <a:cubicBezTo>
                    <a:pt x="120650" y="107950"/>
                    <a:pt x="114300" y="93980"/>
                    <a:pt x="110490" y="81280"/>
                  </a:cubicBezTo>
                  <a:cubicBezTo>
                    <a:pt x="107950" y="68580"/>
                    <a:pt x="107950" y="52070"/>
                    <a:pt x="115570" y="39370"/>
                  </a:cubicBezTo>
                  <a:cubicBezTo>
                    <a:pt x="123190" y="25400"/>
                    <a:pt x="147320" y="7620"/>
                    <a:pt x="163830" y="2540"/>
                  </a:cubicBezTo>
                  <a:cubicBezTo>
                    <a:pt x="176530" y="0"/>
                    <a:pt x="194310" y="5080"/>
                    <a:pt x="204470" y="10160"/>
                  </a:cubicBezTo>
                  <a:cubicBezTo>
                    <a:pt x="212090" y="12700"/>
                    <a:pt x="219710" y="16510"/>
                    <a:pt x="220980" y="21590"/>
                  </a:cubicBezTo>
                  <a:cubicBezTo>
                    <a:pt x="222250" y="26670"/>
                    <a:pt x="213360" y="33020"/>
                    <a:pt x="217170" y="38100"/>
                  </a:cubicBezTo>
                  <a:cubicBezTo>
                    <a:pt x="246380" y="80010"/>
                    <a:pt x="930910" y="106680"/>
                    <a:pt x="1266190" y="149860"/>
                  </a:cubicBezTo>
                  <a:cubicBezTo>
                    <a:pt x="1574800" y="190500"/>
                    <a:pt x="1893570" y="251460"/>
                    <a:pt x="2155190" y="288290"/>
                  </a:cubicBezTo>
                  <a:cubicBezTo>
                    <a:pt x="2363470" y="317500"/>
                    <a:pt x="2553970" y="344170"/>
                    <a:pt x="2713990" y="358140"/>
                  </a:cubicBezTo>
                  <a:cubicBezTo>
                    <a:pt x="2834640" y="369570"/>
                    <a:pt x="2979420" y="355600"/>
                    <a:pt x="3032760" y="374650"/>
                  </a:cubicBezTo>
                  <a:cubicBezTo>
                    <a:pt x="3053080" y="381000"/>
                    <a:pt x="3061970" y="388620"/>
                    <a:pt x="3069590" y="400050"/>
                  </a:cubicBezTo>
                  <a:cubicBezTo>
                    <a:pt x="3078480" y="412750"/>
                    <a:pt x="3082290" y="430530"/>
                    <a:pt x="3081020" y="444500"/>
                  </a:cubicBezTo>
                  <a:cubicBezTo>
                    <a:pt x="3079750" y="459740"/>
                    <a:pt x="3070860" y="476250"/>
                    <a:pt x="3059430" y="485140"/>
                  </a:cubicBezTo>
                  <a:cubicBezTo>
                    <a:pt x="3049270" y="495300"/>
                    <a:pt x="3041650" y="497840"/>
                    <a:pt x="3016250" y="501650"/>
                  </a:cubicBezTo>
                  <a:cubicBezTo>
                    <a:pt x="2900680" y="521970"/>
                    <a:pt x="2265680" y="492760"/>
                    <a:pt x="1991360" y="477520"/>
                  </a:cubicBezTo>
                  <a:cubicBezTo>
                    <a:pt x="1808480" y="468630"/>
                    <a:pt x="1724660" y="447040"/>
                    <a:pt x="1534160" y="439420"/>
                  </a:cubicBezTo>
                  <a:cubicBezTo>
                    <a:pt x="1219200" y="427990"/>
                    <a:pt x="411480" y="473710"/>
                    <a:pt x="276860" y="449580"/>
                  </a:cubicBezTo>
                  <a:cubicBezTo>
                    <a:pt x="251460" y="444500"/>
                    <a:pt x="242570" y="443230"/>
                    <a:pt x="231140" y="431800"/>
                  </a:cubicBezTo>
                  <a:cubicBezTo>
                    <a:pt x="218440" y="419100"/>
                    <a:pt x="207010" y="389890"/>
                    <a:pt x="208280" y="372110"/>
                  </a:cubicBezTo>
                  <a:cubicBezTo>
                    <a:pt x="209550" y="355600"/>
                    <a:pt x="219710" y="339090"/>
                    <a:pt x="231140" y="328930"/>
                  </a:cubicBezTo>
                  <a:cubicBezTo>
                    <a:pt x="242570" y="318770"/>
                    <a:pt x="251460" y="314960"/>
                    <a:pt x="276860" y="311150"/>
                  </a:cubicBezTo>
                  <a:cubicBezTo>
                    <a:pt x="381000" y="293370"/>
                    <a:pt x="836930" y="316230"/>
                    <a:pt x="1090930" y="327660"/>
                  </a:cubicBezTo>
                  <a:cubicBezTo>
                    <a:pt x="1315720" y="337820"/>
                    <a:pt x="1502410" y="365760"/>
                    <a:pt x="1724660" y="372110"/>
                  </a:cubicBezTo>
                  <a:cubicBezTo>
                    <a:pt x="1972310" y="379730"/>
                    <a:pt x="2302510" y="384810"/>
                    <a:pt x="2510790" y="364490"/>
                  </a:cubicBezTo>
                  <a:cubicBezTo>
                    <a:pt x="2649220" y="351790"/>
                    <a:pt x="2799080" y="299720"/>
                    <a:pt x="2856230" y="302260"/>
                  </a:cubicBezTo>
                  <a:cubicBezTo>
                    <a:pt x="2874010" y="302260"/>
                    <a:pt x="2881630" y="304800"/>
                    <a:pt x="2891790" y="311150"/>
                  </a:cubicBezTo>
                  <a:cubicBezTo>
                    <a:pt x="2905760" y="318770"/>
                    <a:pt x="2922270" y="336550"/>
                    <a:pt x="2928620" y="353060"/>
                  </a:cubicBezTo>
                  <a:cubicBezTo>
                    <a:pt x="2934970" y="368300"/>
                    <a:pt x="2933700" y="392430"/>
                    <a:pt x="2928620" y="407670"/>
                  </a:cubicBezTo>
                  <a:cubicBezTo>
                    <a:pt x="2924810" y="420370"/>
                    <a:pt x="2918460" y="430530"/>
                    <a:pt x="2908300" y="438150"/>
                  </a:cubicBezTo>
                  <a:cubicBezTo>
                    <a:pt x="2895600" y="448310"/>
                    <a:pt x="2886710" y="453390"/>
                    <a:pt x="2856230" y="458470"/>
                  </a:cubicBezTo>
                  <a:cubicBezTo>
                    <a:pt x="2661920" y="492760"/>
                    <a:pt x="1096010" y="441960"/>
                    <a:pt x="670560" y="447040"/>
                  </a:cubicBezTo>
                  <a:cubicBezTo>
                    <a:pt x="495300" y="449580"/>
                    <a:pt x="408940" y="452120"/>
                    <a:pt x="298450" y="459740"/>
                  </a:cubicBezTo>
                  <a:cubicBezTo>
                    <a:pt x="210820" y="466090"/>
                    <a:pt x="110490" y="499110"/>
                    <a:pt x="62230" y="487680"/>
                  </a:cubicBezTo>
                  <a:cubicBezTo>
                    <a:pt x="39370" y="481330"/>
                    <a:pt x="25400" y="469900"/>
                    <a:pt x="15240" y="454660"/>
                  </a:cubicBezTo>
                  <a:cubicBezTo>
                    <a:pt x="5080" y="439420"/>
                    <a:pt x="0" y="416560"/>
                    <a:pt x="2540" y="398780"/>
                  </a:cubicBezTo>
                  <a:cubicBezTo>
                    <a:pt x="3810" y="381000"/>
                    <a:pt x="15240" y="360680"/>
                    <a:pt x="29210" y="347980"/>
                  </a:cubicBezTo>
                  <a:cubicBezTo>
                    <a:pt x="41910" y="336550"/>
                    <a:pt x="50800" y="334010"/>
                    <a:pt x="82550" y="327660"/>
                  </a:cubicBezTo>
                  <a:cubicBezTo>
                    <a:pt x="266700" y="294640"/>
                    <a:pt x="1667510" y="349250"/>
                    <a:pt x="2045970" y="344170"/>
                  </a:cubicBezTo>
                  <a:cubicBezTo>
                    <a:pt x="2198370" y="342900"/>
                    <a:pt x="2260600" y="342900"/>
                    <a:pt x="2367280" y="332740"/>
                  </a:cubicBezTo>
                  <a:cubicBezTo>
                    <a:pt x="2473960" y="322580"/>
                    <a:pt x="2627630" y="274320"/>
                    <a:pt x="2684780" y="281940"/>
                  </a:cubicBezTo>
                  <a:cubicBezTo>
                    <a:pt x="2707640" y="284480"/>
                    <a:pt x="2719070" y="290830"/>
                    <a:pt x="2730500" y="302260"/>
                  </a:cubicBezTo>
                  <a:cubicBezTo>
                    <a:pt x="2741930" y="313690"/>
                    <a:pt x="2749550" y="332740"/>
                    <a:pt x="2750820" y="347980"/>
                  </a:cubicBezTo>
                  <a:cubicBezTo>
                    <a:pt x="2752090" y="363220"/>
                    <a:pt x="2745740" y="382270"/>
                    <a:pt x="2735580" y="394970"/>
                  </a:cubicBezTo>
                  <a:cubicBezTo>
                    <a:pt x="2726690" y="407670"/>
                    <a:pt x="2693670" y="420370"/>
                    <a:pt x="2693670" y="420370"/>
                  </a:cubicBezTo>
                </a:path>
              </a:pathLst>
            </a:custGeom>
            <a:solidFill>
              <a:srgbClr val="FDFDFD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58865" y="1611391"/>
            <a:ext cx="16820549" cy="9412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6585"/>
              </a:lnSpc>
              <a:spcBef>
                <a:spcPct val="0"/>
              </a:spcBef>
            </a:pPr>
            <a:r>
              <a:rPr lang="en-US" sz="6789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Key Features-Admin Dashboard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258865" y="3388727"/>
            <a:ext cx="4026853" cy="606389"/>
            <a:chOff x="0" y="0"/>
            <a:chExt cx="1348022" cy="20299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8022" cy="202994"/>
            </a:xfrm>
            <a:custGeom>
              <a:avLst/>
              <a:gdLst/>
              <a:ahLst/>
              <a:cxnLst/>
              <a:rect l="l" t="t" r="r" b="b"/>
              <a:pathLst>
                <a:path w="1348022" h="202994">
                  <a:moveTo>
                    <a:pt x="96129" y="0"/>
                  </a:moveTo>
                  <a:lnTo>
                    <a:pt x="1251893" y="0"/>
                  </a:lnTo>
                  <a:cubicBezTo>
                    <a:pt x="1304984" y="0"/>
                    <a:pt x="1348022" y="43038"/>
                    <a:pt x="1348022" y="96129"/>
                  </a:cubicBezTo>
                  <a:lnTo>
                    <a:pt x="1348022" y="106865"/>
                  </a:lnTo>
                  <a:cubicBezTo>
                    <a:pt x="1348022" y="159955"/>
                    <a:pt x="1304984" y="202994"/>
                    <a:pt x="1251893" y="202994"/>
                  </a:cubicBezTo>
                  <a:lnTo>
                    <a:pt x="96129" y="202994"/>
                  </a:lnTo>
                  <a:cubicBezTo>
                    <a:pt x="43038" y="202994"/>
                    <a:pt x="0" y="159955"/>
                    <a:pt x="0" y="106865"/>
                  </a:cubicBezTo>
                  <a:lnTo>
                    <a:pt x="0" y="96129"/>
                  </a:lnTo>
                  <a:cubicBezTo>
                    <a:pt x="0" y="43038"/>
                    <a:pt x="43038" y="0"/>
                    <a:pt x="96129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123825"/>
              <a:ext cx="1348022" cy="791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17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459197" y="3499041"/>
            <a:ext cx="3563270" cy="53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3"/>
              </a:lnSpc>
            </a:pPr>
            <a:r>
              <a:rPr lang="en-US" sz="3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What it does?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58865" y="4355425"/>
            <a:ext cx="6914101" cy="3186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4833" lvl="1" indent="-292416" algn="l">
              <a:lnSpc>
                <a:spcPts val="3656"/>
              </a:lnSpc>
              <a:spcBef>
                <a:spcPct val="0"/>
              </a:spcBef>
              <a:buFont typeface="Arial"/>
              <a:buChar char="•"/>
            </a:pPr>
            <a:r>
              <a:rPr lang="en-US" sz="2708" spc="16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-US" sz="2708" u="none" spc="16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eal-time stats (users, courses, revenue)</a:t>
            </a:r>
          </a:p>
          <a:p>
            <a:pPr marL="584833" lvl="1" indent="-292416" algn="l">
              <a:lnSpc>
                <a:spcPts val="3656"/>
              </a:lnSpc>
              <a:spcBef>
                <a:spcPct val="0"/>
              </a:spcBef>
              <a:buFont typeface="Arial"/>
              <a:buChar char="•"/>
            </a:pPr>
            <a:r>
              <a:rPr lang="en-US" sz="2708" u="none" spc="16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Visual charts (growth trends, completion rates)</a:t>
            </a:r>
          </a:p>
          <a:p>
            <a:pPr marL="584833" lvl="1" indent="-292416" algn="l">
              <a:lnSpc>
                <a:spcPts val="3656"/>
              </a:lnSpc>
              <a:spcBef>
                <a:spcPct val="0"/>
              </a:spcBef>
              <a:buFont typeface="Arial"/>
              <a:buChar char="•"/>
            </a:pPr>
            <a:r>
              <a:rPr lang="en-US" sz="2708" u="none" spc="16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Security alerts &amp; recent activity logs</a:t>
            </a:r>
          </a:p>
          <a:p>
            <a:pPr marL="0" lvl="0" indent="0" algn="l">
              <a:lnSpc>
                <a:spcPts val="3656"/>
              </a:lnSpc>
              <a:spcBef>
                <a:spcPct val="0"/>
              </a:spcBef>
            </a:pPr>
            <a:endParaRPr lang="en-US" sz="2708" u="none" spc="162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9669139" y="4393525"/>
            <a:ext cx="6830714" cy="2128485"/>
            <a:chOff x="0" y="0"/>
            <a:chExt cx="2286638" cy="71252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286638" cy="712528"/>
            </a:xfrm>
            <a:custGeom>
              <a:avLst/>
              <a:gdLst/>
              <a:ahLst/>
              <a:cxnLst/>
              <a:rect l="l" t="t" r="r" b="b"/>
              <a:pathLst>
                <a:path w="2286638" h="71252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0263955" y="4831476"/>
            <a:ext cx="1031674" cy="1252584"/>
          </a:xfrm>
          <a:custGeom>
            <a:avLst/>
            <a:gdLst/>
            <a:ahLst/>
            <a:cxnLst/>
            <a:rect l="l" t="t" r="r" b="b"/>
            <a:pathLst>
              <a:path w="1031674" h="1252584">
                <a:moveTo>
                  <a:pt x="0" y="0"/>
                </a:moveTo>
                <a:lnTo>
                  <a:pt x="1031674" y="0"/>
                </a:lnTo>
                <a:lnTo>
                  <a:pt x="1031674" y="1252584"/>
                </a:lnTo>
                <a:lnTo>
                  <a:pt x="0" y="12525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2199896" y="4981057"/>
            <a:ext cx="3556933" cy="1028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715"/>
              </a:lnSpc>
              <a:spcBef>
                <a:spcPct val="0"/>
              </a:spcBef>
            </a:pPr>
            <a:r>
              <a:rPr lang="en-US" sz="2011" spc="32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Ad</a:t>
            </a:r>
            <a:r>
              <a:rPr lang="en-US" sz="2011" u="none" spc="32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mins gain actionable insights to manage the platform efficiently.</a:t>
            </a:r>
          </a:p>
        </p:txBody>
      </p:sp>
      <p:sp>
        <p:nvSpPr>
          <p:cNvPr id="13" name="AutoShape 13"/>
          <p:cNvSpPr/>
          <p:nvPr/>
        </p:nvSpPr>
        <p:spPr>
          <a:xfrm flipV="1">
            <a:off x="11704267" y="5088370"/>
            <a:ext cx="0" cy="7387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/>
          <p:cNvSpPr txBox="1"/>
          <p:nvPr/>
        </p:nvSpPr>
        <p:spPr>
          <a:xfrm>
            <a:off x="9669139" y="3331577"/>
            <a:ext cx="3724127" cy="529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91"/>
              </a:lnSpc>
              <a:spcBef>
                <a:spcPct val="0"/>
              </a:spcBef>
            </a:pPr>
            <a:r>
              <a:rPr lang="en-US" sz="3137">
                <a:solidFill>
                  <a:srgbClr val="051D40"/>
                </a:solidFill>
                <a:latin typeface="Montserrat"/>
                <a:ea typeface="Montserrat"/>
                <a:cs typeface="Montserrat"/>
                <a:sym typeface="Montserrat"/>
              </a:rPr>
              <a:t>Why it matters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58865" y="1611391"/>
            <a:ext cx="16820549" cy="9412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6585"/>
              </a:lnSpc>
              <a:spcBef>
                <a:spcPct val="0"/>
              </a:spcBef>
            </a:pPr>
            <a:r>
              <a:rPr lang="en-US" sz="6789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Key Features-User Management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258865" y="3388727"/>
            <a:ext cx="4026853" cy="606389"/>
            <a:chOff x="0" y="0"/>
            <a:chExt cx="1348022" cy="20299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8022" cy="202994"/>
            </a:xfrm>
            <a:custGeom>
              <a:avLst/>
              <a:gdLst/>
              <a:ahLst/>
              <a:cxnLst/>
              <a:rect l="l" t="t" r="r" b="b"/>
              <a:pathLst>
                <a:path w="1348022" h="202994">
                  <a:moveTo>
                    <a:pt x="96129" y="0"/>
                  </a:moveTo>
                  <a:lnTo>
                    <a:pt x="1251893" y="0"/>
                  </a:lnTo>
                  <a:cubicBezTo>
                    <a:pt x="1304984" y="0"/>
                    <a:pt x="1348022" y="43038"/>
                    <a:pt x="1348022" y="96129"/>
                  </a:cubicBezTo>
                  <a:lnTo>
                    <a:pt x="1348022" y="106865"/>
                  </a:lnTo>
                  <a:cubicBezTo>
                    <a:pt x="1348022" y="159955"/>
                    <a:pt x="1304984" y="202994"/>
                    <a:pt x="1251893" y="202994"/>
                  </a:cubicBezTo>
                  <a:lnTo>
                    <a:pt x="96129" y="202994"/>
                  </a:lnTo>
                  <a:cubicBezTo>
                    <a:pt x="43038" y="202994"/>
                    <a:pt x="0" y="159955"/>
                    <a:pt x="0" y="106865"/>
                  </a:cubicBezTo>
                  <a:lnTo>
                    <a:pt x="0" y="96129"/>
                  </a:lnTo>
                  <a:cubicBezTo>
                    <a:pt x="0" y="43038"/>
                    <a:pt x="43038" y="0"/>
                    <a:pt x="96129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123825"/>
              <a:ext cx="1348022" cy="791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17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459197" y="3499041"/>
            <a:ext cx="3563270" cy="53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3"/>
              </a:lnSpc>
            </a:pPr>
            <a:r>
              <a:rPr lang="en-US" sz="3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Functionality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58865" y="4355425"/>
            <a:ext cx="6914101" cy="2729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4833" lvl="1" indent="-292416" algn="l">
              <a:lnSpc>
                <a:spcPts val="3656"/>
              </a:lnSpc>
              <a:spcBef>
                <a:spcPct val="0"/>
              </a:spcBef>
              <a:buFont typeface="Arial"/>
              <a:buChar char="•"/>
            </a:pPr>
            <a:r>
              <a:rPr lang="en-US" sz="2708" spc="16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Fi</a:t>
            </a:r>
            <a:r>
              <a:rPr lang="en-US" sz="2708" u="none" spc="16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lter users by role (Learner/Instructor/Admin)</a:t>
            </a:r>
          </a:p>
          <a:p>
            <a:pPr marL="584833" lvl="1" indent="-292416" algn="l">
              <a:lnSpc>
                <a:spcPts val="3656"/>
              </a:lnSpc>
              <a:spcBef>
                <a:spcPct val="0"/>
              </a:spcBef>
              <a:buFont typeface="Arial"/>
              <a:buChar char="•"/>
            </a:pPr>
            <a:r>
              <a:rPr lang="en-US" sz="2708" u="none" spc="16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Edit profiles, verify accounts, delete users</a:t>
            </a:r>
          </a:p>
          <a:p>
            <a:pPr marL="584833" lvl="1" indent="-292416" algn="l">
              <a:lnSpc>
                <a:spcPts val="3656"/>
              </a:lnSpc>
              <a:spcBef>
                <a:spcPct val="0"/>
              </a:spcBef>
              <a:buFont typeface="Arial"/>
              <a:buChar char="•"/>
            </a:pPr>
            <a:r>
              <a:rPr lang="en-US" sz="2708" u="none" spc="16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Responsive data table with search</a:t>
            </a:r>
          </a:p>
          <a:p>
            <a:pPr marL="0" lvl="0" indent="0" algn="l">
              <a:lnSpc>
                <a:spcPts val="3656"/>
              </a:lnSpc>
              <a:spcBef>
                <a:spcPct val="0"/>
              </a:spcBef>
            </a:pPr>
            <a:endParaRPr lang="en-US" sz="2708" u="none" spc="162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9669139" y="4393525"/>
            <a:ext cx="6830714" cy="2128485"/>
            <a:chOff x="0" y="0"/>
            <a:chExt cx="2286638" cy="71252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286638" cy="712528"/>
            </a:xfrm>
            <a:custGeom>
              <a:avLst/>
              <a:gdLst/>
              <a:ahLst/>
              <a:cxnLst/>
              <a:rect l="l" t="t" r="r" b="b"/>
              <a:pathLst>
                <a:path w="2286638" h="71252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0263955" y="4831476"/>
            <a:ext cx="1031674" cy="1252584"/>
          </a:xfrm>
          <a:custGeom>
            <a:avLst/>
            <a:gdLst/>
            <a:ahLst/>
            <a:cxnLst/>
            <a:rect l="l" t="t" r="r" b="b"/>
            <a:pathLst>
              <a:path w="1031674" h="1252584">
                <a:moveTo>
                  <a:pt x="0" y="0"/>
                </a:moveTo>
                <a:lnTo>
                  <a:pt x="1031674" y="0"/>
                </a:lnTo>
                <a:lnTo>
                  <a:pt x="1031674" y="1252584"/>
                </a:lnTo>
                <a:lnTo>
                  <a:pt x="0" y="12525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2199896" y="4981057"/>
            <a:ext cx="3556933" cy="685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715"/>
              </a:lnSpc>
              <a:spcBef>
                <a:spcPct val="0"/>
              </a:spcBef>
            </a:pPr>
            <a:r>
              <a:rPr lang="en-US" sz="2011" spc="32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Role-based</a:t>
            </a:r>
            <a:r>
              <a:rPr lang="en-US" sz="2011" u="none" spc="32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 access control (JWT tokens)</a:t>
            </a:r>
          </a:p>
        </p:txBody>
      </p:sp>
      <p:sp>
        <p:nvSpPr>
          <p:cNvPr id="13" name="AutoShape 13"/>
          <p:cNvSpPr/>
          <p:nvPr/>
        </p:nvSpPr>
        <p:spPr>
          <a:xfrm flipV="1">
            <a:off x="11704267" y="5088370"/>
            <a:ext cx="0" cy="7387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/>
          <p:cNvSpPr txBox="1"/>
          <p:nvPr/>
        </p:nvSpPr>
        <p:spPr>
          <a:xfrm>
            <a:off x="9669139" y="3331577"/>
            <a:ext cx="5262369" cy="529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91"/>
              </a:lnSpc>
              <a:spcBef>
                <a:spcPct val="0"/>
              </a:spcBef>
            </a:pPr>
            <a:r>
              <a:rPr lang="en-US" sz="3137">
                <a:solidFill>
                  <a:srgbClr val="051D40"/>
                </a:solidFill>
                <a:latin typeface="Montserrat"/>
                <a:ea typeface="Montserrat"/>
                <a:cs typeface="Montserrat"/>
                <a:sym typeface="Montserrat"/>
              </a:rPr>
              <a:t>Technical Highlights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58865" y="1611391"/>
            <a:ext cx="16820549" cy="9412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6585"/>
              </a:lnSpc>
              <a:spcBef>
                <a:spcPct val="0"/>
              </a:spcBef>
            </a:pPr>
            <a:r>
              <a:rPr lang="en-US" sz="6789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Key Features-Coding Lab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258865" y="3388727"/>
            <a:ext cx="6141937" cy="734576"/>
            <a:chOff x="0" y="0"/>
            <a:chExt cx="2056064" cy="2459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56064" cy="245905"/>
            </a:xfrm>
            <a:custGeom>
              <a:avLst/>
              <a:gdLst/>
              <a:ahLst/>
              <a:cxnLst/>
              <a:rect l="l" t="t" r="r" b="b"/>
              <a:pathLst>
                <a:path w="2056064" h="245905">
                  <a:moveTo>
                    <a:pt x="63025" y="0"/>
                  </a:moveTo>
                  <a:lnTo>
                    <a:pt x="1993039" y="0"/>
                  </a:lnTo>
                  <a:cubicBezTo>
                    <a:pt x="2009754" y="0"/>
                    <a:pt x="2025785" y="6640"/>
                    <a:pt x="2037604" y="18460"/>
                  </a:cubicBezTo>
                  <a:cubicBezTo>
                    <a:pt x="2049424" y="30279"/>
                    <a:pt x="2056064" y="46310"/>
                    <a:pt x="2056064" y="63025"/>
                  </a:cubicBezTo>
                  <a:lnTo>
                    <a:pt x="2056064" y="182880"/>
                  </a:lnTo>
                  <a:cubicBezTo>
                    <a:pt x="2056064" y="217688"/>
                    <a:pt x="2027847" y="245905"/>
                    <a:pt x="1993039" y="245905"/>
                  </a:cubicBezTo>
                  <a:lnTo>
                    <a:pt x="63025" y="245905"/>
                  </a:lnTo>
                  <a:cubicBezTo>
                    <a:pt x="46310" y="245905"/>
                    <a:pt x="30279" y="239265"/>
                    <a:pt x="18460" y="227446"/>
                  </a:cubicBezTo>
                  <a:cubicBezTo>
                    <a:pt x="6640" y="215626"/>
                    <a:pt x="0" y="199596"/>
                    <a:pt x="0" y="182880"/>
                  </a:cubicBezTo>
                  <a:lnTo>
                    <a:pt x="0" y="63025"/>
                  </a:lnTo>
                  <a:cubicBezTo>
                    <a:pt x="0" y="28217"/>
                    <a:pt x="28217" y="0"/>
                    <a:pt x="63025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123825"/>
              <a:ext cx="2056064" cy="122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17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459197" y="3499041"/>
            <a:ext cx="4781046" cy="53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3"/>
              </a:lnSpc>
            </a:pPr>
            <a:r>
              <a:rPr lang="en-US" sz="3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Interactive Coding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58865" y="4355425"/>
            <a:ext cx="6914101" cy="227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4833" lvl="1" indent="-292416" algn="l">
              <a:lnSpc>
                <a:spcPts val="3656"/>
              </a:lnSpc>
              <a:spcBef>
                <a:spcPct val="0"/>
              </a:spcBef>
              <a:buFont typeface="Arial"/>
              <a:buChar char="•"/>
            </a:pPr>
            <a:r>
              <a:rPr lang="en-US" sz="2708" spc="16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Wr</a:t>
            </a:r>
            <a:r>
              <a:rPr lang="en-US" sz="2708" u="none" spc="16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ite/execute code in JavaScript/Python</a:t>
            </a:r>
          </a:p>
          <a:p>
            <a:pPr marL="584833" lvl="1" indent="-292416" algn="l">
              <a:lnSpc>
                <a:spcPts val="3656"/>
              </a:lnSpc>
              <a:spcBef>
                <a:spcPct val="0"/>
              </a:spcBef>
              <a:buFont typeface="Arial"/>
              <a:buChar char="•"/>
            </a:pPr>
            <a:r>
              <a:rPr lang="en-US" sz="2708" u="none" spc="16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Test cases with real-time feedback</a:t>
            </a:r>
          </a:p>
          <a:p>
            <a:pPr marL="584833" lvl="1" indent="-292416" algn="l">
              <a:lnSpc>
                <a:spcPts val="3656"/>
              </a:lnSpc>
              <a:spcBef>
                <a:spcPct val="0"/>
              </a:spcBef>
              <a:buFont typeface="Arial"/>
              <a:buChar char="•"/>
            </a:pPr>
            <a:r>
              <a:rPr lang="en-US" sz="2708" u="none" spc="16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Save drafts &amp; reset code</a:t>
            </a:r>
          </a:p>
          <a:p>
            <a:pPr marL="0" lvl="0" indent="0" algn="l">
              <a:lnSpc>
                <a:spcPts val="3656"/>
              </a:lnSpc>
              <a:spcBef>
                <a:spcPct val="0"/>
              </a:spcBef>
            </a:pPr>
            <a:endParaRPr lang="en-US" sz="2708" u="none" spc="162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9669139" y="4393525"/>
            <a:ext cx="6830714" cy="2128485"/>
            <a:chOff x="0" y="0"/>
            <a:chExt cx="2286638" cy="71252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286638" cy="712528"/>
            </a:xfrm>
            <a:custGeom>
              <a:avLst/>
              <a:gdLst/>
              <a:ahLst/>
              <a:cxnLst/>
              <a:rect l="l" t="t" r="r" b="b"/>
              <a:pathLst>
                <a:path w="2286638" h="71252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0263955" y="4831476"/>
            <a:ext cx="1031674" cy="1252584"/>
          </a:xfrm>
          <a:custGeom>
            <a:avLst/>
            <a:gdLst/>
            <a:ahLst/>
            <a:cxnLst/>
            <a:rect l="l" t="t" r="r" b="b"/>
            <a:pathLst>
              <a:path w="1031674" h="1252584">
                <a:moveTo>
                  <a:pt x="0" y="0"/>
                </a:moveTo>
                <a:lnTo>
                  <a:pt x="1031674" y="0"/>
                </a:lnTo>
                <a:lnTo>
                  <a:pt x="1031674" y="1252584"/>
                </a:lnTo>
                <a:lnTo>
                  <a:pt x="0" y="12525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2113842" y="4661596"/>
            <a:ext cx="3556933" cy="1714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4306" lvl="1" indent="-217153" algn="l">
              <a:lnSpc>
                <a:spcPts val="2715"/>
              </a:lnSpc>
              <a:spcBef>
                <a:spcPct val="0"/>
              </a:spcBef>
              <a:buFont typeface="Arial"/>
              <a:buChar char="•"/>
            </a:pPr>
            <a:r>
              <a:rPr lang="en-US" sz="2011" spc="32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Po</a:t>
            </a:r>
            <a:r>
              <a:rPr lang="en-US" sz="2011" u="none" spc="32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ints for solved challenges</a:t>
            </a:r>
          </a:p>
          <a:p>
            <a:pPr marL="434306" lvl="1" indent="-217153" algn="l">
              <a:lnSpc>
                <a:spcPts val="2715"/>
              </a:lnSpc>
              <a:spcBef>
                <a:spcPct val="0"/>
              </a:spcBef>
              <a:buFont typeface="Arial"/>
              <a:buChar char="•"/>
            </a:pPr>
            <a:r>
              <a:rPr lang="en-US" sz="2011" u="none" spc="32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Difficulty tags (Easy/Medium/Hard)</a:t>
            </a:r>
          </a:p>
          <a:p>
            <a:pPr marL="0" lvl="0" indent="0" algn="l">
              <a:lnSpc>
                <a:spcPts val="2715"/>
              </a:lnSpc>
              <a:spcBef>
                <a:spcPct val="0"/>
              </a:spcBef>
            </a:pPr>
            <a:endParaRPr lang="en-US" sz="2011" u="none" spc="32">
              <a:solidFill>
                <a:srgbClr val="1C21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" name="AutoShape 13"/>
          <p:cNvSpPr/>
          <p:nvPr/>
        </p:nvSpPr>
        <p:spPr>
          <a:xfrm flipV="1">
            <a:off x="11704267" y="5088370"/>
            <a:ext cx="0" cy="7387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/>
          <p:cNvSpPr txBox="1"/>
          <p:nvPr/>
        </p:nvSpPr>
        <p:spPr>
          <a:xfrm>
            <a:off x="9669139" y="3331577"/>
            <a:ext cx="3724127" cy="529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91"/>
              </a:lnSpc>
              <a:spcBef>
                <a:spcPct val="0"/>
              </a:spcBef>
            </a:pPr>
            <a:r>
              <a:rPr lang="en-US" sz="3137">
                <a:solidFill>
                  <a:srgbClr val="051D40"/>
                </a:solidFill>
                <a:latin typeface="Montserrat"/>
                <a:ea typeface="Montserrat"/>
                <a:cs typeface="Montserrat"/>
                <a:sym typeface="Montserrat"/>
              </a:rPr>
              <a:t>Progress Tracking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58865" y="1611391"/>
            <a:ext cx="16820549" cy="9412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6585"/>
              </a:lnSpc>
              <a:spcBef>
                <a:spcPct val="0"/>
              </a:spcBef>
            </a:pPr>
            <a:r>
              <a:rPr lang="en-US" sz="6789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Key Features-Course Management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669139" y="4393525"/>
            <a:ext cx="6830714" cy="2128485"/>
            <a:chOff x="0" y="0"/>
            <a:chExt cx="2286638" cy="71252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286638" cy="712528"/>
            </a:xfrm>
            <a:custGeom>
              <a:avLst/>
              <a:gdLst/>
              <a:ahLst/>
              <a:cxnLst/>
              <a:rect l="l" t="t" r="r" b="b"/>
              <a:pathLst>
                <a:path w="2286638" h="71252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97530" y="4753028"/>
            <a:ext cx="3556933" cy="1028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4306" lvl="1" indent="-217153" algn="just">
              <a:lnSpc>
                <a:spcPts val="2715"/>
              </a:lnSpc>
              <a:spcBef>
                <a:spcPct val="0"/>
              </a:spcBef>
              <a:buFont typeface="Arial"/>
              <a:buChar char="•"/>
            </a:pPr>
            <a:r>
              <a:rPr lang="en-US" sz="2011" spc="32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Create/edit</a:t>
            </a:r>
            <a:r>
              <a:rPr lang="en-US" sz="2011" u="none" spc="32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 courses</a:t>
            </a:r>
          </a:p>
          <a:p>
            <a:pPr marL="434306" lvl="1" indent="-217153" algn="just">
              <a:lnSpc>
                <a:spcPts val="2715"/>
              </a:lnSpc>
              <a:spcBef>
                <a:spcPct val="0"/>
              </a:spcBef>
              <a:buFont typeface="Arial"/>
              <a:buChar char="•"/>
            </a:pPr>
            <a:r>
              <a:rPr lang="en-US" sz="2011" u="none" spc="32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Add coding challenges</a:t>
            </a:r>
          </a:p>
          <a:p>
            <a:pPr marL="0" lvl="0" indent="0" algn="just">
              <a:lnSpc>
                <a:spcPts val="2715"/>
              </a:lnSpc>
              <a:spcBef>
                <a:spcPct val="0"/>
              </a:spcBef>
            </a:pPr>
            <a:endParaRPr lang="en-US" sz="2011" u="none" spc="32">
              <a:solidFill>
                <a:srgbClr val="1C21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69139" y="3331577"/>
            <a:ext cx="5262369" cy="529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91"/>
              </a:lnSpc>
              <a:spcBef>
                <a:spcPct val="0"/>
              </a:spcBef>
            </a:pPr>
            <a:r>
              <a:rPr lang="en-US" sz="3137">
                <a:solidFill>
                  <a:srgbClr val="051D40"/>
                </a:solidFill>
                <a:latin typeface="Montserrat"/>
                <a:ea typeface="Montserrat"/>
                <a:cs typeface="Montserrat"/>
                <a:sym typeface="Montserrat"/>
              </a:rPr>
              <a:t>For Instructors/Admin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553484" y="4393525"/>
            <a:ext cx="6830714" cy="2128485"/>
            <a:chOff x="0" y="0"/>
            <a:chExt cx="2286638" cy="71252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286638" cy="712528"/>
            </a:xfrm>
            <a:custGeom>
              <a:avLst/>
              <a:gdLst/>
              <a:ahLst/>
              <a:cxnLst/>
              <a:rect l="l" t="t" r="r" b="b"/>
              <a:pathLst>
                <a:path w="2286638" h="71252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129390" y="4753028"/>
            <a:ext cx="3556933" cy="137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4306" lvl="1" indent="-217153" algn="just">
              <a:lnSpc>
                <a:spcPts val="2715"/>
              </a:lnSpc>
              <a:buFont typeface="Arial"/>
              <a:buChar char="•"/>
            </a:pPr>
            <a:r>
              <a:rPr lang="en-US" sz="2011" spc="32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Enroll in courses</a:t>
            </a:r>
          </a:p>
          <a:p>
            <a:pPr marL="434306" lvl="1" indent="-217153" algn="just">
              <a:lnSpc>
                <a:spcPts val="2715"/>
              </a:lnSpc>
              <a:spcBef>
                <a:spcPct val="0"/>
              </a:spcBef>
              <a:buFont typeface="Arial"/>
              <a:buChar char="•"/>
            </a:pPr>
            <a:r>
              <a:rPr lang="en-US" sz="2011" spc="32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Tr</a:t>
            </a:r>
            <a:r>
              <a:rPr lang="en-US" sz="2011" u="none" spc="32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ack progress (%)</a:t>
            </a:r>
          </a:p>
          <a:p>
            <a:pPr marL="434306" lvl="1" indent="-217153" algn="just">
              <a:lnSpc>
                <a:spcPts val="2715"/>
              </a:lnSpc>
              <a:spcBef>
                <a:spcPct val="0"/>
              </a:spcBef>
              <a:buFont typeface="Arial"/>
              <a:buChar char="•"/>
            </a:pPr>
            <a:r>
              <a:rPr lang="en-US" sz="2011" u="none" spc="32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View certificates</a:t>
            </a:r>
          </a:p>
          <a:p>
            <a:pPr marL="0" lvl="0" indent="0" algn="just">
              <a:lnSpc>
                <a:spcPts val="2715"/>
              </a:lnSpc>
              <a:spcBef>
                <a:spcPct val="0"/>
              </a:spcBef>
            </a:pPr>
            <a:endParaRPr lang="en-US" sz="2011" u="none" spc="32">
              <a:solidFill>
                <a:srgbClr val="1C21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553484" y="3331577"/>
            <a:ext cx="5262369" cy="529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91"/>
              </a:lnSpc>
              <a:spcBef>
                <a:spcPct val="0"/>
              </a:spcBef>
            </a:pPr>
            <a:r>
              <a:rPr lang="en-US" sz="3137">
                <a:solidFill>
                  <a:srgbClr val="051D40"/>
                </a:solidFill>
                <a:latin typeface="Montserrat"/>
                <a:ea typeface="Montserrat"/>
                <a:cs typeface="Montserrat"/>
                <a:sym typeface="Montserrat"/>
              </a:rPr>
              <a:t>For Learners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58865" y="1719757"/>
            <a:ext cx="6437409" cy="2967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7458"/>
              </a:lnSpc>
              <a:spcBef>
                <a:spcPct val="0"/>
              </a:spcBef>
            </a:pPr>
            <a:r>
              <a:rPr lang="en-US" sz="7689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Challenges  and Solutions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503065" y="1538782"/>
            <a:ext cx="9145110" cy="7156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10"/>
              </a:lnSpc>
            </a:pPr>
            <a:r>
              <a:rPr lang="en-US" sz="2882" b="1" spc="172">
                <a:solidFill>
                  <a:srgbClr val="AAD7D4"/>
                </a:solidFill>
                <a:latin typeface="DM Sans Bold"/>
                <a:ea typeface="DM Sans Bold"/>
                <a:cs typeface="DM Sans Bold"/>
                <a:sym typeface="DM Sans Bold"/>
              </a:rPr>
              <a:t>Chall</a:t>
            </a:r>
            <a:r>
              <a:rPr lang="en-US" sz="2882" b="1" u="none" spc="172">
                <a:solidFill>
                  <a:srgbClr val="AAD7D4"/>
                </a:solidFill>
                <a:latin typeface="DM Sans Bold"/>
                <a:ea typeface="DM Sans Bold"/>
                <a:cs typeface="DM Sans Bold"/>
                <a:sym typeface="DM Sans Bold"/>
              </a:rPr>
              <a:t>enge 1:</a:t>
            </a:r>
          </a:p>
          <a:p>
            <a:pPr marL="0" lvl="0" indent="0" algn="l">
              <a:lnSpc>
                <a:spcPts val="4410"/>
              </a:lnSpc>
            </a:pPr>
            <a:r>
              <a:rPr lang="en-US" sz="2882" u="none" spc="17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Real-time code execution</a:t>
            </a:r>
          </a:p>
          <a:p>
            <a:pPr marL="0" lvl="0" indent="0" algn="l">
              <a:lnSpc>
                <a:spcPts val="4410"/>
              </a:lnSpc>
            </a:pPr>
            <a:r>
              <a:rPr lang="en-US" sz="2882" u="none" spc="17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→ Solution: Backend API to safely run user-submitted code</a:t>
            </a:r>
          </a:p>
          <a:p>
            <a:pPr marL="0" lvl="0" indent="0" algn="l">
              <a:lnSpc>
                <a:spcPts val="4410"/>
              </a:lnSpc>
            </a:pPr>
            <a:r>
              <a:rPr lang="en-US" sz="2882" b="1" u="none" spc="172">
                <a:solidFill>
                  <a:srgbClr val="AAD7D4"/>
                </a:solidFill>
                <a:latin typeface="DM Sans Bold"/>
                <a:ea typeface="DM Sans Bold"/>
                <a:cs typeface="DM Sans Bold"/>
                <a:sym typeface="DM Sans Bold"/>
              </a:rPr>
              <a:t>Challenge 2:</a:t>
            </a:r>
          </a:p>
          <a:p>
            <a:pPr marL="0" lvl="0" indent="0" algn="l">
              <a:lnSpc>
                <a:spcPts val="4410"/>
              </a:lnSpc>
            </a:pPr>
            <a:r>
              <a:rPr lang="en-US" sz="2882" u="none" spc="17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Role-specific dashboards</a:t>
            </a:r>
          </a:p>
          <a:p>
            <a:pPr marL="0" lvl="0" indent="0" algn="l">
              <a:lnSpc>
                <a:spcPts val="4410"/>
              </a:lnSpc>
            </a:pPr>
            <a:r>
              <a:rPr lang="en-US" sz="2882" u="none" spc="17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→ Solution: Dynamic UI rendering based on JWT role claims</a:t>
            </a:r>
          </a:p>
          <a:p>
            <a:pPr marL="0" lvl="0" indent="0" algn="l">
              <a:lnSpc>
                <a:spcPts val="4410"/>
              </a:lnSpc>
            </a:pPr>
            <a:r>
              <a:rPr lang="en-US" sz="2882" b="1" u="none" spc="172">
                <a:solidFill>
                  <a:srgbClr val="AAD7D4"/>
                </a:solidFill>
                <a:latin typeface="DM Sans Bold"/>
                <a:ea typeface="DM Sans Bold"/>
                <a:cs typeface="DM Sans Bold"/>
                <a:sym typeface="DM Sans Bold"/>
              </a:rPr>
              <a:t>Challenge 3:</a:t>
            </a:r>
          </a:p>
          <a:p>
            <a:pPr marL="0" lvl="0" indent="0" algn="l">
              <a:lnSpc>
                <a:spcPts val="4410"/>
              </a:lnSpc>
            </a:pPr>
            <a:r>
              <a:rPr lang="en-US" sz="2882" u="none" spc="17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Progress tracking</a:t>
            </a:r>
          </a:p>
          <a:p>
            <a:pPr marL="0" lvl="0" indent="0" algn="l">
              <a:lnSpc>
                <a:spcPts val="4410"/>
              </a:lnSpc>
            </a:pPr>
            <a:r>
              <a:rPr lang="en-US" sz="2882" u="none" spc="17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→ Solution: MySQL triggers to update completion %</a:t>
            </a:r>
          </a:p>
          <a:p>
            <a:pPr marL="0" lvl="0" indent="0" algn="l">
              <a:lnSpc>
                <a:spcPts val="4410"/>
              </a:lnSpc>
            </a:pPr>
            <a:endParaRPr lang="en-US" sz="2882" u="none" spc="172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349</Words>
  <Application>Microsoft Office PowerPoint</Application>
  <PresentationFormat>Custom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Roboto Bold</vt:lpstr>
      <vt:lpstr>Poppins Bold</vt:lpstr>
      <vt:lpstr>Arial</vt:lpstr>
      <vt:lpstr>DM Sans</vt:lpstr>
      <vt:lpstr>League Spartan</vt:lpstr>
      <vt:lpstr>Calibri</vt:lpstr>
      <vt:lpstr>Montserrat</vt:lpstr>
      <vt:lpstr>DM Sans Bold</vt:lpstr>
      <vt:lpstr>Montserrat Bold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Administrator</dc:creator>
  <cp:lastModifiedBy>Administrator</cp:lastModifiedBy>
  <cp:revision>2</cp:revision>
  <dcterms:created xsi:type="dcterms:W3CDTF">2006-08-16T00:00:00Z</dcterms:created>
  <dcterms:modified xsi:type="dcterms:W3CDTF">2025-07-13T00:25:12Z</dcterms:modified>
  <dc:identifier>DAGs9sVpKyU</dc:identifier>
</cp:coreProperties>
</file>