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648" r:id="rId1"/>
  </p:sldMasterIdLst>
  <p:sldIdLst>
    <p:sldId id="256" r:id="rId2"/>
    <p:sldId id="257" r:id="rId3"/>
    <p:sldId id="258" r:id="rId4"/>
    <p:sldId id="260" r:id="rId5"/>
    <p:sldId id="259" r:id="rId6"/>
    <p:sldId id="267" r:id="rId7"/>
    <p:sldId id="262" r:id="rId8"/>
    <p:sldId id="261" r:id="rId9"/>
    <p:sldId id="263"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snapToGrid="0">
      <p:cViewPr varScale="1">
        <p:scale>
          <a:sx n="74" d="100"/>
          <a:sy n="74" d="100"/>
        </p:scale>
        <p:origin x="3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image" Target="../media/image1.png"/><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4/15/2016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4/15/2016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4/15/2016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4/15/2016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4/15/2016</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4/15/2016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ites.google.com/site/dwebhtml/reference/tags/td" TargetMode="External"/><Relationship Id="rId2" Type="http://schemas.openxmlformats.org/officeDocument/2006/relationships/hyperlink" Target="https://sites.google.com/site/dwebhtml/reference/tags/table" TargetMode="External"/><Relationship Id="rId1" Type="http://schemas.openxmlformats.org/officeDocument/2006/relationships/slideLayout" Target="../slideLayouts/slideLayout2.xml"/><Relationship Id="rId4" Type="http://schemas.openxmlformats.org/officeDocument/2006/relationships/hyperlink" Target="https://sites.google.com/site/dwebhtml/reference/deprecated"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sites.google.com/site/dwebhtml/reference/types#cdata" TargetMode="External"/><Relationship Id="rId2" Type="http://schemas.openxmlformats.org/officeDocument/2006/relationships/hyperlink" Target="https://sites.google.com/site/dwebhtml/reference/types#name" TargetMode="External"/><Relationship Id="rId1" Type="http://schemas.openxmlformats.org/officeDocument/2006/relationships/slideLayout" Target="../slideLayouts/slideLayout2.xml"/><Relationship Id="rId4" Type="http://schemas.openxmlformats.org/officeDocument/2006/relationships/hyperlink" Target="https://sites.google.com/site/dwebhtml/reference/types#style"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sites.google.com/site/dwebhtml/reference/tags/td" TargetMode="External"/><Relationship Id="rId2" Type="http://schemas.openxmlformats.org/officeDocument/2006/relationships/hyperlink" Target="https://sites.google.com/site/dwebhtml/reference/types#text" TargetMode="External"/><Relationship Id="rId1" Type="http://schemas.openxmlformats.org/officeDocument/2006/relationships/slideLayout" Target="../slideLayouts/slideLayout2.xml"/><Relationship Id="rId4" Type="http://schemas.openxmlformats.org/officeDocument/2006/relationships/hyperlink" Target="https://sites.google.com/site/dwebhtml/reference/tags/th" TargetMode="Externa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sites.google.com/site/dwebhtml/reference/tags/thead" TargetMode="External"/><Relationship Id="rId2" Type="http://schemas.openxmlformats.org/officeDocument/2006/relationships/hyperlink" Target="https://sites.google.com/site/dwebhtml/reference/tags/table" TargetMode="External"/><Relationship Id="rId1" Type="http://schemas.openxmlformats.org/officeDocument/2006/relationships/slideLayout" Target="../slideLayouts/slideLayout2.xml"/><Relationship Id="rId4" Type="http://schemas.openxmlformats.org/officeDocument/2006/relationships/hyperlink" Target="https://sites.google.com/site/dwebhtml/reference/tags/tbod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07067" y="356793"/>
            <a:ext cx="7443750" cy="1201551"/>
          </a:xfrm>
        </p:spPr>
        <p:txBody>
          <a:bodyPr/>
          <a:lstStyle/>
          <a:p>
            <a:r>
              <a:rPr lang="es-ES" dirty="0" smtClean="0"/>
              <a:t>ETIQUETAS HTML </a:t>
            </a:r>
            <a:endParaRPr lang="es-ES" dirty="0"/>
          </a:p>
        </p:txBody>
      </p:sp>
      <p:sp>
        <p:nvSpPr>
          <p:cNvPr id="3" name="Subtítulo 2"/>
          <p:cNvSpPr>
            <a:spLocks noGrp="1"/>
          </p:cNvSpPr>
          <p:nvPr>
            <p:ph type="subTitle" idx="1"/>
          </p:nvPr>
        </p:nvSpPr>
        <p:spPr>
          <a:xfrm>
            <a:off x="3696237" y="2073500"/>
            <a:ext cx="5577765" cy="2897746"/>
          </a:xfrm>
        </p:spPr>
        <p:txBody>
          <a:bodyPr>
            <a:noAutofit/>
          </a:bodyPr>
          <a:lstStyle/>
          <a:p>
            <a:pPr marL="285750" indent="-285750">
              <a:buFont typeface="Arial" panose="020B0604020202020204" pitchFamily="34" charset="0"/>
              <a:buChar char="•"/>
            </a:pPr>
            <a:r>
              <a:rPr lang="es-ES" sz="3200" b="1" dirty="0" smtClean="0"/>
              <a:t>&lt;tbody&gt;</a:t>
            </a:r>
          </a:p>
          <a:p>
            <a:pPr marL="285750" indent="-285750">
              <a:buFont typeface="Arial" panose="020B0604020202020204" pitchFamily="34" charset="0"/>
              <a:buChar char="•"/>
            </a:pPr>
            <a:r>
              <a:rPr lang="es-ES" sz="3200" b="1" dirty="0" smtClean="0"/>
              <a:t>&lt;td&gt;</a:t>
            </a:r>
          </a:p>
          <a:p>
            <a:pPr marL="285750" indent="-285750">
              <a:buFont typeface="Arial" panose="020B0604020202020204" pitchFamily="34" charset="0"/>
              <a:buChar char="•"/>
            </a:pPr>
            <a:r>
              <a:rPr lang="es-ES" sz="3200" b="1" dirty="0" smtClean="0"/>
              <a:t>&lt;textarea&gt;</a:t>
            </a:r>
          </a:p>
          <a:p>
            <a:pPr marL="285750" indent="-285750">
              <a:buFont typeface="Arial" panose="020B0604020202020204" pitchFamily="34" charset="0"/>
              <a:buChar char="•"/>
            </a:pPr>
            <a:r>
              <a:rPr lang="es-ES" sz="3200" b="1" dirty="0" smtClean="0"/>
              <a:t>&lt;tfoot&gt;</a:t>
            </a:r>
          </a:p>
          <a:p>
            <a:pPr marL="285750" indent="-285750">
              <a:buFont typeface="Arial" panose="020B0604020202020204" pitchFamily="34" charset="0"/>
              <a:buChar char="•"/>
            </a:pPr>
            <a:r>
              <a:rPr lang="es-ES" sz="3200" b="1" dirty="0" smtClean="0"/>
              <a:t>&lt;th&gt;</a:t>
            </a:r>
            <a:endParaRPr lang="es-ES" sz="3200" b="1" dirty="0"/>
          </a:p>
        </p:txBody>
      </p:sp>
      <p:sp>
        <p:nvSpPr>
          <p:cNvPr id="4" name="Rectángulo 3"/>
          <p:cNvSpPr/>
          <p:nvPr/>
        </p:nvSpPr>
        <p:spPr>
          <a:xfrm>
            <a:off x="6119538" y="1756721"/>
            <a:ext cx="184730" cy="923330"/>
          </a:xfrm>
          <a:prstGeom prst="rect">
            <a:avLst/>
          </a:prstGeom>
          <a:noFill/>
        </p:spPr>
        <p:txBody>
          <a:bodyPr wrap="none" lIns="91440" tIns="45720" rIns="91440" bIns="45720">
            <a:spAutoFit/>
          </a:bodyPr>
          <a:lstStyle/>
          <a:p>
            <a:pPr algn="ctr"/>
            <a:endParaRPr lang="es-ES" sz="5400" b="1" dirty="0" smtClean="0">
              <a:ln w="9525">
                <a:solidFill>
                  <a:schemeClr val="bg1"/>
                </a:solidFill>
                <a:prstDash val="solid"/>
              </a:ln>
              <a:effectLst>
                <a:outerShdw blurRad="12700" dist="38100" dir="2700000" algn="tl" rotWithShape="0">
                  <a:schemeClr val="bg1">
                    <a:lumMod val="50000"/>
                  </a:schemeClr>
                </a:outerShdw>
              </a:effectLst>
            </a:endParaRPr>
          </a:p>
        </p:txBody>
      </p:sp>
      <p:sp>
        <p:nvSpPr>
          <p:cNvPr id="6" name="CuadroTexto 5"/>
          <p:cNvSpPr txBox="1"/>
          <p:nvPr/>
        </p:nvSpPr>
        <p:spPr>
          <a:xfrm>
            <a:off x="850006" y="5731098"/>
            <a:ext cx="8100811" cy="646331"/>
          </a:xfrm>
          <a:prstGeom prst="rect">
            <a:avLst/>
          </a:prstGeom>
          <a:noFill/>
        </p:spPr>
        <p:txBody>
          <a:bodyPr wrap="square" rtlCol="0">
            <a:spAutoFit/>
          </a:bodyPr>
          <a:lstStyle/>
          <a:p>
            <a:r>
              <a:rPr lang="es-ES" sz="3600" b="1" dirty="0" smtClean="0"/>
              <a:t>Maira Alexandra Taborda Gil</a:t>
            </a:r>
            <a:endParaRPr lang="es-ES" sz="3600" b="1" dirty="0"/>
          </a:p>
        </p:txBody>
      </p:sp>
    </p:spTree>
    <p:extLst>
      <p:ext uri="{BB962C8B-B14F-4D97-AF65-F5344CB8AC3E}">
        <p14:creationId xmlns:p14="http://schemas.microsoft.com/office/powerpoint/2010/main" val="2841271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257577"/>
            <a:ext cx="8596668" cy="888643"/>
          </a:xfrm>
        </p:spPr>
        <p:txBody>
          <a:bodyPr/>
          <a:lstStyle/>
          <a:p>
            <a:r>
              <a:rPr lang="es-ES" dirty="0" smtClean="0"/>
              <a:t>&lt;</a:t>
            </a:r>
            <a:r>
              <a:rPr lang="es-ES" dirty="0" err="1" smtClean="0"/>
              <a:t>th</a:t>
            </a:r>
            <a:r>
              <a:rPr lang="es-ES" dirty="0" smtClean="0"/>
              <a:t>&gt;</a:t>
            </a:r>
            <a:endParaRPr lang="es-ES" dirty="0"/>
          </a:p>
        </p:txBody>
      </p:sp>
      <p:sp>
        <p:nvSpPr>
          <p:cNvPr id="3" name="Marcador de contenido 2"/>
          <p:cNvSpPr>
            <a:spLocks noGrp="1"/>
          </p:cNvSpPr>
          <p:nvPr>
            <p:ph idx="1"/>
          </p:nvPr>
        </p:nvSpPr>
        <p:spPr>
          <a:xfrm>
            <a:off x="515155" y="1455313"/>
            <a:ext cx="11475076" cy="5087155"/>
          </a:xfrm>
        </p:spPr>
        <p:txBody>
          <a:bodyPr>
            <a:normAutofit/>
          </a:bodyPr>
          <a:lstStyle/>
          <a:p>
            <a:r>
              <a:rPr lang="es-ES" dirty="0"/>
              <a:t>La etiqueta </a:t>
            </a:r>
            <a:r>
              <a:rPr lang="es-ES" b="1" dirty="0"/>
              <a:t>&lt;</a:t>
            </a:r>
            <a:r>
              <a:rPr lang="es-ES" b="1" dirty="0" err="1"/>
              <a:t>th</a:t>
            </a:r>
            <a:r>
              <a:rPr lang="es-ES" b="1" dirty="0"/>
              <a:t>&gt;</a:t>
            </a:r>
            <a:r>
              <a:rPr lang="es-ES" dirty="0"/>
              <a:t> define una celda de encabezado de una tabla.</a:t>
            </a:r>
            <a:br>
              <a:rPr lang="es-ES" dirty="0"/>
            </a:br>
            <a:r>
              <a:rPr lang="es-ES" dirty="0"/>
              <a:t/>
            </a:r>
            <a:br>
              <a:rPr lang="es-ES" dirty="0"/>
            </a:br>
            <a:r>
              <a:rPr lang="es-ES" dirty="0"/>
              <a:t>El texto de esta celda se representa en negrita y centrado</a:t>
            </a:r>
            <a:r>
              <a:rPr lang="es-ES" dirty="0" smtClean="0"/>
              <a:t>.</a:t>
            </a:r>
            <a:endParaRPr lang="es-ES" dirty="0"/>
          </a:p>
          <a:p>
            <a:r>
              <a:rPr lang="es-ES" dirty="0"/>
              <a:t>El elemento HTML </a:t>
            </a:r>
            <a:r>
              <a:rPr lang="es-ES" dirty="0" err="1"/>
              <a:t>th</a:t>
            </a:r>
            <a:r>
              <a:rPr lang="es-ES" dirty="0"/>
              <a:t> inserta una celda de encabezado en una tabla (</a:t>
            </a:r>
            <a:r>
              <a:rPr lang="es-ES" u="sng" dirty="0">
                <a:hlinkClick r:id="rId2"/>
              </a:rPr>
              <a:t>elemento HTML </a:t>
            </a:r>
            <a:r>
              <a:rPr lang="es-ES" u="sng" dirty="0" err="1">
                <a:hlinkClick r:id="rId2"/>
              </a:rPr>
              <a:t>table</a:t>
            </a:r>
            <a:r>
              <a:rPr lang="es-ES" dirty="0"/>
              <a:t>).</a:t>
            </a:r>
          </a:p>
          <a:p>
            <a:r>
              <a:rPr lang="es-ES" dirty="0"/>
              <a:t>Pueden existir dos tipos de celdas en una tabla: una celda de datos (</a:t>
            </a:r>
            <a:r>
              <a:rPr lang="es-ES" u="sng" dirty="0">
                <a:hlinkClick r:id="rId3"/>
              </a:rPr>
              <a:t>elemento HTML td</a:t>
            </a:r>
            <a:r>
              <a:rPr lang="es-ES" dirty="0"/>
              <a:t>) o una celda de encabezado. Se supone, que las celdas de encabezado proveen información de encabezado para las celdas de datos, sin embargo, hay casos en que las celdas de datos también pueden proveer información de encabezado. Esto puede lograrse mediante los atributos "</a:t>
            </a:r>
            <a:r>
              <a:rPr lang="es-ES" dirty="0" err="1"/>
              <a:t>headers</a:t>
            </a:r>
            <a:r>
              <a:rPr lang="es-ES" dirty="0"/>
              <a:t>" y "</a:t>
            </a:r>
            <a:r>
              <a:rPr lang="es-ES" dirty="0" err="1"/>
              <a:t>scope</a:t>
            </a:r>
            <a:r>
              <a:rPr lang="es-ES" dirty="0"/>
              <a:t>" en (o apuntando a) celdas de datos.</a:t>
            </a:r>
          </a:p>
          <a:p>
            <a:r>
              <a:rPr lang="es-ES" dirty="0"/>
              <a:t>Las celdas de encabezado son usualmente más prominentes que las celdas de datos al ser representadas por los agentes de usuario. Su contenido es típicamente representado con texto en negrita y centrado.</a:t>
            </a:r>
          </a:p>
          <a:p>
            <a:r>
              <a:rPr lang="es-ES" dirty="0"/>
              <a:t>Nota que los atributos "</a:t>
            </a:r>
            <a:r>
              <a:rPr lang="es-ES" dirty="0" err="1"/>
              <a:t>width</a:t>
            </a:r>
            <a:r>
              <a:rPr lang="es-ES" dirty="0"/>
              <a:t>", "</a:t>
            </a:r>
            <a:r>
              <a:rPr lang="es-ES" dirty="0" err="1"/>
              <a:t>height</a:t>
            </a:r>
            <a:r>
              <a:rPr lang="es-ES" dirty="0"/>
              <a:t>", "</a:t>
            </a:r>
            <a:r>
              <a:rPr lang="es-ES" dirty="0" err="1"/>
              <a:t>nowrap</a:t>
            </a:r>
            <a:r>
              <a:rPr lang="es-ES" dirty="0"/>
              <a:t>" y "</a:t>
            </a:r>
            <a:r>
              <a:rPr lang="es-ES" dirty="0" err="1"/>
              <a:t>bgcolor</a:t>
            </a:r>
            <a:r>
              <a:rPr lang="es-ES" dirty="0"/>
              <a:t>" han sido </a:t>
            </a:r>
            <a:r>
              <a:rPr lang="es-ES" u="sng" dirty="0">
                <a:hlinkClick r:id="rId4"/>
              </a:rPr>
              <a:t>desaprobados</a:t>
            </a:r>
            <a:r>
              <a:rPr lang="es-ES" dirty="0"/>
              <a:t> en HTML 4.01 debido a su naturaleza </a:t>
            </a:r>
            <a:r>
              <a:rPr lang="es-ES" dirty="0" err="1"/>
              <a:t>presentacional</a:t>
            </a:r>
            <a:r>
              <a:rPr lang="es-ES" dirty="0"/>
              <a:t>. Por lo tanto, su uso ya no es recomendable.</a:t>
            </a:r>
          </a:p>
          <a:p>
            <a:endParaRPr lang="es-ES" dirty="0"/>
          </a:p>
        </p:txBody>
      </p:sp>
    </p:spTree>
    <p:extLst>
      <p:ext uri="{BB962C8B-B14F-4D97-AF65-F5344CB8AC3E}">
        <p14:creationId xmlns:p14="http://schemas.microsoft.com/office/powerpoint/2010/main" val="3693581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2.bp.blogspot.com/-1D7YrTOD79g/ViFMoqp_80I/AAAAAAAAA1g/Ns-KVDz-FGs/s1600/a.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405" y="206062"/>
            <a:ext cx="10784792" cy="6544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4746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&lt;</a:t>
            </a:r>
            <a:r>
              <a:rPr lang="es-ES" dirty="0" err="1" smtClean="0"/>
              <a:t>tbody</a:t>
            </a:r>
            <a:r>
              <a:rPr lang="es-ES" dirty="0" smtClean="0"/>
              <a:t>&gt;</a:t>
            </a:r>
            <a:endParaRPr lang="es-ES" dirty="0"/>
          </a:p>
        </p:txBody>
      </p:sp>
      <p:sp>
        <p:nvSpPr>
          <p:cNvPr id="3" name="Marcador de contenido 2"/>
          <p:cNvSpPr>
            <a:spLocks noGrp="1"/>
          </p:cNvSpPr>
          <p:nvPr>
            <p:ph idx="1"/>
          </p:nvPr>
        </p:nvSpPr>
        <p:spPr>
          <a:xfrm>
            <a:off x="677333" y="2160589"/>
            <a:ext cx="10759105" cy="4008391"/>
          </a:xfrm>
        </p:spPr>
        <p:txBody>
          <a:bodyPr>
            <a:noAutofit/>
          </a:bodyPr>
          <a:lstStyle/>
          <a:p>
            <a:r>
              <a:rPr lang="es-ES" sz="2000" dirty="0">
                <a:solidFill>
                  <a:schemeClr val="tx1"/>
                </a:solidFill>
              </a:rPr>
              <a:t>La etiqueta </a:t>
            </a:r>
            <a:r>
              <a:rPr lang="es-ES" sz="2000" b="1" dirty="0">
                <a:solidFill>
                  <a:schemeClr val="tx1"/>
                </a:solidFill>
              </a:rPr>
              <a:t>&lt;tbody&gt;</a:t>
            </a:r>
            <a:r>
              <a:rPr lang="es-ES" sz="2000" dirty="0">
                <a:solidFill>
                  <a:schemeClr val="tx1"/>
                </a:solidFill>
              </a:rPr>
              <a:t> se utiliza para definir una o más filas como cuerpo de tabla.</a:t>
            </a:r>
            <a:br>
              <a:rPr lang="es-ES" sz="2000" dirty="0">
                <a:solidFill>
                  <a:schemeClr val="tx1"/>
                </a:solidFill>
              </a:rPr>
            </a:br>
            <a:r>
              <a:rPr lang="es-ES" sz="2000" dirty="0">
                <a:solidFill>
                  <a:schemeClr val="tx1"/>
                </a:solidFill>
              </a:rPr>
              <a:t/>
            </a:r>
            <a:br>
              <a:rPr lang="es-ES" sz="2000" dirty="0">
                <a:solidFill>
                  <a:schemeClr val="tx1"/>
                </a:solidFill>
              </a:rPr>
            </a:br>
            <a:r>
              <a:rPr lang="es-ES" sz="2000" dirty="0">
                <a:solidFill>
                  <a:schemeClr val="tx1"/>
                </a:solidFill>
              </a:rPr>
              <a:t>Esta etiqueta debe utilizarse en conjunto con las etiquetas </a:t>
            </a:r>
            <a:r>
              <a:rPr lang="es-ES" sz="2000" b="1" dirty="0">
                <a:solidFill>
                  <a:schemeClr val="tx1"/>
                </a:solidFill>
              </a:rPr>
              <a:t>&lt;thead&gt;</a:t>
            </a:r>
            <a:r>
              <a:rPr lang="es-ES" sz="2000" dirty="0">
                <a:solidFill>
                  <a:schemeClr val="tx1"/>
                </a:solidFill>
              </a:rPr>
              <a:t> y </a:t>
            </a:r>
            <a:r>
              <a:rPr lang="es-ES" sz="2000" b="1" dirty="0">
                <a:solidFill>
                  <a:schemeClr val="tx1"/>
                </a:solidFill>
              </a:rPr>
              <a:t>&lt;tfoot&gt;</a:t>
            </a:r>
            <a:r>
              <a:rPr lang="es-ES" sz="2000" dirty="0">
                <a:solidFill>
                  <a:schemeClr val="tx1"/>
                </a:solidFill>
              </a:rPr>
              <a:t>.</a:t>
            </a:r>
            <a:br>
              <a:rPr lang="es-ES" sz="2000" dirty="0">
                <a:solidFill>
                  <a:schemeClr val="tx1"/>
                </a:solidFill>
              </a:rPr>
            </a:br>
            <a:r>
              <a:rPr lang="es-ES" sz="2000" dirty="0">
                <a:solidFill>
                  <a:schemeClr val="tx1"/>
                </a:solidFill>
              </a:rPr>
              <a:t/>
            </a:r>
            <a:br>
              <a:rPr lang="es-ES" sz="2000" dirty="0">
                <a:solidFill>
                  <a:schemeClr val="tx1"/>
                </a:solidFill>
              </a:rPr>
            </a:br>
            <a:r>
              <a:rPr lang="es-ES" sz="2000" b="1" dirty="0">
                <a:solidFill>
                  <a:schemeClr val="tx1"/>
                </a:solidFill>
              </a:rPr>
              <a:t>Nota:</a:t>
            </a:r>
            <a:r>
              <a:rPr lang="es-ES" sz="2000" dirty="0">
                <a:solidFill>
                  <a:schemeClr val="tx1"/>
                </a:solidFill>
              </a:rPr>
              <a:t> La etiqueta </a:t>
            </a:r>
            <a:r>
              <a:rPr lang="es-ES" sz="2000" b="1" dirty="0">
                <a:solidFill>
                  <a:schemeClr val="tx1"/>
                </a:solidFill>
              </a:rPr>
              <a:t>&lt;tfoot&gt;</a:t>
            </a:r>
            <a:r>
              <a:rPr lang="es-ES" sz="2000" dirty="0">
                <a:solidFill>
                  <a:schemeClr val="tx1"/>
                </a:solidFill>
              </a:rPr>
              <a:t> debe ser ubicada antes que la etiqueta </a:t>
            </a:r>
            <a:r>
              <a:rPr lang="es-ES" sz="2000" b="1" dirty="0">
                <a:solidFill>
                  <a:schemeClr val="tx1"/>
                </a:solidFill>
              </a:rPr>
              <a:t>&lt;tbody&gt;</a:t>
            </a:r>
            <a:r>
              <a:rPr lang="es-ES" sz="2000" dirty="0">
                <a:solidFill>
                  <a:schemeClr val="tx1"/>
                </a:solidFill>
              </a:rPr>
              <a:t>.</a:t>
            </a:r>
          </a:p>
          <a:p>
            <a:r>
              <a:rPr lang="es-ES" sz="2000" b="1" dirty="0">
                <a:solidFill>
                  <a:schemeClr val="tx1"/>
                </a:solidFill>
              </a:rPr>
              <a:t>Posibles Atributos de la Etiqueta &lt;tbody&gt;</a:t>
            </a:r>
            <a:endParaRPr lang="es-ES" sz="2000" dirty="0">
              <a:solidFill>
                <a:schemeClr val="tx1"/>
              </a:solidFill>
            </a:endParaRPr>
          </a:p>
          <a:p>
            <a:r>
              <a:rPr lang="es-ES" sz="2000" b="1" dirty="0">
                <a:solidFill>
                  <a:schemeClr val="tx1"/>
                </a:solidFill>
              </a:rPr>
              <a:t>Referencias:</a:t>
            </a:r>
            <a:r>
              <a:rPr lang="es-ES" sz="2000" dirty="0">
                <a:solidFill>
                  <a:schemeClr val="tx1"/>
                </a:solidFill>
              </a:rPr>
              <a:t/>
            </a:r>
            <a:br>
              <a:rPr lang="es-ES" sz="2000" dirty="0">
                <a:solidFill>
                  <a:schemeClr val="tx1"/>
                </a:solidFill>
              </a:rPr>
            </a:br>
            <a:r>
              <a:rPr lang="es-ES" sz="2000" b="1" dirty="0">
                <a:solidFill>
                  <a:schemeClr val="tx1"/>
                </a:solidFill>
              </a:rPr>
              <a:t>DTD</a:t>
            </a:r>
            <a:r>
              <a:rPr lang="es-ES" sz="2000" dirty="0">
                <a:solidFill>
                  <a:schemeClr val="tx1"/>
                </a:solidFill>
              </a:rPr>
              <a:t> nos indica en que DTD se permite cada atributo. </a:t>
            </a:r>
            <a:r>
              <a:rPr lang="es-ES" sz="2000" b="1" dirty="0">
                <a:solidFill>
                  <a:schemeClr val="tx1"/>
                </a:solidFill>
              </a:rPr>
              <a:t>S</a:t>
            </a:r>
            <a:r>
              <a:rPr lang="es-ES" sz="2000" dirty="0">
                <a:solidFill>
                  <a:schemeClr val="tx1"/>
                </a:solidFill>
              </a:rPr>
              <a:t>=</a:t>
            </a:r>
            <a:r>
              <a:rPr lang="es-ES" sz="2000" b="1" dirty="0">
                <a:solidFill>
                  <a:schemeClr val="tx1"/>
                </a:solidFill>
              </a:rPr>
              <a:t>S</a:t>
            </a:r>
            <a:r>
              <a:rPr lang="es-ES" sz="2000" dirty="0">
                <a:solidFill>
                  <a:schemeClr val="tx1"/>
                </a:solidFill>
              </a:rPr>
              <a:t>trict, </a:t>
            </a:r>
            <a:r>
              <a:rPr lang="es-ES" sz="2000" b="1" dirty="0">
                <a:solidFill>
                  <a:schemeClr val="tx1"/>
                </a:solidFill>
              </a:rPr>
              <a:t>T</a:t>
            </a:r>
            <a:r>
              <a:rPr lang="es-ES" sz="2000" dirty="0">
                <a:solidFill>
                  <a:schemeClr val="tx1"/>
                </a:solidFill>
              </a:rPr>
              <a:t>=</a:t>
            </a:r>
            <a:r>
              <a:rPr lang="es-ES" sz="2000" b="1" dirty="0">
                <a:solidFill>
                  <a:schemeClr val="tx1"/>
                </a:solidFill>
              </a:rPr>
              <a:t>T</a:t>
            </a:r>
            <a:r>
              <a:rPr lang="es-ES" sz="2000" dirty="0">
                <a:solidFill>
                  <a:schemeClr val="tx1"/>
                </a:solidFill>
              </a:rPr>
              <a:t>ransitional, and </a:t>
            </a:r>
            <a:r>
              <a:rPr lang="es-ES" sz="2000" b="1" dirty="0">
                <a:solidFill>
                  <a:schemeClr val="tx1"/>
                </a:solidFill>
              </a:rPr>
              <a:t>F</a:t>
            </a:r>
            <a:r>
              <a:rPr lang="es-ES" sz="2000" dirty="0">
                <a:solidFill>
                  <a:schemeClr val="tx1"/>
                </a:solidFill>
              </a:rPr>
              <a:t>=</a:t>
            </a:r>
            <a:r>
              <a:rPr lang="es-ES" sz="2000" b="1" dirty="0">
                <a:solidFill>
                  <a:schemeClr val="tx1"/>
                </a:solidFill>
              </a:rPr>
              <a:t>F</a:t>
            </a:r>
            <a:r>
              <a:rPr lang="es-ES" sz="2000" dirty="0">
                <a:solidFill>
                  <a:schemeClr val="tx1"/>
                </a:solidFill>
              </a:rPr>
              <a:t>rameset</a:t>
            </a:r>
            <a:r>
              <a:rPr lang="es-ES" sz="2000" dirty="0" smtClean="0">
                <a:solidFill>
                  <a:schemeClr val="tx1"/>
                </a:solidFill>
              </a:rPr>
              <a:t>.</a:t>
            </a:r>
          </a:p>
          <a:p>
            <a:r>
              <a:rPr lang="es-ES" sz="2000" dirty="0">
                <a:solidFill>
                  <a:schemeClr val="tx1"/>
                </a:solidFill>
              </a:rPr>
              <a:t/>
            </a:r>
            <a:br>
              <a:rPr lang="es-ES" sz="2000" dirty="0">
                <a:solidFill>
                  <a:schemeClr val="tx1"/>
                </a:solidFill>
              </a:rPr>
            </a:br>
            <a:endParaRPr lang="es-ES" sz="2000" dirty="0">
              <a:solidFill>
                <a:schemeClr val="tx1"/>
              </a:solidFill>
            </a:endParaRPr>
          </a:p>
        </p:txBody>
      </p:sp>
    </p:spTree>
    <p:extLst>
      <p:ext uri="{BB962C8B-B14F-4D97-AF65-F5344CB8AC3E}">
        <p14:creationId xmlns:p14="http://schemas.microsoft.com/office/powerpoint/2010/main" val="2353218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Posibles atributos de la etiqueta &lt;tbody&gt;</a:t>
            </a:r>
            <a:endParaRPr lang="es-ES" dirty="0"/>
          </a:p>
        </p:txBody>
      </p:sp>
      <p:sp>
        <p:nvSpPr>
          <p:cNvPr id="13" name="Marcador de contenido 12"/>
          <p:cNvSpPr>
            <a:spLocks noGrp="1"/>
          </p:cNvSpPr>
          <p:nvPr>
            <p:ph idx="1"/>
          </p:nvPr>
        </p:nvSpPr>
        <p:spPr>
          <a:xfrm>
            <a:off x="677333" y="1300767"/>
            <a:ext cx="10450013" cy="5409126"/>
          </a:xfrm>
        </p:spPr>
        <p:txBody>
          <a:bodyPr/>
          <a:lstStyle/>
          <a:p>
            <a:r>
              <a:rPr lang="es-ES" dirty="0"/>
              <a:t>id (</a:t>
            </a:r>
            <a:r>
              <a:rPr lang="es-ES" u="sng" dirty="0" err="1">
                <a:hlinkClick r:id="rId2"/>
              </a:rPr>
              <a:t>name</a:t>
            </a:r>
            <a:r>
              <a:rPr lang="es-ES" dirty="0"/>
              <a:t>)</a:t>
            </a:r>
          </a:p>
          <a:p>
            <a:r>
              <a:rPr lang="es-ES" dirty="0"/>
              <a:t>El atributo "id" asigna un identificador al elemento asociado. Este identificador debe ser único en todo el documento y puede ser usado para referirse a este elemento en otras instancias (por ejemplo, desde un script del lado cliente).</a:t>
            </a:r>
          </a:p>
          <a:p>
            <a:r>
              <a:rPr lang="es-ES" dirty="0" err="1"/>
              <a:t>class</a:t>
            </a:r>
            <a:r>
              <a:rPr lang="es-ES" dirty="0"/>
              <a:t> (</a:t>
            </a:r>
            <a:r>
              <a:rPr lang="es-ES" u="sng" dirty="0" err="1">
                <a:hlinkClick r:id="rId3"/>
              </a:rPr>
              <a:t>cdata</a:t>
            </a:r>
            <a:r>
              <a:rPr lang="es-ES" dirty="0"/>
              <a:t>)</a:t>
            </a:r>
          </a:p>
          <a:p>
            <a:r>
              <a:rPr lang="es-ES" dirty="0"/>
              <a:t>El atributo "</a:t>
            </a:r>
            <a:r>
              <a:rPr lang="es-ES" dirty="0" err="1"/>
              <a:t>class</a:t>
            </a:r>
            <a:r>
              <a:rPr lang="es-ES" dirty="0"/>
              <a:t>" asigna un nombre de clase (o una lista de nombres de clases separadas por espacios) al elemento contenedor. Es usado junto con hojas de estilos y le dice al navegador la clase (o clases) a las que el elemento está asociado.</a:t>
            </a:r>
          </a:p>
          <a:p>
            <a:r>
              <a:rPr lang="es-ES" dirty="0" err="1"/>
              <a:t>style</a:t>
            </a:r>
            <a:r>
              <a:rPr lang="es-ES" dirty="0"/>
              <a:t> (</a:t>
            </a:r>
            <a:r>
              <a:rPr lang="es-ES" u="sng" dirty="0" err="1">
                <a:hlinkClick r:id="rId4"/>
              </a:rPr>
              <a:t>style</a:t>
            </a:r>
            <a:r>
              <a:rPr lang="es-ES" dirty="0"/>
              <a:t>)</a:t>
            </a:r>
          </a:p>
          <a:p>
            <a:r>
              <a:rPr lang="es-ES" dirty="0"/>
              <a:t>Este atributo es utilizado para definir atributos </a:t>
            </a:r>
            <a:r>
              <a:rPr lang="es-ES" dirty="0" err="1"/>
              <a:t>presentacionales</a:t>
            </a:r>
            <a:r>
              <a:rPr lang="es-ES" dirty="0"/>
              <a:t> para el elemento contenedor, y su valor debería estar compuesto por propiedades de hojas de estilo. Aunque en algunos casos es particularmente útil, es una mejor práctica poner los atributos </a:t>
            </a:r>
            <a:r>
              <a:rPr lang="es-ES" dirty="0" err="1"/>
              <a:t>presentacionales</a:t>
            </a:r>
            <a:r>
              <a:rPr lang="es-ES" dirty="0"/>
              <a:t> en archivos externos, relacionándolos a los elementos a través del atributo "</a:t>
            </a:r>
            <a:r>
              <a:rPr lang="es-ES" dirty="0" err="1"/>
              <a:t>class</a:t>
            </a:r>
            <a:r>
              <a:rPr lang="es-ES" dirty="0"/>
              <a:t>". De este modos, se mejora la separación de las partes semántica y </a:t>
            </a:r>
            <a:r>
              <a:rPr lang="es-ES" dirty="0" err="1"/>
              <a:t>presentacional</a:t>
            </a:r>
            <a:r>
              <a:rPr lang="es-ES" dirty="0"/>
              <a:t> de tu documento.</a:t>
            </a:r>
          </a:p>
          <a:p>
            <a:endParaRPr lang="es-ES" dirty="0"/>
          </a:p>
          <a:p>
            <a:endParaRPr lang="es-ES" dirty="0"/>
          </a:p>
        </p:txBody>
      </p:sp>
    </p:spTree>
    <p:extLst>
      <p:ext uri="{BB962C8B-B14F-4D97-AF65-F5344CB8AC3E}">
        <p14:creationId xmlns:p14="http://schemas.microsoft.com/office/powerpoint/2010/main" val="847699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contenido 7"/>
          <p:cNvSpPr>
            <a:spLocks noGrp="1"/>
          </p:cNvSpPr>
          <p:nvPr>
            <p:ph idx="1"/>
          </p:nvPr>
        </p:nvSpPr>
        <p:spPr>
          <a:xfrm>
            <a:off x="154545" y="206062"/>
            <a:ext cx="11281893" cy="6490951"/>
          </a:xfrm>
        </p:spPr>
        <p:txBody>
          <a:bodyPr>
            <a:normAutofit fontScale="92500"/>
          </a:bodyPr>
          <a:lstStyle/>
          <a:p>
            <a:r>
              <a:rPr lang="es-ES" b="1" dirty="0" err="1"/>
              <a:t>title</a:t>
            </a:r>
            <a:r>
              <a:rPr lang="es-ES" b="1" dirty="0"/>
              <a:t> (</a:t>
            </a:r>
            <a:r>
              <a:rPr lang="es-ES" b="1" u="sng" dirty="0" err="1">
                <a:hlinkClick r:id="rId2"/>
              </a:rPr>
              <a:t>text</a:t>
            </a:r>
            <a:r>
              <a:rPr lang="es-ES" b="1" dirty="0"/>
              <a:t>)</a:t>
            </a:r>
          </a:p>
          <a:p>
            <a:r>
              <a:rPr lang="es-ES" dirty="0"/>
              <a:t>El propósito de este atributo es proveer un título para el elemento. Su valor debe ser una descripción corta y precisa del contenido del elemento. Habitualmente, los navegadores muestran el contenido de este atributo en un recuadro al posar el mouse encima del contenido del elemento por un pequeño período de tiempo.</a:t>
            </a:r>
          </a:p>
          <a:p>
            <a:r>
              <a:rPr lang="es-ES" b="1" dirty="0" err="1"/>
              <a:t>dir</a:t>
            </a:r>
            <a:endParaRPr lang="es-ES" b="1" dirty="0"/>
          </a:p>
          <a:p>
            <a:r>
              <a:rPr lang="es-ES" dirty="0"/>
              <a:t>Este atributo indica la dirección en que el texto del elemento debe ser leído. Esto incluye al contenido, los valores de los atributos y las tablas. Tiene dos valores posibles que son insensibles a mayúsculas/minúsculas:</a:t>
            </a:r>
          </a:p>
          <a:p>
            <a:r>
              <a:rPr lang="es-ES" b="1" dirty="0"/>
              <a:t>RTL:</a:t>
            </a:r>
            <a:r>
              <a:rPr lang="es-ES" dirty="0"/>
              <a:t> derecha a izquierda.</a:t>
            </a:r>
          </a:p>
          <a:p>
            <a:r>
              <a:rPr lang="es-ES" b="1" dirty="0"/>
              <a:t>LTR:</a:t>
            </a:r>
            <a:r>
              <a:rPr lang="es-ES" dirty="0"/>
              <a:t> izquierda a derecha.</a:t>
            </a:r>
          </a:p>
          <a:p>
            <a:r>
              <a:rPr lang="es-ES" b="1" dirty="0" err="1"/>
              <a:t>align</a:t>
            </a:r>
            <a:endParaRPr lang="es-ES" b="1" dirty="0"/>
          </a:p>
          <a:p>
            <a:r>
              <a:rPr lang="es-ES" dirty="0"/>
              <a:t>Establece la alineación para el texto dentro de una celda en las filas afectadas. Puede tomar uno de los siguientes valores insensibles a mayúsculas/minúsculas:</a:t>
            </a:r>
          </a:p>
          <a:p>
            <a:r>
              <a:rPr lang="es-ES" dirty="0" err="1"/>
              <a:t>left</a:t>
            </a:r>
            <a:r>
              <a:rPr lang="es-ES" dirty="0"/>
              <a:t>: la información es alineada a la izquierda. Este es el valor por defecto para las celdas comunes (</a:t>
            </a:r>
            <a:r>
              <a:rPr lang="es-ES" u="sng" dirty="0" err="1">
                <a:hlinkClick r:id="rId3"/>
              </a:rPr>
              <a:t>tag</a:t>
            </a:r>
            <a:r>
              <a:rPr lang="es-ES" u="sng" dirty="0">
                <a:hlinkClick r:id="rId3"/>
              </a:rPr>
              <a:t> HTML td</a:t>
            </a:r>
            <a:r>
              <a:rPr lang="es-ES" dirty="0"/>
              <a:t>).</a:t>
            </a:r>
          </a:p>
          <a:p>
            <a:r>
              <a:rPr lang="es-ES" b="1" dirty="0"/>
              <a:t>center:</a:t>
            </a:r>
            <a:r>
              <a:rPr lang="es-ES" dirty="0"/>
              <a:t> la información es centrada. Este es el valor por defecto para las celdas de encabezado (</a:t>
            </a:r>
            <a:r>
              <a:rPr lang="es-ES" u="sng" dirty="0" err="1">
                <a:hlinkClick r:id="rId4"/>
              </a:rPr>
              <a:t>tag</a:t>
            </a:r>
            <a:r>
              <a:rPr lang="es-ES" u="sng" dirty="0">
                <a:hlinkClick r:id="rId4"/>
              </a:rPr>
              <a:t> HTML </a:t>
            </a:r>
            <a:r>
              <a:rPr lang="es-ES" u="sng" dirty="0" err="1">
                <a:hlinkClick r:id="rId4"/>
              </a:rPr>
              <a:t>th</a:t>
            </a:r>
            <a:r>
              <a:rPr lang="es-ES" dirty="0"/>
              <a:t>).</a:t>
            </a:r>
          </a:p>
          <a:p>
            <a:r>
              <a:rPr lang="es-ES" b="1" dirty="0" err="1"/>
              <a:t>right</a:t>
            </a:r>
            <a:r>
              <a:rPr lang="es-ES" b="1" dirty="0"/>
              <a:t>:</a:t>
            </a:r>
            <a:r>
              <a:rPr lang="es-ES" dirty="0"/>
              <a:t> la información es alineada a la derecha.</a:t>
            </a:r>
          </a:p>
          <a:p>
            <a:r>
              <a:rPr lang="es-ES" b="1" dirty="0" err="1"/>
              <a:t>justify</a:t>
            </a:r>
            <a:r>
              <a:rPr lang="es-ES" b="1" dirty="0"/>
              <a:t>:</a:t>
            </a:r>
            <a:r>
              <a:rPr lang="es-ES" dirty="0"/>
              <a:t> la información es justificada, es decir, alineada a ambos márgenes.</a:t>
            </a:r>
          </a:p>
          <a:p>
            <a:r>
              <a:rPr lang="es-ES" b="1" dirty="0" err="1"/>
              <a:t>char</a:t>
            </a:r>
            <a:r>
              <a:rPr lang="es-ES" b="1" dirty="0"/>
              <a:t>:</a:t>
            </a:r>
            <a:r>
              <a:rPr lang="es-ES" dirty="0"/>
              <a:t> el texto es alineado según un carácter específico. se utiliza junto con el atributo "</a:t>
            </a:r>
            <a:r>
              <a:rPr lang="es-ES" dirty="0" err="1"/>
              <a:t>char</a:t>
            </a:r>
            <a:r>
              <a:rPr lang="es-ES" dirty="0"/>
              <a:t>".</a:t>
            </a:r>
          </a:p>
          <a:p>
            <a:endParaRPr lang="es-ES" dirty="0"/>
          </a:p>
        </p:txBody>
      </p:sp>
    </p:spTree>
    <p:extLst>
      <p:ext uri="{BB962C8B-B14F-4D97-AF65-F5344CB8AC3E}">
        <p14:creationId xmlns:p14="http://schemas.microsoft.com/office/powerpoint/2010/main" val="126076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&lt;td</a:t>
            </a:r>
            <a:r>
              <a:rPr lang="es-ES" dirty="0"/>
              <a:t>&gt;</a:t>
            </a:r>
          </a:p>
        </p:txBody>
      </p:sp>
      <p:sp>
        <p:nvSpPr>
          <p:cNvPr id="3" name="Marcador de contenido 2"/>
          <p:cNvSpPr>
            <a:spLocks noGrp="1"/>
          </p:cNvSpPr>
          <p:nvPr>
            <p:ph idx="1"/>
          </p:nvPr>
        </p:nvSpPr>
        <p:spPr>
          <a:xfrm>
            <a:off x="497030" y="2044679"/>
            <a:ext cx="11570474" cy="4613697"/>
          </a:xfrm>
        </p:spPr>
        <p:txBody>
          <a:bodyPr/>
          <a:lstStyle/>
          <a:p>
            <a:r>
              <a:rPr lang="es-ES" dirty="0"/>
              <a:t>La etiqueta </a:t>
            </a:r>
            <a:r>
              <a:rPr lang="es-ES" b="1" dirty="0"/>
              <a:t>&lt;td&gt;</a:t>
            </a:r>
            <a:r>
              <a:rPr lang="es-ES" dirty="0"/>
              <a:t> define una celda que contiene datos dentro de una tabla.</a:t>
            </a:r>
            <a:br>
              <a:rPr lang="es-ES" dirty="0"/>
            </a:br>
            <a:r>
              <a:rPr lang="es-ES" dirty="0"/>
              <a:t/>
            </a:r>
            <a:br>
              <a:rPr lang="es-ES" dirty="0"/>
            </a:br>
            <a:r>
              <a:rPr lang="es-ES" dirty="0"/>
              <a:t>El texto de esta celda se representa en tamaño regular y alineado a la izquierda.</a:t>
            </a:r>
          </a:p>
          <a:p>
            <a:pPr marL="0" indent="0">
              <a:buNone/>
            </a:pPr>
            <a:endParaRPr lang="es-ES" sz="2000" dirty="0">
              <a:solidFill>
                <a:schemeClr val="accent1">
                  <a:lumMod val="75000"/>
                </a:schemeClr>
              </a:solidFill>
            </a:endParaRPr>
          </a:p>
          <a:p>
            <a:pPr marL="0" indent="0">
              <a:buNone/>
            </a:pPr>
            <a:endParaRPr lang="es-ES" sz="2000" dirty="0" smtClean="0">
              <a:solidFill>
                <a:schemeClr val="accent1">
                  <a:lumMod val="75000"/>
                </a:schemeClr>
              </a:solidFill>
            </a:endParaRPr>
          </a:p>
          <a:p>
            <a:endParaRPr lang="es-ES" sz="2000" dirty="0" smtClean="0">
              <a:solidFill>
                <a:schemeClr val="accent1">
                  <a:lumMod val="75000"/>
                </a:schemeClr>
              </a:solidFill>
            </a:endParaRPr>
          </a:p>
          <a:p>
            <a:pPr marL="0" indent="0">
              <a:buNone/>
            </a:pPr>
            <a:endParaRPr lang="es-ES" sz="2000" dirty="0" smtClean="0">
              <a:solidFill>
                <a:schemeClr val="accent1">
                  <a:lumMod val="75000"/>
                </a:schemeClr>
              </a:solidFill>
            </a:endParaRPr>
          </a:p>
          <a:p>
            <a:endParaRPr lang="es-ES" dirty="0"/>
          </a:p>
        </p:txBody>
      </p:sp>
    </p:spTree>
    <p:extLst>
      <p:ext uri="{BB962C8B-B14F-4D97-AF65-F5344CB8AC3E}">
        <p14:creationId xmlns:p14="http://schemas.microsoft.com/office/powerpoint/2010/main" val="4217037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image.slidesharecdn.com/tablasyetiquetasparahtml-160307060045/95/tablas-y-etiquetas-en-html-7-638.jpg?cb=145733055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75008" y="167424"/>
            <a:ext cx="9156880" cy="6570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2462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206062"/>
            <a:ext cx="8596668" cy="862884"/>
          </a:xfrm>
        </p:spPr>
        <p:txBody>
          <a:bodyPr/>
          <a:lstStyle/>
          <a:p>
            <a:r>
              <a:rPr lang="es-ES" dirty="0" smtClean="0"/>
              <a:t>&lt;textarea&gt;</a:t>
            </a:r>
            <a:endParaRPr lang="es-ES" dirty="0"/>
          </a:p>
        </p:txBody>
      </p:sp>
      <p:sp>
        <p:nvSpPr>
          <p:cNvPr id="3" name="Marcador de contenido 2"/>
          <p:cNvSpPr>
            <a:spLocks noGrp="1"/>
          </p:cNvSpPr>
          <p:nvPr>
            <p:ph idx="1"/>
          </p:nvPr>
        </p:nvSpPr>
        <p:spPr>
          <a:xfrm>
            <a:off x="206062" y="1262131"/>
            <a:ext cx="11668259" cy="5434883"/>
          </a:xfrm>
        </p:spPr>
        <p:txBody>
          <a:bodyPr/>
          <a:lstStyle/>
          <a:p>
            <a:r>
              <a:rPr lang="es-ES" dirty="0"/>
              <a:t>La etiqueta </a:t>
            </a:r>
            <a:r>
              <a:rPr lang="es-ES" b="1" dirty="0"/>
              <a:t>&lt;textarea&gt;</a:t>
            </a:r>
            <a:r>
              <a:rPr lang="es-ES" dirty="0"/>
              <a:t> crea un control de entrada de texto </a:t>
            </a:r>
            <a:r>
              <a:rPr lang="es-ES" dirty="0" err="1"/>
              <a:t>multilínea</a:t>
            </a:r>
            <a:r>
              <a:rPr lang="es-ES" dirty="0"/>
              <a:t>.</a:t>
            </a:r>
          </a:p>
          <a:p>
            <a:r>
              <a:rPr lang="es-ES" dirty="0"/>
              <a:t>a etiqueta &lt;textarea&gt; define un texto </a:t>
            </a:r>
            <a:r>
              <a:rPr lang="es-ES" dirty="0" err="1"/>
              <a:t>multi</a:t>
            </a:r>
            <a:r>
              <a:rPr lang="es-ES" dirty="0"/>
              <a:t>-línea control de entrada.</a:t>
            </a:r>
          </a:p>
          <a:p>
            <a:r>
              <a:rPr lang="es-ES" dirty="0"/>
              <a:t>Un área de texto puede contener un número ilimitado de caracteres, y el texto hace que en una letra de ancho fijo (normalmente Courier).</a:t>
            </a:r>
          </a:p>
          <a:p>
            <a:r>
              <a:rPr lang="es-ES" dirty="0"/>
              <a:t>El tamaño de un área de texto puede ser especificado por el atributo </a:t>
            </a:r>
            <a:r>
              <a:rPr lang="es-ES" dirty="0" err="1"/>
              <a:t>cols</a:t>
            </a:r>
            <a:r>
              <a:rPr lang="es-ES" dirty="0"/>
              <a:t> y filas, o aún mejor, a través de CSS propiedades </a:t>
            </a:r>
            <a:r>
              <a:rPr lang="es-ES" dirty="0" err="1"/>
              <a:t>height</a:t>
            </a:r>
            <a:r>
              <a:rPr lang="es-ES" dirty="0"/>
              <a:t> y </a:t>
            </a:r>
            <a:r>
              <a:rPr lang="es-ES" dirty="0" err="1"/>
              <a:t>width</a:t>
            </a:r>
            <a:r>
              <a:rPr lang="es-ES" dirty="0"/>
              <a:t>.</a:t>
            </a:r>
          </a:p>
          <a:p>
            <a:endParaRPr lang="es-ES" dirty="0"/>
          </a:p>
        </p:txBody>
      </p:sp>
    </p:spTree>
    <p:extLst>
      <p:ext uri="{BB962C8B-B14F-4D97-AF65-F5344CB8AC3E}">
        <p14:creationId xmlns:p14="http://schemas.microsoft.com/office/powerpoint/2010/main" val="2008569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p:cNvGraphicFramePr>
            <a:graphicFrameLocks noGrp="1"/>
          </p:cNvGraphicFramePr>
          <p:nvPr>
            <p:ph idx="1"/>
          </p:nvPr>
        </p:nvGraphicFramePr>
        <p:xfrm>
          <a:off x="2135208" y="142824"/>
          <a:ext cx="7886658" cy="6604104"/>
        </p:xfrm>
        <a:graphic>
          <a:graphicData uri="http://schemas.openxmlformats.org/drawingml/2006/table">
            <a:tbl>
              <a:tblPr/>
              <a:tblGrid>
                <a:gridCol w="1165075"/>
                <a:gridCol w="672158"/>
                <a:gridCol w="6049425"/>
              </a:tblGrid>
              <a:tr h="311881">
                <a:tc>
                  <a:txBody>
                    <a:bodyPr/>
                    <a:lstStyle/>
                    <a:p>
                      <a:pPr algn="l" fontAlgn="t"/>
                      <a:r>
                        <a:rPr lang="es-ES" sz="1700" b="1">
                          <a:solidFill>
                            <a:srgbClr val="444444"/>
                          </a:solidFill>
                          <a:effectLst/>
                        </a:rPr>
                        <a:t>Attribute</a:t>
                      </a:r>
                    </a:p>
                  </a:txBody>
                  <a:tcPr marL="26886" marR="26886" marT="26886" marB="26886">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E5EECC"/>
                    </a:solidFill>
                  </a:tcPr>
                </a:tc>
                <a:tc>
                  <a:txBody>
                    <a:bodyPr/>
                    <a:lstStyle/>
                    <a:p>
                      <a:pPr algn="l" fontAlgn="t"/>
                      <a:r>
                        <a:rPr lang="es-ES" sz="1700" b="1">
                          <a:solidFill>
                            <a:srgbClr val="444444"/>
                          </a:solidFill>
                          <a:effectLst/>
                        </a:rPr>
                        <a:t>Value</a:t>
                      </a:r>
                    </a:p>
                  </a:txBody>
                  <a:tcPr marL="26886" marR="26886" marT="26886" marB="26886">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E5EECC"/>
                    </a:solidFill>
                  </a:tcPr>
                </a:tc>
                <a:tc>
                  <a:txBody>
                    <a:bodyPr/>
                    <a:lstStyle/>
                    <a:p>
                      <a:pPr algn="l" fontAlgn="t"/>
                      <a:r>
                        <a:rPr lang="es-ES" sz="1700" b="1">
                          <a:solidFill>
                            <a:srgbClr val="444444"/>
                          </a:solidFill>
                          <a:effectLst/>
                        </a:rPr>
                        <a:t>Description</a:t>
                      </a:r>
                    </a:p>
                  </a:txBody>
                  <a:tcPr marL="26886" marR="26886" marT="26886" marB="26886">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E5EECC"/>
                    </a:solidFill>
                  </a:tcPr>
                </a:tc>
              </a:tr>
              <a:tr h="569990">
                <a:tc>
                  <a:txBody>
                    <a:bodyPr/>
                    <a:lstStyle/>
                    <a:p>
                      <a:pPr fontAlgn="t"/>
                      <a:r>
                        <a:rPr lang="es-ES" sz="1700">
                          <a:effectLst/>
                        </a:rPr>
                        <a:t>autofocus</a:t>
                      </a:r>
                      <a:r>
                        <a:rPr lang="es-ES" sz="1700" b="1">
                          <a:solidFill>
                            <a:srgbClr val="FFFFFF"/>
                          </a:solidFill>
                          <a:effectLst/>
                        </a:rPr>
                        <a:t>New</a:t>
                      </a:r>
                      <a:endParaRPr lang="es-ES" sz="1700">
                        <a:effectLst/>
                      </a:endParaRPr>
                    </a:p>
                  </a:txBody>
                  <a:tcPr marL="26886" marR="26886" marT="26886" marB="26886">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s-ES" sz="1700">
                          <a:effectLst/>
                        </a:rPr>
                        <a:t>autofocus</a:t>
                      </a:r>
                    </a:p>
                  </a:txBody>
                  <a:tcPr marL="26886" marR="26886" marT="26886" marB="26886">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s-ES" sz="1700">
                          <a:effectLst/>
                        </a:rPr>
                        <a:t>Especifica que un área de texto debe obtener automáticamente cuando la página se carga</a:t>
                      </a:r>
                    </a:p>
                  </a:txBody>
                  <a:tcPr marL="26886" marR="26886" marT="26886" marB="26886">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r h="569990">
                <a:tc>
                  <a:txBody>
                    <a:bodyPr/>
                    <a:lstStyle/>
                    <a:p>
                      <a:pPr fontAlgn="t"/>
                      <a:r>
                        <a:rPr lang="es-ES" sz="1700">
                          <a:effectLst/>
                        </a:rPr>
                        <a:t>cols</a:t>
                      </a:r>
                    </a:p>
                  </a:txBody>
                  <a:tcPr marL="26886" marR="26886" marT="26886" marB="26886">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s-ES" sz="1700" i="1">
                          <a:effectLst/>
                        </a:rPr>
                        <a:t>number</a:t>
                      </a:r>
                      <a:endParaRPr lang="es-ES" sz="1700">
                        <a:effectLst/>
                      </a:endParaRPr>
                    </a:p>
                  </a:txBody>
                  <a:tcPr marL="26886" marR="26886" marT="26886" marB="26886">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s-ES" sz="1700">
                          <a:effectLst/>
                        </a:rPr>
                        <a:t>Especifica el ancho visible de un área de texto</a:t>
                      </a:r>
                    </a:p>
                  </a:txBody>
                  <a:tcPr marL="26886" marR="26886" marT="26886" marB="26886">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r h="569990">
                <a:tc>
                  <a:txBody>
                    <a:bodyPr/>
                    <a:lstStyle/>
                    <a:p>
                      <a:pPr fontAlgn="t"/>
                      <a:r>
                        <a:rPr lang="es-ES" sz="1700">
                          <a:effectLst/>
                        </a:rPr>
                        <a:t>disabled</a:t>
                      </a:r>
                    </a:p>
                  </a:txBody>
                  <a:tcPr marL="26886" marR="26886" marT="26886" marB="26886">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s-ES" sz="1700">
                          <a:effectLst/>
                        </a:rPr>
                        <a:t>disabled</a:t>
                      </a:r>
                    </a:p>
                  </a:txBody>
                  <a:tcPr marL="26886" marR="26886" marT="26886" marB="26886">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s-ES" sz="1700">
                          <a:effectLst/>
                        </a:rPr>
                        <a:t>Especifica que un área de texto debe estar deshabilitado</a:t>
                      </a:r>
                    </a:p>
                  </a:txBody>
                  <a:tcPr marL="26886" marR="26886" marT="26886" marB="26886">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r h="569990">
                <a:tc>
                  <a:txBody>
                    <a:bodyPr/>
                    <a:lstStyle/>
                    <a:p>
                      <a:pPr fontAlgn="t"/>
                      <a:r>
                        <a:rPr lang="es-ES" sz="1700">
                          <a:effectLst/>
                        </a:rPr>
                        <a:t>form</a:t>
                      </a:r>
                      <a:r>
                        <a:rPr lang="es-ES" sz="1700" b="1">
                          <a:solidFill>
                            <a:srgbClr val="FFFFFF"/>
                          </a:solidFill>
                          <a:effectLst/>
                        </a:rPr>
                        <a:t>New</a:t>
                      </a:r>
                      <a:endParaRPr lang="es-ES" sz="1700">
                        <a:effectLst/>
                      </a:endParaRPr>
                    </a:p>
                  </a:txBody>
                  <a:tcPr marL="26886" marR="26886" marT="26886" marB="26886">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s-ES" sz="1700" i="1">
                          <a:effectLst/>
                        </a:rPr>
                        <a:t>form_id</a:t>
                      </a:r>
                      <a:endParaRPr lang="es-ES" sz="1700">
                        <a:effectLst/>
                      </a:endParaRPr>
                    </a:p>
                  </a:txBody>
                  <a:tcPr marL="26886" marR="26886" marT="26886" marB="26886">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s-ES" sz="1700">
                          <a:effectLst/>
                        </a:rPr>
                        <a:t>Especifica una o más formas el área de texto pertenece a</a:t>
                      </a:r>
                    </a:p>
                  </a:txBody>
                  <a:tcPr marL="26886" marR="26886" marT="26886" marB="26886">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r h="569990">
                <a:tc>
                  <a:txBody>
                    <a:bodyPr/>
                    <a:lstStyle/>
                    <a:p>
                      <a:pPr fontAlgn="t"/>
                      <a:r>
                        <a:rPr lang="es-ES" sz="1700">
                          <a:effectLst/>
                        </a:rPr>
                        <a:t>maxlength</a:t>
                      </a:r>
                      <a:r>
                        <a:rPr lang="es-ES" sz="1700" b="1">
                          <a:solidFill>
                            <a:srgbClr val="FFFFFF"/>
                          </a:solidFill>
                          <a:effectLst/>
                        </a:rPr>
                        <a:t>New</a:t>
                      </a:r>
                      <a:endParaRPr lang="es-ES" sz="1700">
                        <a:effectLst/>
                      </a:endParaRPr>
                    </a:p>
                  </a:txBody>
                  <a:tcPr marL="26886" marR="26886" marT="26886" marB="26886">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s-ES" sz="1700" i="1">
                          <a:effectLst/>
                        </a:rPr>
                        <a:t>number</a:t>
                      </a:r>
                      <a:endParaRPr lang="es-ES" sz="1700">
                        <a:effectLst/>
                      </a:endParaRPr>
                    </a:p>
                  </a:txBody>
                  <a:tcPr marL="26886" marR="26886" marT="26886" marB="26886">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s-ES" sz="1700">
                          <a:effectLst/>
                        </a:rPr>
                        <a:t>Especifica el máximo número de caracteres permitidos en el área de texto.</a:t>
                      </a:r>
                    </a:p>
                  </a:txBody>
                  <a:tcPr marL="26886" marR="26886" marT="26886" marB="26886">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r h="311881">
                <a:tc>
                  <a:txBody>
                    <a:bodyPr/>
                    <a:lstStyle/>
                    <a:p>
                      <a:pPr fontAlgn="t"/>
                      <a:r>
                        <a:rPr lang="es-ES" sz="1700">
                          <a:effectLst/>
                        </a:rPr>
                        <a:t>name</a:t>
                      </a:r>
                    </a:p>
                  </a:txBody>
                  <a:tcPr marL="26886" marR="26886" marT="26886" marB="26886">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s-ES" sz="1700" i="1">
                          <a:effectLst/>
                        </a:rPr>
                        <a:t>text</a:t>
                      </a:r>
                      <a:endParaRPr lang="es-ES" sz="1700">
                        <a:effectLst/>
                      </a:endParaRPr>
                    </a:p>
                  </a:txBody>
                  <a:tcPr marL="26886" marR="26886" marT="26886" marB="26886">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s-ES" sz="1700">
                          <a:effectLst/>
                        </a:rPr>
                        <a:t>Especifica el nombre de un área de texto</a:t>
                      </a:r>
                    </a:p>
                  </a:txBody>
                  <a:tcPr marL="26886" marR="26886" marT="26886" marB="26886">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r h="569990">
                <a:tc>
                  <a:txBody>
                    <a:bodyPr/>
                    <a:lstStyle/>
                    <a:p>
                      <a:pPr fontAlgn="t"/>
                      <a:r>
                        <a:rPr lang="es-ES" sz="1700">
                          <a:effectLst/>
                        </a:rPr>
                        <a:t>placeholder</a:t>
                      </a:r>
                      <a:r>
                        <a:rPr lang="es-ES" sz="1700" b="1">
                          <a:solidFill>
                            <a:srgbClr val="FFFFFF"/>
                          </a:solidFill>
                          <a:effectLst/>
                        </a:rPr>
                        <a:t>New</a:t>
                      </a:r>
                      <a:endParaRPr lang="es-ES" sz="1700">
                        <a:effectLst/>
                      </a:endParaRPr>
                    </a:p>
                  </a:txBody>
                  <a:tcPr marL="26886" marR="26886" marT="26886" marB="26886">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s-ES" sz="1700" i="1">
                          <a:effectLst/>
                        </a:rPr>
                        <a:t>text</a:t>
                      </a:r>
                      <a:endParaRPr lang="es-ES" sz="1700">
                        <a:effectLst/>
                      </a:endParaRPr>
                    </a:p>
                  </a:txBody>
                  <a:tcPr marL="26886" marR="26886" marT="26886" marB="26886">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s-ES" sz="1700">
                          <a:effectLst/>
                        </a:rPr>
                        <a:t>Especifica una breve sugerencia que describe el valor esperado de un área de texto</a:t>
                      </a:r>
                    </a:p>
                  </a:txBody>
                  <a:tcPr marL="26886" marR="26886" marT="26886" marB="26886">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r h="569990">
                <a:tc>
                  <a:txBody>
                    <a:bodyPr/>
                    <a:lstStyle/>
                    <a:p>
                      <a:pPr fontAlgn="t"/>
                      <a:r>
                        <a:rPr lang="es-ES" sz="1700">
                          <a:effectLst/>
                        </a:rPr>
                        <a:t>readonly</a:t>
                      </a:r>
                    </a:p>
                  </a:txBody>
                  <a:tcPr marL="26886" marR="26886" marT="26886" marB="26886">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s-ES" sz="1700">
                          <a:effectLst/>
                        </a:rPr>
                        <a:t>readonly</a:t>
                      </a:r>
                    </a:p>
                  </a:txBody>
                  <a:tcPr marL="26886" marR="26886" marT="26886" marB="26886">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s-ES" sz="1700">
                          <a:effectLst/>
                        </a:rPr>
                        <a:t>Especifica que un área de texto debe ser de sólo lectura</a:t>
                      </a:r>
                    </a:p>
                  </a:txBody>
                  <a:tcPr marL="26886" marR="26886" marT="26886" marB="26886">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r h="569990">
                <a:tc>
                  <a:txBody>
                    <a:bodyPr/>
                    <a:lstStyle/>
                    <a:p>
                      <a:pPr fontAlgn="t"/>
                      <a:r>
                        <a:rPr lang="es-ES" sz="1700">
                          <a:effectLst/>
                        </a:rPr>
                        <a:t>required</a:t>
                      </a:r>
                      <a:r>
                        <a:rPr lang="es-ES" sz="1700" b="1">
                          <a:solidFill>
                            <a:srgbClr val="FFFFFF"/>
                          </a:solidFill>
                          <a:effectLst/>
                        </a:rPr>
                        <a:t>New</a:t>
                      </a:r>
                      <a:endParaRPr lang="es-ES" sz="1700">
                        <a:effectLst/>
                      </a:endParaRPr>
                    </a:p>
                  </a:txBody>
                  <a:tcPr marL="26886" marR="26886" marT="26886" marB="26886">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s-ES" sz="1700">
                          <a:effectLst/>
                        </a:rPr>
                        <a:t>required</a:t>
                      </a:r>
                    </a:p>
                  </a:txBody>
                  <a:tcPr marL="26886" marR="26886" marT="26886" marB="26886">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s-ES" sz="1700">
                          <a:effectLst/>
                        </a:rPr>
                        <a:t>Especifica que un área de texto es necesario y debe ser cumplimentado</a:t>
                      </a:r>
                    </a:p>
                  </a:txBody>
                  <a:tcPr marL="26886" marR="26886" marT="26886" marB="26886">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r h="569990">
                <a:tc>
                  <a:txBody>
                    <a:bodyPr/>
                    <a:lstStyle/>
                    <a:p>
                      <a:pPr fontAlgn="t"/>
                      <a:r>
                        <a:rPr lang="es-ES" sz="1700">
                          <a:effectLst/>
                        </a:rPr>
                        <a:t>rows</a:t>
                      </a:r>
                    </a:p>
                  </a:txBody>
                  <a:tcPr marL="26886" marR="26886" marT="26886" marB="26886">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s-ES" sz="1700" i="1">
                          <a:effectLst/>
                        </a:rPr>
                        <a:t>number</a:t>
                      </a:r>
                      <a:endParaRPr lang="es-ES" sz="1700">
                        <a:effectLst/>
                      </a:endParaRPr>
                    </a:p>
                  </a:txBody>
                  <a:tcPr marL="26886" marR="26886" marT="26886" marB="26886">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s-ES" sz="1700">
                          <a:effectLst/>
                        </a:rPr>
                        <a:t>Especifica el número de líneas visibles en un área de texto</a:t>
                      </a:r>
                    </a:p>
                  </a:txBody>
                  <a:tcPr marL="26886" marR="26886" marT="26886" marB="26886">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r h="828099">
                <a:tc>
                  <a:txBody>
                    <a:bodyPr/>
                    <a:lstStyle/>
                    <a:p>
                      <a:pPr fontAlgn="t"/>
                      <a:r>
                        <a:rPr lang="es-ES" sz="1700">
                          <a:effectLst/>
                        </a:rPr>
                        <a:t>wrap</a:t>
                      </a:r>
                      <a:r>
                        <a:rPr lang="es-ES" sz="1700" b="1">
                          <a:solidFill>
                            <a:srgbClr val="FFFFFF"/>
                          </a:solidFill>
                          <a:effectLst/>
                        </a:rPr>
                        <a:t>New</a:t>
                      </a:r>
                      <a:endParaRPr lang="es-ES" sz="1700">
                        <a:effectLst/>
                      </a:endParaRPr>
                    </a:p>
                  </a:txBody>
                  <a:tcPr marL="26886" marR="26886" marT="26886" marB="26886">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s-ES" sz="1700">
                          <a:effectLst/>
                        </a:rPr>
                        <a:t>hard</a:t>
                      </a:r>
                      <a:br>
                        <a:rPr lang="es-ES" sz="1700">
                          <a:effectLst/>
                        </a:rPr>
                      </a:br>
                      <a:r>
                        <a:rPr lang="es-ES" sz="1700">
                          <a:effectLst/>
                        </a:rPr>
                        <a:t>soft</a:t>
                      </a:r>
                    </a:p>
                  </a:txBody>
                  <a:tcPr marL="26886" marR="26886" marT="26886" marB="26886">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s-ES" sz="1700" dirty="0">
                          <a:effectLst/>
                        </a:rPr>
                        <a:t>Especifica el modo en que el texto de un área de texto es la de ser envuelto cuando presentó en una forma</a:t>
                      </a:r>
                      <a:br>
                        <a:rPr lang="es-ES" sz="1700" dirty="0">
                          <a:effectLst/>
                        </a:rPr>
                      </a:br>
                      <a:endParaRPr lang="es-ES" sz="1700" dirty="0">
                        <a:effectLst/>
                      </a:endParaRPr>
                    </a:p>
                  </a:txBody>
                  <a:tcPr marL="26886" marR="26886" marT="26886" marB="26886">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159406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231820"/>
            <a:ext cx="8596668" cy="901521"/>
          </a:xfrm>
        </p:spPr>
        <p:txBody>
          <a:bodyPr>
            <a:normAutofit fontScale="90000"/>
          </a:bodyPr>
          <a:lstStyle/>
          <a:p>
            <a:r>
              <a:rPr lang="es-ES" dirty="0" smtClean="0"/>
              <a:t>&lt;tfoot&gt;</a:t>
            </a:r>
            <a:br>
              <a:rPr lang="es-ES" dirty="0" smtClean="0"/>
            </a:br>
            <a:endParaRPr lang="es-ES" dirty="0"/>
          </a:p>
        </p:txBody>
      </p:sp>
      <p:sp>
        <p:nvSpPr>
          <p:cNvPr id="3" name="Marcador de contenido 2"/>
          <p:cNvSpPr>
            <a:spLocks noGrp="1"/>
          </p:cNvSpPr>
          <p:nvPr>
            <p:ph idx="1"/>
          </p:nvPr>
        </p:nvSpPr>
        <p:spPr>
          <a:xfrm>
            <a:off x="231819" y="1133340"/>
            <a:ext cx="11578107" cy="5724659"/>
          </a:xfrm>
        </p:spPr>
        <p:txBody>
          <a:bodyPr/>
          <a:lstStyle/>
          <a:p>
            <a:r>
              <a:rPr lang="es-ES" dirty="0"/>
              <a:t>La etiqueta </a:t>
            </a:r>
            <a:r>
              <a:rPr lang="es-ES" b="1" dirty="0"/>
              <a:t>&lt;tfoot&gt;</a:t>
            </a:r>
            <a:r>
              <a:rPr lang="es-ES" dirty="0"/>
              <a:t> se utiliza para definir una fila como pie de tabla.</a:t>
            </a:r>
            <a:br>
              <a:rPr lang="es-ES" dirty="0"/>
            </a:br>
            <a:r>
              <a:rPr lang="es-ES" dirty="0"/>
              <a:t/>
            </a:r>
            <a:br>
              <a:rPr lang="es-ES" dirty="0"/>
            </a:br>
            <a:r>
              <a:rPr lang="es-ES" dirty="0"/>
              <a:t>Esta etiqueta debe utilizarse en conjunto con las etiquetas </a:t>
            </a:r>
            <a:r>
              <a:rPr lang="es-ES" b="1" dirty="0"/>
              <a:t>&lt;</a:t>
            </a:r>
            <a:r>
              <a:rPr lang="es-ES" b="1" dirty="0" err="1"/>
              <a:t>thead</a:t>
            </a:r>
            <a:r>
              <a:rPr lang="es-ES" b="1" dirty="0"/>
              <a:t>&gt;</a:t>
            </a:r>
            <a:r>
              <a:rPr lang="es-ES" dirty="0"/>
              <a:t> y </a:t>
            </a:r>
            <a:r>
              <a:rPr lang="es-ES" b="1" dirty="0"/>
              <a:t>&lt;</a:t>
            </a:r>
            <a:r>
              <a:rPr lang="es-ES" b="1" dirty="0" err="1"/>
              <a:t>tbody</a:t>
            </a:r>
            <a:r>
              <a:rPr lang="es-ES" b="1" dirty="0"/>
              <a:t>&gt;</a:t>
            </a:r>
            <a:r>
              <a:rPr lang="es-ES" dirty="0"/>
              <a:t>.</a:t>
            </a:r>
            <a:br>
              <a:rPr lang="es-ES" dirty="0"/>
            </a:br>
            <a:r>
              <a:rPr lang="es-ES" dirty="0"/>
              <a:t/>
            </a:r>
            <a:br>
              <a:rPr lang="es-ES" dirty="0"/>
            </a:br>
            <a:r>
              <a:rPr lang="es-ES" b="1" dirty="0"/>
              <a:t>Nota:</a:t>
            </a:r>
            <a:r>
              <a:rPr lang="es-ES" dirty="0"/>
              <a:t> La etiqueta </a:t>
            </a:r>
            <a:r>
              <a:rPr lang="es-ES" b="1" dirty="0"/>
              <a:t>&lt;tfoot&gt;</a:t>
            </a:r>
            <a:r>
              <a:rPr lang="es-ES" dirty="0"/>
              <a:t> debe ser ubicada antes que la etiqueta </a:t>
            </a:r>
            <a:r>
              <a:rPr lang="es-ES" b="1" dirty="0"/>
              <a:t>&lt;</a:t>
            </a:r>
            <a:r>
              <a:rPr lang="es-ES" b="1" dirty="0" err="1"/>
              <a:t>tbody</a:t>
            </a:r>
            <a:r>
              <a:rPr lang="es-ES" b="1" dirty="0"/>
              <a:t>&gt;</a:t>
            </a:r>
            <a:r>
              <a:rPr lang="es-ES" dirty="0"/>
              <a:t>.</a:t>
            </a:r>
          </a:p>
          <a:p>
            <a:r>
              <a:rPr lang="es-ES" dirty="0"/>
              <a:t>El elemento HTML tfoot define una sección de pie en una tabla (</a:t>
            </a:r>
            <a:r>
              <a:rPr lang="es-ES" u="sng" dirty="0">
                <a:hlinkClick r:id="rId2"/>
              </a:rPr>
              <a:t>elemento HTML </a:t>
            </a:r>
            <a:r>
              <a:rPr lang="es-ES" u="sng" dirty="0" err="1">
                <a:hlinkClick r:id="rId2"/>
              </a:rPr>
              <a:t>table</a:t>
            </a:r>
            <a:r>
              <a:rPr lang="es-ES" dirty="0"/>
              <a:t>). Cuando está presente, debe contener una o más filas que se supone, proveen información de pie para las celdas de datos.</a:t>
            </a:r>
          </a:p>
          <a:p>
            <a:r>
              <a:rPr lang="es-ES" dirty="0"/>
              <a:t>Existen más beneficios que la semántica al realizar el marcado de encabezados (</a:t>
            </a:r>
            <a:r>
              <a:rPr lang="es-ES" u="sng" dirty="0">
                <a:hlinkClick r:id="rId3"/>
              </a:rPr>
              <a:t>elemento HTML </a:t>
            </a:r>
            <a:r>
              <a:rPr lang="es-ES" u="sng" dirty="0" err="1">
                <a:hlinkClick r:id="rId3"/>
              </a:rPr>
              <a:t>thead</a:t>
            </a:r>
            <a:r>
              <a:rPr lang="es-ES" dirty="0"/>
              <a:t>) y pies en una tabla. Por ejemplo, cuando una tabla extensa es impresa en más de una página, los navegadores pueden imprimir los encabezados y pies en cada página, mejorando la legibilidad de la tabla.</a:t>
            </a:r>
          </a:p>
          <a:p>
            <a:r>
              <a:rPr lang="es-ES" dirty="0"/>
              <a:t>Los autores deberían ubicar los pies justo después de los encabezados (</a:t>
            </a:r>
            <a:r>
              <a:rPr lang="es-ES" u="sng" dirty="0">
                <a:hlinkClick r:id="rId3"/>
              </a:rPr>
              <a:t>elemento HTML </a:t>
            </a:r>
            <a:r>
              <a:rPr lang="es-ES" u="sng" dirty="0" err="1">
                <a:hlinkClick r:id="rId3"/>
              </a:rPr>
              <a:t>thead</a:t>
            </a:r>
            <a:r>
              <a:rPr lang="es-ES" dirty="0"/>
              <a:t>) y antes del cuerpo o cuerpos (</a:t>
            </a:r>
            <a:r>
              <a:rPr lang="es-ES" u="sng" dirty="0">
                <a:hlinkClick r:id="rId4"/>
              </a:rPr>
              <a:t>elemento HTML </a:t>
            </a:r>
            <a:r>
              <a:rPr lang="es-ES" u="sng" dirty="0" err="1">
                <a:hlinkClick r:id="rId4"/>
              </a:rPr>
              <a:t>tbody</a:t>
            </a:r>
            <a:r>
              <a:rPr lang="es-ES" dirty="0"/>
              <a:t>). La razón para poner algo que será mostrado al final primero, es que los agentes de usuarios pueden mostrar la información en la medida que la reciben, </a:t>
            </a:r>
            <a:r>
              <a:rPr lang="es-ES" dirty="0" err="1"/>
              <a:t>puediendo</a:t>
            </a:r>
            <a:r>
              <a:rPr lang="es-ES" dirty="0"/>
              <a:t> de este modo mostrar el encabezado y el pie de una tabla mientras las celdas se siguen cargando. esto resulta muy útil cuando una tabla es muy grande.</a:t>
            </a:r>
          </a:p>
          <a:p>
            <a:r>
              <a:rPr lang="es-ES" dirty="0"/>
              <a:t>Este elemento no es mostrado por los agentes de usuario, pero la información semántica que puede proveer lo hace muy importante a la hora de mostrar información tabulada.</a:t>
            </a:r>
          </a:p>
          <a:p>
            <a:endParaRPr lang="es-ES" dirty="0"/>
          </a:p>
        </p:txBody>
      </p:sp>
    </p:spTree>
    <p:extLst>
      <p:ext uri="{BB962C8B-B14F-4D97-AF65-F5344CB8AC3E}">
        <p14:creationId xmlns:p14="http://schemas.microsoft.com/office/powerpoint/2010/main" val="586682239"/>
      </p:ext>
    </p:extLst>
  </p:cSld>
  <p:clrMapOvr>
    <a:masterClrMapping/>
  </p:clrMapOvr>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1452</TotalTime>
  <Words>215</Words>
  <Application>Microsoft Office PowerPoint</Application>
  <PresentationFormat>Panorámica</PresentationFormat>
  <Paragraphs>90</Paragraphs>
  <Slides>11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Trebuchet MS</vt:lpstr>
      <vt:lpstr>Wingdings 3</vt:lpstr>
      <vt:lpstr>Faceta</vt:lpstr>
      <vt:lpstr>ETIQUETAS HTML </vt:lpstr>
      <vt:lpstr>&lt;tbody&gt;</vt:lpstr>
      <vt:lpstr>Posibles atributos de la etiqueta &lt;tbody&gt;</vt:lpstr>
      <vt:lpstr>Presentación de PowerPoint</vt:lpstr>
      <vt:lpstr>&lt;td&gt;</vt:lpstr>
      <vt:lpstr>Presentación de PowerPoint</vt:lpstr>
      <vt:lpstr>&lt;textarea&gt;</vt:lpstr>
      <vt:lpstr>Presentación de PowerPoint</vt:lpstr>
      <vt:lpstr>&lt;tfoot&gt; </vt:lpstr>
      <vt:lpstr>&lt;th&gt;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ETIQUETAS HTML</dc:title>
  <dc:creator>alexandra gil</dc:creator>
  <cp:lastModifiedBy>alexandra gil</cp:lastModifiedBy>
  <cp:revision>9</cp:revision>
  <dcterms:created xsi:type="dcterms:W3CDTF">2016-04-15T08:39:00Z</dcterms:created>
  <dcterms:modified xsi:type="dcterms:W3CDTF">2016-04-16T11:54:16Z</dcterms:modified>
</cp:coreProperties>
</file>