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1" r:id="rId9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1318D76-F4D3-4E81-9E6E-3C408B81D00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075E8E2C-344C-45B6-B376-84EA0E20C3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99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signal in each of these – CBASS cyclic oligonucleotides, </a:t>
            </a:r>
            <a:r>
              <a:rPr lang="en-US" dirty="0" err="1"/>
              <a:t>Pycsar</a:t>
            </a:r>
            <a:r>
              <a:rPr lang="en-US" dirty="0"/>
              <a:t> cyclic single nucleotides, </a:t>
            </a:r>
            <a:r>
              <a:rPr lang="en-US" dirty="0" err="1"/>
              <a:t>thoeris</a:t>
            </a:r>
            <a:r>
              <a:rPr lang="en-US" dirty="0"/>
              <a:t> and cleavage into </a:t>
            </a:r>
            <a:r>
              <a:rPr lang="en-US" dirty="0" err="1"/>
              <a:t>adpr</a:t>
            </a:r>
            <a:r>
              <a:rPr lang="en-US" dirty="0"/>
              <a:t> isomers</a:t>
            </a:r>
          </a:p>
          <a:p>
            <a:r>
              <a:rPr lang="en-US" dirty="0"/>
              <a:t>Mention they are all 2-gene systems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33E61-A687-4561-8A6E-8DB9C126DF7F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37059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E1F118-120C-E1E9-3641-5581A9032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1EBC1CF-0B9F-F2B2-4D27-73D91B66A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CF59170-14F1-AF3A-3409-72C9BF1A3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CF1BEAA-B967-8785-6810-E49909D0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BC22D4-0CB3-60EE-3D73-CB92B8D1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14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6667DC2-CCA6-9F69-02E6-A1A32BF6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5A1710F-D9FE-E01E-1CF1-985CEB2CF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A6999C-7F9B-8A79-74F7-21857660E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E9EC273-67CD-691A-0112-E8731A26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F6C1B3C-6BCB-100B-EAB2-EA941EA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85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2D2B8D1-51E0-A908-F1F8-6F1FC71DC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43E1B67-5682-E43C-B67E-B649F5A1C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DD51D4-EE2A-6B51-62E9-6D9E4F007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26E0F2-C43B-067E-D69D-E1BDC632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531C896-E588-467E-AB17-59A428FF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416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291E32-653A-C325-9B37-33EB852A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36CE78D-BAC0-0B70-B86A-E9DC388B9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2982B99-7277-1A40-5228-B37021BE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25A6B9C-7118-64BB-D187-F169C6823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CB7D84A-4719-9CD2-3642-E8021A939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920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C1CE1A9-7549-011A-0E98-0A12C6EA6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8366353-0D89-4777-23B4-49195857F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827006A-9A02-6AAF-6267-A8C618C2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BAE38F-3DC0-1704-6ADA-7F2A8087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C5CBFCF-14C3-9A8C-95F8-009EAD68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62613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D278CB-2424-EECB-1D33-164403E6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AE68D8A-30B0-18F8-5BF6-0B971A1D3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A7855B5-4315-C0A7-9E3C-B06E3AB9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5F13E5-E60A-96DC-1EE7-9806F2F58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DEEC913-26E1-B7FF-4E41-01E37D48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85D2E29-DE3A-6552-FDB1-A76AE34C0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34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E63A57-228B-2006-981A-3377BECB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D9ADB89-0F1E-4ABE-E8A7-81FB9BAE0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556E7BB-1CE9-357A-AD2E-8BBAD0A3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554D7739-E83D-2B98-DBF5-651858309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8E383A-0F24-3FDC-3D74-7E69D0ABF8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AD364FC-EE27-95AA-08BA-F74C37FA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DDABFB07-98A4-50E4-A9AA-90C84BD12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350C3317-619B-04DE-48A4-3914AC06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183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1B7921-803C-ED23-B558-9A853D5F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797718D-7EE1-ADD3-AF19-B17257799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2FC3E08-F9E2-B413-104B-51FF4B03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8F90D0E8-33BC-8564-BB57-CCB9008B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0083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A86970E-BCA9-A653-1059-509CD0EE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ACC6062-45F9-AFDB-27C5-EF3BF5C8F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EDDAF3B-6058-B99F-4204-636D5478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036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9C83B2-65FC-F2BE-20B0-12A39D61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E92DFA-57D2-924C-D9F1-E04754A1E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9396B9B-9ABE-B6F9-012C-AF2340E59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8E902F0-8984-F9EB-5915-FEE263E7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107C26-80C0-B942-2259-CAAC5C32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8C5BEBA-19C5-BACD-A1E4-4F3A8AD7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7825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E6892D-200A-A9CC-D0C0-91720AE2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71F4255-BBC8-F59B-8F51-67175E68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AAE9A91-5E49-4CBB-4663-9AD0C308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5716975-1AE3-1B13-48F1-C0508023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985E7BD-D0EC-A628-A732-8D764311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5C0B953-BF09-9553-A636-28F873FB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399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D5C4D5-687F-EAF3-D2FD-985B586C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6FC5205-E0B4-9A33-ED24-C36DCC48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C501F8-74B2-7E34-7738-D33B7BA26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ED762-7851-466A-996D-10A09971DFB4}" type="datetimeFigureOut">
              <a:rPr lang="he-IL" smtClean="0"/>
              <a:t>כ"ג/אייר/תשפ"ה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F086C2D-49D4-3A57-4E3B-D3BF94876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02DA60-0B22-1DD8-420C-27C8F5A55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89-AF21-4157-8346-2D8F2C9270B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550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574262C5-7484-E1A1-FE42-A4E4C3A88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The synthetic fitness landscape of a binary genome</a:t>
            </a:r>
            <a:endParaRPr lang="he-IL" sz="48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4913E2A-5F3B-A415-5295-319C8BDDB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i="1">
                <a:solidFill>
                  <a:srgbClr val="FFFFFF"/>
                </a:solidFill>
              </a:rPr>
              <a:t>Evolution through programming, presentation of Ex 5</a:t>
            </a:r>
          </a:p>
          <a:p>
            <a:pPr algn="l"/>
            <a:r>
              <a:rPr lang="en-US" sz="2200" b="1" i="1">
                <a:solidFill>
                  <a:srgbClr val="FFFFFF"/>
                </a:solidFill>
              </a:rPr>
              <a:t>Sarit Moses and Itamar Nini</a:t>
            </a:r>
            <a:endParaRPr lang="he-IL" sz="2200" b="1" i="1">
              <a:solidFill>
                <a:srgbClr val="FFFFFF"/>
              </a:solidFill>
            </a:endParaRP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‪6: An example of a fairly simple three dimensional fitness ...‬‏">
            <a:extLst>
              <a:ext uri="{FF2B5EF4-FFF2-40B4-BE49-F238E27FC236}">
                <a16:creationId xmlns:a16="http://schemas.microsoft.com/office/drawing/2014/main" id="{B3386D8A-5BB6-E7F9-D927-FF1FFB42A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559" y="2237137"/>
            <a:ext cx="3737164" cy="239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131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C093-8AF2-0282-DD93-4895A745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2F34E-2DEB-8E00-495C-AF96E31BC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sz="3200" b="1" i="1" dirty="0"/>
              <a:t>Generate all possible sequences</a:t>
            </a:r>
          </a:p>
          <a:p>
            <a:pPr algn="l" rtl="0"/>
            <a:r>
              <a:rPr lang="en-US" sz="3200" b="1" i="1" dirty="0"/>
              <a:t>Assign random fitness to each of them</a:t>
            </a:r>
          </a:p>
          <a:p>
            <a:pPr marL="0" indent="0" algn="l" rtl="0">
              <a:buNone/>
            </a:pPr>
            <a:endParaRPr lang="en-US" sz="3200" b="1" i="1" dirty="0"/>
          </a:p>
          <a:p>
            <a:pPr algn="l" rtl="0"/>
            <a:endParaRPr lang="en-US" sz="3200" b="1" i="1" dirty="0"/>
          </a:p>
          <a:p>
            <a:pPr algn="l" rtl="0"/>
            <a:endParaRPr lang="en-US" sz="3200" b="1" i="1" dirty="0"/>
          </a:p>
          <a:p>
            <a:pPr algn="l" rtl="0"/>
            <a:r>
              <a:rPr lang="en-US" sz="3200" b="1" i="1" dirty="0"/>
              <a:t>Randomly pick “founder sequence” to assign 1.0 frequency</a:t>
            </a:r>
          </a:p>
          <a:p>
            <a:pPr algn="l" rtl="0"/>
            <a:r>
              <a:rPr lang="en-US" sz="3200" b="1" i="1" dirty="0"/>
              <a:t>Change frequencies over generations using the quasispecies equation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CC144011-5618-5D78-E313-D05F9100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399" y="2824737"/>
            <a:ext cx="6166121" cy="142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0765-7B43-DE89-4081-2EBA1465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Time to convergence is shorted with more mutations per genome</a:t>
            </a:r>
            <a:endParaRPr lang="en-US" dirty="0"/>
          </a:p>
        </p:txBody>
      </p:sp>
      <p:pic>
        <p:nvPicPr>
          <p:cNvPr id="5" name="תמונה 4" descr="תמונה שמכילה טקסט, קו, עלילה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8E258CB-3D18-5653-6EF7-FAA9728FE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851" y="1690688"/>
            <a:ext cx="7720298" cy="482518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F49B0B0-4795-413F-2206-E16559337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4255" y="6274978"/>
            <a:ext cx="1079090" cy="435794"/>
          </a:xfrm>
        </p:spPr>
        <p:txBody>
          <a:bodyPr>
            <a:normAutofit fontScale="77500" lnSpcReduction="20000"/>
          </a:bodyPr>
          <a:lstStyle/>
          <a:p>
            <a:pPr marL="0" indent="0" algn="l" rtl="0">
              <a:buNone/>
            </a:pPr>
            <a:r>
              <a:rPr lang="en-US" sz="3200" b="1" i="1" dirty="0"/>
              <a:t>Len=5</a:t>
            </a:r>
          </a:p>
        </p:txBody>
      </p:sp>
    </p:spTree>
    <p:extLst>
      <p:ext uri="{BB962C8B-B14F-4D97-AF65-F5344CB8AC3E}">
        <p14:creationId xmlns:p14="http://schemas.microsoft.com/office/powerpoint/2010/main" val="46035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EF54B3-356A-2160-ED34-00BC86F9E85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Fixed average fitness depends on mutation rate</a:t>
            </a:r>
            <a:endParaRPr lang="en-US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6A2F5D0-E37D-4620-6D9E-E20C476E53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5"/>
          <a:stretch/>
        </p:blipFill>
        <p:spPr bwMode="auto">
          <a:xfrm>
            <a:off x="6219190" y="2691931"/>
            <a:ext cx="5287010" cy="36485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D359B1B9-9183-4E76-C049-B2241CDDA7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1"/>
          <a:stretch/>
        </p:blipFill>
        <p:spPr bwMode="auto">
          <a:xfrm>
            <a:off x="0" y="2695768"/>
            <a:ext cx="5513541" cy="36485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AEB386-DF29-D98F-999A-A0E0D05B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02426"/>
            <a:ext cx="2890683" cy="489505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b="1" i="1" dirty="0"/>
              <a:t>Fitness (q=0)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83528BE-82DD-FC85-2279-0CF0DD9F5FAD}"/>
              </a:ext>
            </a:extLst>
          </p:cNvPr>
          <p:cNvSpPr txBox="1">
            <a:spLocks/>
          </p:cNvSpPr>
          <p:nvPr/>
        </p:nvSpPr>
        <p:spPr>
          <a:xfrm>
            <a:off x="5830529" y="2202425"/>
            <a:ext cx="4886632" cy="4895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Frequency of species (q=0)</a:t>
            </a:r>
          </a:p>
        </p:txBody>
      </p:sp>
    </p:spTree>
    <p:extLst>
      <p:ext uri="{BB962C8B-B14F-4D97-AF65-F5344CB8AC3E}">
        <p14:creationId xmlns:p14="http://schemas.microsoft.com/office/powerpoint/2010/main" val="408580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28A0-A6EA-99C0-A490-FF42EEE2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513B7CB-26D4-F2D1-C18F-0D20ADBD33F0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Fixed average fitness depends on mutation rate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7E8AD6-527C-4B02-9A46-7EE97AE10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02426"/>
            <a:ext cx="3647768" cy="48950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b="1" i="1" dirty="0"/>
              <a:t>Fitness (q=0.001)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03967D-E49B-AAD0-38A5-4DEFDAA18B00}"/>
              </a:ext>
            </a:extLst>
          </p:cNvPr>
          <p:cNvSpPr txBox="1">
            <a:spLocks/>
          </p:cNvSpPr>
          <p:nvPr/>
        </p:nvSpPr>
        <p:spPr>
          <a:xfrm>
            <a:off x="6420465" y="2202425"/>
            <a:ext cx="5260258" cy="4895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Frequency of species (q=0.001)</a:t>
            </a:r>
          </a:p>
        </p:txBody>
      </p:sp>
      <p:pic>
        <p:nvPicPr>
          <p:cNvPr id="3" name="תמונה 2" descr="תמונה שמכילה טקסט, צילום מסך, קו, מלב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70C680BB-01F6-0270-AB55-F0CF2A72F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3"/>
          <a:stretch/>
        </p:blipFill>
        <p:spPr>
          <a:xfrm>
            <a:off x="396228" y="2785825"/>
            <a:ext cx="5852172" cy="3863590"/>
          </a:xfrm>
          <a:prstGeom prst="rect">
            <a:avLst/>
          </a:prstGeom>
        </p:spPr>
      </p:pic>
      <p:pic>
        <p:nvPicPr>
          <p:cNvPr id="10" name="תמונה 9" descr="תמונה שמכילה טקסט, צילום מסך, תצוגה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F5DFDE7C-6C58-D275-5ECA-CE4C23B4D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6248400" y="2785825"/>
            <a:ext cx="5852172" cy="40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112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2CB3-6CCC-31E7-6099-E1B383084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67AAC1A-AB21-F780-734D-E28CC134EB47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Fixed average fitness depends on mutation rate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D3A73A-E113-5F82-617B-2A50F5FD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02426"/>
            <a:ext cx="3647768" cy="48950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b="1" i="1" dirty="0"/>
              <a:t>Fitness (q=0.1)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52588D-D7E0-26AF-4DF1-90CECF0BE492}"/>
              </a:ext>
            </a:extLst>
          </p:cNvPr>
          <p:cNvSpPr txBox="1">
            <a:spLocks/>
          </p:cNvSpPr>
          <p:nvPr/>
        </p:nvSpPr>
        <p:spPr>
          <a:xfrm>
            <a:off x="6420465" y="2202425"/>
            <a:ext cx="5260258" cy="4895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Frequency of species (q=0.1)</a:t>
            </a:r>
          </a:p>
        </p:txBody>
      </p:sp>
      <p:pic>
        <p:nvPicPr>
          <p:cNvPr id="5" name="תמונה 4" descr="תמונה שמכילה טקסט, צילום מסך, תצוגה, מ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B364879-0693-81AC-0F1E-C176A5C74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6124508" y="2810865"/>
            <a:ext cx="5852172" cy="4079899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קו, תצוג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DEAD0F51-8352-7A60-BAD8-688554DC2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8"/>
          <a:stretch/>
        </p:blipFill>
        <p:spPr>
          <a:xfrm>
            <a:off x="272336" y="2810865"/>
            <a:ext cx="5852172" cy="390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8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D6979-A15B-EB82-7739-A0BCB4ED0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FA16D1-C255-02B1-C39B-D9A7A084E3D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  <a:ea typeface="+mn-ea"/>
                <a:cs typeface="+mn-cs"/>
              </a:rPr>
              <a:t>Fixed average fitness depends on mutation rate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A1641-D752-1ED6-B688-3599B93F4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02426"/>
            <a:ext cx="3647768" cy="489505"/>
          </a:xfrm>
        </p:spPr>
        <p:txBody>
          <a:bodyPr>
            <a:noAutofit/>
          </a:bodyPr>
          <a:lstStyle/>
          <a:p>
            <a:pPr marL="0" indent="0" algn="l" rtl="0">
              <a:buNone/>
            </a:pPr>
            <a:r>
              <a:rPr lang="en-US" b="1" i="1" dirty="0"/>
              <a:t>Fitness (q=0.33)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B48892-2A27-8228-45C7-AFBEFF94A7B2}"/>
              </a:ext>
            </a:extLst>
          </p:cNvPr>
          <p:cNvSpPr txBox="1">
            <a:spLocks/>
          </p:cNvSpPr>
          <p:nvPr/>
        </p:nvSpPr>
        <p:spPr>
          <a:xfrm>
            <a:off x="6420465" y="2202425"/>
            <a:ext cx="5260258" cy="489505"/>
          </a:xfrm>
          <a:prstGeom prst="rect">
            <a:avLst/>
          </a:prstGeom>
        </p:spPr>
        <p:txBody>
          <a:bodyPr vert="horz" lIns="91440" tIns="45720" rIns="91440" bIns="45720" rtlCol="1">
            <a:no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 rtl="0">
              <a:buFont typeface="Arial" panose="020B0604020202020204" pitchFamily="34" charset="0"/>
              <a:buNone/>
            </a:pPr>
            <a:r>
              <a:rPr lang="en-US" b="1" i="1" dirty="0"/>
              <a:t>Frequency of species (q=0.33)</a:t>
            </a:r>
          </a:p>
        </p:txBody>
      </p:sp>
      <p:pic>
        <p:nvPicPr>
          <p:cNvPr id="3" name="תמונה 2" descr="תמונה שמכילה טקסט, צילום מסך, מלבן, תרשי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86C9D95-B487-AE2A-0D90-52C47094A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8"/>
          <a:stretch/>
        </p:blipFill>
        <p:spPr>
          <a:xfrm>
            <a:off x="243828" y="2774173"/>
            <a:ext cx="5852172" cy="3902919"/>
          </a:xfrm>
          <a:prstGeom prst="rect">
            <a:avLst/>
          </a:prstGeom>
        </p:spPr>
      </p:pic>
      <p:pic>
        <p:nvPicPr>
          <p:cNvPr id="10" name="תמונה 9" descr="תמונה שמכילה טקסט, צילום מסך, תרשים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E04D6A1-633E-086F-03E6-BE0D473AA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46"/>
          <a:stretch/>
        </p:blipFill>
        <p:spPr>
          <a:xfrm>
            <a:off x="6339828" y="2746785"/>
            <a:ext cx="5852172" cy="407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4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07D5CB-53E5-BEC7-F247-5F65C8F7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Right Triangle 1034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‪Any Question&quot; Images – Browse 184 Stock Photos, Vectors, and Video | Adobe  Stock‬‏">
            <a:extLst>
              <a:ext uri="{FF2B5EF4-FFF2-40B4-BE49-F238E27FC236}">
                <a16:creationId xmlns:a16="http://schemas.microsoft.com/office/drawing/2014/main" id="{B1E3333B-8DCA-C2F9-BE55-20FF02054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31542" y="918546"/>
            <a:ext cx="7007951" cy="4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142183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180</Words>
  <Application>Microsoft Office PowerPoint</Application>
  <PresentationFormat>מסך רחב</PresentationFormat>
  <Paragraphs>28</Paragraphs>
  <Slides>8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Comic Sans MS</vt:lpstr>
      <vt:lpstr>ערכת נושא Office</vt:lpstr>
      <vt:lpstr>The synthetic fitness landscape of a binary genome</vt:lpstr>
      <vt:lpstr>The Model</vt:lpstr>
      <vt:lpstr>Time to convergence is shorted with more mutations per genome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 Moses</dc:creator>
  <cp:lastModifiedBy>Sarit Moses</cp:lastModifiedBy>
  <cp:revision>11</cp:revision>
  <dcterms:created xsi:type="dcterms:W3CDTF">2025-05-21T12:09:44Z</dcterms:created>
  <dcterms:modified xsi:type="dcterms:W3CDTF">2025-05-21T18:26:51Z</dcterms:modified>
</cp:coreProperties>
</file>