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75" r:id="rId3"/>
    <p:sldId id="258" r:id="rId4"/>
    <p:sldId id="298" r:id="rId5"/>
    <p:sldId id="297" r:id="rId6"/>
    <p:sldId id="273" r:id="rId7"/>
    <p:sldId id="260" r:id="rId8"/>
    <p:sldId id="261" r:id="rId9"/>
    <p:sldId id="262" r:id="rId10"/>
    <p:sldId id="263" r:id="rId11"/>
    <p:sldId id="287" r:id="rId12"/>
    <p:sldId id="288" r:id="rId13"/>
    <p:sldId id="266" r:id="rId14"/>
    <p:sldId id="277" r:id="rId15"/>
    <p:sldId id="289" r:id="rId16"/>
    <p:sldId id="267" r:id="rId17"/>
    <p:sldId id="278" r:id="rId18"/>
    <p:sldId id="268" r:id="rId19"/>
    <p:sldId id="281" r:id="rId20"/>
    <p:sldId id="280" r:id="rId21"/>
    <p:sldId id="282" r:id="rId22"/>
    <p:sldId id="283" r:id="rId23"/>
    <p:sldId id="290" r:id="rId24"/>
    <p:sldId id="284" r:id="rId25"/>
    <p:sldId id="291" r:id="rId26"/>
    <p:sldId id="292" r:id="rId27"/>
    <p:sldId id="293" r:id="rId28"/>
    <p:sldId id="279" r:id="rId29"/>
    <p:sldId id="270" r:id="rId30"/>
    <p:sldId id="286" r:id="rId31"/>
    <p:sldId id="271" r:id="rId32"/>
    <p:sldId id="27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01E1D1-A1E4-49D1-822B-30FD06BA1E7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53BE26A-5756-4242-A075-68B9A89F7EC6}">
      <dgm:prSet phldrT="[Text]"/>
      <dgm:spPr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AU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Scalar Coupling Constant</a:t>
          </a:r>
        </a:p>
      </dgm:t>
    </dgm:pt>
    <dgm:pt modelId="{50470901-1865-459F-BD27-FD4F2BB12D94}" type="parTrans" cxnId="{80273C80-5F79-4240-ACD6-75C2C3506C69}">
      <dgm:prSet/>
      <dgm:spPr/>
      <dgm:t>
        <a:bodyPr/>
        <a:lstStyle/>
        <a:p>
          <a:endParaRPr lang="en-AU"/>
        </a:p>
      </dgm:t>
    </dgm:pt>
    <dgm:pt modelId="{2D03A041-4916-4149-AD62-8E0854558D33}" type="sibTrans" cxnId="{80273C80-5F79-4240-ACD6-75C2C3506C69}">
      <dgm:prSet/>
      <dgm:spPr/>
      <dgm:t>
        <a:bodyPr/>
        <a:lstStyle/>
        <a:p>
          <a:endParaRPr lang="en-AU"/>
        </a:p>
      </dgm:t>
    </dgm:pt>
    <dgm:pt modelId="{3492AEA3-427D-41BC-A110-20A43E910DC3}">
      <dgm:prSet phldrT="[Text]"/>
      <dgm:spPr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AU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DFT</a:t>
          </a:r>
        </a:p>
      </dgm:t>
    </dgm:pt>
    <dgm:pt modelId="{EEB4496E-03CE-41AB-982A-F5B4C5A19767}" type="parTrans" cxnId="{4665A887-98AC-4D86-BD01-A8DEAAEDF2B3}">
      <dgm:prSet/>
      <dgm:spPr/>
      <dgm:t>
        <a:bodyPr/>
        <a:lstStyle/>
        <a:p>
          <a:endParaRPr lang="en-AU"/>
        </a:p>
      </dgm:t>
    </dgm:pt>
    <dgm:pt modelId="{EE2889F4-D355-411A-B459-4B265A58F0DE}" type="sibTrans" cxnId="{4665A887-98AC-4D86-BD01-A8DEAAEDF2B3}">
      <dgm:prSet/>
      <dgm:spPr/>
      <dgm:t>
        <a:bodyPr/>
        <a:lstStyle/>
        <a:p>
          <a:endParaRPr lang="en-AU"/>
        </a:p>
      </dgm:t>
    </dgm:pt>
    <dgm:pt modelId="{C7EF86F4-8941-421C-B389-C346F9D17AEA}">
      <dgm:prSet phldrT="[Text]"/>
      <dgm:spPr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AU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Quantum Mechanics</a:t>
          </a:r>
        </a:p>
      </dgm:t>
    </dgm:pt>
    <dgm:pt modelId="{A3F9B5CD-0A29-4580-8844-D19139AB88FA}" type="parTrans" cxnId="{92ACF28E-DF6C-48D0-8D9D-20D85AEEF47C}">
      <dgm:prSet/>
      <dgm:spPr/>
      <dgm:t>
        <a:bodyPr/>
        <a:lstStyle/>
        <a:p>
          <a:endParaRPr lang="en-AU"/>
        </a:p>
      </dgm:t>
    </dgm:pt>
    <dgm:pt modelId="{D00EDE61-913B-4175-A232-3DDB36D9FA15}" type="sibTrans" cxnId="{92ACF28E-DF6C-48D0-8D9D-20D85AEEF47C}">
      <dgm:prSet/>
      <dgm:spPr/>
      <dgm:t>
        <a:bodyPr/>
        <a:lstStyle/>
        <a:p>
          <a:endParaRPr lang="en-AU"/>
        </a:p>
      </dgm:t>
    </dgm:pt>
    <dgm:pt modelId="{6599689A-BB3C-43ED-8F16-E8B50709B4A4}">
      <dgm:prSet phldrT="[Text]"/>
      <dgm:spPr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AU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Machine/Deep learning</a:t>
          </a:r>
        </a:p>
      </dgm:t>
    </dgm:pt>
    <dgm:pt modelId="{D1C26C07-7979-411B-B7AE-24E7DA13DD22}" type="parTrans" cxnId="{23BC992A-66D3-493A-9EC6-6CB380C6D678}">
      <dgm:prSet/>
      <dgm:spPr/>
      <dgm:t>
        <a:bodyPr/>
        <a:lstStyle/>
        <a:p>
          <a:endParaRPr lang="en-AU"/>
        </a:p>
      </dgm:t>
    </dgm:pt>
    <dgm:pt modelId="{7092C2AD-DA75-46BF-BF5A-F4863F5AF7B9}" type="sibTrans" cxnId="{23BC992A-66D3-493A-9EC6-6CB380C6D678}">
      <dgm:prSet/>
      <dgm:spPr/>
      <dgm:t>
        <a:bodyPr/>
        <a:lstStyle/>
        <a:p>
          <a:endParaRPr lang="en-AU"/>
        </a:p>
      </dgm:t>
    </dgm:pt>
    <dgm:pt modelId="{6B63E2D4-E92E-4A02-BA0A-2D78D02E35CF}" type="pres">
      <dgm:prSet presAssocID="{B701E1D1-A1E4-49D1-822B-30FD06BA1E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7187C7-D679-4224-BEDA-3AF8B0861AFE}" type="pres">
      <dgm:prSet presAssocID="{C53BE26A-5756-4242-A075-68B9A89F7EC6}" presName="hierRoot1" presStyleCnt="0">
        <dgm:presLayoutVars>
          <dgm:hierBranch val="init"/>
        </dgm:presLayoutVars>
      </dgm:prSet>
      <dgm:spPr/>
    </dgm:pt>
    <dgm:pt modelId="{E6A3631D-ABE8-4DB6-92AB-35E1011445A5}" type="pres">
      <dgm:prSet presAssocID="{C53BE26A-5756-4242-A075-68B9A89F7EC6}" presName="rootComposite1" presStyleCnt="0"/>
      <dgm:spPr/>
    </dgm:pt>
    <dgm:pt modelId="{98B5448F-3471-4BF7-9133-BC4F6C08560D}" type="pres">
      <dgm:prSet presAssocID="{C53BE26A-5756-4242-A075-68B9A89F7EC6}" presName="rootText1" presStyleLbl="node0" presStyleIdx="0" presStyleCnt="1" custScaleX="124997" custScaleY="35358" custLinFactNeighborX="2086" custLinFactNeighborY="-72051">
        <dgm:presLayoutVars>
          <dgm:chPref val="3"/>
        </dgm:presLayoutVars>
      </dgm:prSet>
      <dgm:spPr/>
    </dgm:pt>
    <dgm:pt modelId="{986B5C8C-C84B-40CD-88DF-30B333E29E77}" type="pres">
      <dgm:prSet presAssocID="{C53BE26A-5756-4242-A075-68B9A89F7EC6}" presName="rootConnector1" presStyleLbl="node1" presStyleIdx="0" presStyleCnt="0"/>
      <dgm:spPr/>
    </dgm:pt>
    <dgm:pt modelId="{25F26A22-80AA-4BBB-A5A3-EEE8C5750102}" type="pres">
      <dgm:prSet presAssocID="{C53BE26A-5756-4242-A075-68B9A89F7EC6}" presName="hierChild2" presStyleCnt="0"/>
      <dgm:spPr/>
    </dgm:pt>
    <dgm:pt modelId="{AB9BF143-46EA-44E5-8BD2-412EB2DB972A}" type="pres">
      <dgm:prSet presAssocID="{EEB4496E-03CE-41AB-982A-F5B4C5A19767}" presName="Name37" presStyleLbl="parChTrans1D2" presStyleIdx="0" presStyleCnt="3"/>
      <dgm:spPr/>
    </dgm:pt>
    <dgm:pt modelId="{37C9D586-D5EC-4C15-B9C6-67936AE598F1}" type="pres">
      <dgm:prSet presAssocID="{3492AEA3-427D-41BC-A110-20A43E910DC3}" presName="hierRoot2" presStyleCnt="0">
        <dgm:presLayoutVars>
          <dgm:hierBranch val="init"/>
        </dgm:presLayoutVars>
      </dgm:prSet>
      <dgm:spPr/>
    </dgm:pt>
    <dgm:pt modelId="{ED48209C-BD64-4A15-9E63-CD6CADA8F66C}" type="pres">
      <dgm:prSet presAssocID="{3492AEA3-427D-41BC-A110-20A43E910DC3}" presName="rootComposite" presStyleCnt="0"/>
      <dgm:spPr/>
    </dgm:pt>
    <dgm:pt modelId="{D019A2F4-0FD7-40DA-AD00-DBDFD98ECFB6}" type="pres">
      <dgm:prSet presAssocID="{3492AEA3-427D-41BC-A110-20A43E910DC3}" presName="rootText" presStyleLbl="node2" presStyleIdx="0" presStyleCnt="3" custScaleX="62097" custScaleY="34419" custLinFactNeighborX="11567" custLinFactNeighborY="-74712">
        <dgm:presLayoutVars>
          <dgm:chPref val="3"/>
        </dgm:presLayoutVars>
      </dgm:prSet>
      <dgm:spPr/>
    </dgm:pt>
    <dgm:pt modelId="{EE9CF12E-955C-4FF2-B610-6A361A359640}" type="pres">
      <dgm:prSet presAssocID="{3492AEA3-427D-41BC-A110-20A43E910DC3}" presName="rootConnector" presStyleLbl="node2" presStyleIdx="0" presStyleCnt="3"/>
      <dgm:spPr/>
    </dgm:pt>
    <dgm:pt modelId="{B1AC54EE-171F-49AF-8B3D-1278961CA8E6}" type="pres">
      <dgm:prSet presAssocID="{3492AEA3-427D-41BC-A110-20A43E910DC3}" presName="hierChild4" presStyleCnt="0"/>
      <dgm:spPr/>
    </dgm:pt>
    <dgm:pt modelId="{F2267172-6B47-4166-B582-D5578545D09F}" type="pres">
      <dgm:prSet presAssocID="{3492AEA3-427D-41BC-A110-20A43E910DC3}" presName="hierChild5" presStyleCnt="0"/>
      <dgm:spPr/>
    </dgm:pt>
    <dgm:pt modelId="{21B5FCC0-8232-44B4-913A-655D60964EEE}" type="pres">
      <dgm:prSet presAssocID="{A3F9B5CD-0A29-4580-8844-D19139AB88FA}" presName="Name37" presStyleLbl="parChTrans1D2" presStyleIdx="1" presStyleCnt="3"/>
      <dgm:spPr/>
    </dgm:pt>
    <dgm:pt modelId="{6CBBD0A2-46D3-4E31-A177-F5870EF4A5AE}" type="pres">
      <dgm:prSet presAssocID="{C7EF86F4-8941-421C-B389-C346F9D17AEA}" presName="hierRoot2" presStyleCnt="0">
        <dgm:presLayoutVars>
          <dgm:hierBranch val="init"/>
        </dgm:presLayoutVars>
      </dgm:prSet>
      <dgm:spPr/>
    </dgm:pt>
    <dgm:pt modelId="{9E551790-2278-4D21-84DA-187EDA709D17}" type="pres">
      <dgm:prSet presAssocID="{C7EF86F4-8941-421C-B389-C346F9D17AEA}" presName="rootComposite" presStyleCnt="0"/>
      <dgm:spPr/>
    </dgm:pt>
    <dgm:pt modelId="{9059FC3D-A295-4520-8F5F-AD692474E498}" type="pres">
      <dgm:prSet presAssocID="{C7EF86F4-8941-421C-B389-C346F9D17AEA}" presName="rootText" presStyleLbl="node2" presStyleIdx="1" presStyleCnt="3" custScaleX="86879" custScaleY="39471" custLinFactNeighborX="5878" custLinFactNeighborY="-76608">
        <dgm:presLayoutVars>
          <dgm:chPref val="3"/>
        </dgm:presLayoutVars>
      </dgm:prSet>
      <dgm:spPr/>
    </dgm:pt>
    <dgm:pt modelId="{5E34C46F-22F3-4021-9AD0-41D089D89362}" type="pres">
      <dgm:prSet presAssocID="{C7EF86F4-8941-421C-B389-C346F9D17AEA}" presName="rootConnector" presStyleLbl="node2" presStyleIdx="1" presStyleCnt="3"/>
      <dgm:spPr/>
    </dgm:pt>
    <dgm:pt modelId="{1687BB53-AD50-434D-8A9F-BA3E9A636065}" type="pres">
      <dgm:prSet presAssocID="{C7EF86F4-8941-421C-B389-C346F9D17AEA}" presName="hierChild4" presStyleCnt="0"/>
      <dgm:spPr/>
    </dgm:pt>
    <dgm:pt modelId="{0DD3B094-F2A4-4A02-8A56-7CB8759E9648}" type="pres">
      <dgm:prSet presAssocID="{C7EF86F4-8941-421C-B389-C346F9D17AEA}" presName="hierChild5" presStyleCnt="0"/>
      <dgm:spPr/>
    </dgm:pt>
    <dgm:pt modelId="{C9973A69-435D-4E3D-832F-74CF782C9B40}" type="pres">
      <dgm:prSet presAssocID="{D1C26C07-7979-411B-B7AE-24E7DA13DD22}" presName="Name37" presStyleLbl="parChTrans1D2" presStyleIdx="2" presStyleCnt="3"/>
      <dgm:spPr/>
    </dgm:pt>
    <dgm:pt modelId="{CF26F35B-3BDF-4AD4-964B-1F31AC2882BA}" type="pres">
      <dgm:prSet presAssocID="{6599689A-BB3C-43ED-8F16-E8B50709B4A4}" presName="hierRoot2" presStyleCnt="0">
        <dgm:presLayoutVars>
          <dgm:hierBranch val="init"/>
        </dgm:presLayoutVars>
      </dgm:prSet>
      <dgm:spPr/>
    </dgm:pt>
    <dgm:pt modelId="{0A7DFFA0-05F0-4CA2-8323-235CD79C1D26}" type="pres">
      <dgm:prSet presAssocID="{6599689A-BB3C-43ED-8F16-E8B50709B4A4}" presName="rootComposite" presStyleCnt="0"/>
      <dgm:spPr/>
    </dgm:pt>
    <dgm:pt modelId="{70EF62BD-5557-4DAF-B6B9-36882C248AE8}" type="pres">
      <dgm:prSet presAssocID="{6599689A-BB3C-43ED-8F16-E8B50709B4A4}" presName="rootText" presStyleLbl="node2" presStyleIdx="2" presStyleCnt="3" custScaleY="42505" custLinFactNeighborX="-8325" custLinFactNeighborY="-79797">
        <dgm:presLayoutVars>
          <dgm:chPref val="3"/>
        </dgm:presLayoutVars>
      </dgm:prSet>
      <dgm:spPr/>
    </dgm:pt>
    <dgm:pt modelId="{E8675318-C2EA-49FA-847A-3F1FA9815D03}" type="pres">
      <dgm:prSet presAssocID="{6599689A-BB3C-43ED-8F16-E8B50709B4A4}" presName="rootConnector" presStyleLbl="node2" presStyleIdx="2" presStyleCnt="3"/>
      <dgm:spPr/>
    </dgm:pt>
    <dgm:pt modelId="{0D187F07-7358-426B-A8A9-BADA13514B4A}" type="pres">
      <dgm:prSet presAssocID="{6599689A-BB3C-43ED-8F16-E8B50709B4A4}" presName="hierChild4" presStyleCnt="0"/>
      <dgm:spPr/>
    </dgm:pt>
    <dgm:pt modelId="{7BFA06B8-2C50-4F58-A910-24127A8115AD}" type="pres">
      <dgm:prSet presAssocID="{6599689A-BB3C-43ED-8F16-E8B50709B4A4}" presName="hierChild5" presStyleCnt="0"/>
      <dgm:spPr/>
    </dgm:pt>
    <dgm:pt modelId="{057EB131-FEC6-44F2-AD63-36393E7E396B}" type="pres">
      <dgm:prSet presAssocID="{C53BE26A-5756-4242-A075-68B9A89F7EC6}" presName="hierChild3" presStyleCnt="0"/>
      <dgm:spPr/>
    </dgm:pt>
  </dgm:ptLst>
  <dgm:cxnLst>
    <dgm:cxn modelId="{0B150B15-B593-4681-9522-D3BDE50942E4}" type="presOf" srcId="{C53BE26A-5756-4242-A075-68B9A89F7EC6}" destId="{98B5448F-3471-4BF7-9133-BC4F6C08560D}" srcOrd="0" destOrd="0" presId="urn:microsoft.com/office/officeart/2005/8/layout/orgChart1"/>
    <dgm:cxn modelId="{23BC992A-66D3-493A-9EC6-6CB380C6D678}" srcId="{C53BE26A-5756-4242-A075-68B9A89F7EC6}" destId="{6599689A-BB3C-43ED-8F16-E8B50709B4A4}" srcOrd="2" destOrd="0" parTransId="{D1C26C07-7979-411B-B7AE-24E7DA13DD22}" sibTransId="{7092C2AD-DA75-46BF-BF5A-F4863F5AF7B9}"/>
    <dgm:cxn modelId="{52330842-45EA-4AD3-AE68-0E8FC7565DD3}" type="presOf" srcId="{6599689A-BB3C-43ED-8F16-E8B50709B4A4}" destId="{E8675318-C2EA-49FA-847A-3F1FA9815D03}" srcOrd="1" destOrd="0" presId="urn:microsoft.com/office/officeart/2005/8/layout/orgChart1"/>
    <dgm:cxn modelId="{7422C669-475D-4433-B40B-F3C4F626CA2E}" type="presOf" srcId="{3492AEA3-427D-41BC-A110-20A43E910DC3}" destId="{EE9CF12E-955C-4FF2-B610-6A361A359640}" srcOrd="1" destOrd="0" presId="urn:microsoft.com/office/officeart/2005/8/layout/orgChart1"/>
    <dgm:cxn modelId="{80273C80-5F79-4240-ACD6-75C2C3506C69}" srcId="{B701E1D1-A1E4-49D1-822B-30FD06BA1E7F}" destId="{C53BE26A-5756-4242-A075-68B9A89F7EC6}" srcOrd="0" destOrd="0" parTransId="{50470901-1865-459F-BD27-FD4F2BB12D94}" sibTransId="{2D03A041-4916-4149-AD62-8E0854558D33}"/>
    <dgm:cxn modelId="{80E84A84-1D75-41C8-B523-EB8E8D8DFB74}" type="presOf" srcId="{6599689A-BB3C-43ED-8F16-E8B50709B4A4}" destId="{70EF62BD-5557-4DAF-B6B9-36882C248AE8}" srcOrd="0" destOrd="0" presId="urn:microsoft.com/office/officeart/2005/8/layout/orgChart1"/>
    <dgm:cxn modelId="{711C8286-980A-49E3-99EF-A3BD6A0BDFE0}" type="presOf" srcId="{C7EF86F4-8941-421C-B389-C346F9D17AEA}" destId="{9059FC3D-A295-4520-8F5F-AD692474E498}" srcOrd="0" destOrd="0" presId="urn:microsoft.com/office/officeart/2005/8/layout/orgChart1"/>
    <dgm:cxn modelId="{4665A887-98AC-4D86-BD01-A8DEAAEDF2B3}" srcId="{C53BE26A-5756-4242-A075-68B9A89F7EC6}" destId="{3492AEA3-427D-41BC-A110-20A43E910DC3}" srcOrd="0" destOrd="0" parTransId="{EEB4496E-03CE-41AB-982A-F5B4C5A19767}" sibTransId="{EE2889F4-D355-411A-B459-4B265A58F0DE}"/>
    <dgm:cxn modelId="{92ACF28E-DF6C-48D0-8D9D-20D85AEEF47C}" srcId="{C53BE26A-5756-4242-A075-68B9A89F7EC6}" destId="{C7EF86F4-8941-421C-B389-C346F9D17AEA}" srcOrd="1" destOrd="0" parTransId="{A3F9B5CD-0A29-4580-8844-D19139AB88FA}" sibTransId="{D00EDE61-913B-4175-A232-3DDB36D9FA15}"/>
    <dgm:cxn modelId="{CB18429A-9A69-4FBC-9339-5B7EC8DC9998}" type="presOf" srcId="{B701E1D1-A1E4-49D1-822B-30FD06BA1E7F}" destId="{6B63E2D4-E92E-4A02-BA0A-2D78D02E35CF}" srcOrd="0" destOrd="0" presId="urn:microsoft.com/office/officeart/2005/8/layout/orgChart1"/>
    <dgm:cxn modelId="{4F98919C-7BDB-495F-9298-D330B304EA21}" type="presOf" srcId="{C7EF86F4-8941-421C-B389-C346F9D17AEA}" destId="{5E34C46F-22F3-4021-9AD0-41D089D89362}" srcOrd="1" destOrd="0" presId="urn:microsoft.com/office/officeart/2005/8/layout/orgChart1"/>
    <dgm:cxn modelId="{DCB81DA3-5CA1-44BF-9ADB-63AC77E7CB80}" type="presOf" srcId="{A3F9B5CD-0A29-4580-8844-D19139AB88FA}" destId="{21B5FCC0-8232-44B4-913A-655D60964EEE}" srcOrd="0" destOrd="0" presId="urn:microsoft.com/office/officeart/2005/8/layout/orgChart1"/>
    <dgm:cxn modelId="{07771EB3-C4AD-49C6-A96A-D84BB01723BA}" type="presOf" srcId="{C53BE26A-5756-4242-A075-68B9A89F7EC6}" destId="{986B5C8C-C84B-40CD-88DF-30B333E29E77}" srcOrd="1" destOrd="0" presId="urn:microsoft.com/office/officeart/2005/8/layout/orgChart1"/>
    <dgm:cxn modelId="{8A1911C4-DDB0-47BC-9CD2-CAF85C427B77}" type="presOf" srcId="{3492AEA3-427D-41BC-A110-20A43E910DC3}" destId="{D019A2F4-0FD7-40DA-AD00-DBDFD98ECFB6}" srcOrd="0" destOrd="0" presId="urn:microsoft.com/office/officeart/2005/8/layout/orgChart1"/>
    <dgm:cxn modelId="{ABA16EEB-62A9-422D-AC97-BA04F91B34D5}" type="presOf" srcId="{EEB4496E-03CE-41AB-982A-F5B4C5A19767}" destId="{AB9BF143-46EA-44E5-8BD2-412EB2DB972A}" srcOrd="0" destOrd="0" presId="urn:microsoft.com/office/officeart/2005/8/layout/orgChart1"/>
    <dgm:cxn modelId="{DF2053F4-C58C-40A2-9E50-2FE6B5D91A39}" type="presOf" srcId="{D1C26C07-7979-411B-B7AE-24E7DA13DD22}" destId="{C9973A69-435D-4E3D-832F-74CF782C9B40}" srcOrd="0" destOrd="0" presId="urn:microsoft.com/office/officeart/2005/8/layout/orgChart1"/>
    <dgm:cxn modelId="{3083FCFD-9CF4-42A6-9897-86FFB5F6D1E0}" type="presParOf" srcId="{6B63E2D4-E92E-4A02-BA0A-2D78D02E35CF}" destId="{387187C7-D679-4224-BEDA-3AF8B0861AFE}" srcOrd="0" destOrd="0" presId="urn:microsoft.com/office/officeart/2005/8/layout/orgChart1"/>
    <dgm:cxn modelId="{88878633-03A6-4E21-9C1E-00720765C353}" type="presParOf" srcId="{387187C7-D679-4224-BEDA-3AF8B0861AFE}" destId="{E6A3631D-ABE8-4DB6-92AB-35E1011445A5}" srcOrd="0" destOrd="0" presId="urn:microsoft.com/office/officeart/2005/8/layout/orgChart1"/>
    <dgm:cxn modelId="{273552DD-CA3F-48C5-B459-03CCB581A2EA}" type="presParOf" srcId="{E6A3631D-ABE8-4DB6-92AB-35E1011445A5}" destId="{98B5448F-3471-4BF7-9133-BC4F6C08560D}" srcOrd="0" destOrd="0" presId="urn:microsoft.com/office/officeart/2005/8/layout/orgChart1"/>
    <dgm:cxn modelId="{3D9C169C-BA1F-4D36-801F-4920EE4B650A}" type="presParOf" srcId="{E6A3631D-ABE8-4DB6-92AB-35E1011445A5}" destId="{986B5C8C-C84B-40CD-88DF-30B333E29E77}" srcOrd="1" destOrd="0" presId="urn:microsoft.com/office/officeart/2005/8/layout/orgChart1"/>
    <dgm:cxn modelId="{6B6FF026-8B2F-4270-9DDE-9570A4F554AC}" type="presParOf" srcId="{387187C7-D679-4224-BEDA-3AF8B0861AFE}" destId="{25F26A22-80AA-4BBB-A5A3-EEE8C5750102}" srcOrd="1" destOrd="0" presId="urn:microsoft.com/office/officeart/2005/8/layout/orgChart1"/>
    <dgm:cxn modelId="{7FB674A6-6701-4414-9221-A38DB2D9CCB9}" type="presParOf" srcId="{25F26A22-80AA-4BBB-A5A3-EEE8C5750102}" destId="{AB9BF143-46EA-44E5-8BD2-412EB2DB972A}" srcOrd="0" destOrd="0" presId="urn:microsoft.com/office/officeart/2005/8/layout/orgChart1"/>
    <dgm:cxn modelId="{349A6DC8-E1C1-4794-8ECC-2680BA91B0F7}" type="presParOf" srcId="{25F26A22-80AA-4BBB-A5A3-EEE8C5750102}" destId="{37C9D586-D5EC-4C15-B9C6-67936AE598F1}" srcOrd="1" destOrd="0" presId="urn:microsoft.com/office/officeart/2005/8/layout/orgChart1"/>
    <dgm:cxn modelId="{B99CFC24-77C6-40E7-8952-261456543071}" type="presParOf" srcId="{37C9D586-D5EC-4C15-B9C6-67936AE598F1}" destId="{ED48209C-BD64-4A15-9E63-CD6CADA8F66C}" srcOrd="0" destOrd="0" presId="urn:microsoft.com/office/officeart/2005/8/layout/orgChart1"/>
    <dgm:cxn modelId="{AF20EC4D-CA9D-4FFB-8926-73712A1A5AC8}" type="presParOf" srcId="{ED48209C-BD64-4A15-9E63-CD6CADA8F66C}" destId="{D019A2F4-0FD7-40DA-AD00-DBDFD98ECFB6}" srcOrd="0" destOrd="0" presId="urn:microsoft.com/office/officeart/2005/8/layout/orgChart1"/>
    <dgm:cxn modelId="{0375D748-890C-4645-8025-5D86E19EF340}" type="presParOf" srcId="{ED48209C-BD64-4A15-9E63-CD6CADA8F66C}" destId="{EE9CF12E-955C-4FF2-B610-6A361A359640}" srcOrd="1" destOrd="0" presId="urn:microsoft.com/office/officeart/2005/8/layout/orgChart1"/>
    <dgm:cxn modelId="{97E60DD0-08E5-4AA2-A287-2267EF387431}" type="presParOf" srcId="{37C9D586-D5EC-4C15-B9C6-67936AE598F1}" destId="{B1AC54EE-171F-49AF-8B3D-1278961CA8E6}" srcOrd="1" destOrd="0" presId="urn:microsoft.com/office/officeart/2005/8/layout/orgChart1"/>
    <dgm:cxn modelId="{48C08632-AFF3-4D42-B18A-797873026FF8}" type="presParOf" srcId="{37C9D586-D5EC-4C15-B9C6-67936AE598F1}" destId="{F2267172-6B47-4166-B582-D5578545D09F}" srcOrd="2" destOrd="0" presId="urn:microsoft.com/office/officeart/2005/8/layout/orgChart1"/>
    <dgm:cxn modelId="{66CB841A-625D-4CB7-AAE8-C84826D3C7EB}" type="presParOf" srcId="{25F26A22-80AA-4BBB-A5A3-EEE8C5750102}" destId="{21B5FCC0-8232-44B4-913A-655D60964EEE}" srcOrd="2" destOrd="0" presId="urn:microsoft.com/office/officeart/2005/8/layout/orgChart1"/>
    <dgm:cxn modelId="{331034D2-DEC4-4F00-84E1-51D3D0875536}" type="presParOf" srcId="{25F26A22-80AA-4BBB-A5A3-EEE8C5750102}" destId="{6CBBD0A2-46D3-4E31-A177-F5870EF4A5AE}" srcOrd="3" destOrd="0" presId="urn:microsoft.com/office/officeart/2005/8/layout/orgChart1"/>
    <dgm:cxn modelId="{AD3517D2-168B-43C1-8A1A-FF1469FDEBF4}" type="presParOf" srcId="{6CBBD0A2-46D3-4E31-A177-F5870EF4A5AE}" destId="{9E551790-2278-4D21-84DA-187EDA709D17}" srcOrd="0" destOrd="0" presId="urn:microsoft.com/office/officeart/2005/8/layout/orgChart1"/>
    <dgm:cxn modelId="{7FD0D1D3-A445-41C9-9761-9A4B28EF1D46}" type="presParOf" srcId="{9E551790-2278-4D21-84DA-187EDA709D17}" destId="{9059FC3D-A295-4520-8F5F-AD692474E498}" srcOrd="0" destOrd="0" presId="urn:microsoft.com/office/officeart/2005/8/layout/orgChart1"/>
    <dgm:cxn modelId="{AC0D36D0-EAA9-4104-85E9-BC6635793141}" type="presParOf" srcId="{9E551790-2278-4D21-84DA-187EDA709D17}" destId="{5E34C46F-22F3-4021-9AD0-41D089D89362}" srcOrd="1" destOrd="0" presId="urn:microsoft.com/office/officeart/2005/8/layout/orgChart1"/>
    <dgm:cxn modelId="{6E753A08-5668-4216-A2E3-62A9289E31DA}" type="presParOf" srcId="{6CBBD0A2-46D3-4E31-A177-F5870EF4A5AE}" destId="{1687BB53-AD50-434D-8A9F-BA3E9A636065}" srcOrd="1" destOrd="0" presId="urn:microsoft.com/office/officeart/2005/8/layout/orgChart1"/>
    <dgm:cxn modelId="{8137BBDF-F873-4A3A-B71A-A9F94734B8CF}" type="presParOf" srcId="{6CBBD0A2-46D3-4E31-A177-F5870EF4A5AE}" destId="{0DD3B094-F2A4-4A02-8A56-7CB8759E9648}" srcOrd="2" destOrd="0" presId="urn:microsoft.com/office/officeart/2005/8/layout/orgChart1"/>
    <dgm:cxn modelId="{963245FE-9257-4604-B684-B07F9BD20F2A}" type="presParOf" srcId="{25F26A22-80AA-4BBB-A5A3-EEE8C5750102}" destId="{C9973A69-435D-4E3D-832F-74CF782C9B40}" srcOrd="4" destOrd="0" presId="urn:microsoft.com/office/officeart/2005/8/layout/orgChart1"/>
    <dgm:cxn modelId="{2E4B2F99-B7C0-4A0F-999D-7D1E1A6A5251}" type="presParOf" srcId="{25F26A22-80AA-4BBB-A5A3-EEE8C5750102}" destId="{CF26F35B-3BDF-4AD4-964B-1F31AC2882BA}" srcOrd="5" destOrd="0" presId="urn:microsoft.com/office/officeart/2005/8/layout/orgChart1"/>
    <dgm:cxn modelId="{62E92F30-3364-49DB-8662-866B46061F9A}" type="presParOf" srcId="{CF26F35B-3BDF-4AD4-964B-1F31AC2882BA}" destId="{0A7DFFA0-05F0-4CA2-8323-235CD79C1D26}" srcOrd="0" destOrd="0" presId="urn:microsoft.com/office/officeart/2005/8/layout/orgChart1"/>
    <dgm:cxn modelId="{15452BC0-9E11-4BE5-AC48-BA14549AC988}" type="presParOf" srcId="{0A7DFFA0-05F0-4CA2-8323-235CD79C1D26}" destId="{70EF62BD-5557-4DAF-B6B9-36882C248AE8}" srcOrd="0" destOrd="0" presId="urn:microsoft.com/office/officeart/2005/8/layout/orgChart1"/>
    <dgm:cxn modelId="{EEB4059D-F821-43C2-AD17-6C5E3695E1B3}" type="presParOf" srcId="{0A7DFFA0-05F0-4CA2-8323-235CD79C1D26}" destId="{E8675318-C2EA-49FA-847A-3F1FA9815D03}" srcOrd="1" destOrd="0" presId="urn:microsoft.com/office/officeart/2005/8/layout/orgChart1"/>
    <dgm:cxn modelId="{0A7D3556-91E8-4D97-9931-1BF00531E861}" type="presParOf" srcId="{CF26F35B-3BDF-4AD4-964B-1F31AC2882BA}" destId="{0D187F07-7358-426B-A8A9-BADA13514B4A}" srcOrd="1" destOrd="0" presId="urn:microsoft.com/office/officeart/2005/8/layout/orgChart1"/>
    <dgm:cxn modelId="{AAF2063F-1D4F-424C-8D60-87D27A307F43}" type="presParOf" srcId="{CF26F35B-3BDF-4AD4-964B-1F31AC2882BA}" destId="{7BFA06B8-2C50-4F58-A910-24127A8115AD}" srcOrd="2" destOrd="0" presId="urn:microsoft.com/office/officeart/2005/8/layout/orgChart1"/>
    <dgm:cxn modelId="{D63B1A81-CB5A-4167-A66D-EFF48895747E}" type="presParOf" srcId="{387187C7-D679-4224-BEDA-3AF8B0861AFE}" destId="{057EB131-FEC6-44F2-AD63-36393E7E396B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73A69-435D-4E3D-832F-74CF782C9B40}">
      <dsp:nvSpPr>
        <dsp:cNvPr id="0" name=""/>
        <dsp:cNvSpPr/>
      </dsp:nvSpPr>
      <dsp:spPr>
        <a:xfrm>
          <a:off x="5271986" y="885408"/>
          <a:ext cx="3038946" cy="611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716"/>
              </a:lnTo>
              <a:lnTo>
                <a:pt x="3038946" y="236716"/>
              </a:lnTo>
              <a:lnTo>
                <a:pt x="3038946" y="61177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5FCC0-8232-44B4-913A-655D60964EEE}">
      <dsp:nvSpPr>
        <dsp:cNvPr id="0" name=""/>
        <dsp:cNvSpPr/>
      </dsp:nvSpPr>
      <dsp:spPr>
        <a:xfrm>
          <a:off x="4730490" y="885408"/>
          <a:ext cx="541496" cy="668731"/>
        </a:xfrm>
        <a:custGeom>
          <a:avLst/>
          <a:gdLst/>
          <a:ahLst/>
          <a:cxnLst/>
          <a:rect l="0" t="0" r="0" b="0"/>
          <a:pathLst>
            <a:path>
              <a:moveTo>
                <a:pt x="541496" y="0"/>
              </a:moveTo>
              <a:lnTo>
                <a:pt x="541496" y="293671"/>
              </a:lnTo>
              <a:lnTo>
                <a:pt x="0" y="293671"/>
              </a:lnTo>
              <a:lnTo>
                <a:pt x="0" y="6687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BF143-46EA-44E5-8BD2-412EB2DB972A}">
      <dsp:nvSpPr>
        <dsp:cNvPr id="0" name=""/>
        <dsp:cNvSpPr/>
      </dsp:nvSpPr>
      <dsp:spPr>
        <a:xfrm>
          <a:off x="1522874" y="885408"/>
          <a:ext cx="3749112" cy="702593"/>
        </a:xfrm>
        <a:custGeom>
          <a:avLst/>
          <a:gdLst/>
          <a:ahLst/>
          <a:cxnLst/>
          <a:rect l="0" t="0" r="0" b="0"/>
          <a:pathLst>
            <a:path>
              <a:moveTo>
                <a:pt x="3749112" y="0"/>
              </a:moveTo>
              <a:lnTo>
                <a:pt x="3749112" y="327534"/>
              </a:lnTo>
              <a:lnTo>
                <a:pt x="0" y="327534"/>
              </a:lnTo>
              <a:lnTo>
                <a:pt x="0" y="70259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5448F-3471-4BF7-9133-BC4F6C08560D}">
      <dsp:nvSpPr>
        <dsp:cNvPr id="0" name=""/>
        <dsp:cNvSpPr/>
      </dsp:nvSpPr>
      <dsp:spPr>
        <a:xfrm>
          <a:off x="3039543" y="253915"/>
          <a:ext cx="4464886" cy="63149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Scalar Coupling Constant</a:t>
          </a:r>
        </a:p>
      </dsp:txBody>
      <dsp:txXfrm>
        <a:off x="3039543" y="253915"/>
        <a:ext cx="4464886" cy="631493"/>
      </dsp:txXfrm>
    </dsp:sp>
    <dsp:sp modelId="{D019A2F4-0FD7-40DA-AD00-DBDFD98ECFB6}">
      <dsp:nvSpPr>
        <dsp:cNvPr id="0" name=""/>
        <dsp:cNvSpPr/>
      </dsp:nvSpPr>
      <dsp:spPr>
        <a:xfrm>
          <a:off x="413823" y="1588001"/>
          <a:ext cx="2218101" cy="61472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DFT</a:t>
          </a:r>
        </a:p>
      </dsp:txBody>
      <dsp:txXfrm>
        <a:off x="413823" y="1588001"/>
        <a:ext cx="2218101" cy="614722"/>
      </dsp:txXfrm>
    </dsp:sp>
    <dsp:sp modelId="{9059FC3D-A295-4520-8F5F-AD692474E498}">
      <dsp:nvSpPr>
        <dsp:cNvPr id="0" name=""/>
        <dsp:cNvSpPr/>
      </dsp:nvSpPr>
      <dsp:spPr>
        <a:xfrm>
          <a:off x="3178833" y="1554139"/>
          <a:ext cx="3103313" cy="704951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Quantum Mechanics</a:t>
          </a:r>
        </a:p>
      </dsp:txBody>
      <dsp:txXfrm>
        <a:off x="3178833" y="1554139"/>
        <a:ext cx="3103313" cy="704951"/>
      </dsp:txXfrm>
    </dsp:sp>
    <dsp:sp modelId="{70EF62BD-5557-4DAF-B6B9-36882C248AE8}">
      <dsp:nvSpPr>
        <dsp:cNvPr id="0" name=""/>
        <dsp:cNvSpPr/>
      </dsp:nvSpPr>
      <dsp:spPr>
        <a:xfrm>
          <a:off x="6524935" y="1497183"/>
          <a:ext cx="3571995" cy="75913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Machine/Deep learning</a:t>
          </a:r>
        </a:p>
      </dsp:txBody>
      <dsp:txXfrm>
        <a:off x="6524935" y="1497183"/>
        <a:ext cx="3571995" cy="75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605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18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49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9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63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5222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52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7972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844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809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8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53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49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41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73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49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35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46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76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6E131E-6E17-4270-BF7E-2CAF82BDD051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C9234FA-A8E4-4882-9361-5B38ED978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758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  <p:sldLayoutId id="2147483948" r:id="rId18"/>
    <p:sldLayoutId id="214748394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champs-scalar-coupling/kernels" TargetMode="Externa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9E12-A4EC-4876-9683-BC8B7C967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7254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lgerian" panose="04020705040A02060702" pitchFamily="82" charset="0"/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9DCDE-8A98-40EE-B50B-1FD4C1A0F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97846" y="3504822"/>
            <a:ext cx="9755187" cy="1115327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by</a:t>
            </a:r>
          </a:p>
          <a:p>
            <a:pPr algn="ctr"/>
            <a:r>
              <a:rPr lang="en-AU" sz="20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 Sarita Charde</a:t>
            </a:r>
          </a:p>
        </p:txBody>
      </p:sp>
    </p:spTree>
    <p:extLst>
      <p:ext uri="{BB962C8B-B14F-4D97-AF65-F5344CB8AC3E}">
        <p14:creationId xmlns:p14="http://schemas.microsoft.com/office/powerpoint/2010/main" val="251785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5336-8F80-492D-8B86-1B1E476A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1618DB-1C43-4460-A615-F72E318540F2}"/>
              </a:ext>
            </a:extLst>
          </p:cNvPr>
          <p:cNvSpPr/>
          <p:nvPr/>
        </p:nvSpPr>
        <p:spPr>
          <a:xfrm>
            <a:off x="559225" y="2184160"/>
            <a:ext cx="56560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Pipeline and Approach</a:t>
            </a:r>
          </a:p>
        </p:txBody>
      </p:sp>
    </p:spTree>
    <p:extLst>
      <p:ext uri="{BB962C8B-B14F-4D97-AF65-F5344CB8AC3E}">
        <p14:creationId xmlns:p14="http://schemas.microsoft.com/office/powerpoint/2010/main" val="320507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71EB46-332A-41C6-A3C9-30B7CE8C8D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95850" y="260462"/>
            <a:ext cx="1200150" cy="10287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5BAAA6-CD01-48E9-BE99-B82DBF0BE18A}"/>
              </a:ext>
            </a:extLst>
          </p:cNvPr>
          <p:cNvCxnSpPr/>
          <p:nvPr/>
        </p:nvCxnSpPr>
        <p:spPr>
          <a:xfrm flipH="1">
            <a:off x="1172817" y="1139687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5936F-FF90-4074-B652-8E83DC10CDCC}"/>
              </a:ext>
            </a:extLst>
          </p:cNvPr>
          <p:cNvCxnSpPr/>
          <p:nvPr/>
        </p:nvCxnSpPr>
        <p:spPr>
          <a:xfrm flipH="1">
            <a:off x="6096000" y="1175095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28CEBD-307E-460A-98A9-28C9D12774CE}"/>
              </a:ext>
            </a:extLst>
          </p:cNvPr>
          <p:cNvCxnSpPr/>
          <p:nvPr/>
        </p:nvCxnSpPr>
        <p:spPr>
          <a:xfrm>
            <a:off x="1186069" y="1175095"/>
            <a:ext cx="0" cy="54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458CBB-4833-48AC-B10A-40E37E30952E}"/>
              </a:ext>
            </a:extLst>
          </p:cNvPr>
          <p:cNvCxnSpPr/>
          <p:nvPr/>
        </p:nvCxnSpPr>
        <p:spPr>
          <a:xfrm>
            <a:off x="9753600" y="1175095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1A7AE-C14A-4CA5-ABC9-08CC394E9FA9}"/>
              </a:ext>
            </a:extLst>
          </p:cNvPr>
          <p:cNvSpPr/>
          <p:nvPr/>
        </p:nvSpPr>
        <p:spPr>
          <a:xfrm>
            <a:off x="249550" y="1449974"/>
            <a:ext cx="2070649" cy="773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WE REPLACE COSTLY AND SLOW METHODS?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78EAF9-AE03-43C0-A776-0EFF7F7B695F}"/>
              </a:ext>
            </a:extLst>
          </p:cNvPr>
          <p:cNvSpPr/>
          <p:nvPr/>
        </p:nvSpPr>
        <p:spPr>
          <a:xfrm>
            <a:off x="7862422" y="1325017"/>
            <a:ext cx="3650974" cy="992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molecules for specific cellular tasks, or designing better drug molecules</a:t>
            </a:r>
            <a:r>
              <a:rPr lang="en-AU" dirty="0"/>
              <a:t> </a:t>
            </a:r>
            <a:endParaRPr lang="en-A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910558-205D-4054-B184-9C8B489EE5A9}"/>
              </a:ext>
            </a:extLst>
          </p:cNvPr>
          <p:cNvSpPr/>
          <p:nvPr/>
        </p:nvSpPr>
        <p:spPr>
          <a:xfrm>
            <a:off x="487020" y="3938887"/>
            <a:ext cx="1595711" cy="1030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CHAMPS Kaggle 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6AF495-9E9D-4926-BF41-D4771A65053D}"/>
              </a:ext>
            </a:extLst>
          </p:cNvPr>
          <p:cNvSpPr/>
          <p:nvPr/>
        </p:nvSpPr>
        <p:spPr>
          <a:xfrm>
            <a:off x="2120348" y="3479742"/>
            <a:ext cx="7874828" cy="20464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F600F8-26B9-4020-A4AB-ABDB67817895}"/>
              </a:ext>
            </a:extLst>
          </p:cNvPr>
          <p:cNvSpPr/>
          <p:nvPr/>
        </p:nvSpPr>
        <p:spPr>
          <a:xfrm>
            <a:off x="274986" y="2636011"/>
            <a:ext cx="2070649" cy="91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MOLECULAR PROPERTIES?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3B1A51-C45F-4455-8C26-3B93EE8C5B71}"/>
              </a:ext>
            </a:extLst>
          </p:cNvPr>
          <p:cNvSpPr/>
          <p:nvPr/>
        </p:nvSpPr>
        <p:spPr>
          <a:xfrm>
            <a:off x="9060654" y="2438758"/>
            <a:ext cx="2214767" cy="91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fast and reliable method to predict these interactions</a:t>
            </a:r>
            <a:r>
              <a:rPr lang="en-AU" dirty="0"/>
              <a:t> </a:t>
            </a:r>
            <a:endParaRPr lang="en-A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8CD3CE-4AA1-4534-94C4-0368BDD56EBE}"/>
              </a:ext>
            </a:extLst>
          </p:cNvPr>
          <p:cNvSpPr/>
          <p:nvPr/>
        </p:nvSpPr>
        <p:spPr>
          <a:xfrm>
            <a:off x="10109268" y="4025126"/>
            <a:ext cx="1443038" cy="944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55E0994F-C0CD-4F7B-B71B-68EC470D31B3}"/>
              </a:ext>
            </a:extLst>
          </p:cNvPr>
          <p:cNvSpPr/>
          <p:nvPr/>
        </p:nvSpPr>
        <p:spPr>
          <a:xfrm>
            <a:off x="2198807" y="4192869"/>
            <a:ext cx="1895061" cy="1057563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>
              <a:noFill/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  <a:p>
            <a:pPr algn="ctr"/>
            <a:endParaRPr lang="en-A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WRANGLE  &amp; CLEAN</a:t>
            </a:r>
          </a:p>
          <a:p>
            <a:pPr algn="ctr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</a:t>
            </a:r>
          </a:p>
          <a:p>
            <a:pPr algn="ctr"/>
            <a:endParaRPr lang="en-A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439ABB2A-09DD-4283-8879-47619CB99F80}"/>
              </a:ext>
            </a:extLst>
          </p:cNvPr>
          <p:cNvSpPr/>
          <p:nvPr/>
        </p:nvSpPr>
        <p:spPr>
          <a:xfrm>
            <a:off x="6042337" y="4192869"/>
            <a:ext cx="1782468" cy="1093202"/>
          </a:xfrm>
          <a:prstGeom prst="homePlat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&amp; VALIDATE</a:t>
            </a:r>
          </a:p>
          <a:p>
            <a:pPr algn="ctr"/>
            <a:endParaRPr lang="en-A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CEDEEE78-4037-492F-B5D2-C10745958E57}"/>
              </a:ext>
            </a:extLst>
          </p:cNvPr>
          <p:cNvSpPr/>
          <p:nvPr/>
        </p:nvSpPr>
        <p:spPr>
          <a:xfrm>
            <a:off x="4109659" y="4192869"/>
            <a:ext cx="1895061" cy="1029612"/>
          </a:xfrm>
          <a:prstGeom prst="homePlat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noFill/>
              </a:rPr>
              <a:t>E</a:t>
            </a:r>
          </a:p>
          <a:p>
            <a:pPr algn="ctr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PROCESSING &amp; FEATURE SELECTION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688B1006-3A90-4CA0-9417-F688C2EA8C24}"/>
              </a:ext>
            </a:extLst>
          </p:cNvPr>
          <p:cNvSpPr/>
          <p:nvPr/>
        </p:nvSpPr>
        <p:spPr>
          <a:xfrm>
            <a:off x="7862423" y="4129874"/>
            <a:ext cx="1944186" cy="1131238"/>
          </a:xfrm>
          <a:prstGeom prst="homePlat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COMMUNICATE &amp; IMPLEMENT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60EE9D-A1D1-48FE-A28D-701F6CE3A428}"/>
              </a:ext>
            </a:extLst>
          </p:cNvPr>
          <p:cNvCxnSpPr>
            <a:cxnSpLocks/>
          </p:cNvCxnSpPr>
          <p:nvPr/>
        </p:nvCxnSpPr>
        <p:spPr>
          <a:xfrm>
            <a:off x="1172817" y="2253069"/>
            <a:ext cx="13252" cy="47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89B369-3EC6-4EDA-9164-555B9FEC69E3}"/>
              </a:ext>
            </a:extLst>
          </p:cNvPr>
          <p:cNvCxnSpPr>
            <a:cxnSpLocks/>
          </p:cNvCxnSpPr>
          <p:nvPr/>
        </p:nvCxnSpPr>
        <p:spPr>
          <a:xfrm>
            <a:off x="1234143" y="3479742"/>
            <a:ext cx="0" cy="45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C6ABE9-605C-485D-9B0B-B7C62D9012FA}"/>
              </a:ext>
            </a:extLst>
          </p:cNvPr>
          <p:cNvCxnSpPr>
            <a:cxnSpLocks/>
          </p:cNvCxnSpPr>
          <p:nvPr/>
        </p:nvCxnSpPr>
        <p:spPr>
          <a:xfrm flipV="1">
            <a:off x="9806611" y="3311998"/>
            <a:ext cx="0" cy="30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BD0475-78DC-4306-BFB6-807084D72BA3}"/>
              </a:ext>
            </a:extLst>
          </p:cNvPr>
          <p:cNvCxnSpPr>
            <a:cxnSpLocks/>
          </p:cNvCxnSpPr>
          <p:nvPr/>
        </p:nvCxnSpPr>
        <p:spPr>
          <a:xfrm flipV="1">
            <a:off x="8666922" y="3709315"/>
            <a:ext cx="0" cy="315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9D5821F-14CA-418B-AFF1-C82D537F3F73}"/>
              </a:ext>
            </a:extLst>
          </p:cNvPr>
          <p:cNvCxnSpPr/>
          <p:nvPr/>
        </p:nvCxnSpPr>
        <p:spPr>
          <a:xfrm flipH="1">
            <a:off x="2809461" y="3709314"/>
            <a:ext cx="5857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6FC9B99-CB4C-49CF-B020-56446A43C6AF}"/>
              </a:ext>
            </a:extLst>
          </p:cNvPr>
          <p:cNvCxnSpPr/>
          <p:nvPr/>
        </p:nvCxnSpPr>
        <p:spPr>
          <a:xfrm>
            <a:off x="4830417" y="3709313"/>
            <a:ext cx="0" cy="31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D4E1FC-849E-4738-877E-C90ABB732290}"/>
              </a:ext>
            </a:extLst>
          </p:cNvPr>
          <p:cNvCxnSpPr>
            <a:cxnSpLocks/>
          </p:cNvCxnSpPr>
          <p:nvPr/>
        </p:nvCxnSpPr>
        <p:spPr>
          <a:xfrm>
            <a:off x="6745356" y="3709313"/>
            <a:ext cx="0" cy="31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FA48344-0425-4E4A-81C9-1EF9EF76D15E}"/>
              </a:ext>
            </a:extLst>
          </p:cNvPr>
          <p:cNvCxnSpPr/>
          <p:nvPr/>
        </p:nvCxnSpPr>
        <p:spPr>
          <a:xfrm>
            <a:off x="2809461" y="3732183"/>
            <a:ext cx="0" cy="31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7F88818-9FF7-468D-A729-6F452698212F}"/>
              </a:ext>
            </a:extLst>
          </p:cNvPr>
          <p:cNvSpPr/>
          <p:nvPr/>
        </p:nvSpPr>
        <p:spPr>
          <a:xfrm>
            <a:off x="3918527" y="1307929"/>
            <a:ext cx="3127502" cy="912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PHARMACEUTICAL</a:t>
            </a:r>
          </a:p>
          <a:p>
            <a:pPr algn="ctr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</a:p>
          <a:p>
            <a:pPr algn="ctr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MATERIALS SCIENCE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46AB3-C8CB-45CF-9ABB-C18FA54FA617}"/>
              </a:ext>
            </a:extLst>
          </p:cNvPr>
          <p:cNvSpPr/>
          <p:nvPr/>
        </p:nvSpPr>
        <p:spPr>
          <a:xfrm>
            <a:off x="2809461" y="3095978"/>
            <a:ext cx="5806215" cy="36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Data Science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AD6CC-7B85-4FD3-987C-552E94843382}"/>
              </a:ext>
            </a:extLst>
          </p:cNvPr>
          <p:cNvSpPr/>
          <p:nvPr/>
        </p:nvSpPr>
        <p:spPr>
          <a:xfrm>
            <a:off x="2809461" y="1023582"/>
            <a:ext cx="315868" cy="30827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$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83B6A5-5E89-41BA-A29F-81D30129E186}"/>
              </a:ext>
            </a:extLst>
          </p:cNvPr>
          <p:cNvSpPr/>
          <p:nvPr/>
        </p:nvSpPr>
        <p:spPr>
          <a:xfrm>
            <a:off x="7862422" y="1025173"/>
            <a:ext cx="315868" cy="30827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$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D2D033-6DE6-4DD5-BBBC-F5959FD97A12}"/>
              </a:ext>
            </a:extLst>
          </p:cNvPr>
          <p:cNvCxnSpPr>
            <a:cxnSpLocks/>
          </p:cNvCxnSpPr>
          <p:nvPr/>
        </p:nvCxnSpPr>
        <p:spPr>
          <a:xfrm flipV="1">
            <a:off x="9822367" y="2226106"/>
            <a:ext cx="0" cy="30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2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947-4A8B-49CE-85EF-B4C8E0B1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Deliver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75CA-BD70-4949-8684-EB62FE0065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63758"/>
            <a:ext cx="10394707" cy="3810828"/>
          </a:xfrm>
        </p:spPr>
        <p:txBody>
          <a:bodyPr>
            <a:normAutofit lnSpcReduction="10000"/>
          </a:bodyPr>
          <a:lstStyle/>
          <a:p>
            <a:r>
              <a:rPr lang="en-AU" sz="2400" b="1" dirty="0">
                <a:latin typeface="Calibri" panose="020F0502020204030204" pitchFamily="34" charset="0"/>
                <a:cs typeface="Calibri" panose="020F0502020204030204" pitchFamily="34" charset="0"/>
              </a:rPr>
              <a:t>Load data</a:t>
            </a:r>
          </a:p>
          <a:p>
            <a:r>
              <a:rPr lang="en-AU" sz="2400" b="1" dirty="0">
                <a:latin typeface="Calibri" panose="020F0502020204030204" pitchFamily="34" charset="0"/>
                <a:cs typeface="Calibri" panose="020F0502020204030204" pitchFamily="34" charset="0"/>
              </a:rPr>
              <a:t>Wrangle</a:t>
            </a:r>
          </a:p>
          <a:p>
            <a:r>
              <a:rPr lang="en-AU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Clean</a:t>
            </a:r>
          </a:p>
          <a:p>
            <a:r>
              <a:rPr lang="en-AU" sz="2400" b="1" dirty="0">
                <a:latin typeface="Calibri" panose="020F0502020204030204" pitchFamily="34" charset="0"/>
                <a:cs typeface="Calibri" panose="020F0502020204030204" pitchFamily="34" charset="0"/>
              </a:rPr>
              <a:t>EDA</a:t>
            </a:r>
          </a:p>
          <a:p>
            <a:r>
              <a:rPr lang="en-AU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Pre-processing </a:t>
            </a:r>
          </a:p>
          <a:p>
            <a:r>
              <a:rPr lang="en-AU" sz="2400" b="1" dirty="0">
                <a:latin typeface="Calibri" panose="020F0502020204030204" pitchFamily="34" charset="0"/>
                <a:cs typeface="Calibri" panose="020F0502020204030204" pitchFamily="34" charset="0"/>
              </a:rPr>
              <a:t>Creating new features</a:t>
            </a:r>
          </a:p>
          <a:p>
            <a:r>
              <a:rPr lang="en-AU" sz="2400" b="1" dirty="0">
                <a:latin typeface="Calibri" panose="020F0502020204030204" pitchFamily="34" charset="0"/>
                <a:cs typeface="Calibri" panose="020F0502020204030204" pitchFamily="34" charset="0"/>
              </a:rPr>
              <a:t>Splitting the data into 8 coupling types</a:t>
            </a:r>
          </a:p>
        </p:txBody>
      </p:sp>
    </p:spTree>
    <p:extLst>
      <p:ext uri="{BB962C8B-B14F-4D97-AF65-F5344CB8AC3E}">
        <p14:creationId xmlns:p14="http://schemas.microsoft.com/office/powerpoint/2010/main" val="53488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61E8-3113-43ED-8BDA-C6BB4045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story the Data tell?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7AEA72-46AD-40CE-A47B-0DF472D49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519" y="1837765"/>
            <a:ext cx="4478314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1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DD4835-12A0-425B-A855-F81ED767E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65" y="0"/>
            <a:ext cx="8290147" cy="3495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9D3B6-4EC1-4E26-9816-3C91803A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8" y="3429000"/>
            <a:ext cx="8325134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5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4FB4-E69E-4835-99AA-B9266321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89" y="0"/>
            <a:ext cx="10396882" cy="797615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Pattern of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05C52F-E9CA-4752-B725-25ECF6D6F8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74462" y="797615"/>
            <a:ext cx="7588156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03ED2-F85D-4708-AC0E-2DBA01F18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464" y="3342069"/>
            <a:ext cx="758815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7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2628-24B2-4308-8CCC-80F6F8B2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Grouping the data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803DD5-9D9D-4EEF-A787-71FA0A816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91" y="2024062"/>
            <a:ext cx="9370396" cy="33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3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F483-B28B-4CBE-BDFE-F3322CAE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A85FCB-A5CC-4D9E-9EBC-F5D9CFF3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4" y="2033587"/>
            <a:ext cx="9184943" cy="33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13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8AD8-DC4A-4EDD-9599-39A0F64B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02E54-4BB2-43AE-8432-84E6C971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72" y="2014537"/>
            <a:ext cx="8866353" cy="348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7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3AD107-6B83-4914-830A-59AED5C2B6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83141" y="655093"/>
            <a:ext cx="8516202" cy="470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9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3478-747E-4602-9634-C4325BDF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4005-0C13-4AB6-86E8-4E22904A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</a:p>
          <a:p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  <a:p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Deliver</a:t>
            </a:r>
          </a:p>
          <a:p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Summarize</a:t>
            </a:r>
          </a:p>
          <a:p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Next stage</a:t>
            </a:r>
          </a:p>
          <a:p>
            <a:pPr marL="4572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9844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5CFE-458D-4E63-B8B0-2776D220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Different atoms in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AF0C6D-2C98-4808-BC67-EE5B77866BE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98042" y="1665028"/>
            <a:ext cx="5909479" cy="37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F451-9A15-4650-8274-F77B6D5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910988"/>
          </a:xfrm>
        </p:spPr>
        <p:txBody>
          <a:bodyPr/>
          <a:lstStyle/>
          <a:p>
            <a:pPr algn="ctr"/>
            <a:r>
              <a:rPr lang="en-AU" dirty="0" err="1"/>
              <a:t>SCcontributions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E767BD-2B48-416B-81F1-70768A7ED9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9934" y="1487606"/>
            <a:ext cx="9457899" cy="38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92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5A66-87DF-416E-B9CD-2754FA77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20" y="430038"/>
            <a:ext cx="10396882" cy="856397"/>
          </a:xfrm>
        </p:spPr>
        <p:txBody>
          <a:bodyPr/>
          <a:lstStyle/>
          <a:p>
            <a:r>
              <a:rPr lang="en-AU" dirty="0" err="1"/>
              <a:t>Mulliken</a:t>
            </a:r>
            <a:r>
              <a:rPr lang="en-AU" dirty="0"/>
              <a:t> &amp; potential energy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A6E3E5-D978-4F0C-848A-583CBB0E0F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837764"/>
            <a:ext cx="5322627" cy="2979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AA32A-D89A-4EBF-BDE0-FB39202FF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9" y="2456597"/>
            <a:ext cx="5826792" cy="3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70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79B8-3D1B-478D-B28A-9F8A5DF9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57" y="262720"/>
            <a:ext cx="10396882" cy="644857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Value Range of Target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4AC70C-858F-495F-A035-BA28282982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73457" y="1023582"/>
            <a:ext cx="10003809" cy="45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92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73F1-0280-4F52-9E52-01D2C942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3D Structures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43C88F-1D60-4262-A62C-15352AA65A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88442" y="2014331"/>
            <a:ext cx="4495800" cy="3171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C91E88-D825-48A2-9B37-A5816D57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4806"/>
            <a:ext cx="32575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1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A207-3CAC-4C0E-824D-5822339D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939801"/>
          </a:xfrm>
        </p:spPr>
        <p:txBody>
          <a:bodyPr/>
          <a:lstStyle/>
          <a:p>
            <a:pPr algn="ctr"/>
            <a:r>
              <a:rPr lang="en-AU" dirty="0"/>
              <a:t>Created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8D33-39BA-41CA-8959-2EEA0B9F63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625601"/>
            <a:ext cx="10394707" cy="1320800"/>
          </a:xfrm>
        </p:spPr>
        <p:txBody>
          <a:bodyPr>
            <a:normAutofit fontScale="85000" lnSpcReduction="20000"/>
          </a:bodyPr>
          <a:lstStyle/>
          <a:p>
            <a:endParaRPr lang="en-A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600" b="1" dirty="0">
                <a:latin typeface="Calibri" panose="020F0502020204030204" pitchFamily="34" charset="0"/>
                <a:cs typeface="Calibri" panose="020F0502020204030204" pitchFamily="34" charset="0"/>
              </a:rPr>
              <a:t>Using the additional files </a:t>
            </a:r>
          </a:p>
          <a:p>
            <a:pPr lvl="1"/>
            <a:r>
              <a:rPr lang="en-AU" sz="2600" b="1" dirty="0">
                <a:latin typeface="Calibri" panose="020F0502020204030204" pitchFamily="34" charset="0"/>
                <a:cs typeface="Calibri" panose="020F0502020204030204" pitchFamily="34" charset="0"/>
              </a:rPr>
              <a:t>Created properties that influences properties of molecules</a:t>
            </a:r>
          </a:p>
          <a:p>
            <a:pPr lvl="1"/>
            <a:endParaRPr lang="en-AU" sz="26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A92FD-9B5A-49DF-B974-0132C852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7" y="2621357"/>
            <a:ext cx="11616266" cy="22519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45711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FF69-8E77-45CF-B5E9-788823A0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Merging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6C3A-B3FA-4D3E-9148-60ABA01B45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AU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Merged the new file with the training data  set</a:t>
            </a:r>
          </a:p>
          <a:p>
            <a:pPr lvl="2"/>
            <a:r>
              <a:rPr lang="en-AU" sz="2200" b="1" dirty="0">
                <a:latin typeface="Calibri" panose="020F0502020204030204" pitchFamily="34" charset="0"/>
                <a:cs typeface="Calibri" panose="020F0502020204030204" pitchFamily="34" charset="0"/>
              </a:rPr>
              <a:t>New dataset has new features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C03C6-860C-4B6B-B29C-191F353B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1885"/>
            <a:ext cx="11751733" cy="2304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FEEE6-D08A-40A9-A239-076D66D2A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680" y="4125322"/>
            <a:ext cx="2390775" cy="9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5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A58C-6839-4CD7-AA67-FC3BBC2D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Split the data based on Coupling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CB6B51-1CC8-43E9-994C-320BEFE66C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60126" y="2063750"/>
            <a:ext cx="6846298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80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E194-6702-4E27-AE7F-0FF97B90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23" y="0"/>
            <a:ext cx="10396882" cy="1151965"/>
          </a:xfrm>
        </p:spPr>
        <p:txBody>
          <a:bodyPr/>
          <a:lstStyle/>
          <a:p>
            <a:pPr algn="ctr"/>
            <a:r>
              <a:rPr lang="en-AU" dirty="0"/>
              <a:t>Summarise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B632-1FCF-4117-B04D-CE61C4474E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996287"/>
            <a:ext cx="10394707" cy="4572000"/>
          </a:xfrm>
        </p:spPr>
        <p:txBody>
          <a:bodyPr>
            <a:noAutofit/>
          </a:bodyPr>
          <a:lstStyle/>
          <a:p>
            <a:r>
              <a:rPr lang="en-AU" cap="none" dirty="0">
                <a:latin typeface="Calibri" panose="020F0502020204030204" pitchFamily="34" charset="0"/>
                <a:cs typeface="Calibri" panose="020F0502020204030204" pitchFamily="34" charset="0"/>
              </a:rPr>
              <a:t>Train and test data are available with similar patterns</a:t>
            </a:r>
          </a:p>
          <a:p>
            <a:r>
              <a:rPr lang="en-AU" cap="none" dirty="0">
                <a:latin typeface="Calibri" panose="020F0502020204030204" pitchFamily="34" charset="0"/>
                <a:cs typeface="Calibri" panose="020F0502020204030204" pitchFamily="34" charset="0"/>
              </a:rPr>
              <a:t>Data is huge but number of features are less</a:t>
            </a:r>
          </a:p>
          <a:p>
            <a:r>
              <a:rPr lang="en-AU" cap="none" dirty="0">
                <a:latin typeface="Calibri" panose="020F0502020204030204" pitchFamily="34" charset="0"/>
                <a:cs typeface="Calibri" panose="020F0502020204030204" pitchFamily="34" charset="0"/>
              </a:rPr>
              <a:t>Grouping by coupling type makes analysis easier</a:t>
            </a:r>
          </a:p>
          <a:p>
            <a:r>
              <a:rPr lang="en-AU" cap="none" dirty="0">
                <a:latin typeface="Calibri" panose="020F0502020204030204" pitchFamily="34" charset="0"/>
                <a:cs typeface="Calibri" panose="020F0502020204030204" pitchFamily="34" charset="0"/>
              </a:rPr>
              <a:t>Structure file can be used to get 3D atomic structure using '</a:t>
            </a:r>
            <a:r>
              <a:rPr lang="en-AU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ase</a:t>
            </a:r>
            <a:r>
              <a:rPr lang="en-AU" cap="none" dirty="0">
                <a:latin typeface="Calibri" panose="020F0502020204030204" pitchFamily="34" charset="0"/>
                <a:cs typeface="Calibri" panose="020F0502020204030204" pitchFamily="34" charset="0"/>
              </a:rPr>
              <a:t>' python package</a:t>
            </a:r>
          </a:p>
          <a:p>
            <a:r>
              <a:rPr lang="en-AU" cap="none" dirty="0">
                <a:latin typeface="Calibri" panose="020F0502020204030204" pitchFamily="34" charset="0"/>
                <a:cs typeface="Calibri" panose="020F0502020204030204" pitchFamily="34" charset="0"/>
              </a:rPr>
              <a:t>Extra files do not have corresponding test data available</a:t>
            </a:r>
          </a:p>
          <a:p>
            <a:r>
              <a:rPr lang="en-AU" sz="2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Pre-processing and feature Engineering</a:t>
            </a:r>
          </a:p>
          <a:p>
            <a:r>
              <a:rPr lang="en-AU" sz="2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Data split based on 8 coupling types</a:t>
            </a:r>
          </a:p>
          <a:p>
            <a:endParaRPr lang="en-AU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672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6B6F-95D2-4A21-A868-51CE6C73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851748"/>
          </a:xfrm>
        </p:spPr>
        <p:txBody>
          <a:bodyPr/>
          <a:lstStyle/>
          <a:p>
            <a:pPr algn="ctr"/>
            <a:r>
              <a:rPr lang="en-AU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C8CF-D0BB-4A0E-AE00-91F16978F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7548"/>
            <a:ext cx="10396883" cy="3837038"/>
          </a:xfrm>
        </p:spPr>
        <p:txBody>
          <a:bodyPr>
            <a:normAutofit/>
          </a:bodyPr>
          <a:lstStyle/>
          <a:p>
            <a:r>
              <a:rPr lang="en-AU" sz="32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Design and compare the Model using </a:t>
            </a:r>
          </a:p>
          <a:p>
            <a:pPr lvl="1"/>
            <a:r>
              <a:rPr lang="en-AU" sz="30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LightGBM</a:t>
            </a:r>
            <a:endParaRPr lang="en-AU" sz="30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AU" sz="28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en-AU" sz="28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AU" sz="2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AdaBoost</a:t>
            </a:r>
          </a:p>
          <a:p>
            <a:pPr lvl="4"/>
            <a:r>
              <a:rPr lang="en-AU" sz="2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Distributed random Forest</a:t>
            </a:r>
          </a:p>
          <a:p>
            <a:pPr lvl="5"/>
            <a:r>
              <a:rPr lang="en-AU" sz="2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11960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2E20-5379-41BE-A936-2276E863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07165"/>
          </a:xfrm>
        </p:spPr>
        <p:txBody>
          <a:bodyPr>
            <a:normAutofit fontScale="90000"/>
          </a:bodyPr>
          <a:lstStyle/>
          <a:p>
            <a:pPr algn="ctr"/>
            <a:r>
              <a:rPr lang="en-AU" b="1" dirty="0">
                <a:cs typeface="Calibri" panose="020F0502020204030204" pitchFamily="34" charset="0"/>
              </a:rPr>
              <a:t>Predicting molecular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52DC1-EF3D-41C6-BF22-5A9581FE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dirty="0"/>
              <a:t>.</a:t>
            </a:r>
          </a:p>
        </p:txBody>
      </p:sp>
      <p:pic>
        <p:nvPicPr>
          <p:cNvPr id="5" name="Picture 2" descr="Abstract Image">
            <a:extLst>
              <a:ext uri="{FF2B5EF4-FFF2-40B4-BE49-F238E27FC236}">
                <a16:creationId xmlns:a16="http://schemas.microsoft.com/office/drawing/2014/main" id="{125FC382-8DD0-4655-AB73-551C58F30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1" y="1875122"/>
            <a:ext cx="5460785" cy="33111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F0EA0-49D7-4877-85B5-2577269A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74" y="1946063"/>
            <a:ext cx="3429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1F39-E838-49A9-8BAC-9A7302C9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9C99-2FEB-47EE-A416-92AB67A9B5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536820"/>
          </a:xfrm>
        </p:spPr>
        <p:txBody>
          <a:bodyPr>
            <a:normAutofit/>
          </a:bodyPr>
          <a:lstStyle/>
          <a:p>
            <a:r>
              <a:rPr lang="en-AU" sz="32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Huge amount of data</a:t>
            </a:r>
          </a:p>
          <a:p>
            <a:r>
              <a:rPr lang="en-AU" sz="32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Number of models</a:t>
            </a:r>
          </a:p>
        </p:txBody>
      </p:sp>
    </p:spTree>
    <p:extLst>
      <p:ext uri="{BB962C8B-B14F-4D97-AF65-F5344CB8AC3E}">
        <p14:creationId xmlns:p14="http://schemas.microsoft.com/office/powerpoint/2010/main" val="2146089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9A19-B156-432B-92FE-596103EE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40A0-C55E-4740-B610-A943043F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Kaggle competition</a:t>
            </a:r>
          </a:p>
          <a:p>
            <a:r>
              <a:rPr lang="en-AU" sz="3200" cap="none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Https://www.kaggle.com/c/champs-scalar-coupling/kernels</a:t>
            </a:r>
            <a:endParaRPr lang="en-AU" sz="32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73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46E1-61C1-4600-8F7A-B93C6DAFA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590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C491-57B1-477E-B46B-BFD4BDCF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83A2-C86E-4C84-A2BD-9CC985D5F4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79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5E53291-1761-46B9-9500-0B37D9E8684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12257672"/>
              </p:ext>
            </p:extLst>
          </p:nvPr>
        </p:nvGraphicFramePr>
        <p:xfrm>
          <a:off x="685800" y="270933"/>
          <a:ext cx="10394950" cy="5222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079E24-D4B4-40F9-A064-11B03B21E017}"/>
              </a:ext>
            </a:extLst>
          </p:cNvPr>
          <p:cNvCxnSpPr>
            <a:cxnSpLocks/>
          </p:cNvCxnSpPr>
          <p:nvPr/>
        </p:nvCxnSpPr>
        <p:spPr>
          <a:xfrm>
            <a:off x="2065867" y="2418089"/>
            <a:ext cx="6773" cy="56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E4B149-8815-4512-9C9C-5FE8388C82A7}"/>
              </a:ext>
            </a:extLst>
          </p:cNvPr>
          <p:cNvCxnSpPr/>
          <p:nvPr/>
        </p:nvCxnSpPr>
        <p:spPr>
          <a:xfrm>
            <a:off x="8757920" y="270933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EE6A4F-E933-4152-AD87-506E58A1261B}"/>
              </a:ext>
            </a:extLst>
          </p:cNvPr>
          <p:cNvCxnSpPr/>
          <p:nvPr/>
        </p:nvCxnSpPr>
        <p:spPr>
          <a:xfrm>
            <a:off x="8730827" y="270933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B688F7-4CE0-4CE3-933D-F174B8950379}"/>
              </a:ext>
            </a:extLst>
          </p:cNvPr>
          <p:cNvCxnSpPr>
            <a:cxnSpLocks/>
          </p:cNvCxnSpPr>
          <p:nvPr/>
        </p:nvCxnSpPr>
        <p:spPr>
          <a:xfrm>
            <a:off x="5320453" y="2431624"/>
            <a:ext cx="6773" cy="56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3C7099-B7A1-4B4F-9564-51BB357716C2}"/>
              </a:ext>
            </a:extLst>
          </p:cNvPr>
          <p:cNvCxnSpPr>
            <a:cxnSpLocks/>
          </p:cNvCxnSpPr>
          <p:nvPr/>
        </p:nvCxnSpPr>
        <p:spPr>
          <a:xfrm>
            <a:off x="8844069" y="2448559"/>
            <a:ext cx="6773" cy="56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CCC3AA6-30B6-48BA-8C63-1C99A7BB1B83}"/>
              </a:ext>
            </a:extLst>
          </p:cNvPr>
          <p:cNvSpPr/>
          <p:nvPr/>
        </p:nvSpPr>
        <p:spPr>
          <a:xfrm>
            <a:off x="1290740" y="3010746"/>
            <a:ext cx="1842348" cy="5621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 and less accurate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92DF29-7B50-411C-917B-2EDFF4DA4BC9}"/>
              </a:ext>
            </a:extLst>
          </p:cNvPr>
          <p:cNvSpPr/>
          <p:nvPr/>
        </p:nvSpPr>
        <p:spPr>
          <a:xfrm>
            <a:off x="4473784" y="2993813"/>
            <a:ext cx="1903309" cy="5621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Reliable, Costly and slow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0620E7-0C00-4244-9114-03FCC8F2A046}"/>
              </a:ext>
            </a:extLst>
          </p:cNvPr>
          <p:cNvSpPr/>
          <p:nvPr/>
        </p:nvSpPr>
        <p:spPr>
          <a:xfrm>
            <a:off x="7899187" y="3010746"/>
            <a:ext cx="1903309" cy="5621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Reliable, Fast and cheaper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5BF434-CD72-48CC-A06F-258A805406DC}"/>
              </a:ext>
            </a:extLst>
          </p:cNvPr>
          <p:cNvSpPr/>
          <p:nvPr/>
        </p:nvSpPr>
        <p:spPr>
          <a:xfrm>
            <a:off x="2363889" y="3898690"/>
            <a:ext cx="6468533" cy="81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molecules to carry out specific cellular tasks</a:t>
            </a:r>
          </a:p>
          <a:p>
            <a:pPr algn="ctr"/>
            <a:r>
              <a:rPr lang="en-A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better drug molecules to fight diseases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B3E73F-42FC-4887-925D-184FC0D90112}"/>
              </a:ext>
            </a:extLst>
          </p:cNvPr>
          <p:cNvSpPr/>
          <p:nvPr/>
        </p:nvSpPr>
        <p:spPr>
          <a:xfrm>
            <a:off x="1144693" y="4995332"/>
            <a:ext cx="9902614" cy="397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care, Pharmaceuticals and Materials Science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EE3E6E-6A46-400E-A5B8-B240579C81BB}"/>
              </a:ext>
            </a:extLst>
          </p:cNvPr>
          <p:cNvCxnSpPr/>
          <p:nvPr/>
        </p:nvCxnSpPr>
        <p:spPr>
          <a:xfrm>
            <a:off x="2389504" y="3572933"/>
            <a:ext cx="319829" cy="32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84B6C7-B81C-4187-862C-34D8B6EB7FE1}"/>
              </a:ext>
            </a:extLst>
          </p:cNvPr>
          <p:cNvCxnSpPr/>
          <p:nvPr/>
        </p:nvCxnSpPr>
        <p:spPr>
          <a:xfrm>
            <a:off x="5425438" y="3572933"/>
            <a:ext cx="0" cy="32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D9734C-F7A8-4F93-A175-48176D58D973}"/>
              </a:ext>
            </a:extLst>
          </p:cNvPr>
          <p:cNvCxnSpPr/>
          <p:nvPr/>
        </p:nvCxnSpPr>
        <p:spPr>
          <a:xfrm flipH="1">
            <a:off x="8588587" y="3572933"/>
            <a:ext cx="262254" cy="32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row: Down 53">
            <a:extLst>
              <a:ext uri="{FF2B5EF4-FFF2-40B4-BE49-F238E27FC236}">
                <a16:creationId xmlns:a16="http://schemas.microsoft.com/office/drawing/2014/main" id="{B45A2023-0FF1-4A02-8A5D-A7F9D6B4FCE8}"/>
              </a:ext>
            </a:extLst>
          </p:cNvPr>
          <p:cNvSpPr/>
          <p:nvPr/>
        </p:nvSpPr>
        <p:spPr>
          <a:xfrm>
            <a:off x="5425438" y="4752128"/>
            <a:ext cx="338666" cy="243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2" descr="Image result for knee mri scan">
            <a:extLst>
              <a:ext uri="{FF2B5EF4-FFF2-40B4-BE49-F238E27FC236}">
                <a16:creationId xmlns:a16="http://schemas.microsoft.com/office/drawing/2014/main" id="{E594123E-FA6A-4DDC-B41A-C69C5C894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494" y="4151240"/>
            <a:ext cx="1505482" cy="144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0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3BB6-6C47-4F9C-BF18-4A0A2C01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"/>
            <a:ext cx="9875520" cy="155580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>
                <a:cs typeface="Calibri" panose="020F0502020204030204" pitchFamily="34" charset="0"/>
              </a:rPr>
              <a:t>The Business Question</a:t>
            </a:r>
            <a:br>
              <a:rPr lang="en-GB" sz="3200" dirty="0"/>
            </a:br>
            <a:r>
              <a:rPr lang="en-AU" sz="3100" cap="none" dirty="0">
                <a:latin typeface="Calibri" panose="020F0502020204030204" pitchFamily="34" charset="0"/>
                <a:cs typeface="Calibri" panose="020F0502020204030204" pitchFamily="34" charset="0"/>
              </a:rPr>
              <a:t>Can data science make big predictions at the molecular level?</a:t>
            </a:r>
            <a:br>
              <a:rPr lang="en-AU" sz="31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AU" sz="3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knee mri scan">
            <a:extLst>
              <a:ext uri="{FF2B5EF4-FFF2-40B4-BE49-F238E27FC236}">
                <a16:creationId xmlns:a16="http://schemas.microsoft.com/office/drawing/2014/main" id="{A9412452-D710-42CC-9E70-245B935CA2A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285801"/>
            <a:ext cx="2182457" cy="209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mr spectroscopy">
            <a:extLst>
              <a:ext uri="{FF2B5EF4-FFF2-40B4-BE49-F238E27FC236}">
                <a16:creationId xmlns:a16="http://schemas.microsoft.com/office/drawing/2014/main" id="{23C41CBD-1276-4028-9F78-21E043B38A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165" y="2214273"/>
            <a:ext cx="3008865" cy="188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nee mri scan">
            <a:extLst>
              <a:ext uri="{FF2B5EF4-FFF2-40B4-BE49-F238E27FC236}">
                <a16:creationId xmlns:a16="http://schemas.microsoft.com/office/drawing/2014/main" id="{6667DBDA-36F0-4F4E-82D9-221F5D5CE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7" b="-1"/>
          <a:stretch/>
        </p:blipFill>
        <p:spPr bwMode="auto">
          <a:xfrm>
            <a:off x="3371840" y="2174109"/>
            <a:ext cx="1798983" cy="22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MR instrument">
            <a:extLst>
              <a:ext uri="{FF2B5EF4-FFF2-40B4-BE49-F238E27FC236}">
                <a16:creationId xmlns:a16="http://schemas.microsoft.com/office/drawing/2014/main" id="{F5B5682F-DC76-477D-B139-4992003A1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030" y="2186314"/>
            <a:ext cx="2903078" cy="188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324241-AF72-44A1-9189-B83BB38A848E}"/>
              </a:ext>
            </a:extLst>
          </p:cNvPr>
          <p:cNvSpPr/>
          <p:nvPr/>
        </p:nvSpPr>
        <p:spPr>
          <a:xfrm>
            <a:off x="1143000" y="1616765"/>
            <a:ext cx="2514600" cy="5695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MRI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75AFB-907E-4041-B849-FE5A025EBF76}"/>
              </a:ext>
            </a:extLst>
          </p:cNvPr>
          <p:cNvSpPr/>
          <p:nvPr/>
        </p:nvSpPr>
        <p:spPr>
          <a:xfrm>
            <a:off x="8009656" y="1616765"/>
            <a:ext cx="2514600" cy="5106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NMR</a:t>
            </a:r>
          </a:p>
        </p:txBody>
      </p:sp>
    </p:spTree>
    <p:extLst>
      <p:ext uri="{BB962C8B-B14F-4D97-AF65-F5344CB8AC3E}">
        <p14:creationId xmlns:p14="http://schemas.microsoft.com/office/powerpoint/2010/main" val="124403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C8BB-050E-4508-BE5B-E11DB889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The value Proposal $$$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628F-C448-48E4-BCB5-44B6E229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183662-4AD7-4DED-98D6-18090D0E83D0}"/>
              </a:ext>
            </a:extLst>
          </p:cNvPr>
          <p:cNvSpPr/>
          <p:nvPr/>
        </p:nvSpPr>
        <p:spPr>
          <a:xfrm>
            <a:off x="884584" y="2151738"/>
            <a:ext cx="4542182" cy="31283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Quantum Mechanics Approach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  <a:p>
            <a:pPr lvl="1"/>
            <a:r>
              <a:rPr lang="en-AU" sz="2400" i="1" dirty="0">
                <a:latin typeface="Calibri" panose="020F0502020204030204" pitchFamily="34" charset="0"/>
                <a:cs typeface="Calibri" panose="020F0502020204030204" pitchFamily="34" charset="0"/>
              </a:rPr>
              <a:t>Laboratory </a:t>
            </a:r>
          </a:p>
          <a:p>
            <a:pPr lvl="1"/>
            <a:r>
              <a:rPr lang="en-AU" sz="2400" i="1" dirty="0"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</a:p>
          <a:p>
            <a:pPr lvl="1"/>
            <a:r>
              <a:rPr lang="en-AU" sz="2400" i="1" dirty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</a:p>
          <a:p>
            <a:pPr lvl="1"/>
            <a:r>
              <a:rPr lang="en-AU" sz="2400" i="1" dirty="0">
                <a:latin typeface="Calibri" panose="020F0502020204030204" pitchFamily="34" charset="0"/>
                <a:cs typeface="Calibri" panose="020F0502020204030204" pitchFamily="34" charset="0"/>
              </a:rPr>
              <a:t>Maintenance </a:t>
            </a:r>
          </a:p>
          <a:p>
            <a:pPr lvl="1"/>
            <a:r>
              <a:rPr lang="en-AU" sz="2400" i="1" dirty="0">
                <a:latin typeface="Calibri" panose="020F0502020204030204" pitchFamily="34" charset="0"/>
                <a:cs typeface="Calibri" panose="020F0502020204030204" pitchFamily="34" charset="0"/>
              </a:rPr>
              <a:t>Experiment cost</a:t>
            </a:r>
          </a:p>
          <a:p>
            <a:pPr lvl="1"/>
            <a:r>
              <a:rPr lang="en-AU" sz="2400" i="1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362177-815D-46FF-AFCD-B5100107A841}"/>
              </a:ext>
            </a:extLst>
          </p:cNvPr>
          <p:cNvSpPr/>
          <p:nvPr/>
        </p:nvSpPr>
        <p:spPr>
          <a:xfrm>
            <a:off x="7298635" y="2663687"/>
            <a:ext cx="3750365" cy="21309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Data Science</a:t>
            </a:r>
          </a:p>
          <a:p>
            <a:pPr algn="ctr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Already generated data</a:t>
            </a:r>
          </a:p>
          <a:p>
            <a:pPr algn="ctr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 algn="ctr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78B4FE2-374D-442E-A4F5-2DFF4C430291}"/>
              </a:ext>
            </a:extLst>
          </p:cNvPr>
          <p:cNvSpPr/>
          <p:nvPr/>
        </p:nvSpPr>
        <p:spPr>
          <a:xfrm>
            <a:off x="5432759" y="3326296"/>
            <a:ext cx="1842052" cy="916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89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57F9-6DAA-4DBE-A2C4-B05057AC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01148"/>
          </a:xfrm>
        </p:spPr>
        <p:txBody>
          <a:bodyPr/>
          <a:lstStyle/>
          <a:p>
            <a:pPr algn="ctr"/>
            <a:r>
              <a:rPr lang="en-AU" dirty="0"/>
              <a:t>Dataset</a:t>
            </a:r>
            <a:endParaRPr lang="en-A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67C1-0051-4D6F-9A64-64711B5D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0748"/>
            <a:ext cx="9872871" cy="4147930"/>
          </a:xfrm>
        </p:spPr>
        <p:txBody>
          <a:bodyPr>
            <a:normAutofit/>
          </a:bodyPr>
          <a:lstStyle/>
          <a:p>
            <a:r>
              <a:rPr lang="en-AU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This dataset is part of the CHAMPS (chemistry and mathematics in phase space) </a:t>
            </a:r>
            <a:r>
              <a:rPr lang="en-AU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AU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competition. </a:t>
            </a:r>
          </a:p>
          <a:p>
            <a:r>
              <a:rPr lang="en-AU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Train dataset contained 4,658,147 scalar coupling observations of 85,003 unique molecules</a:t>
            </a:r>
          </a:p>
          <a:p>
            <a:r>
              <a:rPr lang="en-AU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Test dataset contained 2,505,542 scalar coupling observations of 45,772 unique molecules.</a:t>
            </a:r>
          </a:p>
          <a:p>
            <a:r>
              <a:rPr lang="en-AU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Molecules contained only the atoms: carbon (c), hydrogen (h), nitrogen (n), fluorine (f), and oxygen (o). </a:t>
            </a:r>
          </a:p>
        </p:txBody>
      </p:sp>
    </p:spTree>
    <p:extLst>
      <p:ext uri="{BB962C8B-B14F-4D97-AF65-F5344CB8AC3E}">
        <p14:creationId xmlns:p14="http://schemas.microsoft.com/office/powerpoint/2010/main" val="242816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EEC9-9986-4F49-BA12-AFACD080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The Data question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1175-D052-4225-888C-8E923166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Can we develop an algorithm that can predict the magnetic interaction between two atoms in a molecule (i.e., The scalar coupling constant)?</a:t>
            </a:r>
          </a:p>
          <a:p>
            <a:r>
              <a:rPr lang="en-AU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Can we determine the most influencing features affecting the scalar coupling constant?</a:t>
            </a:r>
            <a:endParaRPr lang="en-A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7131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669</TotalTime>
  <Words>454</Words>
  <Application>Microsoft Office PowerPoint</Application>
  <PresentationFormat>Widescreen</PresentationFormat>
  <Paragraphs>121</Paragraphs>
  <Slides>32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Algerian</vt:lpstr>
      <vt:lpstr>Arial</vt:lpstr>
      <vt:lpstr>Arial Black</vt:lpstr>
      <vt:lpstr>Calibri</vt:lpstr>
      <vt:lpstr>Impact</vt:lpstr>
      <vt:lpstr>Main Event</vt:lpstr>
      <vt:lpstr>CAPSTONE PROJECT</vt:lpstr>
      <vt:lpstr>Agenda</vt:lpstr>
      <vt:lpstr>Predicting molecular properties</vt:lpstr>
      <vt:lpstr>define</vt:lpstr>
      <vt:lpstr>PowerPoint Presentation</vt:lpstr>
      <vt:lpstr>The Business Question Can data science make big predictions at the molecular level? </vt:lpstr>
      <vt:lpstr>The value Proposal $$$</vt:lpstr>
      <vt:lpstr>Dataset</vt:lpstr>
      <vt:lpstr>The Data question</vt:lpstr>
      <vt:lpstr>Design</vt:lpstr>
      <vt:lpstr>PowerPoint Presentation</vt:lpstr>
      <vt:lpstr>Deliver</vt:lpstr>
      <vt:lpstr>What story the Data tell?</vt:lpstr>
      <vt:lpstr>PowerPoint Presentation</vt:lpstr>
      <vt:lpstr>Pattern of data</vt:lpstr>
      <vt:lpstr>Grouping the data </vt:lpstr>
      <vt:lpstr>PowerPoint Presentation</vt:lpstr>
      <vt:lpstr>PowerPoint Presentation</vt:lpstr>
      <vt:lpstr>PowerPoint Presentation</vt:lpstr>
      <vt:lpstr>Different atoms in Data</vt:lpstr>
      <vt:lpstr>SCcontributions</vt:lpstr>
      <vt:lpstr>Mulliken &amp; potential energy</vt:lpstr>
      <vt:lpstr>Value Range of Target</vt:lpstr>
      <vt:lpstr>3D Structures</vt:lpstr>
      <vt:lpstr>Created New features</vt:lpstr>
      <vt:lpstr>Merging the files</vt:lpstr>
      <vt:lpstr>Split the data based on Coupling type</vt:lpstr>
      <vt:lpstr>Summarise</vt:lpstr>
      <vt:lpstr>Next Steps</vt:lpstr>
      <vt:lpstr>Challenges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saritacharde@yahoo.co.in</dc:creator>
  <cp:lastModifiedBy>Sarita Charde</cp:lastModifiedBy>
  <cp:revision>207</cp:revision>
  <dcterms:created xsi:type="dcterms:W3CDTF">2019-08-15T04:44:40Z</dcterms:created>
  <dcterms:modified xsi:type="dcterms:W3CDTF">2019-08-21T11:27:07Z</dcterms:modified>
</cp:coreProperties>
</file>