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gkpEBEn+BiGJSPmTImIDO5NKa6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21c7f8e0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21c7f8e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1bf692ce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1bf692c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1bf692ce_0_2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1bf692c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25b2ee78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25b2ee7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d25b2ee78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d25b2ee7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1bf692ce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1bf692c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1bf692ce_0_2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d1bf692c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25b2ee78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25b2ee7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d1bf692ce_0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d1bf692c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d1bf692ce_0_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d1bf692c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d1bf692ce_0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d1bf692c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21c7f8e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5d21c7f8e0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d21c7f8e0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d21c7f8e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d21c7f8e0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d21c7f8e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d21c7f8e0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d21c7f8e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d1bf692c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d1bf692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d21c7f8e0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d21c7f8e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d1bf692c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d1bf692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d1bf692ce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d1bf692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d21c7f8e0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d21c7f8e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d1bf692ce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d1bf692c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1bf692ce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1bf692c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d1bf692ce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d1bf692c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d1bf692ce_0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d1bf692c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d1bf692ce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d1bf692c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d1bf692ce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d1bf692c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d1bf692ce_0_2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d1bf692c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d1bf692ce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d1bf692c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d1bf692ce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d1bf692c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1bf692ce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1bf692c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1bf692ce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1bf692c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1bf692ce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1bf692c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1bf692ce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1bf692c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d1bf692ce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d1bf692c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d1bf692ce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d1bf692c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dataoptimal.com/data-cleaning-with-python-2018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matplotlib.org/" TargetMode="External"/><Relationship Id="rId4" Type="http://schemas.openxmlformats.org/officeDocument/2006/relationships/hyperlink" Target="https://pandas.pydata.org/pandas-docs/stable/visualization.html" TargetMode="External"/><Relationship Id="rId5" Type="http://schemas.openxmlformats.org/officeDocument/2006/relationships/hyperlink" Target="https://seaborn.pydata.org/" TargetMode="External"/><Relationship Id="rId6" Type="http://schemas.openxmlformats.org/officeDocument/2006/relationships/hyperlink" Target="https://plot.ly/python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en.wikipedia.org/wiki/Length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towardsdatascience.com/5-quick-and-easy-data-visualizations-in-python-with-code-a2284bae952f" TargetMode="External"/><Relationship Id="rId4" Type="http://schemas.openxmlformats.org/officeDocument/2006/relationships/hyperlink" Target="https://towardsdatascience.com/introduction-to-data-visualization-in-python-89a54c97fb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ataoptimal/posts/tree/master/data%20cleaning%20with%20python%20and%20pandas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d21c7f8e0_0_93"/>
          <p:cNvSpPr txBox="1"/>
          <p:nvPr>
            <p:ph type="ctrTitle"/>
          </p:nvPr>
        </p:nvSpPr>
        <p:spPr>
          <a:xfrm>
            <a:off x="2962900" y="1122375"/>
            <a:ext cx="5745000" cy="89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5d21c7f8e0_0_93"/>
          <p:cNvSpPr txBox="1"/>
          <p:nvPr>
            <p:ph idx="1" type="subTitle"/>
          </p:nvPr>
        </p:nvSpPr>
        <p:spPr>
          <a:xfrm>
            <a:off x="1523988" y="3829950"/>
            <a:ext cx="9144000" cy="245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3600">
                <a:latin typeface="Caveat"/>
                <a:ea typeface="Caveat"/>
                <a:cs typeface="Caveat"/>
                <a:sym typeface="Caveat"/>
              </a:rPr>
              <a:t>Presented By: </a:t>
            </a:r>
            <a:r>
              <a:rPr b="1" lang="en-AU" sz="3600">
                <a:latin typeface="Caveat"/>
                <a:ea typeface="Caveat"/>
                <a:cs typeface="Caveat"/>
                <a:sym typeface="Caveat"/>
              </a:rPr>
              <a:t>SriVijaya Vani</a:t>
            </a:r>
            <a:endParaRPr b="1" sz="3600">
              <a:latin typeface="Caveat"/>
              <a:ea typeface="Caveat"/>
              <a:cs typeface="Caveat"/>
              <a:sym typeface="Caveat"/>
            </a:endParaRPr>
          </a:p>
          <a:p>
            <a:pPr indent="45720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3600">
                <a:latin typeface="Caveat"/>
                <a:ea typeface="Caveat"/>
                <a:cs typeface="Caveat"/>
                <a:sym typeface="Caveat"/>
              </a:rPr>
              <a:t>                    Sepideh</a:t>
            </a:r>
            <a:endParaRPr b="1" sz="3600">
              <a:latin typeface="Caveat"/>
              <a:ea typeface="Caveat"/>
              <a:cs typeface="Caveat"/>
              <a:sym typeface="Caveat"/>
            </a:endParaRPr>
          </a:p>
          <a:p>
            <a:pPr indent="45720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3600">
                <a:latin typeface="Caveat"/>
                <a:ea typeface="Caveat"/>
                <a:cs typeface="Caveat"/>
                <a:sym typeface="Caveat"/>
              </a:rPr>
              <a:t>                    Sarita </a:t>
            </a:r>
            <a:endParaRPr b="1" sz="3600">
              <a:latin typeface="Caveat"/>
              <a:ea typeface="Caveat"/>
              <a:cs typeface="Caveat"/>
              <a:sym typeface="Caveat"/>
            </a:endParaRPr>
          </a:p>
          <a:p>
            <a:pPr indent="45720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3600">
                <a:latin typeface="Caveat"/>
                <a:ea typeface="Caveat"/>
                <a:cs typeface="Caveat"/>
                <a:sym typeface="Caveat"/>
              </a:rPr>
              <a:t>                    Sakina</a:t>
            </a:r>
            <a:endParaRPr b="1" sz="36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6" name="Google Shape;86;g5d21c7f8e0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75" y="223175"/>
            <a:ext cx="8810625" cy="35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d1bf692ce_0_189"/>
          <p:cNvSpPr txBox="1"/>
          <p:nvPr>
            <p:ph type="title"/>
          </p:nvPr>
        </p:nvSpPr>
        <p:spPr>
          <a:xfrm>
            <a:off x="708800" y="7317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3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Non-Standard Missing Values</a:t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5d1bf692ce_0_189"/>
          <p:cNvSpPr txBox="1"/>
          <p:nvPr>
            <p:ph idx="1" type="body"/>
          </p:nvPr>
        </p:nvSpPr>
        <p:spPr>
          <a:xfrm>
            <a:off x="708800" y="1928050"/>
            <a:ext cx="4362900" cy="45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Sometimes it might be the case where there’s missing values that have different formats.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Let’s take a look at the “Number of Bedrooms” column to see what I mean.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g5d1bf692ce_0_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100" y="1825625"/>
            <a:ext cx="6686101" cy="395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1bf692ce_0_211"/>
          <p:cNvSpPr txBox="1"/>
          <p:nvPr>
            <p:ph type="title"/>
          </p:nvPr>
        </p:nvSpPr>
        <p:spPr>
          <a:xfrm>
            <a:off x="5775500" y="365125"/>
            <a:ext cx="395100" cy="10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5d1bf692ce_0_211"/>
          <p:cNvSpPr txBox="1"/>
          <p:nvPr>
            <p:ph idx="1" type="body"/>
          </p:nvPr>
        </p:nvSpPr>
        <p:spPr>
          <a:xfrm>
            <a:off x="1580275" y="592875"/>
            <a:ext cx="4781700" cy="544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this column, there’s four missing values.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n/a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—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there’s multiple users manually entering data, then this is a common problem. Maybe I like to use “n/a” but you like to use “na”.</a:t>
            </a: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5d1bf692ce_0_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400" y="152400"/>
            <a:ext cx="3877249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d25b2ee78_0_123"/>
          <p:cNvSpPr txBox="1"/>
          <p:nvPr>
            <p:ph idx="1" type="body"/>
          </p:nvPr>
        </p:nvSpPr>
        <p:spPr>
          <a:xfrm>
            <a:off x="838200" y="577225"/>
            <a:ext cx="10203600" cy="55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Here’s an example of how we would do that:</a:t>
            </a:r>
            <a:endParaRPr b="1"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From the previous section, we know that Pandas will recognize “NA” as a missing value, but what about the others? Let’s take a look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Put various formats them in a list. Then when we import the data, Pandas will recognize them right away.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5d25b2ee78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488650"/>
            <a:ext cx="10077699" cy="21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25b2ee78_0_129"/>
          <p:cNvSpPr txBox="1"/>
          <p:nvPr>
            <p:ph type="title"/>
          </p:nvPr>
        </p:nvSpPr>
        <p:spPr>
          <a:xfrm>
            <a:off x="838200" y="2788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Now let’s take another look at this column and see what happens:</a:t>
            </a:r>
            <a:endParaRPr b="1"/>
          </a:p>
        </p:txBody>
      </p:sp>
      <p:sp>
        <p:nvSpPr>
          <p:cNvPr id="168" name="Google Shape;168;g5d25b2ee78_0_129"/>
          <p:cNvSpPr txBox="1"/>
          <p:nvPr>
            <p:ph idx="1" type="body"/>
          </p:nvPr>
        </p:nvSpPr>
        <p:spPr>
          <a:xfrm>
            <a:off x="838200" y="17393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g5d25b2ee78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18737"/>
            <a:ext cx="6405100" cy="439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d1bf692ce_0_218"/>
          <p:cNvSpPr txBox="1"/>
          <p:nvPr>
            <p:ph type="title"/>
          </p:nvPr>
        </p:nvSpPr>
        <p:spPr>
          <a:xfrm>
            <a:off x="838200" y="6454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3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Unexpected Missing Values</a:t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5d1bf692ce_0_218"/>
          <p:cNvSpPr txBox="1"/>
          <p:nvPr>
            <p:ph idx="1" type="body"/>
          </p:nvPr>
        </p:nvSpPr>
        <p:spPr>
          <a:xfrm>
            <a:off x="790325" y="1552750"/>
            <a:ext cx="3872100" cy="496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 far we’ve seen standard missing values, and non-standard missing values. What if we an unexpected type?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example, if our feature is expected to be a string, but there’s a numeric type, then technically this is also a missing value.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Let’s take a look at the “Owner Occupied” column to see what I’m talking about</a:t>
            </a: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g5d1bf692ce_0_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425" y="1552750"/>
            <a:ext cx="7224776" cy="4049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1bf692ce_0_226"/>
          <p:cNvSpPr txBox="1"/>
          <p:nvPr>
            <p:ph type="title"/>
          </p:nvPr>
        </p:nvSpPr>
        <p:spPr>
          <a:xfrm>
            <a:off x="989150" y="919275"/>
            <a:ext cx="4614000" cy="534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the fourth row, there’s the number 12. The response for Owner Occupied should clearly be a string (Y or N), so this numeric type should be a missing value.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5d1bf692ce_0_226"/>
          <p:cNvSpPr txBox="1"/>
          <p:nvPr>
            <p:ph idx="1" type="body"/>
          </p:nvPr>
        </p:nvSpPr>
        <p:spPr>
          <a:xfrm>
            <a:off x="7463075" y="1299000"/>
            <a:ext cx="2023500" cy="11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g5d1bf692ce_0_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075" y="919275"/>
            <a:ext cx="4275075" cy="48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d25b2ee78_0_1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5d25b2ee78_0_135"/>
          <p:cNvSpPr txBox="1"/>
          <p:nvPr>
            <p:ph idx="1" type="body"/>
          </p:nvPr>
        </p:nvSpPr>
        <p:spPr>
          <a:xfrm>
            <a:off x="838200" y="1245775"/>
            <a:ext cx="6408000" cy="168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we’ll need to think through a </a:t>
            </a:r>
            <a:r>
              <a:rPr b="1"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strategy</a:t>
            </a: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detecting these types of missing values:</a:t>
            </a:r>
            <a:endParaRPr/>
          </a:p>
        </p:txBody>
      </p:sp>
      <p:pic>
        <p:nvPicPr>
          <p:cNvPr id="190" name="Google Shape;190;g5d25b2ee78_0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496600"/>
            <a:ext cx="7753751" cy="33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d1bf692ce_0_233"/>
          <p:cNvSpPr txBox="1"/>
          <p:nvPr>
            <p:ph type="title"/>
          </p:nvPr>
        </p:nvSpPr>
        <p:spPr>
          <a:xfrm>
            <a:off x="838200" y="753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3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Summarizing Missing Values</a:t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5d1bf692ce_0_233"/>
          <p:cNvSpPr txBox="1"/>
          <p:nvPr>
            <p:ph idx="1" type="body"/>
          </p:nvPr>
        </p:nvSpPr>
        <p:spPr>
          <a:xfrm>
            <a:off x="1013575" y="1690825"/>
            <a:ext cx="3519300" cy="44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After we’ve cleaned the missing values, we will probably want to summarize them.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instance, we might want to look at the </a:t>
            </a:r>
            <a:r>
              <a:rPr b="1"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number of missing values for each feature.</a:t>
            </a:r>
            <a:endParaRPr b="1" sz="2400"/>
          </a:p>
        </p:txBody>
      </p:sp>
      <p:pic>
        <p:nvPicPr>
          <p:cNvPr id="197" name="Google Shape;197;g5d1bf692ce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800" y="1690825"/>
            <a:ext cx="5379999" cy="36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d1bf692ce_0_241"/>
          <p:cNvSpPr txBox="1"/>
          <p:nvPr>
            <p:ph type="title"/>
          </p:nvPr>
        </p:nvSpPr>
        <p:spPr>
          <a:xfrm>
            <a:off x="838200" y="6132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3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Replacing</a:t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5d1bf692ce_0_241"/>
          <p:cNvSpPr txBox="1"/>
          <p:nvPr>
            <p:ph idx="1" type="body"/>
          </p:nvPr>
        </p:nvSpPr>
        <p:spPr>
          <a:xfrm>
            <a:off x="838200" y="1466500"/>
            <a:ext cx="3584700" cy="471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Maybe you just want to fill in missing values with a single value.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 likely, you might want to do a location based imputation. Here’s how you would do that.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very common way to replace missing values is using a median.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5d1bf692ce_0_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650" y="1680175"/>
            <a:ext cx="46767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5d1bf692ce_0_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650" y="3252225"/>
            <a:ext cx="38481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5d1bf692ce_0_2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6650" y="4833800"/>
            <a:ext cx="55530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d1bf692ce_0_253"/>
          <p:cNvSpPr txBox="1"/>
          <p:nvPr>
            <p:ph type="title"/>
          </p:nvPr>
        </p:nvSpPr>
        <p:spPr>
          <a:xfrm>
            <a:off x="838200" y="6670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3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d1bf692ce_0_25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Dealing with messy data is inevitable. Data cleaning is just part of the process on a data science project.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sources: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https://www.dataoptimal.com/data-cleaning-with-python-2018/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21c7f8e0_0_3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Century"/>
              <a:buNone/>
            </a:pPr>
            <a:r>
              <a:rPr b="1" lang="en-AU" sz="8640">
                <a:latin typeface="Century"/>
                <a:ea typeface="Century"/>
                <a:cs typeface="Century"/>
                <a:sym typeface="Century"/>
              </a:rPr>
              <a:t>Data Science skills</a:t>
            </a:r>
            <a:endParaRPr/>
          </a:p>
        </p:txBody>
      </p:sp>
      <p:sp>
        <p:nvSpPr>
          <p:cNvPr id="92" name="Google Shape;92;g5d21c7f8e0_0_3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Arial"/>
              <a:buChar char="•"/>
            </a:pPr>
            <a:r>
              <a:rPr b="1" lang="en-AU" sz="3075"/>
              <a:t>Data Cleaning</a:t>
            </a:r>
            <a:endParaRPr sz="3075"/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Arial"/>
              <a:buChar char="•"/>
            </a:pPr>
            <a:r>
              <a:rPr b="1" lang="en-AU" sz="3075"/>
              <a:t>Exploratory Data Analysis</a:t>
            </a:r>
            <a:endParaRPr sz="3075"/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Arial"/>
              <a:buChar char="•"/>
            </a:pPr>
            <a:r>
              <a:rPr b="1" lang="en-AU" sz="3075"/>
              <a:t>Interactive Data Visualizations</a:t>
            </a:r>
            <a:endParaRPr sz="3075"/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Arial"/>
              <a:buChar char="•"/>
            </a:pPr>
            <a:r>
              <a:rPr b="1" lang="en-AU" sz="3075"/>
              <a:t>Machine Learning</a:t>
            </a:r>
            <a:endParaRPr sz="3075"/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Arial"/>
              <a:buChar char="•"/>
            </a:pPr>
            <a:r>
              <a:rPr b="1" lang="en-AU" sz="3075"/>
              <a:t>Communication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75"/>
              <a:buNone/>
            </a:pPr>
            <a:r>
              <a:t/>
            </a:r>
            <a:endParaRPr sz="3075"/>
          </a:p>
          <a:p>
            <a:pPr indent="-3048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AU"/>
              <a:t>Exploratory Data Analysis</a:t>
            </a:r>
            <a:br>
              <a:rPr lang="en-AU"/>
            </a:br>
            <a:endParaRPr/>
          </a:p>
        </p:txBody>
      </p:sp>
      <p:sp>
        <p:nvSpPr>
          <p:cNvPr id="218" name="Google Shape;218;p2"/>
          <p:cNvSpPr txBox="1"/>
          <p:nvPr>
            <p:ph idx="1" type="body"/>
          </p:nvPr>
        </p:nvSpPr>
        <p:spPr>
          <a:xfrm>
            <a:off x="838200" y="1041300"/>
            <a:ext cx="10515600" cy="5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AU" sz="2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Visualization is a big part of a data scientist’s jobs</a:t>
            </a:r>
            <a:endParaRPr sz="2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AU" sz="2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Exploratory Data Analysis (EDA) to gain some insights into your data.</a:t>
            </a:r>
            <a:endParaRPr sz="2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AU" sz="2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Creating visualizations really helps make things clearer and easier to understand, especially with larger, high dimensional datasets. </a:t>
            </a:r>
            <a:endParaRPr sz="2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AU" sz="2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The process of organizing, plotting and summarising a dataset</a:t>
            </a:r>
            <a:endParaRPr sz="24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AU" sz="2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EDA should not be neglected</a:t>
            </a:r>
            <a:endParaRPr sz="24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AU" sz="2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It helps towards quantitative analysis</a:t>
            </a:r>
            <a:endParaRPr sz="2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AU" sz="2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Towards the end of your project, it’s important to be able to present your final results in a clear, concise, and compelling manner that your audience, whom are often non-technical clients, can understand.</a:t>
            </a:r>
            <a:endParaRPr sz="2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d21c7f8e0_0_6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Popular plotting libraries</a:t>
            </a:r>
            <a:endParaRPr b="1"/>
          </a:p>
        </p:txBody>
      </p:sp>
      <p:sp>
        <p:nvSpPr>
          <p:cNvPr id="224" name="Google Shape;224;g5d21c7f8e0_0_6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749300" rtl="0" algn="l">
              <a:lnSpc>
                <a:spcPct val="158000"/>
              </a:lnSpc>
              <a:spcBef>
                <a:spcPts val="440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b="1" lang="en-AU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Matplotlib:</a:t>
            </a:r>
            <a:r>
              <a:rPr b="1" lang="en-AU" sz="24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AU" sz="2400">
                <a:latin typeface="Georgia"/>
                <a:ea typeface="Georgia"/>
                <a:cs typeface="Georgia"/>
                <a:sym typeface="Georgia"/>
              </a:rPr>
              <a:t>low level, provides lots of freedom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b="1" lang="en-AU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Pandas Visualization:</a:t>
            </a:r>
            <a:r>
              <a:rPr b="1" lang="en-AU" sz="24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AU" sz="2400">
                <a:latin typeface="Georgia"/>
                <a:ea typeface="Georgia"/>
                <a:cs typeface="Georgia"/>
                <a:sym typeface="Georgia"/>
              </a:rPr>
              <a:t>easy to use interface, built on Matplotlib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b="1" lang="en-AU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Seaborn:</a:t>
            </a:r>
            <a:r>
              <a:rPr b="1" lang="en-AU" sz="24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AU" sz="2400">
                <a:latin typeface="Georgia"/>
                <a:ea typeface="Georgia"/>
                <a:cs typeface="Georgia"/>
                <a:sym typeface="Georgia"/>
              </a:rPr>
              <a:t>high-level interface, great default styles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b="1" lang="en-AU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Plotly:</a:t>
            </a:r>
            <a:r>
              <a:rPr b="1" lang="en-AU" sz="24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AU" sz="2400">
                <a:latin typeface="Georgia"/>
                <a:ea typeface="Georgia"/>
                <a:cs typeface="Georgia"/>
                <a:sym typeface="Georgia"/>
              </a:rPr>
              <a:t>can create interactive plots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d21c7f8e0_0_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/>
              <a:t>Scatter Plot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 </a:t>
            </a:r>
            <a:endParaRPr/>
          </a:p>
        </p:txBody>
      </p:sp>
      <p:sp>
        <p:nvSpPr>
          <p:cNvPr id="230" name="Google Shape;230;g5d21c7f8e0_0_6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AU" sz="3000">
                <a:highlight>
                  <a:srgbClr val="FFFFFF"/>
                </a:highlight>
              </a:rPr>
              <a:t>1. Correlation between two or more variables. </a:t>
            </a:r>
            <a:endParaRPr sz="3000"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AU" sz="3000">
                <a:highlight>
                  <a:srgbClr val="FFFFFF"/>
                </a:highlight>
              </a:rPr>
              <a:t>2. </a:t>
            </a:r>
            <a:r>
              <a:rPr lang="en-AU" sz="3000">
                <a:solidFill>
                  <a:srgbClr val="222222"/>
                </a:solidFill>
              </a:rPr>
              <a:t>Dependent variable may have multiple values for each value of     your independent variable</a:t>
            </a:r>
            <a:r>
              <a:rPr lang="en-AU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000"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AU" sz="3000">
                <a:highlight>
                  <a:srgbClr val="FFFFFF"/>
                </a:highlight>
              </a:rPr>
              <a:t>3. It also helps it identify </a:t>
            </a:r>
            <a:r>
              <a:rPr b="1" lang="en-AU" sz="3000">
                <a:highlight>
                  <a:srgbClr val="FFFFFF"/>
                </a:highlight>
              </a:rPr>
              <a:t>outliers</a:t>
            </a:r>
            <a:r>
              <a:rPr lang="en-AU" sz="3000">
                <a:highlight>
                  <a:srgbClr val="FFFFFF"/>
                </a:highlight>
              </a:rPr>
              <a:t>, if any.</a:t>
            </a:r>
            <a:endParaRPr sz="3000"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3000">
                <a:highlight>
                  <a:srgbClr val="FFFFFF"/>
                </a:highlight>
              </a:rPr>
              <a:t> </a:t>
            </a:r>
            <a:r>
              <a:rPr lang="en-AU" sz="3000">
                <a:solidFill>
                  <a:srgbClr val="222222"/>
                </a:solidFill>
              </a:rPr>
              <a:t>4. Positively , Negatively correlated and no correlation</a:t>
            </a:r>
            <a:endParaRPr sz="30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d21c7f8e0_0_48"/>
          <p:cNvSpPr txBox="1"/>
          <p:nvPr>
            <p:ph type="title"/>
          </p:nvPr>
        </p:nvSpPr>
        <p:spPr>
          <a:xfrm>
            <a:off x="838200" y="365125"/>
            <a:ext cx="10515600" cy="95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/>
              <a:t>Scatter Plot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5d21c7f8e0_0_48"/>
          <p:cNvSpPr txBox="1"/>
          <p:nvPr>
            <p:ph idx="1" type="body"/>
          </p:nvPr>
        </p:nvSpPr>
        <p:spPr>
          <a:xfrm>
            <a:off x="838200" y="1318850"/>
            <a:ext cx="10515600" cy="553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girls_grades = [89, 90, 70, 89, 100, 80, 90, 100, 80, 34]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boys_grades = [30, 29, 49, 48, 100, 48, 38, 45, 20, 30]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grades_range = [10, 20, 30, 40, 50, 60, 70, 80, 90, 100]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plt.scatter(grades_range, girls_grades, color='r')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plt.scatter(grades_range, boys_grades, color='g')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plt.xlabel('Grades Range')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plt.ylabel('Grades Scored')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d1bf692ce_0_2"/>
          <p:cNvSpPr txBox="1"/>
          <p:nvPr>
            <p:ph type="title"/>
          </p:nvPr>
        </p:nvSpPr>
        <p:spPr>
          <a:xfrm>
            <a:off x="838200" y="365125"/>
            <a:ext cx="10515600" cy="88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Scatter Plot</a:t>
            </a:r>
            <a:endParaRPr b="1"/>
          </a:p>
        </p:txBody>
      </p:sp>
      <p:pic>
        <p:nvPicPr>
          <p:cNvPr id="242" name="Google Shape;242;g5d1bf692ce_0_2"/>
          <p:cNvPicPr preferRelativeResize="0"/>
          <p:nvPr/>
        </p:nvPicPr>
        <p:blipFill rotWithShape="1">
          <a:blip r:embed="rId3">
            <a:alphaModFix/>
          </a:blip>
          <a:srcRect b="7413" l="0" r="3175" t="6778"/>
          <a:stretch/>
        </p:blipFill>
        <p:spPr>
          <a:xfrm>
            <a:off x="1604200" y="1606600"/>
            <a:ext cx="8983601" cy="50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d21c7f8e0_0_7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4800"/>
              <a:t>Line Plots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d21c7f8e0_0_7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AutoNum type="arabicPeriod"/>
            </a:pPr>
            <a:r>
              <a:rPr lang="en-AU" sz="3600">
                <a:highlight>
                  <a:srgbClr val="FFFFFF"/>
                </a:highlight>
              </a:rPr>
              <a:t>Displays information as a series of data points called ‘markers’ connected by straight line segments.</a:t>
            </a:r>
            <a:endParaRPr sz="3600">
              <a:highlight>
                <a:srgbClr val="FFFFFF"/>
              </a:highlight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AU" sz="3600">
                <a:highlight>
                  <a:srgbClr val="FFFFFF"/>
                </a:highlight>
              </a:rPr>
              <a:t>to check the trends</a:t>
            </a:r>
            <a:endParaRPr sz="3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d1bf692ce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4800"/>
              <a:t>Line Plots</a:t>
            </a:r>
            <a:endParaRPr sz="2400"/>
          </a:p>
        </p:txBody>
      </p:sp>
      <p:sp>
        <p:nvSpPr>
          <p:cNvPr id="254" name="Google Shape;254;g5d1bf692ce_0_10"/>
          <p:cNvSpPr txBox="1"/>
          <p:nvPr>
            <p:ph idx="1" type="body"/>
          </p:nvPr>
        </p:nvSpPr>
        <p:spPr>
          <a:xfrm>
            <a:off x="838200" y="1333700"/>
            <a:ext cx="10515600" cy="563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year = [1960, 1970, 1980, 1990, 2000, 2010]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pop_pakistan = [44.91, 58.09, 78.07, 107.7, 138.5, 170.6]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pop_india = [449.48, 553.57, 696.783, 870.133, 1000.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4, 1309.1]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plt.plot(year, pop_pakistan, color='g')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plt.plot(year, pop_india, color='orange')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plt.xlabel('Countries')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plt.ylabel('Population in million')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plt.title('Pakistan India Population till 2010')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d1bf692ce_0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4800"/>
              <a:t>Line Plots</a:t>
            </a:r>
            <a:endParaRPr b="1" sz="4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g5d1bf692ce_0_17"/>
          <p:cNvPicPr preferRelativeResize="0"/>
          <p:nvPr/>
        </p:nvPicPr>
        <p:blipFill rotWithShape="1">
          <a:blip r:embed="rId3">
            <a:alphaModFix/>
          </a:blip>
          <a:srcRect b="7056" l="0" r="0" t="5070"/>
          <a:stretch/>
        </p:blipFill>
        <p:spPr>
          <a:xfrm>
            <a:off x="1698175" y="983150"/>
            <a:ext cx="8795651" cy="57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d21c7f8e0_0_8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4800"/>
              <a:t>Histograms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5d21c7f8e0_0_83"/>
          <p:cNvSpPr txBox="1"/>
          <p:nvPr>
            <p:ph idx="1" type="body"/>
          </p:nvPr>
        </p:nvSpPr>
        <p:spPr>
          <a:xfrm>
            <a:off x="838200" y="1825625"/>
            <a:ext cx="10515600" cy="457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AU" sz="3000">
                <a:solidFill>
                  <a:srgbClr val="222222"/>
                </a:solidFill>
                <a:highlight>
                  <a:srgbClr val="FFFFFF"/>
                </a:highlight>
              </a:rPr>
              <a:t>provide a visual interpretation of numerical data by indicating the number of data points that lie within a range of values.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AU" sz="3000">
                <a:solidFill>
                  <a:srgbClr val="222222"/>
                </a:solidFill>
                <a:highlight>
                  <a:srgbClr val="FFFFFF"/>
                </a:highlight>
              </a:rPr>
              <a:t>ranges of values are called classes or bins.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AutoNum type="arabicPeriod"/>
            </a:pPr>
            <a:r>
              <a:rPr b="1" lang="en-AU" sz="3000">
                <a:solidFill>
                  <a:srgbClr val="222222"/>
                </a:solidFill>
                <a:highlight>
                  <a:srgbClr val="FFFFFF"/>
                </a:highlight>
              </a:rPr>
              <a:t>used</a:t>
            </a:r>
            <a:r>
              <a:rPr lang="en-AU" sz="3000">
                <a:solidFill>
                  <a:srgbClr val="222222"/>
                </a:solidFill>
                <a:highlight>
                  <a:srgbClr val="FFFFFF"/>
                </a:highlight>
              </a:rPr>
              <a:t> to show distributions of variables 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Arial"/>
              <a:buAutoNum type="arabicPeriod"/>
            </a:pPr>
            <a:r>
              <a:rPr lang="en-AU" sz="3000">
                <a:solidFill>
                  <a:srgbClr val="222222"/>
                </a:solidFill>
                <a:highlight>
                  <a:srgbClr val="FFFFFF"/>
                </a:highlight>
              </a:rPr>
              <a:t>plot quantitative data with ranges of the data grouped into bins or intervals while </a:t>
            </a:r>
            <a:r>
              <a:rPr b="1" lang="en-AU" sz="3000">
                <a:solidFill>
                  <a:srgbClr val="222222"/>
                </a:solidFill>
                <a:highlight>
                  <a:srgbClr val="FFFFFF"/>
                </a:highlight>
              </a:rPr>
              <a:t>bar</a:t>
            </a:r>
            <a:r>
              <a:rPr lang="en-AU" sz="3000">
                <a:solidFill>
                  <a:srgbClr val="222222"/>
                </a:solidFill>
                <a:highlight>
                  <a:srgbClr val="FFFFFF"/>
                </a:highlight>
              </a:rPr>
              <a:t> charts plot categorical data.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Arial"/>
              <a:buAutoNum type="arabicPeriod"/>
            </a:pPr>
            <a:r>
              <a:rPr lang="en-AU" sz="3000">
                <a:highlight>
                  <a:srgbClr val="FFFFFF"/>
                </a:highlight>
              </a:rPr>
              <a:t>histogram is an accurate graphical representation of the distribution of numerical data.</a:t>
            </a:r>
            <a:endParaRPr sz="3000"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Arial"/>
              <a:buAutoNum type="arabicPeriod"/>
            </a:pPr>
            <a:r>
              <a:rPr lang="en-AU" sz="3000">
                <a:highlight>
                  <a:srgbClr val="FFFFFF"/>
                </a:highlight>
              </a:rPr>
              <a:t>histograms are used to represent data given in form of some groups. </a:t>
            </a:r>
            <a:endParaRPr sz="3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d1bf692ce_0_29"/>
          <p:cNvSpPr txBox="1"/>
          <p:nvPr>
            <p:ph type="title"/>
          </p:nvPr>
        </p:nvSpPr>
        <p:spPr>
          <a:xfrm>
            <a:off x="838200" y="172750"/>
            <a:ext cx="10515600" cy="60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4800"/>
              <a:t>Histograms</a:t>
            </a:r>
            <a:endParaRPr sz="3600"/>
          </a:p>
        </p:txBody>
      </p:sp>
      <p:sp>
        <p:nvSpPr>
          <p:cNvPr id="272" name="Google Shape;272;g5d1bf692ce_0_29"/>
          <p:cNvSpPr txBox="1"/>
          <p:nvPr>
            <p:ph idx="1" type="body"/>
          </p:nvPr>
        </p:nvSpPr>
        <p:spPr>
          <a:xfrm>
            <a:off x="742800" y="780250"/>
            <a:ext cx="10706400" cy="635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d = pd.read_csv('runs.csv')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score_india = d['score_india']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legend = ['India', 'Pakistan']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score_pk = d['score_pk']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plt.hist([score_india, score_pk], color=['orange', 'green'])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plt.xlabel("Runs/Delivery")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plt.ylabel("Frequency")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plt.legend(legend)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plt.xticks(range(0, 7))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plt.yticks(range(1, 20))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plt.title('Champions Trophy 2017 Final\n Runs scored in 3 overs')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2400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d1bf692ce_0_1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Data Cleaning</a:t>
            </a:r>
            <a:endParaRPr/>
          </a:p>
        </p:txBody>
      </p:sp>
      <p:sp>
        <p:nvSpPr>
          <p:cNvPr id="98" name="Google Shape;98;g5d1bf692ce_0_133"/>
          <p:cNvSpPr txBox="1"/>
          <p:nvPr>
            <p:ph idx="1" type="body"/>
          </p:nvPr>
        </p:nvSpPr>
        <p:spPr>
          <a:xfrm>
            <a:off x="838200" y="1825625"/>
            <a:ext cx="10515600" cy="126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cleaning can be a tedious task.</a:t>
            </a:r>
            <a:endParaRPr b="1"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It’s the start of a new project and you’re excited to apply some machine learning models.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take a look at the </a:t>
            </a:r>
            <a:r>
              <a:rPr b="1" lang="en-AU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AU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quickly realize it’s an </a:t>
            </a:r>
            <a:r>
              <a:rPr b="1" lang="en-AU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absolute mess</a:t>
            </a:r>
            <a:r>
              <a:rPr lang="en-AU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g5d1bf692ce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375" y="3168625"/>
            <a:ext cx="94011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g5d1bf692ce_0_46"/>
          <p:cNvPicPr preferRelativeResize="0"/>
          <p:nvPr/>
        </p:nvPicPr>
        <p:blipFill rotWithShape="1">
          <a:blip r:embed="rId3">
            <a:alphaModFix/>
          </a:blip>
          <a:srcRect b="8360" l="0" r="4698" t="5979"/>
          <a:stretch/>
        </p:blipFill>
        <p:spPr>
          <a:xfrm>
            <a:off x="2211400" y="791300"/>
            <a:ext cx="8243450" cy="57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d1bf692ce_0_26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4800"/>
              <a:t>Bar Plots</a:t>
            </a:r>
            <a:endParaRPr/>
          </a:p>
        </p:txBody>
      </p:sp>
      <p:sp>
        <p:nvSpPr>
          <p:cNvPr id="283" name="Google Shape;283;g5d1bf692ce_0_262"/>
          <p:cNvSpPr txBox="1"/>
          <p:nvPr>
            <p:ph idx="1" type="body"/>
          </p:nvPr>
        </p:nvSpPr>
        <p:spPr>
          <a:xfrm>
            <a:off x="838200" y="1825625"/>
            <a:ext cx="10515600" cy="174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1"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bar chart</a:t>
            </a:r>
            <a:r>
              <a:rPr i="1"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1"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bar graph</a:t>
            </a:r>
            <a:r>
              <a:rPr i="1"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chart or graph that presents categorical data with rectangular bars with heights or lengths</a:t>
            </a:r>
            <a:r>
              <a:rPr b="1" i="1" lang="en-AU" sz="24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i="1"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proportional to the values that they represent. The bars can be plotted vertically or horizontally.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d1bf692ce_0_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5d1bf692ce_0_64"/>
          <p:cNvSpPr txBox="1"/>
          <p:nvPr>
            <p:ph idx="1" type="body"/>
          </p:nvPr>
        </p:nvSpPr>
        <p:spPr>
          <a:xfrm>
            <a:off x="838200" y="433125"/>
            <a:ext cx="10101600" cy="597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800"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80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800">
                <a:latin typeface="Courier New"/>
                <a:ea typeface="Courier New"/>
                <a:cs typeface="Courier New"/>
                <a:sym typeface="Courier New"/>
              </a:rPr>
              <a:t>def plot_bar_x(label,no_movies):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800">
                <a:latin typeface="Courier New"/>
                <a:ea typeface="Courier New"/>
                <a:cs typeface="Courier New"/>
                <a:sym typeface="Courier New"/>
              </a:rPr>
              <a:t>   # this is for plotting purpose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800">
                <a:latin typeface="Courier New"/>
                <a:ea typeface="Courier New"/>
                <a:cs typeface="Courier New"/>
                <a:sym typeface="Courier New"/>
              </a:rPr>
              <a:t>   index = np.arange(len(label))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800">
                <a:latin typeface="Courier New"/>
                <a:ea typeface="Courier New"/>
                <a:cs typeface="Courier New"/>
                <a:sym typeface="Courier New"/>
              </a:rPr>
              <a:t>   plt.bar(index, no_movies)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800">
                <a:latin typeface="Courier New"/>
                <a:ea typeface="Courier New"/>
                <a:cs typeface="Courier New"/>
                <a:sym typeface="Courier New"/>
              </a:rPr>
              <a:t>   plt.xlabel('Genre', fontsize=5)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800">
                <a:latin typeface="Courier New"/>
                <a:ea typeface="Courier New"/>
                <a:cs typeface="Courier New"/>
                <a:sym typeface="Courier New"/>
              </a:rPr>
              <a:t>   plt.ylabel('No of Movies', fontsize=5)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800">
                <a:latin typeface="Courier New"/>
                <a:ea typeface="Courier New"/>
                <a:cs typeface="Courier New"/>
                <a:sym typeface="Courier New"/>
              </a:rPr>
              <a:t>   plt.xticks(index, label, fontsize=5, rotation=50)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800">
                <a:latin typeface="Courier New"/>
                <a:ea typeface="Courier New"/>
                <a:cs typeface="Courier New"/>
                <a:sym typeface="Courier New"/>
              </a:rPr>
              <a:t>   plt.title('Market Share for Each Genre 1995-2017')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1800">
                <a:latin typeface="Courier New"/>
                <a:ea typeface="Courier New"/>
                <a:cs typeface="Courier New"/>
                <a:sym typeface="Courier New"/>
              </a:rPr>
              <a:t>   plt.show()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1800">
                <a:latin typeface="Courier New"/>
                <a:ea typeface="Courier New"/>
                <a:cs typeface="Courier New"/>
                <a:sym typeface="Courier New"/>
              </a:rPr>
              <a:t>label= ['Drama','Adventure','Romance','Horror']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1800">
                <a:latin typeface="Courier New"/>
                <a:ea typeface="Courier New"/>
                <a:cs typeface="Courier New"/>
                <a:sym typeface="Courier New"/>
              </a:rPr>
              <a:t>no_movies = [4000,100,2000,500]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1800">
                <a:latin typeface="Courier New"/>
                <a:ea typeface="Courier New"/>
                <a:cs typeface="Courier New"/>
                <a:sym typeface="Courier New"/>
              </a:rPr>
              <a:t>plot_bar_x(label,no_movies)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d1bf692ce_0_74"/>
          <p:cNvSpPr txBox="1"/>
          <p:nvPr>
            <p:ph idx="1" type="body"/>
          </p:nvPr>
        </p:nvSpPr>
        <p:spPr>
          <a:xfrm>
            <a:off x="3086775" y="1825625"/>
            <a:ext cx="1143000" cy="11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drawn to show the standard deviation.</a:t>
            </a:r>
            <a:endParaRPr/>
          </a:p>
        </p:txBody>
      </p:sp>
      <p:pic>
        <p:nvPicPr>
          <p:cNvPr id="295" name="Google Shape;295;g5d1bf692ce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025" y="451975"/>
            <a:ext cx="7682425" cy="5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d1bf692ce_0_2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4800"/>
              <a:t>Box Plots</a:t>
            </a:r>
            <a:endParaRPr b="1"/>
          </a:p>
        </p:txBody>
      </p:sp>
      <p:sp>
        <p:nvSpPr>
          <p:cNvPr id="301" name="Google Shape;301;g5d1bf692ce_0_271"/>
          <p:cNvSpPr txBox="1"/>
          <p:nvPr>
            <p:ph idx="1" type="body"/>
          </p:nvPr>
        </p:nvSpPr>
        <p:spPr>
          <a:xfrm>
            <a:off x="778250" y="2513400"/>
            <a:ext cx="10515600" cy="18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24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Boxplots are a measure of how well distributed the data in a data set is. It divides the data set into three quartiles.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d1bf692ce_0_10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5d1bf692ce_0_107"/>
          <p:cNvSpPr txBox="1"/>
          <p:nvPr/>
        </p:nvSpPr>
        <p:spPr>
          <a:xfrm>
            <a:off x="766000" y="1627725"/>
            <a:ext cx="5201100" cy="25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AU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b="1" lang="en-AU" sz="2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AU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b="1" sz="2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AU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b="1" lang="en-AU" sz="2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-AU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b="1" sz="2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b="1" lang="en-AU" sz="2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AU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r>
              <a:rPr b="1" lang="en-AU" sz="2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AU" sz="2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r>
              <a:rPr b="1" lang="en-AU" sz="2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AU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b="1" lang="en-AU" sz="2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AU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-AU" sz="2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AU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b="1" lang="en-AU" sz="2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AU" sz="2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AU" sz="2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AU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AU" sz="2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AU" sz="2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1" lang="en-AU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columns</a:t>
            </a:r>
            <a:r>
              <a:rPr b="1" lang="en-AU" sz="2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b="1" lang="en-AU" sz="2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lang="en-AU" sz="2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AU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AU" sz="2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1" lang="en-AU" sz="2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AU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AU" sz="2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b="1" lang="en-AU" sz="2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AU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AU" sz="2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b="1" lang="en-AU" sz="2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AU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AU" sz="2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b="1" lang="en-AU" sz="2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2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b="1" lang="en-AU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1" lang="en-AU" sz="2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AU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r>
              <a:rPr b="1" lang="en-AU" sz="2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AU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box</a:t>
            </a:r>
            <a:r>
              <a:rPr b="1" lang="en-AU" sz="2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AU" sz="2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lang="en-AU" sz="2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AU" sz="2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b="1" lang="en-AU" sz="2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boxplot.png" id="308" name="Google Shape;308;g5d1bf692ce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500" y="1843225"/>
            <a:ext cx="577215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5d1bf692ce_0_10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5400" marR="25400" rtl="0" algn="just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d1bf692ce_0_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950"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1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5d1bf692ce_0_1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2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There are your 5 quick and easy data visualisations using Matplotlib. Abstracting things into functions always makes your code easier to read and use!</a:t>
            </a:r>
            <a:endParaRPr sz="2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2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Source:</a:t>
            </a:r>
            <a:endParaRPr sz="2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https://towardsdatascience.com/5-quick-and-easy-data-visualizations-in-python-with-code-a2284bae952f</a:t>
            </a:r>
            <a:endParaRPr sz="2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https://towardsdatascience.com/introduction-to-data-visualization-in-python-89a54c97fbed</a:t>
            </a:r>
            <a:endParaRPr sz="2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1bf692ce_0_1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3600">
                <a:solidFill>
                  <a:srgbClr val="333333"/>
                </a:solidFill>
                <a:highlight>
                  <a:srgbClr val="FFFFFF"/>
                </a:highlight>
              </a:rPr>
              <a:t>Sources of Missing Values</a:t>
            </a:r>
            <a:endParaRPr b="1" sz="3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5d1bf692ce_0_1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Before we dive into code, it’s important to understand the sources of missing data.  Here’s some typical reasons why data is missing: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 forgot to fill in a field.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was lost while transferring manually from a legacy database.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was a programming error.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Users chose not to fill out a field tied to their beliefs about how the results would be used or interpreted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1bf692ce_0_1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3600">
                <a:solidFill>
                  <a:srgbClr val="333333"/>
                </a:solidFill>
                <a:highlight>
                  <a:srgbClr val="FFFFFF"/>
                </a:highlight>
              </a:rPr>
              <a:t>Getting Started</a:t>
            </a:r>
            <a:endParaRPr b="1" sz="3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5d1bf692ce_0_14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Before you start cleaning a data set, it’s a good idea to just get a general feel for the data.  After that, you can put together a plan to clean the data.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like to start by asking the following questions: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are the features?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are the expected types (int, float, string, boolean)?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there obvious missing data (values that Pandas can detect)?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there other types of missing data that’s not so obvious (can’t easily detect with Pandas)?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1bf692ce_0_1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 we’re going to work with is a very small </a:t>
            </a:r>
            <a:r>
              <a:rPr lang="en-AU" sz="2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real estate dataset</a:t>
            </a:r>
            <a:r>
              <a:rPr lang="en-AU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17" name="Google Shape;117;g5d1bf692ce_0_155"/>
          <p:cNvSpPr txBox="1"/>
          <p:nvPr>
            <p:ph idx="1" type="body"/>
          </p:nvPr>
        </p:nvSpPr>
        <p:spPr>
          <a:xfrm>
            <a:off x="6350000" y="2932300"/>
            <a:ext cx="1974900" cy="74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g5d1bf692ce_0_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200" y="1340475"/>
            <a:ext cx="7861625" cy="51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1bf692ce_0_16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good way to get a quick feel for the data is to take a look at the first few rows.  Here’s how you would do that in Pandas: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5d1bf692ce_0_162"/>
          <p:cNvSpPr txBox="1"/>
          <p:nvPr>
            <p:ph idx="1" type="body"/>
          </p:nvPr>
        </p:nvSpPr>
        <p:spPr>
          <a:xfrm>
            <a:off x="5236900" y="2190275"/>
            <a:ext cx="1077300" cy="49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g5d1bf692ce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325" y="1690825"/>
            <a:ext cx="9694400" cy="37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1bf692ce_0_172"/>
          <p:cNvSpPr txBox="1"/>
          <p:nvPr>
            <p:ph type="title"/>
          </p:nvPr>
        </p:nvSpPr>
        <p:spPr>
          <a:xfrm>
            <a:off x="838200" y="745925"/>
            <a:ext cx="10515600" cy="10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3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Standard Missing Values</a:t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5d1bf692ce_0_172"/>
          <p:cNvSpPr txBox="1"/>
          <p:nvPr>
            <p:ph idx="1" type="body"/>
          </p:nvPr>
        </p:nvSpPr>
        <p:spPr>
          <a:xfrm>
            <a:off x="838200" y="1825625"/>
            <a:ext cx="4362900" cy="336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 what do I mean by “standard missing values”? These are missing values that Pandas can detect.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Going back to our original data set, let’s take a look at the “Street Number” column.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g5d1bf692ce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100" y="1531399"/>
            <a:ext cx="6686100" cy="33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1bf692ce_0_1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Let’s see how Pandas deals with these:</a:t>
            </a:r>
            <a:endParaRPr b="1" sz="2400"/>
          </a:p>
        </p:txBody>
      </p:sp>
      <p:sp>
        <p:nvSpPr>
          <p:cNvPr id="138" name="Google Shape;138;g5d1bf692ce_0_180"/>
          <p:cNvSpPr txBox="1"/>
          <p:nvPr>
            <p:ph idx="1" type="body"/>
          </p:nvPr>
        </p:nvSpPr>
        <p:spPr>
          <a:xfrm>
            <a:off x="2537725" y="1690825"/>
            <a:ext cx="2160600" cy="67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g5d1bf692ce_0_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325" y="1690813"/>
            <a:ext cx="465772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5d1bf692ce_0_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0675" y="1793350"/>
            <a:ext cx="2744056" cy="4862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5d1bf692ce_0_180"/>
          <p:cNvCxnSpPr/>
          <p:nvPr/>
        </p:nvCxnSpPr>
        <p:spPr>
          <a:xfrm>
            <a:off x="6002900" y="2178275"/>
            <a:ext cx="143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g5d1bf692ce_0_180"/>
          <p:cNvSpPr txBox="1"/>
          <p:nvPr/>
        </p:nvSpPr>
        <p:spPr>
          <a:xfrm>
            <a:off x="942325" y="3504750"/>
            <a:ext cx="5060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highlight>
                  <a:srgbClr val="FFFFFF"/>
                </a:highlight>
              </a:rPr>
              <a:t>Taking a look at the column, we can see that Pandas filled in the blank space with “NA”. Using the </a:t>
            </a:r>
            <a:r>
              <a:rPr lang="en-AU" sz="24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isnull()</a:t>
            </a:r>
            <a:r>
              <a:rPr lang="en-AU" sz="2400">
                <a:solidFill>
                  <a:schemeClr val="dk1"/>
                </a:solidFill>
                <a:highlight>
                  <a:srgbClr val="FFFFFF"/>
                </a:highlight>
              </a:rPr>
              <a:t> method, we can confirm that both the missing value and “NA” were recognized as missing values. Both boolean responses are </a:t>
            </a:r>
            <a:r>
              <a:rPr lang="en-AU" sz="24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Tru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2019-07-11T04:22:03Z</dcterms:created>
  <dc:creator>Huzefa Sabir</dc:creator>
</cp:coreProperties>
</file>