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20"/>
  </p:notesMasterIdLst>
  <p:sldIdLst>
    <p:sldId id="256" r:id="rId2"/>
    <p:sldId id="264" r:id="rId3"/>
    <p:sldId id="265" r:id="rId4"/>
    <p:sldId id="266" r:id="rId5"/>
    <p:sldId id="267" r:id="rId6"/>
    <p:sldId id="268" r:id="rId7"/>
    <p:sldId id="269" r:id="rId8"/>
    <p:sldId id="270" r:id="rId9"/>
    <p:sldId id="271" r:id="rId10"/>
    <p:sldId id="272" r:id="rId11"/>
    <p:sldId id="273" r:id="rId12"/>
    <p:sldId id="275" r:id="rId13"/>
    <p:sldId id="274" r:id="rId14"/>
    <p:sldId id="276" r:id="rId15"/>
    <p:sldId id="277" r:id="rId16"/>
    <p:sldId id="278" r:id="rId17"/>
    <p:sldId id="27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0A02E4-466B-4A1C-89BF-0C2B1D4BC7C0}" type="datetimeFigureOut">
              <a:rPr lang="en-US" smtClean="0"/>
              <a:pPr/>
              <a:t>7/21/2023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0B4C0B-AF5C-42FC-A770-FC39D07E36B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D263A75F-78DF-42A9-BC21-1C7D5E55C115}"/>
              </a:ext>
            </a:extLst>
          </p:cNvPr>
          <p:cNvPicPr>
            <a:picLocks noChangeAspect="1"/>
          </p:cNvPicPr>
          <p:nvPr/>
        </p:nvPicPr>
        <p:blipFill>
          <a:blip r:embed="rId2" cstate="print">
            <a:biLevel thresh="25000"/>
            <a:extLst>
              <a:ext uri="{28A0092B-C50C-407E-A947-70E740481C1C}">
                <a14:useLocalDpi xmlns:a14="http://schemas.microsoft.com/office/drawing/2010/main" xmlns=""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xmlns=""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xmlns=""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xmlns=""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xmlns=""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xmlns="" id="{0F325318-E234-4F36-8B87-16BA513E587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xmlns="" id="{33C151AA-4A07-419B-9ED6-CEF6AC61C135}"/>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xmlns=""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xmlns=""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a:extLst>
              <a:ext uri="{FF2B5EF4-FFF2-40B4-BE49-F238E27FC236}">
                <a16:creationId xmlns:a16="http://schemas.microsoft.com/office/drawing/2014/main" xmlns="" id="{D3A3C5C8-6BE2-42E9-8B5A-2ED21D041198}"/>
              </a:ext>
            </a:extLst>
          </p:cNvPr>
          <p:cNvSpPr>
            <a:spLocks noGrp="1"/>
          </p:cNvSpPr>
          <p:nvPr>
            <p:ph type="dt" sz="half" idx="10"/>
          </p:nvPr>
        </p:nvSpPr>
        <p:spPr/>
        <p:txBody>
          <a:bodyPr/>
          <a:lstStyle/>
          <a:p>
            <a:fld id="{F38453AF-43E3-4413-9D08-2D26123319A4}" type="datetime1">
              <a:rPr lang="en-US" smtClean="0"/>
              <a:pPr/>
              <a:t>7/21/2023</a:t>
            </a:fld>
            <a:endParaRPr lang="en-US"/>
          </a:p>
        </p:txBody>
      </p:sp>
      <p:sp>
        <p:nvSpPr>
          <p:cNvPr id="5" name="Footer Placeholder 4">
            <a:extLst>
              <a:ext uri="{FF2B5EF4-FFF2-40B4-BE49-F238E27FC236}">
                <a16:creationId xmlns:a16="http://schemas.microsoft.com/office/drawing/2014/main" xmlns=""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6F695F3-58FF-4760-B1DC-C5025EA66D87}"/>
              </a:ext>
            </a:extLst>
          </p:cNvPr>
          <p:cNvSpPr>
            <a:spLocks noGrp="1"/>
          </p:cNvSpPr>
          <p:nvPr>
            <p:ph type="sldNum" sz="quarter" idx="12"/>
          </p:nvPr>
        </p:nvSpPr>
        <p:spPr/>
        <p:txBody>
          <a:bodyPr/>
          <a:lstStyle/>
          <a:p>
            <a:fld id="{A1FD0E78-183D-4F7D-A18B-8A4BED7B6988}" type="slidenum">
              <a:rPr lang="en-US" smtClean="0"/>
              <a:pPr/>
              <a:t>‹#›</a:t>
            </a:fld>
            <a:endParaRPr lang="en-US"/>
          </a:p>
        </p:txBody>
      </p:sp>
      <p:cxnSp>
        <p:nvCxnSpPr>
          <p:cNvPr id="17" name="Straight Connector 16">
            <a:extLst>
              <a:ext uri="{FF2B5EF4-FFF2-40B4-BE49-F238E27FC236}">
                <a16:creationId xmlns:a16="http://schemas.microsoft.com/office/drawing/2014/main" xmlns=""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xmlns=""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xmlns=""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4B1346-0FB6-45C7-A96E-DBDDF4C7C069}"/>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5C29AF55-8DB4-4235-B18B-7CA1658AEA7D}"/>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1AF36DFF-55B4-41FE-BF5D-FC115ECB708B}"/>
              </a:ext>
            </a:extLst>
          </p:cNvPr>
          <p:cNvSpPr>
            <a:spLocks noGrp="1"/>
          </p:cNvSpPr>
          <p:nvPr>
            <p:ph type="dt" sz="half" idx="10"/>
          </p:nvPr>
        </p:nvSpPr>
        <p:spPr/>
        <p:txBody>
          <a:bodyPr/>
          <a:lstStyle/>
          <a:p>
            <a:fld id="{BDBAB93B-79C2-4523-B9BD-69EA1DE1AFAC}" type="datetime1">
              <a:rPr lang="en-US" smtClean="0"/>
              <a:pPr/>
              <a:t>7/21/2023</a:t>
            </a:fld>
            <a:endParaRPr lang="en-US"/>
          </a:p>
        </p:txBody>
      </p:sp>
      <p:sp>
        <p:nvSpPr>
          <p:cNvPr id="5" name="Footer Placeholder 4">
            <a:extLst>
              <a:ext uri="{FF2B5EF4-FFF2-40B4-BE49-F238E27FC236}">
                <a16:creationId xmlns:a16="http://schemas.microsoft.com/office/drawing/2014/main" xmlns=""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A3476E6-F3EA-4F13-B40F-1978B532D33E}"/>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BDEE29A-7B74-4351-AF12-4B1C4A1C76B4}"/>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003DBD61-8BBB-4413-B521-69C6BA2EBDB8}"/>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83B486CF-3404-43E2-AAB7-B052FC466837}"/>
              </a:ext>
            </a:extLst>
          </p:cNvPr>
          <p:cNvSpPr>
            <a:spLocks noGrp="1"/>
          </p:cNvSpPr>
          <p:nvPr>
            <p:ph type="dt" sz="half" idx="10"/>
          </p:nvPr>
        </p:nvSpPr>
        <p:spPr/>
        <p:txBody>
          <a:bodyPr/>
          <a:lstStyle/>
          <a:p>
            <a:fld id="{ADAFF6AC-6421-4B83-846F-11549DF62D4B}" type="datetime1">
              <a:rPr lang="en-US" smtClean="0"/>
              <a:pPr/>
              <a:t>7/21/2023</a:t>
            </a:fld>
            <a:endParaRPr lang="en-US"/>
          </a:p>
        </p:txBody>
      </p:sp>
      <p:sp>
        <p:nvSpPr>
          <p:cNvPr id="5" name="Footer Placeholder 4">
            <a:extLst>
              <a:ext uri="{FF2B5EF4-FFF2-40B4-BE49-F238E27FC236}">
                <a16:creationId xmlns:a16="http://schemas.microsoft.com/office/drawing/2014/main" xmlns=""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3356B10-E457-4193-8E4C-4179814527ED}"/>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xmlns=""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xmlns=""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xmlns=""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xmlns="" id="{B9CD68B3-2898-4D6B-B5C2-F62D51C485D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xmlns=""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xmlns="" id="{289441B2-4EF5-4599-887F-42F7A59ADD20}"/>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xmlns=""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xmlns=""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16:creationId xmlns:a16="http://schemas.microsoft.com/office/drawing/2014/main" xmlns="" id="{C68B0C41-3748-45BA-AC12-3356750D6CCC}"/>
              </a:ext>
            </a:extLst>
          </p:cNvPr>
          <p:cNvSpPr>
            <a:spLocks noGrp="1"/>
          </p:cNvSpPr>
          <p:nvPr>
            <p:ph type="dt" sz="half" idx="10"/>
          </p:nvPr>
        </p:nvSpPr>
        <p:spPr/>
        <p:txBody>
          <a:bodyPr/>
          <a:lstStyle/>
          <a:p>
            <a:fld id="{551B634F-7E1B-46A2-81DF-37C7E78B63C0}" type="datetime1">
              <a:rPr lang="en-US" smtClean="0"/>
              <a:pPr/>
              <a:t>7/21/2023</a:t>
            </a:fld>
            <a:endParaRPr lang="en-US"/>
          </a:p>
        </p:txBody>
      </p:sp>
      <p:sp>
        <p:nvSpPr>
          <p:cNvPr id="5" name="Footer Placeholder 4">
            <a:extLst>
              <a:ext uri="{FF2B5EF4-FFF2-40B4-BE49-F238E27FC236}">
                <a16:creationId xmlns:a16="http://schemas.microsoft.com/office/drawing/2014/main" xmlns=""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1E8E2F2-0AF5-4302-9483-8FB2AC4A12E3}"/>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07792D18-2682-4285-9429-837643BCD1C7}"/>
              </a:ext>
            </a:extLst>
          </p:cNvPr>
          <p:cNvPicPr>
            <a:picLocks noChangeAspect="1"/>
          </p:cNvPicPr>
          <p:nvPr/>
        </p:nvPicPr>
        <p:blipFill>
          <a:blip r:embed="rId2" cstate="print">
            <a:biLevel thresh="25000"/>
            <a:extLst>
              <a:ext uri="{28A0092B-C50C-407E-A947-70E740481C1C}">
                <a14:useLocalDpi xmlns:a14="http://schemas.microsoft.com/office/drawing/2010/main" xmlns=""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xmlns=""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xmlns=""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xmlns=""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xmlns=""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xmlns=""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xmlns=""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E6052890-A463-40F0-8781-AB9ECF34701B}"/>
              </a:ext>
            </a:extLst>
          </p:cNvPr>
          <p:cNvSpPr>
            <a:spLocks noGrp="1"/>
          </p:cNvSpPr>
          <p:nvPr>
            <p:ph type="dt" sz="half" idx="10"/>
          </p:nvPr>
        </p:nvSpPr>
        <p:spPr/>
        <p:txBody>
          <a:bodyPr/>
          <a:lstStyle/>
          <a:p>
            <a:fld id="{F69F67E4-BABB-4804-B157-DA5965C4229C}" type="datetime1">
              <a:rPr lang="en-US" smtClean="0"/>
              <a:pPr/>
              <a:t>7/21/2023</a:t>
            </a:fld>
            <a:endParaRPr lang="en-US"/>
          </a:p>
        </p:txBody>
      </p:sp>
      <p:sp>
        <p:nvSpPr>
          <p:cNvPr id="5" name="Footer Placeholder 4">
            <a:extLst>
              <a:ext uri="{FF2B5EF4-FFF2-40B4-BE49-F238E27FC236}">
                <a16:creationId xmlns:a16="http://schemas.microsoft.com/office/drawing/2014/main" xmlns=""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0C98516-7864-4AE1-84EA-04757DF14368}"/>
              </a:ext>
            </a:extLst>
          </p:cNvPr>
          <p:cNvSpPr>
            <a:spLocks noGrp="1"/>
          </p:cNvSpPr>
          <p:nvPr>
            <p:ph type="sldNum" sz="quarter" idx="12"/>
          </p:nvPr>
        </p:nvSpPr>
        <p:spPr/>
        <p:txBody>
          <a:bodyPr/>
          <a:lstStyle/>
          <a:p>
            <a:fld id="{A1FD0E78-183D-4F7D-A18B-8A4BED7B6988}" type="slidenum">
              <a:rPr lang="en-US" smtClean="0"/>
              <a:pPr/>
              <a:t>‹#›</a:t>
            </a:fld>
            <a:endParaRPr lang="en-US"/>
          </a:p>
        </p:txBody>
      </p:sp>
      <p:cxnSp>
        <p:nvCxnSpPr>
          <p:cNvPr id="14" name="Straight Connector 13">
            <a:extLst>
              <a:ext uri="{FF2B5EF4-FFF2-40B4-BE49-F238E27FC236}">
                <a16:creationId xmlns:a16="http://schemas.microsoft.com/office/drawing/2014/main" xmlns=""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xmlns=""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xmlns=""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xmlns=""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xmlns="" id="{5ACF1E32-F9E6-49E7-B655-4856AC619B3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xmlns="" id="{F3355067-D68C-4E9D-814B-94F341ACA832}"/>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E7E56A77-566F-415D-85B3-C170D979EF12}"/>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xmlns="" id="{B022F81A-5D76-4DBF-9DF9-92CD90E7067D}"/>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xmlns="" id="{F71F8005-F81C-45EB-B6F5-872E765EC87A}"/>
              </a:ext>
            </a:extLst>
          </p:cNvPr>
          <p:cNvSpPr>
            <a:spLocks noGrp="1"/>
          </p:cNvSpPr>
          <p:nvPr>
            <p:ph type="dt" sz="half" idx="10"/>
          </p:nvPr>
        </p:nvSpPr>
        <p:spPr/>
        <p:txBody>
          <a:bodyPr/>
          <a:lstStyle/>
          <a:p>
            <a:fld id="{F1D1A22E-9BFC-444F-A40B-7BA49B6AB1CF}" type="datetime1">
              <a:rPr lang="en-US" smtClean="0"/>
              <a:pPr/>
              <a:t>7/21/2023</a:t>
            </a:fld>
            <a:endParaRPr lang="en-US"/>
          </a:p>
        </p:txBody>
      </p:sp>
      <p:sp>
        <p:nvSpPr>
          <p:cNvPr id="6" name="Footer Placeholder 5">
            <a:extLst>
              <a:ext uri="{FF2B5EF4-FFF2-40B4-BE49-F238E27FC236}">
                <a16:creationId xmlns:a16="http://schemas.microsoft.com/office/drawing/2014/main" xmlns=""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8B69BF3-2B4A-42F7-B934-99F11627F82D}"/>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xmlns=""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xmlns=""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xmlns=""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xmlns="" id="{CE0FBF31-43A4-4034-8688-BF6697211B6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xmlns="" id="{FA67B1EE-D3B9-4A72-BB78-BEAFBE1FD62F}"/>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D0C84E1E-AD39-414E-A630-BB5F20BC8A9B}"/>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xmlns=""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B4C4A9DA-01AC-4343-9532-A824358CD679}"/>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xmlns="" id="{CA9BA755-AEE2-4001-8DE6-415A8DBF9673}"/>
              </a:ext>
            </a:extLst>
          </p:cNvPr>
          <p:cNvSpPr>
            <a:spLocks noGrp="1"/>
          </p:cNvSpPr>
          <p:nvPr>
            <p:ph type="dt" sz="half" idx="10"/>
          </p:nvPr>
        </p:nvSpPr>
        <p:spPr/>
        <p:txBody>
          <a:bodyPr/>
          <a:lstStyle/>
          <a:p>
            <a:fld id="{08B3DB5A-CD92-4BE7-B8AF-4329300DC7B4}" type="datetime1">
              <a:rPr lang="en-US" smtClean="0"/>
              <a:pPr/>
              <a:t>7/21/2023</a:t>
            </a:fld>
            <a:endParaRPr lang="en-US"/>
          </a:p>
        </p:txBody>
      </p:sp>
      <p:sp>
        <p:nvSpPr>
          <p:cNvPr id="8" name="Footer Placeholder 7">
            <a:extLst>
              <a:ext uri="{FF2B5EF4-FFF2-40B4-BE49-F238E27FC236}">
                <a16:creationId xmlns:a16="http://schemas.microsoft.com/office/drawing/2014/main" xmlns=""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19B297C-3F38-49A1-953B-17E3F6F667AE}"/>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xmlns=""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xmlns=""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xmlns=""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xmlns="" id="{64C8E1E0-E974-41E1-9F43-DEF84D8A1F2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xmlns="" id="{634473C1-75AC-4CC3-97E1-56E2CDDB9EEA}"/>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8027F37E-14E1-44B3-BCD8-AEBD153A14BA}"/>
              </a:ext>
            </a:extLst>
          </p:cNvPr>
          <p:cNvSpPr>
            <a:spLocks noGrp="1"/>
          </p:cNvSpPr>
          <p:nvPr>
            <p:ph type="dt" sz="half" idx="10"/>
          </p:nvPr>
        </p:nvSpPr>
        <p:spPr/>
        <p:txBody>
          <a:bodyPr/>
          <a:lstStyle/>
          <a:p>
            <a:fld id="{9448D1CF-7571-4508-AC04-4E484514CAF0}" type="datetime1">
              <a:rPr lang="en-US" smtClean="0"/>
              <a:pPr/>
              <a:t>7/21/2023</a:t>
            </a:fld>
            <a:endParaRPr lang="en-US"/>
          </a:p>
        </p:txBody>
      </p:sp>
      <p:sp>
        <p:nvSpPr>
          <p:cNvPr id="4" name="Footer Placeholder 3">
            <a:extLst>
              <a:ext uri="{FF2B5EF4-FFF2-40B4-BE49-F238E27FC236}">
                <a16:creationId xmlns:a16="http://schemas.microsoft.com/office/drawing/2014/main" xmlns=""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0D82C6C-9BFE-4C90-A547-8C325C55EAA2}"/>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xmlns=""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xmlns=""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xmlns=""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xmlns="" id="{16EAC91E-9BE5-4729-AA9E-F5E9394A8D1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xmlns="" id="{7839A89A-4F67-468F-80FE-0E3680B1A7D2}"/>
              </a:ext>
            </a:extLst>
          </p:cNvPr>
          <p:cNvSpPr>
            <a:spLocks noGrp="1"/>
          </p:cNvSpPr>
          <p:nvPr>
            <p:ph type="dt" sz="half" idx="10"/>
          </p:nvPr>
        </p:nvSpPr>
        <p:spPr/>
        <p:txBody>
          <a:bodyPr/>
          <a:lstStyle/>
          <a:p>
            <a:fld id="{B6198203-3C6B-4EED-A5B8-7BE8A0DB13BA}" type="datetime1">
              <a:rPr lang="en-US" smtClean="0"/>
              <a:pPr/>
              <a:t>7/21/2023</a:t>
            </a:fld>
            <a:endParaRPr lang="en-US"/>
          </a:p>
        </p:txBody>
      </p:sp>
      <p:sp>
        <p:nvSpPr>
          <p:cNvPr id="3" name="Footer Placeholder 2">
            <a:extLst>
              <a:ext uri="{FF2B5EF4-FFF2-40B4-BE49-F238E27FC236}">
                <a16:creationId xmlns:a16="http://schemas.microsoft.com/office/drawing/2014/main" xmlns=""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706AE299-AC97-4CB0-8712-61CB13DAB778}"/>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D0B125E7-FC1E-4111-8E29-520E9E6AFC29}"/>
              </a:ext>
            </a:extLst>
          </p:cNvPr>
          <p:cNvSpPr>
            <a:spLocks noGrp="1"/>
          </p:cNvSpPr>
          <p:nvPr>
            <p:ph type="dt" sz="half" idx="10"/>
          </p:nvPr>
        </p:nvSpPr>
        <p:spPr/>
        <p:txBody>
          <a:bodyPr/>
          <a:lstStyle/>
          <a:p>
            <a:fld id="{EECF6B14-35EF-44CB-87E7-522B7B4BC1A1}" type="datetime1">
              <a:rPr lang="en-US" smtClean="0"/>
              <a:pPr/>
              <a:t>7/21/2023</a:t>
            </a:fld>
            <a:endParaRPr lang="en-US"/>
          </a:p>
        </p:txBody>
      </p:sp>
      <p:sp>
        <p:nvSpPr>
          <p:cNvPr id="6" name="Footer Placeholder 5">
            <a:extLst>
              <a:ext uri="{FF2B5EF4-FFF2-40B4-BE49-F238E27FC236}">
                <a16:creationId xmlns:a16="http://schemas.microsoft.com/office/drawing/2014/main" xmlns=""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24D1209-8122-481B-93F3-CD9D18358AD5}"/>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xmlns=""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a:extLst>
              <a:ext uri="{FF2B5EF4-FFF2-40B4-BE49-F238E27FC236}">
                <a16:creationId xmlns:a16="http://schemas.microsoft.com/office/drawing/2014/main" xmlns=""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C64AF84C-0554-4D2A-95E2-84C361AAEDFA}"/>
              </a:ext>
            </a:extLst>
          </p:cNvPr>
          <p:cNvSpPr>
            <a:spLocks noGrp="1"/>
          </p:cNvSpPr>
          <p:nvPr>
            <p:ph type="dt" sz="half" idx="10"/>
          </p:nvPr>
        </p:nvSpPr>
        <p:spPr/>
        <p:txBody>
          <a:bodyPr/>
          <a:lstStyle/>
          <a:p>
            <a:fld id="{F93BDA6A-97DF-4135-A928-71C76755840B}" type="datetime1">
              <a:rPr lang="en-US" smtClean="0"/>
              <a:pPr/>
              <a:t>7/21/2023</a:t>
            </a:fld>
            <a:endParaRPr lang="en-US"/>
          </a:p>
        </p:txBody>
      </p:sp>
      <p:sp>
        <p:nvSpPr>
          <p:cNvPr id="6" name="Footer Placeholder 5">
            <a:extLst>
              <a:ext uri="{FF2B5EF4-FFF2-40B4-BE49-F238E27FC236}">
                <a16:creationId xmlns:a16="http://schemas.microsoft.com/office/drawing/2014/main" xmlns=""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40C9E27-8F16-42E6-B25A-6357B56B30CB}"/>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B1A30F-3A4B-407C-BD36-198791C1294E}" type="datetime1">
              <a:rPr lang="en-US" smtClean="0"/>
              <a:pPr/>
              <a:t>7/21/2023</a:t>
            </a:fld>
            <a:endParaRPr lang="en-US"/>
          </a:p>
        </p:txBody>
      </p:sp>
      <p:sp>
        <p:nvSpPr>
          <p:cNvPr id="5" name="Footer Placeholder 4">
            <a:extLst>
              <a:ext uri="{FF2B5EF4-FFF2-40B4-BE49-F238E27FC236}">
                <a16:creationId xmlns:a16="http://schemas.microsoft.com/office/drawing/2014/main" xmlns=""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stackblitz.com/edit/event-binding-in-angular-ex-4?file=src/app/app.component.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tektutorialshub.com/angular/angular-data-binding/" TargetMode="External"/><Relationship Id="rId2" Type="http://schemas.openxmlformats.org/officeDocument/2006/relationships/hyperlink" Target="https://www.tektutorialshub.com/javascript-tutorial/"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tektutorialshub.com/angular/angular-pipes/" TargetMode="External"/><Relationship Id="rId2" Type="http://schemas.openxmlformats.org/officeDocument/2006/relationships/hyperlink" Target="https://www.tektutorialshub.com/angular/angular-directives/" TargetMode="External"/><Relationship Id="rId1" Type="http://schemas.openxmlformats.org/officeDocument/2006/relationships/slideLayout" Target="../slideLayouts/slideLayout7.xml"/><Relationship Id="rId6" Type="http://schemas.openxmlformats.org/officeDocument/2006/relationships/hyperlink" Target="https://www.tektutorialshub.com/angular/ngmodel-two-way-data-binding-in-angular/" TargetMode="External"/><Relationship Id="rId5" Type="http://schemas.openxmlformats.org/officeDocument/2006/relationships/hyperlink" Target="https://www.tektutorialshub.com/angular/event-binding-in-angular/" TargetMode="External"/><Relationship Id="rId4" Type="http://schemas.openxmlformats.org/officeDocument/2006/relationships/hyperlink" Target="https://www.tektutorialshub.com/angular/angular-service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tektutorialshub.com/angular/angular-data-binding/" TargetMode="External"/><Relationship Id="rId2" Type="http://schemas.openxmlformats.org/officeDocument/2006/relationships/hyperlink" Target="https://www.tektutorialshub.com/typescript-tutorial/"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tektutorialshub.com/angular/angular-directives/" TargetMode="External"/><Relationship Id="rId2" Type="http://schemas.openxmlformats.org/officeDocument/2006/relationships/hyperlink" Target="https://www.tektutorialshub.com/angular/angular-services/"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tektutorialshub.com/angular/property-binding-in-angular/" TargetMode="External"/><Relationship Id="rId2" Type="http://schemas.openxmlformats.org/officeDocument/2006/relationships/hyperlink" Target="https://www.tektutorialshub.com/angular/interpolation-in-angular/"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0F88C2-D62C-496E-8359-A6E42ABBE5C2}"/>
              </a:ext>
            </a:extLst>
          </p:cNvPr>
          <p:cNvSpPr>
            <a:spLocks noGrp="1"/>
          </p:cNvSpPr>
          <p:nvPr>
            <p:ph type="ctrTitle"/>
          </p:nvPr>
        </p:nvSpPr>
        <p:spPr/>
        <p:txBody>
          <a:bodyPr/>
          <a:lstStyle/>
          <a:p>
            <a:pPr fontAlgn="base"/>
            <a:r>
              <a:rPr lang="en-IN" b="1" dirty="0" smtClean="0">
                <a:solidFill>
                  <a:srgbClr val="1D1C29"/>
                </a:solidFill>
                <a:latin typeface="Maax"/>
              </a:rPr>
              <a:t>Angular Components</a:t>
            </a:r>
            <a:br>
              <a:rPr lang="en-IN" b="1" dirty="0" smtClean="0">
                <a:solidFill>
                  <a:srgbClr val="1D1C29"/>
                </a:solidFill>
                <a:latin typeface="Maax"/>
              </a:rPr>
            </a:br>
            <a:endParaRPr lang="en-IN" b="1" i="0" dirty="0">
              <a:solidFill>
                <a:srgbClr val="1D1C29"/>
              </a:solidFill>
              <a:effectLst/>
              <a:latin typeface="Maax"/>
            </a:endParaRPr>
          </a:p>
        </p:txBody>
      </p:sp>
      <p:sp>
        <p:nvSpPr>
          <p:cNvPr id="3" name="Subtitle 2">
            <a:extLst>
              <a:ext uri="{FF2B5EF4-FFF2-40B4-BE49-F238E27FC236}">
                <a16:creationId xmlns:a16="http://schemas.microsoft.com/office/drawing/2014/main" xmlns="" id="{D66627D2-8B6B-4DCC-9D83-1FA969EFAFA0}"/>
              </a:ext>
            </a:extLst>
          </p:cNvPr>
          <p:cNvSpPr>
            <a:spLocks noGrp="1"/>
          </p:cNvSpPr>
          <p:nvPr>
            <p:ph type="subTitle" idx="1"/>
          </p:nvPr>
        </p:nvSpPr>
        <p:spPr/>
        <p:txBody>
          <a:bodyPr>
            <a:normAutofit/>
          </a:bodyPr>
          <a:lstStyle/>
          <a:p>
            <a:r>
              <a:rPr lang="en-US" dirty="0"/>
              <a:t>Sarita Lad</a:t>
            </a:r>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xmlns="" val="92609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ChangeArrowheads="1"/>
          </p:cNvSpPr>
          <p:nvPr/>
        </p:nvSpPr>
        <p:spPr bwMode="auto">
          <a:xfrm>
            <a:off x="1147314" y="817125"/>
            <a:ext cx="4011283" cy="1384995"/>
          </a:xfrm>
          <a:prstGeom prst="rect">
            <a:avLst/>
          </a:prstGeom>
          <a:solidFill>
            <a:srgbClr val="F2F2F2"/>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Source Sans Pro"/>
                <a:cs typeface="Arial" pitchFamily="34" charset="0"/>
              </a:rPr>
              <a:t>The Property Binding uses the following Syntax</a:t>
            </a:r>
          </a:p>
          <a:p>
            <a:pPr marL="0" marR="0" lvl="0" indent="0" algn="l" defTabSz="914400" rtl="0" eaLnBrk="1" fontAlgn="base" latinLnBrk="0" hangingPunct="1">
              <a:lnSpc>
                <a:spcPct val="100000"/>
              </a:lnSpc>
              <a:spcBef>
                <a:spcPct val="0"/>
              </a:spcBef>
              <a:spcAft>
                <a:spcPct val="0"/>
              </a:spcAft>
              <a:buClrTx/>
              <a:buSzTx/>
              <a:buFontTx/>
              <a:buNone/>
              <a:tabLst/>
            </a:pPr>
            <a:endParaRPr lang="en-IN" dirty="0" smtClean="0">
              <a:solidFill>
                <a:srgbClr val="000000"/>
              </a:solidFill>
              <a:latin typeface="Source Sans Pr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pple-system"/>
                <a:cs typeface="Arial" pitchFamily="34" charset="0"/>
              </a:rPr>
              <a:t>[binding-target]=”binding-source”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1400355" y="2513994"/>
            <a:ext cx="8683924" cy="3139321"/>
          </a:xfrm>
          <a:prstGeom prst="rect">
            <a:avLst/>
          </a:prstGeom>
          <a:solidFill>
            <a:schemeClr val="tx1"/>
          </a:solidFill>
        </p:spPr>
        <p:txBody>
          <a:bodyPr wrap="square">
            <a:spAutoFit/>
          </a:bodyPr>
          <a:lstStyle/>
          <a:p>
            <a:r>
              <a:rPr lang="en-US" dirty="0" smtClean="0">
                <a:solidFill>
                  <a:srgbClr val="ABB2BF"/>
                </a:solidFill>
                <a:latin typeface="Consolas"/>
              </a:rPr>
              <a:t>&lt;</a:t>
            </a:r>
            <a:r>
              <a:rPr lang="en-US" dirty="0" smtClean="0">
                <a:solidFill>
                  <a:srgbClr val="E06C75"/>
                </a:solidFill>
                <a:latin typeface="Consolas"/>
              </a:rPr>
              <a:t>p</a:t>
            </a:r>
            <a:r>
              <a:rPr lang="en-US" dirty="0" smtClean="0">
                <a:solidFill>
                  <a:srgbClr val="ABB2BF"/>
                </a:solidFill>
                <a:latin typeface="Consolas"/>
              </a:rPr>
              <a:t> </a:t>
            </a:r>
            <a:r>
              <a:rPr lang="en-US" dirty="0" smtClean="0">
                <a:solidFill>
                  <a:srgbClr val="D19A66"/>
                </a:solidFill>
                <a:latin typeface="Consolas"/>
              </a:rPr>
              <a:t>[</a:t>
            </a:r>
            <a:r>
              <a:rPr lang="en-US" dirty="0" err="1" smtClean="0">
                <a:solidFill>
                  <a:srgbClr val="D19A66"/>
                </a:solidFill>
                <a:latin typeface="Consolas"/>
              </a:rPr>
              <a:t>style.color</a:t>
            </a:r>
            <a:r>
              <a:rPr lang="en-US" dirty="0" smtClean="0">
                <a:solidFill>
                  <a:srgbClr val="D19A66"/>
                </a:solidFill>
                <a:latin typeface="Consolas"/>
              </a:rPr>
              <a:t>]</a:t>
            </a:r>
            <a:r>
              <a:rPr lang="en-US" dirty="0" smtClean="0">
                <a:solidFill>
                  <a:srgbClr val="ABB2BF"/>
                </a:solidFill>
                <a:latin typeface="Consolas"/>
              </a:rPr>
              <a:t>=</a:t>
            </a:r>
            <a:r>
              <a:rPr lang="en-US" dirty="0" smtClean="0">
                <a:solidFill>
                  <a:srgbClr val="98C379"/>
                </a:solidFill>
                <a:latin typeface="Consolas"/>
              </a:rPr>
              <a:t>"</a:t>
            </a:r>
            <a:r>
              <a:rPr lang="en-US" b="1" dirty="0" err="1" smtClean="0">
                <a:solidFill>
                  <a:srgbClr val="49A4EE"/>
                </a:solidFill>
                <a:latin typeface="Consolas"/>
              </a:rPr>
              <a:t>getColor</a:t>
            </a:r>
            <a:r>
              <a:rPr lang="en-US" dirty="0" smtClean="0">
                <a:solidFill>
                  <a:srgbClr val="ABB2BF"/>
                </a:solidFill>
                <a:latin typeface="Consolas"/>
              </a:rPr>
              <a:t>()</a:t>
            </a:r>
            <a:r>
              <a:rPr lang="en-US" dirty="0" smtClean="0">
                <a:solidFill>
                  <a:srgbClr val="98C379"/>
                </a:solidFill>
                <a:latin typeface="Consolas"/>
              </a:rPr>
              <a:t>"</a:t>
            </a:r>
            <a:r>
              <a:rPr lang="en-US" dirty="0" smtClean="0">
                <a:solidFill>
                  <a:srgbClr val="ABB2BF"/>
                </a:solidFill>
                <a:latin typeface="Consolas"/>
              </a:rPr>
              <a:t>&gt;Hello I am in red color&lt;/</a:t>
            </a:r>
            <a:r>
              <a:rPr lang="en-US" dirty="0" smtClean="0">
                <a:solidFill>
                  <a:srgbClr val="E06C75"/>
                </a:solidFill>
                <a:latin typeface="Consolas"/>
              </a:rPr>
              <a:t>p</a:t>
            </a:r>
            <a:r>
              <a:rPr lang="en-US" dirty="0" smtClean="0">
                <a:solidFill>
                  <a:srgbClr val="ABB2BF"/>
                </a:solidFill>
                <a:latin typeface="Consolas"/>
              </a:rPr>
              <a:t>&gt;</a:t>
            </a:r>
          </a:p>
          <a:p>
            <a:r>
              <a:rPr lang="en-US" dirty="0" smtClean="0">
                <a:solidFill>
                  <a:srgbClr val="ABB2BF"/>
                </a:solidFill>
                <a:latin typeface="Consolas"/>
              </a:rPr>
              <a:t>&lt;</a:t>
            </a:r>
            <a:r>
              <a:rPr lang="en-US" dirty="0" smtClean="0">
                <a:solidFill>
                  <a:srgbClr val="E06C75"/>
                </a:solidFill>
                <a:latin typeface="Consolas"/>
              </a:rPr>
              <a:t>p</a:t>
            </a:r>
            <a:r>
              <a:rPr lang="en-US" dirty="0" smtClean="0">
                <a:solidFill>
                  <a:srgbClr val="ABB2BF"/>
                </a:solidFill>
                <a:latin typeface="Consolas"/>
              </a:rPr>
              <a:t> </a:t>
            </a:r>
            <a:r>
              <a:rPr lang="en-US" dirty="0" smtClean="0">
                <a:solidFill>
                  <a:srgbClr val="D19A66"/>
                </a:solidFill>
                <a:latin typeface="Consolas"/>
              </a:rPr>
              <a:t>[</a:t>
            </a:r>
            <a:r>
              <a:rPr lang="en-US" dirty="0" err="1" smtClean="0">
                <a:solidFill>
                  <a:srgbClr val="D19A66"/>
                </a:solidFill>
                <a:latin typeface="Consolas"/>
              </a:rPr>
              <a:t>style.color</a:t>
            </a:r>
            <a:r>
              <a:rPr lang="en-US" dirty="0" smtClean="0">
                <a:solidFill>
                  <a:srgbClr val="D19A66"/>
                </a:solidFill>
                <a:latin typeface="Consolas"/>
              </a:rPr>
              <a:t>]</a:t>
            </a:r>
            <a:r>
              <a:rPr lang="en-US" dirty="0" smtClean="0">
                <a:solidFill>
                  <a:srgbClr val="ABB2BF"/>
                </a:solidFill>
                <a:latin typeface="Consolas"/>
              </a:rPr>
              <a:t>=</a:t>
            </a:r>
            <a:r>
              <a:rPr lang="en-US" dirty="0" smtClean="0">
                <a:solidFill>
                  <a:srgbClr val="98C379"/>
                </a:solidFill>
                <a:latin typeface="Consolas"/>
              </a:rPr>
              <a:t>"</a:t>
            </a:r>
            <a:r>
              <a:rPr lang="en-US" b="1" dirty="0" err="1" smtClean="0">
                <a:solidFill>
                  <a:srgbClr val="49A4EE"/>
                </a:solidFill>
                <a:latin typeface="Consolas"/>
              </a:rPr>
              <a:t>getColor</a:t>
            </a:r>
            <a:r>
              <a:rPr lang="en-US" dirty="0" smtClean="0">
                <a:solidFill>
                  <a:srgbClr val="ABB2BF"/>
                </a:solidFill>
                <a:latin typeface="Consolas"/>
              </a:rPr>
              <a:t>()</a:t>
            </a:r>
            <a:r>
              <a:rPr lang="en-US" dirty="0" smtClean="0">
                <a:solidFill>
                  <a:srgbClr val="98C379"/>
                </a:solidFill>
                <a:latin typeface="Consolas"/>
              </a:rPr>
              <a:t>"</a:t>
            </a:r>
            <a:r>
              <a:rPr lang="en-US" dirty="0" smtClean="0">
                <a:solidFill>
                  <a:srgbClr val="ABB2BF"/>
                </a:solidFill>
                <a:latin typeface="Consolas"/>
              </a:rPr>
              <a:t> </a:t>
            </a:r>
          </a:p>
          <a:p>
            <a:r>
              <a:rPr lang="en-US" dirty="0" smtClean="0">
                <a:solidFill>
                  <a:srgbClr val="ABB2BF"/>
                </a:solidFill>
                <a:latin typeface="Consolas"/>
              </a:rPr>
              <a:t>   </a:t>
            </a:r>
            <a:r>
              <a:rPr lang="en-US" dirty="0" smtClean="0">
                <a:solidFill>
                  <a:srgbClr val="D19A66"/>
                </a:solidFill>
                <a:latin typeface="Consolas"/>
              </a:rPr>
              <a:t>[</a:t>
            </a:r>
            <a:r>
              <a:rPr lang="en-US" dirty="0" err="1" smtClean="0">
                <a:solidFill>
                  <a:srgbClr val="D19A66"/>
                </a:solidFill>
                <a:latin typeface="Consolas"/>
              </a:rPr>
              <a:t>style.font-size.px</a:t>
            </a:r>
            <a:r>
              <a:rPr lang="en-US" dirty="0" smtClean="0">
                <a:solidFill>
                  <a:srgbClr val="D19A66"/>
                </a:solidFill>
                <a:latin typeface="Consolas"/>
              </a:rPr>
              <a:t>]</a:t>
            </a:r>
            <a:r>
              <a:rPr lang="en-US" dirty="0" smtClean="0">
                <a:solidFill>
                  <a:srgbClr val="ABB2BF"/>
                </a:solidFill>
                <a:latin typeface="Consolas"/>
              </a:rPr>
              <a:t>=</a:t>
            </a:r>
            <a:r>
              <a:rPr lang="en-US" dirty="0" smtClean="0">
                <a:solidFill>
                  <a:srgbClr val="98C379"/>
                </a:solidFill>
                <a:latin typeface="Consolas"/>
              </a:rPr>
              <a:t>"'</a:t>
            </a:r>
            <a:r>
              <a:rPr lang="en-US" dirty="0" smtClean="0">
                <a:solidFill>
                  <a:srgbClr val="74C589"/>
                </a:solidFill>
                <a:latin typeface="Consolas"/>
              </a:rPr>
              <a:t>20</a:t>
            </a:r>
            <a:r>
              <a:rPr lang="en-US" dirty="0" smtClean="0">
                <a:solidFill>
                  <a:srgbClr val="98C379"/>
                </a:solidFill>
                <a:latin typeface="Consolas"/>
              </a:rPr>
              <a:t>'"</a:t>
            </a:r>
            <a:r>
              <a:rPr lang="en-US" dirty="0" smtClean="0">
                <a:solidFill>
                  <a:srgbClr val="ABB2BF"/>
                </a:solidFill>
                <a:latin typeface="Consolas"/>
              </a:rPr>
              <a:t>      </a:t>
            </a:r>
          </a:p>
          <a:p>
            <a:r>
              <a:rPr lang="en-US" dirty="0" smtClean="0">
                <a:solidFill>
                  <a:srgbClr val="ABB2BF"/>
                </a:solidFill>
                <a:latin typeface="Consolas"/>
              </a:rPr>
              <a:t>   </a:t>
            </a:r>
            <a:r>
              <a:rPr lang="en-US" dirty="0" smtClean="0">
                <a:solidFill>
                  <a:srgbClr val="D19A66"/>
                </a:solidFill>
                <a:latin typeface="Consolas"/>
              </a:rPr>
              <a:t>[</a:t>
            </a:r>
            <a:r>
              <a:rPr lang="en-US" dirty="0" err="1" smtClean="0">
                <a:solidFill>
                  <a:srgbClr val="D19A66"/>
                </a:solidFill>
                <a:latin typeface="Consolas"/>
              </a:rPr>
              <a:t>style.background</a:t>
            </a:r>
            <a:r>
              <a:rPr lang="en-US" dirty="0" smtClean="0">
                <a:solidFill>
                  <a:srgbClr val="D19A66"/>
                </a:solidFill>
                <a:latin typeface="Consolas"/>
              </a:rPr>
              <a:t>-color]</a:t>
            </a:r>
            <a:r>
              <a:rPr lang="en-US" dirty="0" smtClean="0">
                <a:solidFill>
                  <a:srgbClr val="ABB2BF"/>
                </a:solidFill>
                <a:latin typeface="Consolas"/>
              </a:rPr>
              <a:t>=</a:t>
            </a:r>
            <a:r>
              <a:rPr lang="en-US" dirty="0" smtClean="0">
                <a:solidFill>
                  <a:srgbClr val="98C379"/>
                </a:solidFill>
                <a:latin typeface="Consolas"/>
              </a:rPr>
              <a:t>"</a:t>
            </a:r>
            <a:r>
              <a:rPr lang="en-US" dirty="0" smtClean="0">
                <a:solidFill>
                  <a:srgbClr val="E06C75"/>
                </a:solidFill>
                <a:latin typeface="Consolas"/>
              </a:rPr>
              <a:t>status</a:t>
            </a:r>
            <a:r>
              <a:rPr lang="en-US" dirty="0" smtClean="0">
                <a:solidFill>
                  <a:srgbClr val="56B6C2"/>
                </a:solidFill>
                <a:latin typeface="Consolas"/>
              </a:rPr>
              <a:t>==</a:t>
            </a:r>
            <a:r>
              <a:rPr lang="en-US" dirty="0" smtClean="0">
                <a:solidFill>
                  <a:srgbClr val="98C379"/>
                </a:solidFill>
                <a:latin typeface="Consolas"/>
              </a:rPr>
              <a:t>'</a:t>
            </a:r>
            <a:r>
              <a:rPr lang="en-US" dirty="0" smtClean="0">
                <a:solidFill>
                  <a:srgbClr val="74C589"/>
                </a:solidFill>
                <a:latin typeface="Consolas"/>
              </a:rPr>
              <a:t>error</a:t>
            </a:r>
            <a:r>
              <a:rPr lang="en-US" dirty="0" smtClean="0">
                <a:solidFill>
                  <a:srgbClr val="98C379"/>
                </a:solidFill>
                <a:latin typeface="Consolas"/>
              </a:rPr>
              <a:t>'</a:t>
            </a:r>
            <a:r>
              <a:rPr lang="en-US" dirty="0" smtClean="0">
                <a:solidFill>
                  <a:srgbClr val="ABB2BF"/>
                </a:solidFill>
                <a:latin typeface="Consolas"/>
              </a:rPr>
              <a:t> </a:t>
            </a:r>
            <a:r>
              <a:rPr lang="en-US" dirty="0" smtClean="0">
                <a:solidFill>
                  <a:srgbClr val="C678DD"/>
                </a:solidFill>
                <a:latin typeface="Consolas"/>
              </a:rPr>
              <a:t>?</a:t>
            </a:r>
            <a:r>
              <a:rPr lang="en-US" dirty="0" smtClean="0">
                <a:solidFill>
                  <a:srgbClr val="ABB2BF"/>
                </a:solidFill>
                <a:latin typeface="Consolas"/>
              </a:rPr>
              <a:t> </a:t>
            </a:r>
            <a:r>
              <a:rPr lang="en-US" dirty="0" smtClean="0">
                <a:solidFill>
                  <a:srgbClr val="98C379"/>
                </a:solidFill>
                <a:latin typeface="Consolas"/>
              </a:rPr>
              <a:t>'</a:t>
            </a:r>
            <a:r>
              <a:rPr lang="en-US" dirty="0" smtClean="0">
                <a:solidFill>
                  <a:srgbClr val="74C589"/>
                </a:solidFill>
                <a:latin typeface="Consolas"/>
              </a:rPr>
              <a:t>white</a:t>
            </a:r>
            <a:r>
              <a:rPr lang="en-US" dirty="0" smtClean="0">
                <a:solidFill>
                  <a:srgbClr val="98C379"/>
                </a:solidFill>
                <a:latin typeface="Consolas"/>
              </a:rPr>
              <a:t>'</a:t>
            </a:r>
            <a:r>
              <a:rPr lang="en-US" dirty="0" smtClean="0">
                <a:solidFill>
                  <a:srgbClr val="C678DD"/>
                </a:solidFill>
                <a:latin typeface="Consolas"/>
              </a:rPr>
              <a:t>:</a:t>
            </a:r>
            <a:r>
              <a:rPr lang="en-US" dirty="0" smtClean="0">
                <a:solidFill>
                  <a:srgbClr val="ABB2BF"/>
                </a:solidFill>
                <a:latin typeface="Consolas"/>
              </a:rPr>
              <a:t> </a:t>
            </a:r>
            <a:r>
              <a:rPr lang="en-US" dirty="0" smtClean="0">
                <a:solidFill>
                  <a:srgbClr val="98C379"/>
                </a:solidFill>
                <a:latin typeface="Consolas"/>
              </a:rPr>
              <a:t>'</a:t>
            </a:r>
            <a:r>
              <a:rPr lang="en-US" dirty="0" smtClean="0">
                <a:solidFill>
                  <a:srgbClr val="74C589"/>
                </a:solidFill>
                <a:latin typeface="Consolas"/>
              </a:rPr>
              <a:t>blue</a:t>
            </a:r>
            <a:r>
              <a:rPr lang="en-US" dirty="0" smtClean="0">
                <a:solidFill>
                  <a:srgbClr val="98C379"/>
                </a:solidFill>
                <a:latin typeface="Consolas"/>
              </a:rPr>
              <a:t>'"</a:t>
            </a:r>
            <a:r>
              <a:rPr lang="en-US" dirty="0" smtClean="0">
                <a:solidFill>
                  <a:srgbClr val="ABB2BF"/>
                </a:solidFill>
                <a:latin typeface="Consolas"/>
              </a:rPr>
              <a:t>&gt;</a:t>
            </a:r>
          </a:p>
          <a:p>
            <a:r>
              <a:rPr lang="en-US" dirty="0" smtClean="0">
                <a:solidFill>
                  <a:srgbClr val="ABB2BF"/>
                </a:solidFill>
                <a:latin typeface="Consolas"/>
              </a:rPr>
              <a:t>   paragraph with multiple styles</a:t>
            </a:r>
          </a:p>
          <a:p>
            <a:r>
              <a:rPr lang="en-US" dirty="0" smtClean="0">
                <a:solidFill>
                  <a:srgbClr val="ABB2BF"/>
                </a:solidFill>
                <a:latin typeface="Consolas"/>
              </a:rPr>
              <a:t>&lt;/</a:t>
            </a:r>
            <a:r>
              <a:rPr lang="en-US" dirty="0" smtClean="0">
                <a:solidFill>
                  <a:srgbClr val="E06C75"/>
                </a:solidFill>
                <a:latin typeface="Consolas"/>
              </a:rPr>
              <a:t>p</a:t>
            </a:r>
            <a:r>
              <a:rPr lang="en-US" dirty="0" smtClean="0">
                <a:solidFill>
                  <a:srgbClr val="ABB2BF"/>
                </a:solidFill>
                <a:latin typeface="Consolas"/>
              </a:rPr>
              <a:t>&gt;</a:t>
            </a:r>
          </a:p>
          <a:p>
            <a:r>
              <a:rPr lang="en-US" dirty="0" smtClean="0">
                <a:solidFill>
                  <a:srgbClr val="ABB2BF"/>
                </a:solidFill>
                <a:latin typeface="Consolas"/>
              </a:rPr>
              <a:t> &lt;</a:t>
            </a:r>
            <a:r>
              <a:rPr lang="en-US" dirty="0" smtClean="0">
                <a:solidFill>
                  <a:srgbClr val="E06C75"/>
                </a:solidFill>
                <a:latin typeface="Consolas"/>
              </a:rPr>
              <a:t>div</a:t>
            </a:r>
            <a:r>
              <a:rPr lang="en-US" dirty="0" smtClean="0">
                <a:solidFill>
                  <a:srgbClr val="ABB2BF"/>
                </a:solidFill>
                <a:latin typeface="Consolas"/>
              </a:rPr>
              <a:t> </a:t>
            </a:r>
            <a:r>
              <a:rPr lang="en-US" dirty="0" smtClean="0">
                <a:solidFill>
                  <a:srgbClr val="D19A66"/>
                </a:solidFill>
                <a:latin typeface="Consolas"/>
              </a:rPr>
              <a:t>[</a:t>
            </a:r>
            <a:r>
              <a:rPr lang="en-US" dirty="0" err="1" smtClean="0">
                <a:solidFill>
                  <a:srgbClr val="D19A66"/>
                </a:solidFill>
                <a:latin typeface="Consolas"/>
              </a:rPr>
              <a:t>ngClass</a:t>
            </a:r>
            <a:r>
              <a:rPr lang="en-US" dirty="0" smtClean="0">
                <a:solidFill>
                  <a:srgbClr val="D19A66"/>
                </a:solidFill>
                <a:latin typeface="Consolas"/>
              </a:rPr>
              <a:t>]</a:t>
            </a:r>
            <a:r>
              <a:rPr lang="en-US" dirty="0" smtClean="0">
                <a:solidFill>
                  <a:srgbClr val="ABB2BF"/>
                </a:solidFill>
                <a:latin typeface="Consolas"/>
              </a:rPr>
              <a:t>=</a:t>
            </a:r>
            <a:r>
              <a:rPr lang="en-US" dirty="0" smtClean="0">
                <a:solidFill>
                  <a:srgbClr val="98C379"/>
                </a:solidFill>
                <a:latin typeface="Consolas"/>
              </a:rPr>
              <a:t>"'</a:t>
            </a:r>
            <a:r>
              <a:rPr lang="en-US" dirty="0" smtClean="0">
                <a:solidFill>
                  <a:srgbClr val="74C589"/>
                </a:solidFill>
                <a:latin typeface="Consolas"/>
              </a:rPr>
              <a:t>primary big</a:t>
            </a:r>
            <a:r>
              <a:rPr lang="en-US" dirty="0" smtClean="0">
                <a:solidFill>
                  <a:srgbClr val="98C379"/>
                </a:solidFill>
                <a:latin typeface="Consolas"/>
              </a:rPr>
              <a:t>'"</a:t>
            </a:r>
            <a:r>
              <a:rPr lang="en-US" dirty="0" smtClean="0">
                <a:solidFill>
                  <a:srgbClr val="ABB2BF"/>
                </a:solidFill>
                <a:latin typeface="Consolas"/>
              </a:rPr>
              <a:t>&gt;This is an example of </a:t>
            </a:r>
            <a:r>
              <a:rPr lang="en-US" dirty="0" err="1" smtClean="0">
                <a:solidFill>
                  <a:srgbClr val="ABB2BF"/>
                </a:solidFill>
                <a:latin typeface="Consolas"/>
              </a:rPr>
              <a:t>ngClass</a:t>
            </a:r>
            <a:r>
              <a:rPr lang="en-US" dirty="0" smtClean="0">
                <a:solidFill>
                  <a:srgbClr val="ABB2BF"/>
                </a:solidFill>
                <a:latin typeface="Consolas"/>
              </a:rPr>
              <a:t> binding&lt;/</a:t>
            </a:r>
            <a:r>
              <a:rPr lang="en-US" dirty="0" smtClean="0">
                <a:solidFill>
                  <a:srgbClr val="E06C75"/>
                </a:solidFill>
                <a:latin typeface="Consolas"/>
              </a:rPr>
              <a:t>div</a:t>
            </a:r>
            <a:r>
              <a:rPr lang="en-US" dirty="0" smtClean="0">
                <a:solidFill>
                  <a:srgbClr val="ABB2BF"/>
                </a:solidFill>
                <a:latin typeface="Consolas"/>
              </a:rPr>
              <a:t>&gt;</a:t>
            </a:r>
          </a:p>
          <a:p>
            <a:r>
              <a:rPr lang="en-US" dirty="0" smtClean="0">
                <a:solidFill>
                  <a:srgbClr val="ABB2BF"/>
                </a:solidFill>
                <a:latin typeface="Consolas"/>
              </a:rPr>
              <a:t/>
            </a:r>
            <a:br>
              <a:rPr lang="en-US" dirty="0" smtClean="0">
                <a:solidFill>
                  <a:srgbClr val="ABB2BF"/>
                </a:solidFill>
                <a:latin typeface="Consolas"/>
              </a:rPr>
            </a:br>
            <a:r>
              <a:rPr lang="en-US" dirty="0" smtClean="0">
                <a:solidFill>
                  <a:srgbClr val="ABB2BF"/>
                </a:solidFill>
                <a:latin typeface="Consolas"/>
              </a:rPr>
              <a:t> &lt;</a:t>
            </a:r>
            <a:r>
              <a:rPr lang="en-US" dirty="0" smtClean="0">
                <a:solidFill>
                  <a:srgbClr val="E06C75"/>
                </a:solidFill>
                <a:latin typeface="Consolas"/>
              </a:rPr>
              <a:t>div</a:t>
            </a:r>
            <a:r>
              <a:rPr lang="en-US" dirty="0" smtClean="0">
                <a:solidFill>
                  <a:srgbClr val="ABB2BF"/>
                </a:solidFill>
                <a:latin typeface="Consolas"/>
              </a:rPr>
              <a:t> </a:t>
            </a:r>
            <a:r>
              <a:rPr lang="en-US" dirty="0" smtClean="0">
                <a:solidFill>
                  <a:srgbClr val="D19A66"/>
                </a:solidFill>
                <a:latin typeface="Consolas"/>
              </a:rPr>
              <a:t>[</a:t>
            </a:r>
            <a:r>
              <a:rPr lang="en-US" dirty="0" err="1" smtClean="0">
                <a:solidFill>
                  <a:srgbClr val="D19A66"/>
                </a:solidFill>
                <a:latin typeface="Consolas"/>
              </a:rPr>
              <a:t>ngStyle</a:t>
            </a:r>
            <a:r>
              <a:rPr lang="en-US" dirty="0" smtClean="0">
                <a:solidFill>
                  <a:srgbClr val="D19A66"/>
                </a:solidFill>
                <a:latin typeface="Consolas"/>
              </a:rPr>
              <a:t>]</a:t>
            </a:r>
            <a:r>
              <a:rPr lang="en-US" dirty="0" smtClean="0">
                <a:solidFill>
                  <a:srgbClr val="ABB2BF"/>
                </a:solidFill>
                <a:latin typeface="Consolas"/>
              </a:rPr>
              <a:t>=</a:t>
            </a:r>
            <a:r>
              <a:rPr lang="en-US" dirty="0" smtClean="0">
                <a:solidFill>
                  <a:srgbClr val="98C379"/>
                </a:solidFill>
                <a:latin typeface="Consolas"/>
              </a:rPr>
              <a:t>"</a:t>
            </a:r>
            <a:r>
              <a:rPr lang="en-US" dirty="0" smtClean="0">
                <a:solidFill>
                  <a:srgbClr val="ABB2BF"/>
                </a:solidFill>
                <a:latin typeface="Consolas"/>
              </a:rPr>
              <a:t>{</a:t>
            </a:r>
            <a:r>
              <a:rPr lang="en-US" dirty="0" smtClean="0">
                <a:solidFill>
                  <a:srgbClr val="98C379"/>
                </a:solidFill>
                <a:latin typeface="Consolas"/>
              </a:rPr>
              <a:t>'</a:t>
            </a:r>
            <a:r>
              <a:rPr lang="en-US" dirty="0" smtClean="0">
                <a:solidFill>
                  <a:srgbClr val="74C589"/>
                </a:solidFill>
                <a:latin typeface="Consolas"/>
              </a:rPr>
              <a:t>font-</a:t>
            </a:r>
            <a:r>
              <a:rPr lang="en-US" dirty="0" err="1" smtClean="0">
                <a:solidFill>
                  <a:srgbClr val="74C589"/>
                </a:solidFill>
                <a:latin typeface="Consolas"/>
              </a:rPr>
              <a:t>size</a:t>
            </a:r>
            <a:r>
              <a:rPr lang="en-US" dirty="0" err="1" smtClean="0">
                <a:solidFill>
                  <a:srgbClr val="98C379"/>
                </a:solidFill>
                <a:latin typeface="Consolas"/>
              </a:rPr>
              <a:t>'</a:t>
            </a:r>
            <a:r>
              <a:rPr lang="en-US" dirty="0" err="1" smtClean="0">
                <a:solidFill>
                  <a:srgbClr val="ABB2BF"/>
                </a:solidFill>
                <a:latin typeface="Consolas"/>
              </a:rPr>
              <a:t>:</a:t>
            </a:r>
            <a:r>
              <a:rPr lang="en-US" b="1" dirty="0" err="1" smtClean="0">
                <a:solidFill>
                  <a:srgbClr val="49A4EE"/>
                </a:solidFill>
                <a:latin typeface="Consolas"/>
              </a:rPr>
              <a:t>getSize</a:t>
            </a:r>
            <a:r>
              <a:rPr lang="en-US" dirty="0" smtClean="0">
                <a:solidFill>
                  <a:srgbClr val="ABB2BF"/>
                </a:solidFill>
                <a:latin typeface="Consolas"/>
              </a:rPr>
              <a:t>()}</a:t>
            </a:r>
            <a:r>
              <a:rPr lang="en-US" dirty="0" smtClean="0">
                <a:solidFill>
                  <a:srgbClr val="98C379"/>
                </a:solidFill>
                <a:latin typeface="Consolas"/>
              </a:rPr>
              <a:t>"</a:t>
            </a:r>
            <a:r>
              <a:rPr lang="en-US" dirty="0" smtClean="0">
                <a:solidFill>
                  <a:srgbClr val="ABB2BF"/>
                </a:solidFill>
                <a:latin typeface="Consolas"/>
              </a:rPr>
              <a:t>&gt;This is an example of </a:t>
            </a:r>
            <a:r>
              <a:rPr lang="en-US" dirty="0" err="1" smtClean="0">
                <a:solidFill>
                  <a:srgbClr val="ABB2BF"/>
                </a:solidFill>
                <a:latin typeface="Consolas"/>
              </a:rPr>
              <a:t>ngStyle</a:t>
            </a:r>
            <a:r>
              <a:rPr lang="en-US" dirty="0" smtClean="0">
                <a:solidFill>
                  <a:srgbClr val="ABB2BF"/>
                </a:solidFill>
                <a:latin typeface="Consolas"/>
              </a:rPr>
              <a:t> binding&lt;/</a:t>
            </a:r>
            <a:r>
              <a:rPr lang="en-US" dirty="0" smtClean="0">
                <a:solidFill>
                  <a:srgbClr val="E06C75"/>
                </a:solidFill>
                <a:latin typeface="Consolas"/>
              </a:rPr>
              <a:t>div</a:t>
            </a:r>
            <a:r>
              <a:rPr lang="en-US" dirty="0" smtClean="0">
                <a:solidFill>
                  <a:srgbClr val="ABB2BF"/>
                </a:solidFill>
                <a:latin typeface="Consolas"/>
              </a:rPr>
              <a:t>&gt;</a:t>
            </a:r>
            <a:endParaRPr lang="en-US" b="0" dirty="0">
              <a:solidFill>
                <a:srgbClr val="ABB2BF"/>
              </a:solidFill>
              <a:latin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2227" y="414870"/>
            <a:ext cx="1674882" cy="369332"/>
          </a:xfrm>
          <a:prstGeom prst="rect">
            <a:avLst/>
          </a:prstGeom>
        </p:spPr>
        <p:txBody>
          <a:bodyPr wrap="none">
            <a:spAutoFit/>
          </a:bodyPr>
          <a:lstStyle/>
          <a:p>
            <a:pPr fontAlgn="base"/>
            <a:r>
              <a:rPr lang="en-US" b="1" dirty="0" smtClean="0">
                <a:solidFill>
                  <a:schemeClr val="accent1"/>
                </a:solidFill>
              </a:rPr>
              <a:t>C:Event Binding</a:t>
            </a:r>
            <a:endParaRPr lang="en-US" b="1" dirty="0">
              <a:solidFill>
                <a:schemeClr val="accent1"/>
              </a:solidFill>
            </a:endParaRPr>
          </a:p>
        </p:txBody>
      </p:sp>
      <p:sp>
        <p:nvSpPr>
          <p:cNvPr id="3" name="Rectangle 2"/>
          <p:cNvSpPr/>
          <p:nvPr/>
        </p:nvSpPr>
        <p:spPr>
          <a:xfrm>
            <a:off x="1348595" y="834227"/>
            <a:ext cx="9141125" cy="1754326"/>
          </a:xfrm>
          <a:prstGeom prst="rect">
            <a:avLst/>
          </a:prstGeom>
        </p:spPr>
        <p:txBody>
          <a:bodyPr wrap="square">
            <a:spAutoFit/>
          </a:bodyPr>
          <a:lstStyle/>
          <a:p>
            <a:r>
              <a:rPr lang="en-US" dirty="0" smtClean="0"/>
              <a:t>Event binding allows us to bind events such as keystroke, clicks, hover, </a:t>
            </a:r>
            <a:r>
              <a:rPr lang="en-US" dirty="0" err="1" smtClean="0"/>
              <a:t>touche</a:t>
            </a:r>
            <a:r>
              <a:rPr lang="en-US" dirty="0" smtClean="0"/>
              <a:t>, etc to a method in component. It is one way from view to component. By tracking the user events in the view and responding to it, we can keep our component in sync with the view. For Example, when the user changes to an input in a text box, we can update the model in the component, run some validations, etc. When the user submits the button, we can then save the model to the backend server.</a:t>
            </a:r>
            <a:endParaRPr lang="en-US" dirty="0"/>
          </a:p>
        </p:txBody>
      </p:sp>
      <p:graphicFrame>
        <p:nvGraphicFramePr>
          <p:cNvPr id="4" name="Table 3"/>
          <p:cNvGraphicFramePr>
            <a:graphicFrameLocks noGrp="1"/>
          </p:cNvGraphicFramePr>
          <p:nvPr/>
        </p:nvGraphicFramePr>
        <p:xfrm>
          <a:off x="2592615" y="3506637"/>
          <a:ext cx="6782481" cy="914400"/>
        </p:xfrm>
        <a:graphic>
          <a:graphicData uri="http://schemas.openxmlformats.org/drawingml/2006/table">
            <a:tbl>
              <a:tblPr/>
              <a:tblGrid>
                <a:gridCol w="251188"/>
                <a:gridCol w="6531293"/>
              </a:tblGrid>
              <a:tr h="0">
                <a:tc>
                  <a:txBody>
                    <a:bodyPr/>
                    <a:lstStyle/>
                    <a:p>
                      <a:pPr algn="r" fontAlgn="base"/>
                      <a:r>
                        <a:rPr lang="en-US" dirty="0">
                          <a:solidFill>
                            <a:srgbClr val="AAAAAA"/>
                          </a:solidFill>
                          <a:latin typeface="inherit"/>
                        </a:rPr>
                        <a:t>1</a:t>
                      </a:r>
                    </a:p>
                    <a:p>
                      <a:pPr algn="r" fontAlgn="base"/>
                      <a:r>
                        <a:rPr lang="en-US" dirty="0">
                          <a:solidFill>
                            <a:srgbClr val="AAAAAA"/>
                          </a:solidFill>
                          <a:latin typeface="inherit"/>
                        </a:rPr>
                        <a:t>2</a:t>
                      </a:r>
                    </a:p>
                    <a:p>
                      <a:pPr algn="r" fontAlgn="base"/>
                      <a:r>
                        <a:rPr lang="en-US" dirty="0">
                          <a:solidFill>
                            <a:srgbClr val="AAAAAA"/>
                          </a:solidFill>
                          <a:latin typeface="inherit"/>
                        </a:rPr>
                        <a:t>3</a:t>
                      </a:r>
                    </a:p>
                  </a:txBody>
                  <a:tcPr>
                    <a:lnL>
                      <a:noFill/>
                    </a:lnL>
                    <a:lnR>
                      <a:noFill/>
                    </a:lnR>
                    <a:lnT>
                      <a:noFill/>
                    </a:lnT>
                    <a:lnB>
                      <a:noFill/>
                    </a:lnB>
                    <a:solidFill>
                      <a:srgbClr val="EEEEEE"/>
                    </a:solidFill>
                  </a:tcPr>
                </a:tc>
                <a:tc>
                  <a:txBody>
                    <a:bodyPr/>
                    <a:lstStyle/>
                    <a:p>
                      <a:pPr algn="l" fontAlgn="base"/>
                      <a:r>
                        <a:rPr lang="en-US" dirty="0">
                          <a:solidFill>
                            <a:srgbClr val="000000"/>
                          </a:solidFill>
                          <a:latin typeface="inherit"/>
                        </a:rPr>
                        <a:t> </a:t>
                      </a:r>
                    </a:p>
                    <a:p>
                      <a:pPr algn="l" fontAlgn="base"/>
                      <a:r>
                        <a:rPr lang="en-US" dirty="0">
                          <a:solidFill>
                            <a:srgbClr val="333333"/>
                          </a:solidFill>
                          <a:latin typeface="inherit"/>
                        </a:rPr>
                        <a:t>(</a:t>
                      </a:r>
                      <a:r>
                        <a:rPr lang="en-US" dirty="0">
                          <a:solidFill>
                            <a:srgbClr val="000000"/>
                          </a:solidFill>
                          <a:latin typeface="inherit"/>
                        </a:rPr>
                        <a:t>target-</a:t>
                      </a:r>
                      <a:r>
                        <a:rPr lang="en-US" b="1" dirty="0">
                          <a:solidFill>
                            <a:srgbClr val="000000"/>
                          </a:solidFill>
                          <a:latin typeface="inherit"/>
                        </a:rPr>
                        <a:t>event</a:t>
                      </a:r>
                      <a:r>
                        <a:rPr lang="en-US" dirty="0">
                          <a:solidFill>
                            <a:srgbClr val="333333"/>
                          </a:solidFill>
                          <a:latin typeface="inherit"/>
                        </a:rPr>
                        <a:t>)</a:t>
                      </a:r>
                      <a:r>
                        <a:rPr lang="en-US" dirty="0">
                          <a:solidFill>
                            <a:srgbClr val="000000"/>
                          </a:solidFill>
                          <a:latin typeface="inherit"/>
                        </a:rPr>
                        <a:t>=</a:t>
                      </a:r>
                      <a:r>
                        <a:rPr lang="en-US" dirty="0">
                          <a:solidFill>
                            <a:srgbClr val="DD1144"/>
                          </a:solidFill>
                          <a:latin typeface="inherit"/>
                        </a:rPr>
                        <a:t>"</a:t>
                      </a:r>
                      <a:r>
                        <a:rPr lang="en-US" dirty="0" err="1">
                          <a:solidFill>
                            <a:srgbClr val="DD1144"/>
                          </a:solidFill>
                          <a:latin typeface="inherit"/>
                        </a:rPr>
                        <a:t>TemplateStatement</a:t>
                      </a:r>
                      <a:r>
                        <a:rPr lang="en-US" dirty="0">
                          <a:solidFill>
                            <a:srgbClr val="DD1144"/>
                          </a:solidFill>
                          <a:latin typeface="inherit"/>
                        </a:rPr>
                        <a:t>"</a:t>
                      </a:r>
                      <a:endParaRPr lang="en-US" dirty="0">
                        <a:solidFill>
                          <a:srgbClr val="000000"/>
                        </a:solidFill>
                        <a:latin typeface="inherit"/>
                      </a:endParaRPr>
                    </a:p>
                  </a:txBody>
                  <a:tcPr>
                    <a:lnL>
                      <a:noFill/>
                    </a:lnL>
                    <a:lnR>
                      <a:noFill/>
                    </a:lnR>
                    <a:lnT>
                      <a:noFill/>
                    </a:lnT>
                    <a:lnB>
                      <a:noFill/>
                    </a:lnB>
                  </a:tcPr>
                </a:tc>
              </a:tr>
            </a:tbl>
          </a:graphicData>
        </a:graphic>
      </p:graphicFrame>
      <p:sp>
        <p:nvSpPr>
          <p:cNvPr id="1025" name="Rectangle 1"/>
          <p:cNvSpPr>
            <a:spLocks noChangeArrowheads="1"/>
          </p:cNvSpPr>
          <p:nvPr/>
        </p:nvSpPr>
        <p:spPr bwMode="auto">
          <a:xfrm>
            <a:off x="3079630" y="2605156"/>
            <a:ext cx="3847381" cy="5693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000000"/>
                </a:solidFill>
                <a:effectLst/>
                <a:latin typeface="Source Sans Pro"/>
                <a:cs typeface="Arial" pitchFamily="34" charset="0"/>
              </a:rPr>
              <a:t>The Angular event binding consists of two parts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2651185" y="4510987"/>
            <a:ext cx="6096000" cy="1200329"/>
          </a:xfrm>
          <a:prstGeom prst="rect">
            <a:avLst/>
          </a:prstGeom>
        </p:spPr>
        <p:txBody>
          <a:bodyPr>
            <a:spAutoFit/>
          </a:bodyPr>
          <a:lstStyle/>
          <a:p>
            <a:pPr fontAlgn="base"/>
            <a:r>
              <a:rPr lang="en-US" dirty="0" smtClean="0"/>
              <a:t>We enclose the target event name in parentheses on the left side</a:t>
            </a:r>
          </a:p>
          <a:p>
            <a:pPr fontAlgn="base"/>
            <a:r>
              <a:rPr lang="en-US" dirty="0" smtClean="0"/>
              <a:t>Assign it to a template statement within a quote on the right side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5238" y="406243"/>
            <a:ext cx="2845010" cy="369332"/>
          </a:xfrm>
          <a:prstGeom prst="rect">
            <a:avLst/>
          </a:prstGeom>
        </p:spPr>
        <p:txBody>
          <a:bodyPr wrap="none">
            <a:spAutoFit/>
          </a:bodyPr>
          <a:lstStyle/>
          <a:p>
            <a:pPr fontAlgn="base"/>
            <a:r>
              <a:rPr lang="en-US" b="1" dirty="0" smtClean="0"/>
              <a:t>Template reference variable</a:t>
            </a:r>
            <a:endParaRPr lang="en-US" b="1" dirty="0"/>
          </a:p>
        </p:txBody>
      </p:sp>
      <p:sp>
        <p:nvSpPr>
          <p:cNvPr id="27649" name="Rectangle 1"/>
          <p:cNvSpPr>
            <a:spLocks noChangeArrowheads="1"/>
          </p:cNvSpPr>
          <p:nvPr/>
        </p:nvSpPr>
        <p:spPr bwMode="auto">
          <a:xfrm>
            <a:off x="1552755" y="846819"/>
            <a:ext cx="8816196" cy="400110"/>
          </a:xfrm>
          <a:prstGeom prst="rect">
            <a:avLst/>
          </a:prstGeom>
          <a:solidFill>
            <a:srgbClr val="F2F2F2"/>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ource Sans Pro"/>
                <a:cs typeface="Arial" pitchFamily="34" charset="0"/>
              </a:rPr>
              <a:t>We can also make use of the template reference variable to pass the value instead of </a:t>
            </a:r>
            <a:r>
              <a:rPr kumimoji="0" lang="en-US" sz="1100" b="0" i="0" u="none" strike="noStrike" cap="none" normalizeH="0" baseline="0" smtClean="0">
                <a:ln>
                  <a:noFill/>
                </a:ln>
                <a:solidFill>
                  <a:srgbClr val="000000"/>
                </a:solidFill>
                <a:effectLst/>
                <a:latin typeface="-apple-system"/>
                <a:cs typeface="Arial" pitchFamily="34" charset="0"/>
              </a:rPr>
              <a:t>$event</a:t>
            </a:r>
            <a:r>
              <a:rPr kumimoji="0" lang="en-US" sz="1300" b="0" i="0" u="none" strike="noStrike" cap="none" normalizeH="0" baseline="0" smtClean="0">
                <a:ln>
                  <a:noFill/>
                </a:ln>
                <a:solidFill>
                  <a:srgbClr val="000000"/>
                </a:solidFill>
                <a:effectLst/>
                <a:latin typeface="Source Sans Pro"/>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ource Sans Pro"/>
                <a:cs typeface="Arial" pitchFamily="34" charset="0"/>
              </a:rPr>
              <a:t>In the template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Rectangle 3"/>
          <p:cNvSpPr/>
          <p:nvPr/>
        </p:nvSpPr>
        <p:spPr>
          <a:xfrm>
            <a:off x="1521126" y="1552604"/>
            <a:ext cx="6121878" cy="923330"/>
          </a:xfrm>
          <a:prstGeom prst="rect">
            <a:avLst/>
          </a:prstGeom>
        </p:spPr>
        <p:txBody>
          <a:bodyPr wrap="square">
            <a:spAutoFit/>
          </a:bodyPr>
          <a:lstStyle/>
          <a:p>
            <a:pPr fontAlgn="base"/>
            <a:r>
              <a:rPr lang="en-US" dirty="0" smtClean="0"/>
              <a:t>&lt;h2&gt;Template Reference Variable&lt;/h2&gt;</a:t>
            </a:r>
          </a:p>
          <a:p>
            <a:pPr fontAlgn="base"/>
            <a:r>
              <a:rPr lang="en-US" dirty="0" smtClean="0"/>
              <a:t>&lt;input #el (input)="handleInput1(el)"&gt;</a:t>
            </a:r>
          </a:p>
          <a:p>
            <a:pPr fontAlgn="base"/>
            <a:r>
              <a:rPr lang="en-US" dirty="0" smtClean="0"/>
              <a:t>&lt;p&gt;You have entered {{</a:t>
            </a:r>
            <a:r>
              <a:rPr lang="en-US" dirty="0" err="1" smtClean="0"/>
              <a:t>val</a:t>
            </a:r>
            <a:r>
              <a:rPr lang="en-US" dirty="0" smtClean="0"/>
              <a:t>}}&lt;/p&gt;</a:t>
            </a:r>
            <a:endParaRPr lang="en-US" dirty="0"/>
          </a:p>
        </p:txBody>
      </p:sp>
      <p:graphicFrame>
        <p:nvGraphicFramePr>
          <p:cNvPr id="5" name="Table 4"/>
          <p:cNvGraphicFramePr>
            <a:graphicFrameLocks noGrp="1"/>
          </p:cNvGraphicFramePr>
          <p:nvPr/>
        </p:nvGraphicFramePr>
        <p:xfrm>
          <a:off x="1660963" y="3148641"/>
          <a:ext cx="6782481" cy="2011680"/>
        </p:xfrm>
        <a:graphic>
          <a:graphicData uri="http://schemas.openxmlformats.org/drawingml/2006/table">
            <a:tbl>
              <a:tblPr/>
              <a:tblGrid>
                <a:gridCol w="251188"/>
                <a:gridCol w="6531293"/>
              </a:tblGrid>
              <a:tr h="1700265">
                <a:tc>
                  <a:txBody>
                    <a:bodyPr/>
                    <a:lstStyle/>
                    <a:p>
                      <a:pPr algn="r" fontAlgn="base"/>
                      <a:r>
                        <a:rPr lang="en-US" dirty="0">
                          <a:solidFill>
                            <a:srgbClr val="AAAAAA"/>
                          </a:solidFill>
                          <a:latin typeface="inherit"/>
                        </a:rPr>
                        <a:t>1</a:t>
                      </a:r>
                    </a:p>
                    <a:p>
                      <a:pPr algn="r" fontAlgn="base"/>
                      <a:r>
                        <a:rPr lang="en-US" dirty="0">
                          <a:solidFill>
                            <a:srgbClr val="AAAAAA"/>
                          </a:solidFill>
                          <a:latin typeface="inherit"/>
                        </a:rPr>
                        <a:t>2</a:t>
                      </a:r>
                    </a:p>
                    <a:p>
                      <a:pPr algn="r" fontAlgn="base"/>
                      <a:r>
                        <a:rPr lang="en-US" dirty="0">
                          <a:solidFill>
                            <a:srgbClr val="AAAAAA"/>
                          </a:solidFill>
                          <a:latin typeface="inherit"/>
                        </a:rPr>
                        <a:t>3</a:t>
                      </a:r>
                    </a:p>
                    <a:p>
                      <a:pPr algn="r" fontAlgn="base"/>
                      <a:r>
                        <a:rPr lang="en-US" dirty="0">
                          <a:solidFill>
                            <a:srgbClr val="AAAAAA"/>
                          </a:solidFill>
                          <a:latin typeface="inherit"/>
                        </a:rPr>
                        <a:t>4</a:t>
                      </a:r>
                    </a:p>
                    <a:p>
                      <a:pPr algn="r" fontAlgn="base"/>
                      <a:r>
                        <a:rPr lang="en-US" dirty="0">
                          <a:solidFill>
                            <a:srgbClr val="AAAAAA"/>
                          </a:solidFill>
                          <a:latin typeface="inherit"/>
                        </a:rPr>
                        <a:t>5</a:t>
                      </a:r>
                    </a:p>
                    <a:p>
                      <a:pPr algn="r" fontAlgn="base"/>
                      <a:r>
                        <a:rPr lang="en-US" dirty="0">
                          <a:solidFill>
                            <a:srgbClr val="AAAAAA"/>
                          </a:solidFill>
                          <a:latin typeface="inherit"/>
                        </a:rPr>
                        <a:t>6</a:t>
                      </a:r>
                    </a:p>
                    <a:p>
                      <a:pPr algn="r" fontAlgn="base"/>
                      <a:r>
                        <a:rPr lang="en-US" dirty="0">
                          <a:solidFill>
                            <a:srgbClr val="AAAAAA"/>
                          </a:solidFill>
                          <a:latin typeface="inherit"/>
                        </a:rPr>
                        <a:t>7</a:t>
                      </a:r>
                    </a:p>
                  </a:txBody>
                  <a:tcPr>
                    <a:lnL>
                      <a:noFill/>
                    </a:lnL>
                    <a:lnR>
                      <a:noFill/>
                    </a:lnR>
                    <a:lnT>
                      <a:noFill/>
                    </a:lnT>
                    <a:lnB>
                      <a:noFill/>
                    </a:lnB>
                    <a:solidFill>
                      <a:srgbClr val="EEEEEE"/>
                    </a:solidFill>
                  </a:tcPr>
                </a:tc>
                <a:tc>
                  <a:txBody>
                    <a:bodyPr/>
                    <a:lstStyle/>
                    <a:p>
                      <a:pPr algn="l" fontAlgn="base"/>
                      <a:r>
                        <a:rPr lang="en-US" dirty="0">
                          <a:solidFill>
                            <a:srgbClr val="000000"/>
                          </a:solidFill>
                          <a:latin typeface="inherit"/>
                        </a:rPr>
                        <a:t> </a:t>
                      </a:r>
                    </a:p>
                    <a:p>
                      <a:pPr algn="l" fontAlgn="base"/>
                      <a:r>
                        <a:rPr lang="en-US" dirty="0" err="1">
                          <a:solidFill>
                            <a:srgbClr val="000000"/>
                          </a:solidFill>
                          <a:latin typeface="inherit"/>
                        </a:rPr>
                        <a:t>val</a:t>
                      </a:r>
                      <a:r>
                        <a:rPr lang="en-US" dirty="0">
                          <a:solidFill>
                            <a:srgbClr val="000000"/>
                          </a:solidFill>
                          <a:latin typeface="inherit"/>
                        </a:rPr>
                        <a:t>=</a:t>
                      </a:r>
                      <a:r>
                        <a:rPr lang="en-US" dirty="0">
                          <a:solidFill>
                            <a:srgbClr val="DD1144"/>
                          </a:solidFill>
                          <a:latin typeface="inherit"/>
                        </a:rPr>
                        <a:t>""</a:t>
                      </a:r>
                      <a:r>
                        <a:rPr lang="en-US" dirty="0">
                          <a:solidFill>
                            <a:srgbClr val="333333"/>
                          </a:solidFill>
                          <a:latin typeface="inherit"/>
                        </a:rPr>
                        <a:t>;</a:t>
                      </a:r>
                      <a:endParaRPr lang="en-US" dirty="0">
                        <a:solidFill>
                          <a:srgbClr val="000000"/>
                        </a:solidFill>
                        <a:latin typeface="inherit"/>
                      </a:endParaRPr>
                    </a:p>
                    <a:p>
                      <a:pPr algn="l" fontAlgn="base"/>
                      <a:r>
                        <a:rPr lang="en-US" dirty="0">
                          <a:solidFill>
                            <a:srgbClr val="008080"/>
                          </a:solidFill>
                          <a:latin typeface="inherit"/>
                        </a:rPr>
                        <a:t>handleInput1</a:t>
                      </a:r>
                      <a:r>
                        <a:rPr lang="en-US" dirty="0">
                          <a:solidFill>
                            <a:srgbClr val="333333"/>
                          </a:solidFill>
                          <a:latin typeface="inherit"/>
                        </a:rPr>
                        <a:t>(</a:t>
                      </a:r>
                      <a:r>
                        <a:rPr lang="en-US" dirty="0">
                          <a:solidFill>
                            <a:srgbClr val="000000"/>
                          </a:solidFill>
                          <a:latin typeface="inherit"/>
                        </a:rPr>
                        <a:t>element</a:t>
                      </a:r>
                      <a:r>
                        <a:rPr lang="en-US" dirty="0">
                          <a:solidFill>
                            <a:srgbClr val="333333"/>
                          </a:solidFill>
                          <a:latin typeface="inherit"/>
                        </a:rPr>
                        <a:t>)</a:t>
                      </a:r>
                      <a:r>
                        <a:rPr lang="en-US" dirty="0">
                          <a:solidFill>
                            <a:srgbClr val="006FE0"/>
                          </a:solidFill>
                          <a:latin typeface="inherit"/>
                        </a:rPr>
                        <a:t> </a:t>
                      </a:r>
                      <a:r>
                        <a:rPr lang="en-US" dirty="0">
                          <a:solidFill>
                            <a:srgbClr val="333333"/>
                          </a:solidFill>
                          <a:latin typeface="inherit"/>
                        </a:rPr>
                        <a:t>{</a:t>
                      </a:r>
                      <a:endParaRPr lang="en-US" dirty="0">
                        <a:solidFill>
                          <a:srgbClr val="000000"/>
                        </a:solidFill>
                        <a:latin typeface="inherit"/>
                      </a:endParaRPr>
                    </a:p>
                    <a:p>
                      <a:pPr algn="l" fontAlgn="base"/>
                      <a:r>
                        <a:rPr lang="en-US" dirty="0">
                          <a:solidFill>
                            <a:srgbClr val="006FE0"/>
                          </a:solidFill>
                          <a:latin typeface="inherit"/>
                        </a:rPr>
                        <a:t>  </a:t>
                      </a:r>
                      <a:r>
                        <a:rPr lang="en-US" b="1" dirty="0">
                          <a:solidFill>
                            <a:srgbClr val="000000"/>
                          </a:solidFill>
                          <a:latin typeface="inherit"/>
                        </a:rPr>
                        <a:t>this</a:t>
                      </a:r>
                      <a:r>
                        <a:rPr lang="en-US" dirty="0">
                          <a:solidFill>
                            <a:srgbClr val="333333"/>
                          </a:solidFill>
                          <a:latin typeface="inherit"/>
                        </a:rPr>
                        <a:t>.</a:t>
                      </a:r>
                      <a:r>
                        <a:rPr lang="en-US" dirty="0">
                          <a:solidFill>
                            <a:srgbClr val="000000"/>
                          </a:solidFill>
                          <a:latin typeface="inherit"/>
                        </a:rPr>
                        <a:t>val=</a:t>
                      </a:r>
                      <a:r>
                        <a:rPr lang="en-US" dirty="0" err="1">
                          <a:solidFill>
                            <a:srgbClr val="000000"/>
                          </a:solidFill>
                          <a:latin typeface="inherit"/>
                        </a:rPr>
                        <a:t>element</a:t>
                      </a:r>
                      <a:r>
                        <a:rPr lang="en-US" dirty="0" err="1">
                          <a:solidFill>
                            <a:srgbClr val="333333"/>
                          </a:solidFill>
                          <a:latin typeface="inherit"/>
                        </a:rPr>
                        <a:t>.</a:t>
                      </a:r>
                      <a:r>
                        <a:rPr lang="en-US" dirty="0" err="1">
                          <a:solidFill>
                            <a:srgbClr val="000000"/>
                          </a:solidFill>
                          <a:latin typeface="inherit"/>
                        </a:rPr>
                        <a:t>value</a:t>
                      </a:r>
                      <a:r>
                        <a:rPr lang="en-US" dirty="0">
                          <a:solidFill>
                            <a:srgbClr val="333333"/>
                          </a:solidFill>
                          <a:latin typeface="inherit"/>
                        </a:rPr>
                        <a:t>;</a:t>
                      </a:r>
                      <a:endParaRPr lang="en-US" dirty="0">
                        <a:solidFill>
                          <a:srgbClr val="000000"/>
                        </a:solidFill>
                        <a:latin typeface="inherit"/>
                      </a:endParaRPr>
                    </a:p>
                    <a:p>
                      <a:pPr algn="l" fontAlgn="base"/>
                      <a:r>
                        <a:rPr lang="en-US" dirty="0">
                          <a:solidFill>
                            <a:srgbClr val="333333"/>
                          </a:solidFill>
                          <a:latin typeface="inherit"/>
                        </a:rPr>
                        <a:t>}</a:t>
                      </a:r>
                      <a:endParaRPr lang="en-US" dirty="0">
                        <a:solidFill>
                          <a:srgbClr val="000000"/>
                        </a:solidFill>
                        <a:latin typeface="inherit"/>
                      </a:endParaRPr>
                    </a:p>
                  </a:txBody>
                  <a:tcPr>
                    <a:lnL>
                      <a:noFill/>
                    </a:lnL>
                    <a:lnR>
                      <a:noFill/>
                    </a:lnR>
                    <a:lnT>
                      <a:noFill/>
                    </a:lnT>
                    <a:lnB>
                      <a:noFill/>
                    </a:lnB>
                  </a:tcPr>
                </a:tc>
              </a:tr>
            </a:tbl>
          </a:graphicData>
        </a:graphic>
      </p:graphicFrame>
      <p:sp>
        <p:nvSpPr>
          <p:cNvPr id="27650" name="Rectangle 2"/>
          <p:cNvSpPr>
            <a:spLocks noChangeArrowheads="1"/>
          </p:cNvSpPr>
          <p:nvPr/>
        </p:nvSpPr>
        <p:spPr bwMode="auto">
          <a:xfrm>
            <a:off x="1673525" y="2588141"/>
            <a:ext cx="914400" cy="430887"/>
          </a:xfrm>
          <a:prstGeom prst="rect">
            <a:avLst/>
          </a:prstGeom>
          <a:solidFill>
            <a:srgbClr val="F5F5F5"/>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dirty="0" smtClean="0">
                <a:ln>
                  <a:noFill/>
                </a:ln>
                <a:solidFill>
                  <a:srgbClr val="000000"/>
                </a:solidFill>
                <a:effectLst/>
                <a:latin typeface="Source Sans Pro"/>
                <a:cs typeface="Arial" pitchFamily="34" charset="0"/>
                <a:hlinkClick r:id="rId2"/>
              </a:rPr>
              <a:t>Source Code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6278" y="414870"/>
            <a:ext cx="1646989" cy="369332"/>
          </a:xfrm>
          <a:prstGeom prst="rect">
            <a:avLst/>
          </a:prstGeom>
        </p:spPr>
        <p:txBody>
          <a:bodyPr wrap="none">
            <a:spAutoFit/>
          </a:bodyPr>
          <a:lstStyle/>
          <a:p>
            <a:pPr fontAlgn="base"/>
            <a:r>
              <a:rPr lang="en-US" b="1" dirty="0" smtClean="0"/>
              <a:t>$event Payload</a:t>
            </a:r>
            <a:endParaRPr lang="en-US" b="1" dirty="0"/>
          </a:p>
        </p:txBody>
      </p:sp>
      <p:sp>
        <p:nvSpPr>
          <p:cNvPr id="26625" name="Rectangle 1"/>
          <p:cNvSpPr>
            <a:spLocks noChangeArrowheads="1"/>
          </p:cNvSpPr>
          <p:nvPr/>
        </p:nvSpPr>
        <p:spPr bwMode="auto">
          <a:xfrm>
            <a:off x="1777041" y="948179"/>
            <a:ext cx="7927676" cy="400110"/>
          </a:xfrm>
          <a:prstGeom prst="rect">
            <a:avLst/>
          </a:prstGeom>
          <a:solidFill>
            <a:srgbClr val="F2F2F2"/>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000000"/>
                </a:solidFill>
                <a:effectLst/>
                <a:latin typeface="Source Sans Pro"/>
                <a:cs typeface="Arial" pitchFamily="34" charset="0"/>
              </a:rPr>
              <a:t>DOM Events carries the event payload. </a:t>
            </a:r>
            <a:r>
              <a:rPr kumimoji="0" lang="en-US" sz="1300" b="0" i="0" u="none" strike="noStrike" cap="none" normalizeH="0" baseline="0" dirty="0" err="1" smtClean="0">
                <a:ln>
                  <a:noFill/>
                </a:ln>
                <a:solidFill>
                  <a:srgbClr val="000000"/>
                </a:solidFill>
                <a:effectLst/>
                <a:latin typeface="Source Sans Pro"/>
                <a:cs typeface="Arial" pitchFamily="34" charset="0"/>
              </a:rPr>
              <a:t>I.e</a:t>
            </a:r>
            <a:r>
              <a:rPr kumimoji="0" lang="en-US" sz="1300" b="0" i="0" u="none" strike="noStrike" cap="none" normalizeH="0" baseline="0" dirty="0" smtClean="0">
                <a:ln>
                  <a:noFill/>
                </a:ln>
                <a:solidFill>
                  <a:srgbClr val="000000"/>
                </a:solidFill>
                <a:effectLst/>
                <a:latin typeface="Source Sans Pro"/>
                <a:cs typeface="Arial" pitchFamily="34" charset="0"/>
              </a:rPr>
              <a:t> the information about the event. We can access the event payload by using </a:t>
            </a:r>
            <a:r>
              <a:rPr kumimoji="0" lang="en-US" sz="1100" b="0" i="0" u="none" strike="noStrike" cap="none" normalizeH="0" baseline="0" dirty="0" smtClean="0">
                <a:ln>
                  <a:noFill/>
                </a:ln>
                <a:solidFill>
                  <a:srgbClr val="000000"/>
                </a:solidFill>
                <a:effectLst/>
                <a:latin typeface="-apple-system"/>
                <a:cs typeface="Arial" pitchFamily="34" charset="0"/>
              </a:rPr>
              <a:t>$event</a:t>
            </a:r>
            <a:r>
              <a:rPr kumimoji="0" lang="en-US" sz="1300" b="0" i="0" u="none" strike="noStrike" cap="none" normalizeH="0" baseline="0" dirty="0" smtClean="0">
                <a:ln>
                  <a:noFill/>
                </a:ln>
                <a:solidFill>
                  <a:srgbClr val="000000"/>
                </a:solidFill>
                <a:effectLst/>
                <a:latin typeface="Source Sans Pro"/>
                <a:cs typeface="Arial" pitchFamily="34" charset="0"/>
              </a:rPr>
              <a:t> as an argument to the handler function.</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1693653" y="1664747"/>
            <a:ext cx="6096000" cy="923330"/>
          </a:xfrm>
          <a:prstGeom prst="rect">
            <a:avLst/>
          </a:prstGeom>
        </p:spPr>
        <p:txBody>
          <a:bodyPr>
            <a:spAutoFit/>
          </a:bodyPr>
          <a:lstStyle/>
          <a:p>
            <a:pPr fontAlgn="base"/>
            <a:r>
              <a:rPr lang="en-US" dirty="0" smtClean="0"/>
              <a:t>&lt;input (input)="</a:t>
            </a:r>
            <a:r>
              <a:rPr lang="en-US" dirty="0" err="1" smtClean="0"/>
              <a:t>handleInput</a:t>
            </a:r>
            <a:r>
              <a:rPr lang="en-US" dirty="0" smtClean="0"/>
              <a:t>($event)"&gt;</a:t>
            </a:r>
          </a:p>
          <a:p>
            <a:pPr fontAlgn="base"/>
            <a:r>
              <a:rPr lang="en-US" dirty="0" smtClean="0"/>
              <a:t>&lt;p&gt;You have entered {{value}}&lt;/p&gt;</a:t>
            </a:r>
          </a:p>
          <a:p>
            <a:pPr fontAlgn="base"/>
            <a:r>
              <a:rPr lang="en-US" dirty="0" smtClean="0"/>
              <a:t> </a:t>
            </a:r>
            <a:endParaRPr lang="en-US" dirty="0"/>
          </a:p>
        </p:txBody>
      </p:sp>
      <p:sp>
        <p:nvSpPr>
          <p:cNvPr id="5" name="Rectangle 4"/>
          <p:cNvSpPr/>
          <p:nvPr/>
        </p:nvSpPr>
        <p:spPr>
          <a:xfrm>
            <a:off x="1797170" y="2518762"/>
            <a:ext cx="6096000" cy="923330"/>
          </a:xfrm>
          <a:prstGeom prst="rect">
            <a:avLst/>
          </a:prstGeom>
        </p:spPr>
        <p:txBody>
          <a:bodyPr>
            <a:spAutoFit/>
          </a:bodyPr>
          <a:lstStyle/>
          <a:p>
            <a:pPr fontAlgn="base"/>
            <a:r>
              <a:rPr lang="en-US" dirty="0" smtClean="0"/>
              <a:t>And in the component</a:t>
            </a:r>
          </a:p>
          <a:p>
            <a:r>
              <a:rPr lang="en-US" dirty="0" smtClean="0"/>
              <a:t/>
            </a:r>
            <a:br>
              <a:rPr lang="en-US" dirty="0" smtClean="0"/>
            </a:br>
            <a:endParaRPr lang="en-US" dirty="0"/>
          </a:p>
        </p:txBody>
      </p:sp>
      <p:sp>
        <p:nvSpPr>
          <p:cNvPr id="6" name="Rectangle 5"/>
          <p:cNvSpPr/>
          <p:nvPr/>
        </p:nvSpPr>
        <p:spPr>
          <a:xfrm>
            <a:off x="2763329" y="3466714"/>
            <a:ext cx="6096000" cy="1477328"/>
          </a:xfrm>
          <a:prstGeom prst="rect">
            <a:avLst/>
          </a:prstGeom>
        </p:spPr>
        <p:txBody>
          <a:bodyPr>
            <a:spAutoFit/>
          </a:bodyPr>
          <a:lstStyle/>
          <a:p>
            <a:pPr fontAlgn="base"/>
            <a:r>
              <a:rPr lang="en-US" dirty="0" smtClean="0"/>
              <a:t>value=""</a:t>
            </a:r>
          </a:p>
          <a:p>
            <a:pPr fontAlgn="base"/>
            <a:r>
              <a:rPr lang="en-US" dirty="0" err="1" smtClean="0"/>
              <a:t>handleInput</a:t>
            </a:r>
            <a:r>
              <a:rPr lang="en-US" dirty="0" smtClean="0"/>
              <a:t>(</a:t>
            </a:r>
            <a:r>
              <a:rPr lang="en-US" b="1" dirty="0" smtClean="0"/>
              <a:t>event</a:t>
            </a:r>
            <a:r>
              <a:rPr lang="en-US" dirty="0" smtClean="0"/>
              <a:t>) {</a:t>
            </a:r>
          </a:p>
          <a:p>
            <a:pPr fontAlgn="base"/>
            <a:r>
              <a:rPr lang="en-US" dirty="0" smtClean="0"/>
              <a:t>  </a:t>
            </a:r>
            <a:r>
              <a:rPr lang="en-US" b="1" dirty="0" err="1" smtClean="0"/>
              <a:t>this</a:t>
            </a:r>
            <a:r>
              <a:rPr lang="en-US" dirty="0" err="1" smtClean="0"/>
              <a:t>.value</a:t>
            </a:r>
            <a:r>
              <a:rPr lang="en-US" dirty="0" smtClean="0"/>
              <a:t> = (</a:t>
            </a:r>
            <a:r>
              <a:rPr lang="en-US" b="1" dirty="0" err="1" smtClean="0"/>
              <a:t>event</a:t>
            </a:r>
            <a:r>
              <a:rPr lang="en-US" dirty="0" err="1" smtClean="0"/>
              <a:t>.target</a:t>
            </a:r>
            <a:r>
              <a:rPr lang="en-US" dirty="0" smtClean="0"/>
              <a:t> </a:t>
            </a:r>
            <a:r>
              <a:rPr lang="en-US" b="1" dirty="0" smtClean="0"/>
              <a:t>as</a:t>
            </a:r>
            <a:r>
              <a:rPr lang="en-US" dirty="0" smtClean="0"/>
              <a:t> </a:t>
            </a:r>
            <a:r>
              <a:rPr lang="en-US" dirty="0" err="1" smtClean="0"/>
              <a:t>HTMLInputElement</a:t>
            </a:r>
            <a:r>
              <a:rPr lang="en-US" dirty="0" smtClean="0"/>
              <a:t>).value;</a:t>
            </a:r>
          </a:p>
          <a:p>
            <a:pPr fontAlgn="base"/>
            <a:r>
              <a:rPr lang="en-US" dirty="0" smtClean="0"/>
              <a:t>}</a:t>
            </a:r>
          </a:p>
          <a:p>
            <a:pPr fontAlgn="base"/>
            <a:r>
              <a:rPr lang="en-US" dirty="0" smtClean="0"/>
              <a:t> </a:t>
            </a:r>
            <a:endParaRPr lang="en-US" dirty="0"/>
          </a:p>
        </p:txBody>
      </p:sp>
      <p:sp>
        <p:nvSpPr>
          <p:cNvPr id="26626" name="Rectangle 2"/>
          <p:cNvSpPr>
            <a:spLocks noChangeArrowheads="1"/>
          </p:cNvSpPr>
          <p:nvPr/>
        </p:nvSpPr>
        <p:spPr bwMode="auto">
          <a:xfrm>
            <a:off x="1837427" y="4988732"/>
            <a:ext cx="7099540" cy="400110"/>
          </a:xfrm>
          <a:prstGeom prst="rect">
            <a:avLst/>
          </a:prstGeom>
          <a:solidFill>
            <a:srgbClr val="F2F2F2"/>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000000"/>
                </a:solidFill>
                <a:effectLst/>
                <a:latin typeface="Source Sans Pro"/>
                <a:cs typeface="Arial" pitchFamily="34" charset="0"/>
              </a:rPr>
              <a:t>The properties of a </a:t>
            </a:r>
            <a:r>
              <a:rPr kumimoji="0" lang="en-US" sz="1100" b="0" i="0" u="none" strike="noStrike" cap="none" normalizeH="0" baseline="0" dirty="0" smtClean="0">
                <a:ln>
                  <a:noFill/>
                </a:ln>
                <a:solidFill>
                  <a:srgbClr val="000000"/>
                </a:solidFill>
                <a:effectLst/>
                <a:latin typeface="-apple-system"/>
                <a:cs typeface="Arial" pitchFamily="34" charset="0"/>
              </a:rPr>
              <a:t>$event</a:t>
            </a:r>
            <a:r>
              <a:rPr kumimoji="0" lang="en-US" sz="1300" b="0" i="0" u="none" strike="noStrike" cap="none" normalizeH="0" baseline="0" dirty="0" smtClean="0">
                <a:ln>
                  <a:noFill/>
                </a:ln>
                <a:solidFill>
                  <a:srgbClr val="000000"/>
                </a:solidFill>
                <a:effectLst/>
                <a:latin typeface="Source Sans Pro"/>
                <a:cs typeface="Arial" pitchFamily="34" charset="0"/>
              </a:rPr>
              <a:t> object vary depending on the type of DOM event. For example, a mouse event includes different information than an input box editing event.</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17026"/>
          </a:xfrm>
        </p:spPr>
        <p:txBody>
          <a:bodyPr>
            <a:normAutofit/>
          </a:bodyPr>
          <a:lstStyle/>
          <a:p>
            <a:r>
              <a:rPr lang="en-US" b="1" dirty="0" err="1" smtClean="0">
                <a:solidFill>
                  <a:schemeClr val="accent1"/>
                </a:solidFill>
              </a:rPr>
              <a:t>ngModel</a:t>
            </a:r>
            <a:r>
              <a:rPr lang="en-US" b="1" dirty="0" smtClean="0">
                <a:solidFill>
                  <a:schemeClr val="accent1"/>
                </a:solidFill>
              </a:rPr>
              <a:t> &amp; Two way Data binding in Angular</a:t>
            </a:r>
            <a:br>
              <a:rPr lang="en-US" b="1" dirty="0" smtClean="0">
                <a:solidFill>
                  <a:schemeClr val="accent1"/>
                </a:solidFill>
              </a:rPr>
            </a:br>
            <a:endParaRPr lang="en-US" b="1" dirty="0">
              <a:solidFill>
                <a:schemeClr val="accent1"/>
              </a:solidFill>
            </a:endParaRPr>
          </a:p>
        </p:txBody>
      </p:sp>
      <p:sp>
        <p:nvSpPr>
          <p:cNvPr id="28673" name="Rectangle 1"/>
          <p:cNvSpPr>
            <a:spLocks noChangeArrowheads="1"/>
          </p:cNvSpPr>
          <p:nvPr/>
        </p:nvSpPr>
        <p:spPr bwMode="auto">
          <a:xfrm>
            <a:off x="1018084" y="1157029"/>
            <a:ext cx="10187629" cy="246221"/>
          </a:xfrm>
          <a:prstGeom prst="rect">
            <a:avLst/>
          </a:prstGeom>
          <a:solidFill>
            <a:srgbClr val="F2F2F2"/>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Source Sans Pro"/>
                <a:cs typeface="Arial" pitchFamily="34" charset="0"/>
              </a:rPr>
              <a:t> The </a:t>
            </a:r>
            <a:r>
              <a:rPr kumimoji="0" lang="en-US" sz="1600" b="0" i="0" u="none" strike="noStrike" cap="none" normalizeH="0" baseline="0" dirty="0" err="1" smtClean="0">
                <a:ln>
                  <a:noFill/>
                </a:ln>
                <a:solidFill>
                  <a:srgbClr val="000000"/>
                </a:solidFill>
                <a:effectLst/>
                <a:latin typeface="-apple-system"/>
                <a:cs typeface="Arial" pitchFamily="34" charset="0"/>
              </a:rPr>
              <a:t>ngModel</a:t>
            </a:r>
            <a:r>
              <a:rPr kumimoji="0" lang="en-US" sz="1600" b="0" i="0" u="none" strike="noStrike" cap="none" normalizeH="0" baseline="0" dirty="0" smtClean="0">
                <a:ln>
                  <a:noFill/>
                </a:ln>
                <a:solidFill>
                  <a:srgbClr val="000000"/>
                </a:solidFill>
                <a:effectLst/>
                <a:latin typeface="Source Sans Pro"/>
                <a:cs typeface="Arial" pitchFamily="34" charset="0"/>
              </a:rPr>
              <a:t> is a built-in directive and is part of the </a:t>
            </a:r>
            <a:r>
              <a:rPr kumimoji="0" lang="en-US" sz="1600" b="0" i="0" u="none" strike="noStrike" cap="none" normalizeH="0" baseline="0" dirty="0" err="1" smtClean="0">
                <a:ln>
                  <a:noFill/>
                </a:ln>
                <a:solidFill>
                  <a:srgbClr val="000000"/>
                </a:solidFill>
                <a:effectLst/>
                <a:latin typeface="Source Sans Pro"/>
                <a:cs typeface="Arial" pitchFamily="34" charset="0"/>
              </a:rPr>
              <a:t>FormsModule</a:t>
            </a:r>
            <a:r>
              <a:rPr kumimoji="0" lang="en-US" sz="1600" b="0" i="0" u="none" strike="noStrike" cap="none" normalizeH="0" baseline="0" dirty="0" smtClean="0">
                <a:ln>
                  <a:noFill/>
                </a:ln>
                <a:solidFill>
                  <a:srgbClr val="000000"/>
                </a:solidFill>
                <a:effectLst/>
                <a:latin typeface="Source Sans Pro"/>
                <a:cs typeface="Arial" pitchFamily="34" charset="0"/>
              </a:rPr>
              <a:t>. The Two-way binding uses the syntax </a:t>
            </a:r>
            <a:r>
              <a:rPr kumimoji="0" lang="en-US" sz="1600" b="0" i="0" u="none" strike="noStrike" cap="none" normalizeH="0" baseline="0" dirty="0" smtClean="0">
                <a:ln>
                  <a:noFill/>
                </a:ln>
                <a:solidFill>
                  <a:srgbClr val="000000"/>
                </a:solidFill>
                <a:effectLst/>
                <a:latin typeface="-apple-system"/>
                <a:cs typeface="Arial" pitchFamily="34" charset="0"/>
              </a:rPr>
              <a:t>[()]</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
        <p:nvSpPr>
          <p:cNvPr id="4" name="Rectangle 3"/>
          <p:cNvSpPr/>
          <p:nvPr/>
        </p:nvSpPr>
        <p:spPr>
          <a:xfrm>
            <a:off x="1171454" y="1708832"/>
            <a:ext cx="3158878" cy="369332"/>
          </a:xfrm>
          <a:prstGeom prst="rect">
            <a:avLst/>
          </a:prstGeom>
        </p:spPr>
        <p:txBody>
          <a:bodyPr wrap="none">
            <a:spAutoFit/>
          </a:bodyPr>
          <a:lstStyle/>
          <a:p>
            <a:pPr fontAlgn="base"/>
            <a:r>
              <a:rPr lang="en-US" b="1" dirty="0" smtClean="0"/>
              <a:t>What is Two way data binding?</a:t>
            </a:r>
            <a:endParaRPr lang="en-US" b="1" dirty="0"/>
          </a:p>
        </p:txBody>
      </p:sp>
      <p:sp>
        <p:nvSpPr>
          <p:cNvPr id="5" name="Rectangle 4"/>
          <p:cNvSpPr/>
          <p:nvPr/>
        </p:nvSpPr>
        <p:spPr>
          <a:xfrm>
            <a:off x="1210573" y="2242240"/>
            <a:ext cx="9330906" cy="923330"/>
          </a:xfrm>
          <a:prstGeom prst="rect">
            <a:avLst/>
          </a:prstGeom>
        </p:spPr>
        <p:txBody>
          <a:bodyPr wrap="square">
            <a:spAutoFit/>
          </a:bodyPr>
          <a:lstStyle/>
          <a:p>
            <a:r>
              <a:rPr lang="en-US" dirty="0" smtClean="0"/>
              <a:t>Two way data binding means that changes made to our model in the component are propagated to the view and that any changes made in the view are immediately updated in the underlying component data.</a:t>
            </a:r>
            <a:endParaRPr lang="en-US" dirty="0"/>
          </a:p>
        </p:txBody>
      </p:sp>
      <p:sp>
        <p:nvSpPr>
          <p:cNvPr id="6" name="Rectangle 5"/>
          <p:cNvSpPr/>
          <p:nvPr/>
        </p:nvSpPr>
        <p:spPr>
          <a:xfrm>
            <a:off x="1279585" y="3164789"/>
            <a:ext cx="9201510" cy="923330"/>
          </a:xfrm>
          <a:prstGeom prst="rect">
            <a:avLst/>
          </a:prstGeom>
        </p:spPr>
        <p:txBody>
          <a:bodyPr wrap="square">
            <a:spAutoFit/>
          </a:bodyPr>
          <a:lstStyle/>
          <a:p>
            <a:r>
              <a:rPr lang="en-US" dirty="0" smtClean="0"/>
              <a:t>The two way data binding is nothing but both property binding &amp; event binding applied together. Property Binding is one way from component to view. The event binding is one way from view to component. If we combine both we will get the Two-way binding.</a:t>
            </a:r>
            <a:endParaRPr lang="en-US" dirty="0"/>
          </a:p>
        </p:txBody>
      </p:sp>
      <p:pic>
        <p:nvPicPr>
          <p:cNvPr id="28675" name="Picture 3" descr="Angular Two way binding using Property and event binding "/>
          <p:cNvPicPr>
            <a:picLocks noChangeAspect="1" noChangeArrowheads="1"/>
          </p:cNvPicPr>
          <p:nvPr/>
        </p:nvPicPr>
        <p:blipFill>
          <a:blip r:embed="rId2" cstate="print"/>
          <a:srcRect/>
          <a:stretch>
            <a:fillRect/>
          </a:stretch>
        </p:blipFill>
        <p:spPr bwMode="auto">
          <a:xfrm>
            <a:off x="3157268" y="4194595"/>
            <a:ext cx="4811863" cy="2064372"/>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Two-way binding syntax</a:t>
            </a:r>
            <a:br>
              <a:rPr lang="en-US" b="1" dirty="0" smtClean="0"/>
            </a:br>
            <a:endParaRPr lang="en-US" dirty="0"/>
          </a:p>
        </p:txBody>
      </p:sp>
      <p:sp>
        <p:nvSpPr>
          <p:cNvPr id="29697" name="Rectangle 1"/>
          <p:cNvSpPr>
            <a:spLocks noChangeArrowheads="1"/>
          </p:cNvSpPr>
          <p:nvPr/>
        </p:nvSpPr>
        <p:spPr bwMode="auto">
          <a:xfrm>
            <a:off x="1078302" y="1056049"/>
            <a:ext cx="9765101" cy="1846659"/>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Source Sans Pro"/>
                <a:cs typeface="Arial" pitchFamily="34" charset="0"/>
              </a:rPr>
              <a:t>The above example uses the event &amp; property binding combination to achieve the two-way binding. But Angular does provide a way to achieve the two-way binding using the syntax </a:t>
            </a:r>
            <a:r>
              <a:rPr kumimoji="0" lang="en-US" sz="2400" b="0" i="0" u="none" strike="noStrike" cap="none" normalizeH="0" baseline="0" dirty="0" smtClean="0">
                <a:ln>
                  <a:noFill/>
                </a:ln>
                <a:solidFill>
                  <a:srgbClr val="000000"/>
                </a:solidFill>
                <a:effectLst/>
                <a:latin typeface="-apple-system"/>
                <a:cs typeface="Arial" pitchFamily="34" charset="0"/>
              </a:rPr>
              <a:t>[()]</a:t>
            </a:r>
            <a:r>
              <a:rPr kumimoji="0" lang="en-US" sz="2400" b="0" i="0" u="none" strike="noStrike" cap="none" normalizeH="0" baseline="0" dirty="0" smtClean="0">
                <a:ln>
                  <a:noFill/>
                </a:ln>
                <a:solidFill>
                  <a:srgbClr val="000000"/>
                </a:solidFill>
                <a:effectLst/>
                <a:latin typeface="Source Sans Pro"/>
                <a:cs typeface="Arial" pitchFamily="34" charset="0"/>
              </a:rPr>
              <a:t>. Note that both square &amp; parentheses are used here. This is now known as </a:t>
            </a:r>
            <a:r>
              <a:rPr kumimoji="0" lang="en-US" sz="2400" b="1" i="0" u="none" strike="noStrike" cap="none" normalizeH="0" baseline="0" dirty="0" smtClean="0">
                <a:ln>
                  <a:noFill/>
                </a:ln>
                <a:solidFill>
                  <a:srgbClr val="000000"/>
                </a:solidFill>
                <a:effectLst/>
                <a:latin typeface="Source Sans Pro"/>
                <a:cs typeface="Arial" pitchFamily="34" charset="0"/>
              </a:rPr>
              <a:t>Banana in a box</a:t>
            </a:r>
            <a:r>
              <a:rPr kumimoji="0" lang="en-US" sz="2400" b="0" i="0" u="none" strike="noStrike" cap="none" normalizeH="0" baseline="0" dirty="0" smtClean="0">
                <a:ln>
                  <a:noFill/>
                </a:ln>
                <a:solidFill>
                  <a:srgbClr val="000000"/>
                </a:solidFill>
                <a:effectLst/>
                <a:latin typeface="Source Sans Pro"/>
                <a:cs typeface="Arial" pitchFamily="34" charset="0"/>
              </a:rPr>
              <a:t> syntax.</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4" name="Rectangle 3"/>
          <p:cNvSpPr/>
          <p:nvPr/>
        </p:nvSpPr>
        <p:spPr>
          <a:xfrm>
            <a:off x="1596365" y="3736039"/>
            <a:ext cx="5772991" cy="923330"/>
          </a:xfrm>
          <a:prstGeom prst="rect">
            <a:avLst/>
          </a:prstGeom>
        </p:spPr>
        <p:txBody>
          <a:bodyPr wrap="none">
            <a:spAutoFit/>
          </a:bodyPr>
          <a:lstStyle/>
          <a:p>
            <a:r>
              <a:rPr lang="en-US" dirty="0" smtClean="0"/>
              <a:t>Syntax:</a:t>
            </a:r>
          </a:p>
          <a:p>
            <a:endParaRPr lang="en-US" dirty="0" smtClean="0"/>
          </a:p>
          <a:p>
            <a:r>
              <a:rPr lang="en-US" dirty="0" smtClean="0"/>
              <a:t>&lt;</a:t>
            </a:r>
            <a:r>
              <a:rPr lang="en-US" dirty="0" err="1" smtClean="0"/>
              <a:t>someElement</a:t>
            </a:r>
            <a:r>
              <a:rPr lang="en-US" dirty="0" smtClean="0"/>
              <a:t> [(</a:t>
            </a:r>
            <a:r>
              <a:rPr lang="en-US" dirty="0" err="1" smtClean="0"/>
              <a:t>someProperty</a:t>
            </a:r>
            <a:r>
              <a:rPr lang="en-US" dirty="0" smtClean="0"/>
              <a:t>)]="value"&gt;&lt;/</a:t>
            </a:r>
            <a:r>
              <a:rPr lang="en-US" dirty="0" err="1" smtClean="0"/>
              <a:t>someElement</a:t>
            </a:r>
            <a:r>
              <a:rPr lang="en-US" dirty="0" smtClean="0"/>
              <a:t>&gt;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7607" y="284998"/>
            <a:ext cx="6510067" cy="1477328"/>
          </a:xfrm>
          <a:prstGeom prst="rect">
            <a:avLst/>
          </a:prstGeom>
        </p:spPr>
        <p:txBody>
          <a:bodyPr wrap="square">
            <a:spAutoFit/>
          </a:bodyPr>
          <a:lstStyle/>
          <a:p>
            <a:pPr fontAlgn="base"/>
            <a:r>
              <a:rPr lang="en-US" b="1" dirty="0" err="1" smtClean="0"/>
              <a:t>ngModel</a:t>
            </a:r>
            <a:r>
              <a:rPr lang="en-US" b="1" dirty="0" smtClean="0"/>
              <a:t> Example:</a:t>
            </a:r>
          </a:p>
          <a:p>
            <a:pPr fontAlgn="base"/>
            <a:endParaRPr lang="en-US" b="1" dirty="0" smtClean="0"/>
          </a:p>
          <a:p>
            <a:pPr fontAlgn="base"/>
            <a:r>
              <a:rPr lang="en-US" b="1" dirty="0" smtClean="0"/>
              <a:t>Step 1 Import </a:t>
            </a:r>
            <a:r>
              <a:rPr lang="en-US" b="1" dirty="0" err="1" smtClean="0"/>
              <a:t>FormsModule</a:t>
            </a:r>
            <a:r>
              <a:rPr lang="en-US" b="1" dirty="0" smtClean="0"/>
              <a:t> in </a:t>
            </a:r>
            <a:r>
              <a:rPr lang="en-US" b="1" dirty="0" err="1" smtClean="0"/>
              <a:t>App.Module.ts</a:t>
            </a:r>
            <a:r>
              <a:rPr lang="en-US" b="1" dirty="0" smtClean="0"/>
              <a:t> and in component</a:t>
            </a:r>
          </a:p>
          <a:p>
            <a:pPr fontAlgn="base"/>
            <a:r>
              <a:rPr lang="en-US" b="1" dirty="0" smtClean="0"/>
              <a:t>Step 2 : Add it in imports list of </a:t>
            </a:r>
            <a:r>
              <a:rPr lang="en-US" b="1" dirty="0" err="1" smtClean="0"/>
              <a:t>App.Modules.ts</a:t>
            </a:r>
            <a:r>
              <a:rPr lang="en-US" b="1" dirty="0" smtClean="0"/>
              <a:t> as shown in </a:t>
            </a:r>
            <a:r>
              <a:rPr lang="en-US" b="1" dirty="0" err="1" smtClean="0"/>
              <a:t>pic</a:t>
            </a:r>
            <a:endParaRPr lang="en-US" b="1" dirty="0" smtClean="0"/>
          </a:p>
          <a:p>
            <a:pPr fontAlgn="base"/>
            <a:r>
              <a:rPr lang="en-US" b="1" dirty="0" smtClean="0"/>
              <a:t>Step 3: write code as follows</a:t>
            </a:r>
            <a:endParaRPr lang="en-US" b="1" dirty="0"/>
          </a:p>
        </p:txBody>
      </p:sp>
      <p:pic>
        <p:nvPicPr>
          <p:cNvPr id="30722" name="Picture 2"/>
          <p:cNvPicPr>
            <a:picLocks noChangeAspect="1" noChangeArrowheads="1"/>
          </p:cNvPicPr>
          <p:nvPr/>
        </p:nvPicPr>
        <p:blipFill>
          <a:blip r:embed="rId2" cstate="print"/>
          <a:srcRect l="37783" r="33561" b="50692"/>
          <a:stretch>
            <a:fillRect/>
          </a:stretch>
        </p:blipFill>
        <p:spPr bwMode="auto">
          <a:xfrm>
            <a:off x="6659593" y="1621766"/>
            <a:ext cx="3493698" cy="3381555"/>
          </a:xfrm>
          <a:prstGeom prst="rect">
            <a:avLst/>
          </a:prstGeom>
          <a:noFill/>
          <a:ln w="9525">
            <a:noFill/>
            <a:miter lim="800000"/>
            <a:headEnd/>
            <a:tailEnd/>
          </a:ln>
        </p:spPr>
      </p:pic>
      <p:sp>
        <p:nvSpPr>
          <p:cNvPr id="4" name="Rectangle 3"/>
          <p:cNvSpPr/>
          <p:nvPr/>
        </p:nvSpPr>
        <p:spPr>
          <a:xfrm>
            <a:off x="1270958" y="1990644"/>
            <a:ext cx="6096000" cy="2031325"/>
          </a:xfrm>
          <a:prstGeom prst="rect">
            <a:avLst/>
          </a:prstGeom>
        </p:spPr>
        <p:txBody>
          <a:bodyPr>
            <a:spAutoFit/>
          </a:bodyPr>
          <a:lstStyle/>
          <a:p>
            <a:r>
              <a:rPr lang="en-US" dirty="0" smtClean="0"/>
              <a:t>&lt;div class="</a:t>
            </a:r>
            <a:r>
              <a:rPr lang="en-US" dirty="0" err="1" smtClean="0"/>
              <a:t>jumbotron</a:t>
            </a:r>
            <a:r>
              <a:rPr lang="en-US" dirty="0" smtClean="0"/>
              <a:t>"&gt;</a:t>
            </a:r>
          </a:p>
          <a:p>
            <a:r>
              <a:rPr lang="en-US" dirty="0" smtClean="0"/>
              <a:t>    &lt;h2&gt;Example 2&lt;/h2&gt;</a:t>
            </a:r>
          </a:p>
          <a:p>
            <a:r>
              <a:rPr lang="en-US" dirty="0" smtClean="0"/>
              <a:t>    &lt;input type="text" name="value" [(</a:t>
            </a:r>
            <a:r>
              <a:rPr lang="en-US" dirty="0" err="1" smtClean="0"/>
              <a:t>ngModel</a:t>
            </a:r>
            <a:r>
              <a:rPr lang="en-US" dirty="0" smtClean="0"/>
              <a:t>)]="</a:t>
            </a:r>
            <a:r>
              <a:rPr lang="en-US" dirty="0" err="1" smtClean="0"/>
              <a:t>Teachername</a:t>
            </a:r>
            <a:r>
              <a:rPr lang="en-US" dirty="0" smtClean="0"/>
              <a:t>"&gt;</a:t>
            </a:r>
          </a:p>
          <a:p>
            <a:r>
              <a:rPr lang="en-US" dirty="0" smtClean="0"/>
              <a:t>    &lt;p&gt; You entered {{</a:t>
            </a:r>
            <a:r>
              <a:rPr lang="en-US" dirty="0" err="1" smtClean="0"/>
              <a:t>Teachername</a:t>
            </a:r>
            <a:r>
              <a:rPr lang="en-US" dirty="0" smtClean="0"/>
              <a:t>}}&lt;/p&gt;</a:t>
            </a:r>
          </a:p>
          <a:p>
            <a:r>
              <a:rPr lang="en-US" dirty="0" smtClean="0"/>
              <a:t>    &lt;button (click)="</a:t>
            </a:r>
            <a:r>
              <a:rPr lang="en-US" b="1" dirty="0" err="1" smtClean="0"/>
              <a:t>clearValue</a:t>
            </a:r>
            <a:r>
              <a:rPr lang="en-US" dirty="0" smtClean="0"/>
              <a:t>()"&gt;Clear&lt;/button&gt;</a:t>
            </a:r>
          </a:p>
          <a:p>
            <a:r>
              <a:rPr lang="en-US" dirty="0" smtClean="0"/>
              <a:t>&lt;/div&gt;</a:t>
            </a:r>
            <a:endParaRPr lang="en-US" dirty="0"/>
          </a:p>
        </p:txBody>
      </p:sp>
      <p:sp>
        <p:nvSpPr>
          <p:cNvPr id="5" name="Rectangle 4"/>
          <p:cNvSpPr/>
          <p:nvPr/>
        </p:nvSpPr>
        <p:spPr>
          <a:xfrm>
            <a:off x="779253" y="4226315"/>
            <a:ext cx="6096000" cy="1754326"/>
          </a:xfrm>
          <a:prstGeom prst="rect">
            <a:avLst/>
          </a:prstGeom>
        </p:spPr>
        <p:txBody>
          <a:bodyPr>
            <a:spAutoFit/>
          </a:bodyPr>
          <a:lstStyle/>
          <a:p>
            <a:r>
              <a:rPr lang="en-US" b="1" dirty="0" smtClean="0">
                <a:solidFill>
                  <a:schemeClr val="accent1"/>
                </a:solidFill>
              </a:rPr>
              <a:t> Source Code :</a:t>
            </a:r>
          </a:p>
          <a:p>
            <a:endParaRPr lang="en-US" dirty="0" smtClean="0"/>
          </a:p>
          <a:p>
            <a:r>
              <a:rPr lang="en-US" dirty="0" err="1" smtClean="0"/>
              <a:t>Teachername</a:t>
            </a:r>
            <a:r>
              <a:rPr lang="en-US" dirty="0" smtClean="0"/>
              <a:t>="";</a:t>
            </a:r>
          </a:p>
          <a:p>
            <a:r>
              <a:rPr lang="en-US" dirty="0" smtClean="0"/>
              <a:t>  </a:t>
            </a:r>
            <a:r>
              <a:rPr lang="en-US" b="1" dirty="0" err="1" smtClean="0"/>
              <a:t>clearValue</a:t>
            </a:r>
            <a:r>
              <a:rPr lang="en-US" dirty="0" smtClean="0"/>
              <a:t>() {</a:t>
            </a:r>
          </a:p>
          <a:p>
            <a:r>
              <a:rPr lang="en-US" dirty="0" smtClean="0"/>
              <a:t>    </a:t>
            </a:r>
            <a:r>
              <a:rPr lang="en-US" dirty="0" err="1" smtClean="0"/>
              <a:t>this.Teachername</a:t>
            </a:r>
            <a:r>
              <a:rPr lang="en-US" dirty="0" smtClean="0"/>
              <a:t>="";</a:t>
            </a:r>
          </a:p>
          <a:p>
            <a:r>
              <a:rPr lang="en-US" dirty="0" smtClean="0"/>
              <a:t>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97346"/>
            <a:ext cx="6096000" cy="6555641"/>
          </a:xfrm>
          <a:prstGeom prst="rect">
            <a:avLst/>
          </a:prstGeom>
        </p:spPr>
        <p:txBody>
          <a:bodyPr>
            <a:spAutoFit/>
          </a:bodyPr>
          <a:lstStyle/>
          <a:p>
            <a:r>
              <a:rPr lang="en-US" sz="2400" b="1" i="1" u="sng" dirty="0" err="1" smtClean="0">
                <a:solidFill>
                  <a:schemeClr val="accent1"/>
                </a:solidFill>
              </a:rPr>
              <a:t>ng</a:t>
            </a:r>
            <a:r>
              <a:rPr lang="en-US" sz="2400" b="1" i="1" u="sng" dirty="0" smtClean="0">
                <a:solidFill>
                  <a:schemeClr val="accent1"/>
                </a:solidFill>
              </a:rPr>
              <a:t> generate Command</a:t>
            </a:r>
          </a:p>
          <a:p>
            <a:r>
              <a:rPr lang="en-US" dirty="0" smtClean="0"/>
              <a:t>The </a:t>
            </a:r>
            <a:r>
              <a:rPr lang="en-US" dirty="0" err="1" smtClean="0"/>
              <a:t>ng</a:t>
            </a:r>
            <a:r>
              <a:rPr lang="en-US" dirty="0" smtClean="0"/>
              <a:t> generate command is used to generate and/or modify file based on schematic.</a:t>
            </a:r>
          </a:p>
          <a:p>
            <a:r>
              <a:rPr lang="en-US" dirty="0" err="1" smtClean="0"/>
              <a:t>ng</a:t>
            </a:r>
            <a:r>
              <a:rPr lang="en-US" dirty="0" smtClean="0"/>
              <a:t> generate </a:t>
            </a:r>
            <a:r>
              <a:rPr lang="en-US" b="1" dirty="0" smtClean="0"/>
              <a:t>&lt;schematic&gt;</a:t>
            </a:r>
            <a:r>
              <a:rPr lang="en-US" dirty="0" smtClean="0"/>
              <a:t> [options]  </a:t>
            </a:r>
          </a:p>
          <a:p>
            <a:r>
              <a:rPr lang="en-US" dirty="0" err="1" smtClean="0"/>
              <a:t>ng</a:t>
            </a:r>
            <a:r>
              <a:rPr lang="en-US" dirty="0" smtClean="0"/>
              <a:t> g </a:t>
            </a:r>
            <a:r>
              <a:rPr lang="en-US" b="1" dirty="0" smtClean="0"/>
              <a:t>&lt;schematic&gt;</a:t>
            </a:r>
            <a:r>
              <a:rPr lang="en-US" dirty="0" smtClean="0"/>
              <a:t> [options]  </a:t>
            </a:r>
          </a:p>
          <a:p>
            <a:r>
              <a:rPr lang="en-US" dirty="0" smtClean="0"/>
              <a:t>Parameter Explanation:</a:t>
            </a:r>
          </a:p>
          <a:p>
            <a:r>
              <a:rPr lang="en-US" b="1" dirty="0" smtClean="0"/>
              <a:t>&lt;schematic &gt;:</a:t>
            </a:r>
            <a:r>
              <a:rPr lang="en-US" dirty="0" smtClean="0"/>
              <a:t> It specifies the schematic or </a:t>
            </a:r>
            <a:r>
              <a:rPr lang="en-US" dirty="0" err="1" smtClean="0"/>
              <a:t>collection:schematic</a:t>
            </a:r>
            <a:r>
              <a:rPr lang="en-US" dirty="0" smtClean="0"/>
              <a:t> which you want to generate. It can take one of the following sub-commands.</a:t>
            </a:r>
          </a:p>
          <a:p>
            <a:r>
              <a:rPr lang="en-US" dirty="0" err="1" smtClean="0"/>
              <a:t>appShell</a:t>
            </a:r>
            <a:endParaRPr lang="en-US" dirty="0" smtClean="0"/>
          </a:p>
          <a:p>
            <a:r>
              <a:rPr lang="en-US" dirty="0" smtClean="0"/>
              <a:t>application</a:t>
            </a:r>
          </a:p>
          <a:p>
            <a:r>
              <a:rPr lang="en-US" dirty="0" smtClean="0"/>
              <a:t>class</a:t>
            </a:r>
          </a:p>
          <a:p>
            <a:r>
              <a:rPr lang="en-US" dirty="0" smtClean="0"/>
              <a:t>component</a:t>
            </a:r>
          </a:p>
          <a:p>
            <a:r>
              <a:rPr lang="en-US" dirty="0" smtClean="0"/>
              <a:t>directive</a:t>
            </a:r>
          </a:p>
          <a:p>
            <a:r>
              <a:rPr lang="en-US" dirty="0" err="1" smtClean="0"/>
              <a:t>enum</a:t>
            </a:r>
            <a:endParaRPr lang="en-US" dirty="0" smtClean="0"/>
          </a:p>
          <a:p>
            <a:r>
              <a:rPr lang="en-US" dirty="0" smtClean="0"/>
              <a:t>guard</a:t>
            </a:r>
          </a:p>
          <a:p>
            <a:r>
              <a:rPr lang="en-US" dirty="0" smtClean="0"/>
              <a:t>interface</a:t>
            </a:r>
          </a:p>
          <a:p>
            <a:r>
              <a:rPr lang="en-US" dirty="0" smtClean="0"/>
              <a:t>library</a:t>
            </a:r>
          </a:p>
          <a:p>
            <a:r>
              <a:rPr lang="en-US" dirty="0" smtClean="0"/>
              <a:t>module</a:t>
            </a:r>
          </a:p>
          <a:p>
            <a:r>
              <a:rPr lang="en-US" dirty="0" smtClean="0"/>
              <a:t>pipe</a:t>
            </a:r>
          </a:p>
          <a:p>
            <a:r>
              <a:rPr lang="en-US" dirty="0" smtClean="0"/>
              <a:t>service</a:t>
            </a:r>
          </a:p>
          <a:p>
            <a:r>
              <a:rPr lang="en-US" dirty="0" err="1" smtClean="0"/>
              <a:t>serviceWorker</a:t>
            </a:r>
            <a:endParaRPr lang="en-US" dirty="0" smtClean="0"/>
          </a:p>
          <a:p>
            <a:r>
              <a:rPr lang="en-US" dirty="0" smtClean="0"/>
              <a:t>universal</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xmlns=""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3749363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336964" y="365125"/>
            <a:ext cx="10515600" cy="1325563"/>
          </a:xfrm>
        </p:spPr>
        <p:txBody>
          <a:bodyPr/>
          <a:lstStyle/>
          <a:p>
            <a:r>
              <a:rPr lang="en-US" b="1" dirty="0" smtClean="0"/>
              <a:t>Components</a:t>
            </a:r>
            <a:br>
              <a:rPr lang="en-US" b="1" dirty="0" smtClean="0"/>
            </a:br>
            <a:endParaRPr lang="en-US" dirty="0"/>
          </a:p>
        </p:txBody>
      </p:sp>
      <p:sp>
        <p:nvSpPr>
          <p:cNvPr id="3" name="Rectangle 2"/>
          <p:cNvSpPr/>
          <p:nvPr/>
        </p:nvSpPr>
        <p:spPr>
          <a:xfrm>
            <a:off x="1431984" y="1516191"/>
            <a:ext cx="9713344" cy="2308324"/>
          </a:xfrm>
          <a:prstGeom prst="rect">
            <a:avLst/>
          </a:prstGeom>
        </p:spPr>
        <p:txBody>
          <a:bodyPr wrap="square">
            <a:spAutoFit/>
          </a:bodyPr>
          <a:lstStyle/>
          <a:p>
            <a:r>
              <a:rPr lang="en-US" sz="2400" dirty="0" smtClean="0"/>
              <a:t>The Component is the main building block of an Angular Application. A Component contains the definition of the View and the data that defines how the View looks and behaves.  The Angular Components are plain </a:t>
            </a:r>
            <a:r>
              <a:rPr lang="en-US" sz="2400" dirty="0" err="1" smtClean="0"/>
              <a:t>javascript</a:t>
            </a:r>
            <a:r>
              <a:rPr lang="en-US" sz="2400" dirty="0" smtClean="0"/>
              <a:t> classes and defined using. @component Decorator. This Decorator provides the component with the View to display &amp; Metadata about the class.</a:t>
            </a:r>
            <a:endParaRPr lang="en-US" sz="2400" dirty="0"/>
          </a:p>
        </p:txBody>
      </p:sp>
      <p:sp>
        <p:nvSpPr>
          <p:cNvPr id="4" name="Rectangle 3"/>
          <p:cNvSpPr/>
          <p:nvPr/>
        </p:nvSpPr>
        <p:spPr>
          <a:xfrm>
            <a:off x="1503870" y="4139574"/>
            <a:ext cx="9210137" cy="1569660"/>
          </a:xfrm>
          <a:prstGeom prst="rect">
            <a:avLst/>
          </a:prstGeom>
        </p:spPr>
        <p:txBody>
          <a:bodyPr wrap="square">
            <a:spAutoFit/>
          </a:bodyPr>
          <a:lstStyle/>
          <a:p>
            <a:r>
              <a:rPr lang="en-US" sz="2400" dirty="0" smtClean="0"/>
              <a:t>The Component passes the data to the view using a process called Data Binding. This is done by Binding the DOM Elements to component properties. Binding can display component class property values to the user, change element styles, respond to a user event, etc.</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Component?</a:t>
            </a:r>
            <a:endParaRPr lang="en-US" dirty="0"/>
          </a:p>
        </p:txBody>
      </p:sp>
      <p:sp>
        <p:nvSpPr>
          <p:cNvPr id="3" name="Rectangle 2"/>
          <p:cNvSpPr/>
          <p:nvPr/>
        </p:nvSpPr>
        <p:spPr>
          <a:xfrm>
            <a:off x="1121435" y="1880407"/>
            <a:ext cx="8281358" cy="646331"/>
          </a:xfrm>
          <a:prstGeom prst="rect">
            <a:avLst/>
          </a:prstGeom>
        </p:spPr>
        <p:txBody>
          <a:bodyPr wrap="square">
            <a:spAutoFit/>
          </a:bodyPr>
          <a:lstStyle/>
          <a:p>
            <a:r>
              <a:rPr lang="en-US" dirty="0" smtClean="0"/>
              <a:t>The Component contains the data and user interaction logic that define how the View looks and behaves. A view in Angular refers to a template (HTML).</a:t>
            </a:r>
            <a:endParaRPr lang="en-US" dirty="0"/>
          </a:p>
        </p:txBody>
      </p:sp>
      <p:sp>
        <p:nvSpPr>
          <p:cNvPr id="4" name="Rectangle 3"/>
          <p:cNvSpPr/>
          <p:nvPr/>
        </p:nvSpPr>
        <p:spPr>
          <a:xfrm>
            <a:off x="1107057" y="1449563"/>
            <a:ext cx="9546566" cy="369332"/>
          </a:xfrm>
          <a:prstGeom prst="rect">
            <a:avLst/>
          </a:prstGeom>
        </p:spPr>
        <p:txBody>
          <a:bodyPr wrap="square">
            <a:spAutoFit/>
          </a:bodyPr>
          <a:lstStyle/>
          <a:p>
            <a:r>
              <a:rPr lang="en-US" dirty="0" smtClean="0"/>
              <a:t>The Angular Component is the main building block of an Angular application.</a:t>
            </a:r>
            <a:endParaRPr lang="en-US" dirty="0"/>
          </a:p>
        </p:txBody>
      </p:sp>
      <p:sp>
        <p:nvSpPr>
          <p:cNvPr id="5" name="Rectangle 4"/>
          <p:cNvSpPr/>
          <p:nvPr/>
        </p:nvSpPr>
        <p:spPr>
          <a:xfrm>
            <a:off x="1155940" y="2725319"/>
            <a:ext cx="7884543" cy="923330"/>
          </a:xfrm>
          <a:prstGeom prst="rect">
            <a:avLst/>
          </a:prstGeom>
        </p:spPr>
        <p:txBody>
          <a:bodyPr wrap="square">
            <a:spAutoFit/>
          </a:bodyPr>
          <a:lstStyle/>
          <a:p>
            <a:r>
              <a:rPr lang="en-US" dirty="0" smtClean="0"/>
              <a:t>The Angular Components are plain </a:t>
            </a:r>
            <a:r>
              <a:rPr lang="en-US" dirty="0" smtClean="0">
                <a:hlinkClick r:id="rId2"/>
              </a:rPr>
              <a:t>JavaScript</a:t>
            </a:r>
            <a:r>
              <a:rPr lang="en-US" dirty="0" smtClean="0"/>
              <a:t> classes defined using the </a:t>
            </a:r>
            <a:r>
              <a:rPr lang="en-US" b="1" dirty="0" smtClean="0"/>
              <a:t>@Component Decorator</a:t>
            </a:r>
            <a:r>
              <a:rPr lang="en-US" dirty="0" smtClean="0"/>
              <a:t>. This Decorator provides the Component with a View to display and Metadata about the Component.</a:t>
            </a:r>
            <a:endParaRPr lang="en-US" dirty="0"/>
          </a:p>
        </p:txBody>
      </p:sp>
      <p:sp>
        <p:nvSpPr>
          <p:cNvPr id="6" name="Rectangle 5"/>
          <p:cNvSpPr/>
          <p:nvPr/>
        </p:nvSpPr>
        <p:spPr>
          <a:xfrm>
            <a:off x="1176067" y="3932063"/>
            <a:ext cx="9227389" cy="1200329"/>
          </a:xfrm>
          <a:prstGeom prst="rect">
            <a:avLst/>
          </a:prstGeom>
        </p:spPr>
        <p:txBody>
          <a:bodyPr wrap="square">
            <a:spAutoFit/>
          </a:bodyPr>
          <a:lstStyle/>
          <a:p>
            <a:r>
              <a:rPr lang="en-US" dirty="0" smtClean="0"/>
              <a:t>The Component is responsible for providing the data to the View. Angular uses </a:t>
            </a:r>
            <a:r>
              <a:rPr lang="en-US" dirty="0" smtClean="0">
                <a:hlinkClick r:id="rId3"/>
              </a:rPr>
              <a:t>data binding</a:t>
            </a:r>
            <a:r>
              <a:rPr lang="en-US" dirty="0" smtClean="0"/>
              <a:t> to get the data from the Component to the View and vice versa. The data binding is achieved using special HTML markup, the </a:t>
            </a:r>
            <a:r>
              <a:rPr lang="en-US" b="1" dirty="0" smtClean="0"/>
              <a:t>Angular Template Syntax</a:t>
            </a:r>
            <a:r>
              <a:rPr lang="en-US" dirty="0" smtClean="0"/>
              <a:t>. The Component can also get notified when the View changes.</a:t>
            </a:r>
            <a:endParaRPr lang="en-US" dirty="0"/>
          </a:p>
        </p:txBody>
      </p:sp>
      <p:sp>
        <p:nvSpPr>
          <p:cNvPr id="7" name="Rectangle 6"/>
          <p:cNvSpPr/>
          <p:nvPr/>
        </p:nvSpPr>
        <p:spPr>
          <a:xfrm>
            <a:off x="1210574" y="5261485"/>
            <a:ext cx="9512060" cy="646331"/>
          </a:xfrm>
          <a:prstGeom prst="rect">
            <a:avLst/>
          </a:prstGeom>
        </p:spPr>
        <p:txBody>
          <a:bodyPr wrap="square">
            <a:spAutoFit/>
          </a:bodyPr>
          <a:lstStyle/>
          <a:p>
            <a:r>
              <a:rPr lang="en-US" dirty="0" smtClean="0"/>
              <a:t>Angular applications can have lots of components. Each Component handles a small part of the UI. These components work together to produce the complete user interface of the application.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3925" y="439319"/>
            <a:ext cx="6096000" cy="1200329"/>
          </a:xfrm>
          <a:prstGeom prst="rect">
            <a:avLst/>
          </a:prstGeom>
        </p:spPr>
        <p:txBody>
          <a:bodyPr>
            <a:spAutoFit/>
          </a:bodyPr>
          <a:lstStyle/>
          <a:p>
            <a:pPr fontAlgn="base"/>
            <a:r>
              <a:rPr lang="en-US" dirty="0" smtClean="0"/>
              <a:t>The Components consist of three main building blocks</a:t>
            </a:r>
          </a:p>
          <a:p>
            <a:pPr fontAlgn="base"/>
            <a:r>
              <a:rPr lang="en-US" b="1" dirty="0" smtClean="0"/>
              <a:t>Template</a:t>
            </a:r>
          </a:p>
          <a:p>
            <a:pPr fontAlgn="base"/>
            <a:r>
              <a:rPr lang="en-US" b="1" dirty="0" smtClean="0"/>
              <a:t>Class</a:t>
            </a:r>
          </a:p>
          <a:p>
            <a:pPr fontAlgn="base"/>
            <a:r>
              <a:rPr lang="en-US" b="1" dirty="0" err="1" smtClean="0"/>
              <a:t>MetaData</a:t>
            </a:r>
            <a:endParaRPr lang="en-US" b="1" dirty="0"/>
          </a:p>
        </p:txBody>
      </p:sp>
      <p:pic>
        <p:nvPicPr>
          <p:cNvPr id="1026" name="Picture 2" descr="Building Blocks of Angular Component Template, Metadata and Class"/>
          <p:cNvPicPr>
            <a:picLocks noChangeAspect="1" noChangeArrowheads="1"/>
          </p:cNvPicPr>
          <p:nvPr/>
        </p:nvPicPr>
        <p:blipFill>
          <a:blip r:embed="rId2" cstate="print"/>
          <a:srcRect/>
          <a:stretch>
            <a:fillRect/>
          </a:stretch>
        </p:blipFill>
        <p:spPr bwMode="auto">
          <a:xfrm>
            <a:off x="3286964" y="1778568"/>
            <a:ext cx="4733925" cy="3686176"/>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5170" y="636296"/>
            <a:ext cx="7496355" cy="1477328"/>
          </a:xfrm>
          <a:prstGeom prst="rect">
            <a:avLst/>
          </a:prstGeom>
        </p:spPr>
        <p:txBody>
          <a:bodyPr wrap="square">
            <a:spAutoFit/>
          </a:bodyPr>
          <a:lstStyle/>
          <a:p>
            <a:pPr fontAlgn="base"/>
            <a:r>
              <a:rPr lang="en-US" b="1" dirty="0" smtClean="0"/>
              <a:t>1) Template (View)</a:t>
            </a:r>
          </a:p>
          <a:p>
            <a:pPr fontAlgn="base"/>
            <a:r>
              <a:rPr lang="en-US" dirty="0" smtClean="0"/>
              <a:t>The Template defines the layout and content of the View. Without the template,  there is nothing for Angular to render to the DOM.</a:t>
            </a:r>
          </a:p>
          <a:p>
            <a:pPr fontAlgn="base"/>
            <a:r>
              <a:rPr lang="en-US" dirty="0" smtClean="0"/>
              <a:t>The Templates are only HTML codes and the Angular-specific special HTML markups (known as the Angular Template Syntax).</a:t>
            </a:r>
            <a:endParaRPr lang="en-US" dirty="0"/>
          </a:p>
        </p:txBody>
      </p:sp>
      <p:sp>
        <p:nvSpPr>
          <p:cNvPr id="3" name="Rectangle 2"/>
          <p:cNvSpPr/>
          <p:nvPr/>
        </p:nvSpPr>
        <p:spPr>
          <a:xfrm>
            <a:off x="1052423" y="2368298"/>
            <a:ext cx="9342407" cy="3139321"/>
          </a:xfrm>
          <a:prstGeom prst="rect">
            <a:avLst/>
          </a:prstGeom>
        </p:spPr>
        <p:txBody>
          <a:bodyPr wrap="square">
            <a:spAutoFit/>
          </a:bodyPr>
          <a:lstStyle/>
          <a:p>
            <a:pPr fontAlgn="base"/>
            <a:r>
              <a:rPr lang="en-US" dirty="0" smtClean="0"/>
              <a:t>You can add </a:t>
            </a:r>
            <a:r>
              <a:rPr lang="en-US" dirty="0" smtClean="0">
                <a:hlinkClick r:id="rId2"/>
              </a:rPr>
              <a:t>Angular directives</a:t>
            </a:r>
            <a:r>
              <a:rPr lang="en-US" dirty="0" smtClean="0"/>
              <a:t>, </a:t>
            </a:r>
            <a:r>
              <a:rPr lang="en-US" dirty="0" smtClean="0">
                <a:hlinkClick r:id="rId3"/>
              </a:rPr>
              <a:t>Angular Pipes</a:t>
            </a:r>
            <a:r>
              <a:rPr lang="en-US" dirty="0" smtClean="0"/>
              <a:t> &amp; Other Angular Components on the template.</a:t>
            </a:r>
          </a:p>
          <a:p>
            <a:pPr fontAlgn="base"/>
            <a:endParaRPr lang="en-US" dirty="0" smtClean="0"/>
          </a:p>
          <a:p>
            <a:pPr fontAlgn="base"/>
            <a:r>
              <a:rPr lang="en-US" dirty="0" smtClean="0"/>
              <a:t>The data to Template comes from the Component, which gets it from an </a:t>
            </a:r>
            <a:r>
              <a:rPr lang="en-US" dirty="0" smtClean="0">
                <a:hlinkClick r:id="rId4"/>
              </a:rPr>
              <a:t>Angular Service</a:t>
            </a:r>
            <a:r>
              <a:rPr lang="en-US" dirty="0" smtClean="0"/>
              <a:t>. We can keep the Template in sync with the Component using the data binding techniques. </a:t>
            </a:r>
          </a:p>
          <a:p>
            <a:pPr fontAlgn="base"/>
            <a:endParaRPr lang="en-US" dirty="0" smtClean="0"/>
          </a:p>
          <a:p>
            <a:pPr fontAlgn="base"/>
            <a:r>
              <a:rPr lang="en-US" dirty="0" smtClean="0"/>
              <a:t>The templates can use </a:t>
            </a:r>
            <a:r>
              <a:rPr lang="en-US" dirty="0" smtClean="0">
                <a:hlinkClick r:id="rId5"/>
              </a:rPr>
              <a:t>Event Binding</a:t>
            </a:r>
            <a:r>
              <a:rPr lang="en-US" dirty="0" smtClean="0"/>
              <a:t> or </a:t>
            </a:r>
            <a:r>
              <a:rPr lang="en-US" dirty="0" smtClean="0">
                <a:hlinkClick r:id="rId6"/>
              </a:rPr>
              <a:t>two-way data binding</a:t>
            </a:r>
            <a:r>
              <a:rPr lang="en-US" dirty="0" smtClean="0"/>
              <a:t> to notify the component when the user changes something on the View.</a:t>
            </a:r>
          </a:p>
          <a:p>
            <a:pPr fontAlgn="base"/>
            <a:r>
              <a:rPr lang="en-US" dirty="0" smtClean="0"/>
              <a:t>There are two ways you can specify the Template in Angular.</a:t>
            </a:r>
          </a:p>
          <a:p>
            <a:pPr fontAlgn="base"/>
            <a:endParaRPr lang="en-US" dirty="0" smtClean="0"/>
          </a:p>
          <a:p>
            <a:pPr fontAlgn="base"/>
            <a:r>
              <a:rPr lang="en-US" dirty="0" smtClean="0"/>
              <a:t>Defining the Template Inline</a:t>
            </a:r>
          </a:p>
          <a:p>
            <a:pPr fontAlgn="base"/>
            <a:r>
              <a:rPr lang="en-US" dirty="0" smtClean="0"/>
              <a:t>Provide an external Template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13758" y="731187"/>
            <a:ext cx="8994475" cy="1754326"/>
          </a:xfrm>
          <a:prstGeom prst="rect">
            <a:avLst/>
          </a:prstGeom>
        </p:spPr>
        <p:txBody>
          <a:bodyPr wrap="square">
            <a:spAutoFit/>
          </a:bodyPr>
          <a:lstStyle/>
          <a:p>
            <a:pPr fontAlgn="base"/>
            <a:r>
              <a:rPr lang="en-US" b="1" dirty="0" smtClean="0"/>
              <a:t>2 ) Class</a:t>
            </a:r>
          </a:p>
          <a:p>
            <a:pPr fontAlgn="base"/>
            <a:r>
              <a:rPr lang="en-US" dirty="0" smtClean="0"/>
              <a:t>The Class provides the data &amp; logic to the View. It contains the </a:t>
            </a:r>
            <a:r>
              <a:rPr lang="en-US" dirty="0" smtClean="0">
                <a:hlinkClick r:id="rId2"/>
              </a:rPr>
              <a:t>Typescript</a:t>
            </a:r>
            <a:r>
              <a:rPr lang="en-US" dirty="0" smtClean="0"/>
              <a:t> code associated with Template (View). We use </a:t>
            </a:r>
            <a:r>
              <a:rPr lang="en-US" dirty="0" err="1" smtClean="0">
                <a:hlinkClick r:id="rId2"/>
              </a:rPr>
              <a:t>TypeScript</a:t>
            </a:r>
            <a:r>
              <a:rPr lang="en-US" dirty="0" smtClean="0"/>
              <a:t> to create the class.</a:t>
            </a:r>
          </a:p>
          <a:p>
            <a:pPr fontAlgn="base"/>
            <a:r>
              <a:rPr lang="en-US" dirty="0" smtClean="0"/>
              <a:t>Class Contains the Properties &amp; Methods. The Properties of a class can be bound to the view using </a:t>
            </a:r>
            <a:r>
              <a:rPr lang="en-US" dirty="0" smtClean="0">
                <a:hlinkClick r:id="rId3"/>
              </a:rPr>
              <a:t>Data Binding</a:t>
            </a:r>
            <a:r>
              <a:rPr lang="en-US" dirty="0" smtClean="0"/>
              <a:t>.</a:t>
            </a:r>
          </a:p>
          <a:p>
            <a:pPr fontAlgn="base"/>
            <a:r>
              <a:rPr lang="en-US" dirty="0" smtClean="0"/>
              <a:t>The simple Angular Class</a:t>
            </a:r>
            <a:endParaRPr lang="en-US" dirty="0"/>
          </a:p>
        </p:txBody>
      </p:sp>
      <p:sp>
        <p:nvSpPr>
          <p:cNvPr id="6" name="Rectangle 5"/>
          <p:cNvSpPr/>
          <p:nvPr/>
        </p:nvSpPr>
        <p:spPr>
          <a:xfrm>
            <a:off x="3048000" y="2690336"/>
            <a:ext cx="6096000" cy="1477328"/>
          </a:xfrm>
          <a:prstGeom prst="rect">
            <a:avLst/>
          </a:prstGeom>
        </p:spPr>
        <p:txBody>
          <a:bodyPr>
            <a:spAutoFit/>
          </a:bodyPr>
          <a:lstStyle/>
          <a:p>
            <a:pPr fontAlgn="base"/>
            <a:r>
              <a:rPr lang="en-US" dirty="0" smtClean="0">
                <a:solidFill>
                  <a:srgbClr val="008080"/>
                </a:solidFill>
                <a:latin typeface="inherit"/>
              </a:rPr>
              <a:t>export</a:t>
            </a:r>
            <a:r>
              <a:rPr lang="en-US" dirty="0" smtClean="0">
                <a:solidFill>
                  <a:srgbClr val="006FE0"/>
                </a:solidFill>
                <a:latin typeface="inherit"/>
              </a:rPr>
              <a:t> </a:t>
            </a:r>
            <a:r>
              <a:rPr lang="en-US" b="1" dirty="0" smtClean="0">
                <a:solidFill>
                  <a:srgbClr val="800080"/>
                </a:solidFill>
                <a:latin typeface="inherit"/>
              </a:rPr>
              <a:t>class</a:t>
            </a:r>
            <a:r>
              <a:rPr lang="en-US" dirty="0" smtClean="0">
                <a:solidFill>
                  <a:srgbClr val="006FE0"/>
                </a:solidFill>
                <a:latin typeface="inherit"/>
              </a:rPr>
              <a:t> </a:t>
            </a:r>
            <a:r>
              <a:rPr lang="en-US" dirty="0" err="1" smtClean="0">
                <a:solidFill>
                  <a:srgbClr val="008080"/>
                </a:solidFill>
                <a:latin typeface="inherit"/>
              </a:rPr>
              <a:t>AppComponent</a:t>
            </a:r>
            <a:endParaRPr lang="en-US" dirty="0" smtClean="0">
              <a:solidFill>
                <a:srgbClr val="000000"/>
              </a:solidFill>
              <a:latin typeface="Verdana"/>
            </a:endParaRPr>
          </a:p>
          <a:p>
            <a:pPr fontAlgn="base"/>
            <a:r>
              <a:rPr lang="en-US" dirty="0" smtClean="0">
                <a:solidFill>
                  <a:srgbClr val="333333"/>
                </a:solidFill>
                <a:latin typeface="inherit"/>
              </a:rPr>
              <a:t>{</a:t>
            </a:r>
            <a:endParaRPr lang="en-US" dirty="0" smtClean="0">
              <a:solidFill>
                <a:srgbClr val="000000"/>
              </a:solidFill>
              <a:latin typeface="Verdana"/>
            </a:endParaRPr>
          </a:p>
          <a:p>
            <a:pPr fontAlgn="base"/>
            <a:r>
              <a:rPr lang="en-US" dirty="0" smtClean="0">
                <a:solidFill>
                  <a:srgbClr val="006FE0"/>
                </a:solidFill>
                <a:latin typeface="inherit"/>
              </a:rPr>
              <a:t>    </a:t>
            </a:r>
            <a:r>
              <a:rPr lang="en-US" dirty="0" smtClean="0">
                <a:solidFill>
                  <a:srgbClr val="000000"/>
                </a:solidFill>
                <a:latin typeface="inherit"/>
              </a:rPr>
              <a:t>title</a:t>
            </a:r>
            <a:r>
              <a:rPr lang="en-US" dirty="0" smtClean="0">
                <a:solidFill>
                  <a:srgbClr val="006FE0"/>
                </a:solidFill>
                <a:latin typeface="inherit"/>
              </a:rPr>
              <a:t> </a:t>
            </a:r>
            <a:r>
              <a:rPr lang="en-US" dirty="0" smtClean="0">
                <a:solidFill>
                  <a:srgbClr val="333333"/>
                </a:solidFill>
                <a:latin typeface="inherit"/>
              </a:rPr>
              <a:t>:</a:t>
            </a:r>
            <a:r>
              <a:rPr lang="en-US" dirty="0" smtClean="0">
                <a:solidFill>
                  <a:srgbClr val="006FE0"/>
                </a:solidFill>
                <a:latin typeface="inherit"/>
              </a:rPr>
              <a:t> </a:t>
            </a:r>
            <a:r>
              <a:rPr lang="en-US" b="1" dirty="0" smtClean="0">
                <a:solidFill>
                  <a:srgbClr val="800080"/>
                </a:solidFill>
                <a:latin typeface="inherit"/>
              </a:rPr>
              <a:t>string</a:t>
            </a:r>
            <a:r>
              <a:rPr lang="en-US" dirty="0" smtClean="0">
                <a:solidFill>
                  <a:srgbClr val="006FE0"/>
                </a:solidFill>
                <a:latin typeface="inherit"/>
              </a:rPr>
              <a:t> </a:t>
            </a:r>
            <a:r>
              <a:rPr lang="en-US" dirty="0" smtClean="0">
                <a:solidFill>
                  <a:srgbClr val="000000"/>
                </a:solidFill>
                <a:latin typeface="Verdana"/>
              </a:rPr>
              <a:t>=</a:t>
            </a:r>
            <a:r>
              <a:rPr lang="en-US" dirty="0" smtClean="0">
                <a:solidFill>
                  <a:srgbClr val="DD1144"/>
                </a:solidFill>
                <a:latin typeface="inherit"/>
              </a:rPr>
              <a:t>"app"</a:t>
            </a:r>
            <a:endParaRPr lang="en-US" dirty="0" smtClean="0">
              <a:solidFill>
                <a:srgbClr val="000000"/>
              </a:solidFill>
              <a:latin typeface="Verdana"/>
            </a:endParaRPr>
          </a:p>
          <a:p>
            <a:pPr fontAlgn="base"/>
            <a:r>
              <a:rPr lang="en-US" dirty="0" smtClean="0">
                <a:solidFill>
                  <a:srgbClr val="333333"/>
                </a:solidFill>
                <a:latin typeface="inherit"/>
              </a:rPr>
              <a:t>}</a:t>
            </a:r>
            <a:endParaRPr lang="en-US" dirty="0" smtClean="0">
              <a:solidFill>
                <a:srgbClr val="000000"/>
              </a:solidFill>
              <a:latin typeface="Verdana"/>
            </a:endParaRPr>
          </a:p>
          <a:p>
            <a:pPr fontAlgn="base"/>
            <a:r>
              <a:rPr lang="en-US" dirty="0" smtClean="0">
                <a:solidFill>
                  <a:srgbClr val="000000"/>
                </a:solidFill>
                <a:latin typeface="Verdana"/>
              </a:rPr>
              <a:t> </a:t>
            </a:r>
            <a:endParaRPr lang="en-US" b="0" i="0" dirty="0">
              <a:solidFill>
                <a:srgbClr val="000000"/>
              </a:solidFill>
              <a:latin typeface="Verdan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1656272" y="995852"/>
            <a:ext cx="6650966" cy="1846659"/>
          </a:xfrm>
          <a:prstGeom prst="rect">
            <a:avLst/>
          </a:prstGeom>
          <a:solidFill>
            <a:srgbClr val="F2F2F2"/>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smtClean="0">
                <a:solidFill>
                  <a:srgbClr val="000000"/>
                </a:solidFill>
                <a:latin typeface="Source Sans Pro"/>
                <a:cs typeface="Arial" pitchFamily="34" charset="0"/>
              </a:rPr>
              <a:t>3)Metadata</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solidFill>
                <a:srgbClr val="000000"/>
              </a:solidFill>
              <a:latin typeface="Source Sans Pr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000000"/>
                </a:solidFill>
                <a:latin typeface="Source Sans Pro"/>
                <a:cs typeface="Arial" pitchFamily="34" charset="0"/>
              </a:rPr>
              <a:t>Metadata Provides additional information about the component of Angular. Angular uses this information to process the class. We use the @Component decorator to provide the Metadata to the Component.</a:t>
            </a:r>
          </a:p>
        </p:txBody>
      </p:sp>
      <p:sp>
        <p:nvSpPr>
          <p:cNvPr id="21508" name="Rectangle 4"/>
          <p:cNvSpPr>
            <a:spLocks noChangeArrowheads="1"/>
          </p:cNvSpPr>
          <p:nvPr/>
        </p:nvSpPr>
        <p:spPr bwMode="auto">
          <a:xfrm>
            <a:off x="1578636" y="3549466"/>
            <a:ext cx="6927012" cy="1846659"/>
          </a:xfrm>
          <a:prstGeom prst="rect">
            <a:avLst/>
          </a:prstGeom>
          <a:solidFill>
            <a:srgbClr val="F2F2F2"/>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ontserrat"/>
                <a:cs typeface="Arial" pitchFamily="34" charset="0"/>
              </a:rPr>
              <a:t>@Component decorator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Source Sans Pro"/>
                <a:cs typeface="Arial" pitchFamily="34" charset="0"/>
              </a:rPr>
              <a:t>A decorator is a function that adds metadata to a class, its methods &amp; to its properties. The Components are defined with a </a:t>
            </a:r>
            <a:r>
              <a:rPr kumimoji="0" lang="en-US" sz="2000" b="0" i="0" u="none" strike="noStrike" cap="none" normalizeH="0" baseline="0" dirty="0" smtClean="0">
                <a:ln>
                  <a:noFill/>
                </a:ln>
                <a:solidFill>
                  <a:srgbClr val="000000"/>
                </a:solidFill>
                <a:effectLst/>
                <a:latin typeface="-apple-system"/>
                <a:cs typeface="Arial" pitchFamily="34" charset="0"/>
              </a:rPr>
              <a:t>@Component</a:t>
            </a:r>
            <a:r>
              <a:rPr kumimoji="0" lang="en-US" sz="2000" b="0" i="0" u="none" strike="noStrike" cap="none" normalizeH="0" baseline="0" dirty="0" smtClean="0">
                <a:ln>
                  <a:noFill/>
                </a:ln>
                <a:solidFill>
                  <a:srgbClr val="000000"/>
                </a:solidFill>
                <a:effectLst/>
                <a:latin typeface="Source Sans Pro"/>
                <a:cs typeface="Arial" pitchFamily="34" charset="0"/>
              </a:rPr>
              <a:t> class decorator.</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Source Sans Pro"/>
                <a:cs typeface="Arial" pitchFamily="34" charset="0"/>
              </a:rPr>
              <a:t>When Angular sees a class with </a:t>
            </a:r>
            <a:r>
              <a:rPr kumimoji="0" lang="en-US" sz="2000" b="0" i="0" u="none" strike="noStrike" cap="none" normalizeH="0" baseline="0" dirty="0" smtClean="0">
                <a:ln>
                  <a:noFill/>
                </a:ln>
                <a:solidFill>
                  <a:srgbClr val="000000"/>
                </a:solidFill>
                <a:effectLst/>
                <a:latin typeface="-apple-system"/>
                <a:cs typeface="Arial" pitchFamily="34" charset="0"/>
              </a:rPr>
              <a:t>@Component</a:t>
            </a:r>
            <a:r>
              <a:rPr kumimoji="0" lang="en-US" sz="2000" b="0" i="0" u="none" strike="noStrike" cap="none" normalizeH="0" baseline="0" dirty="0" smtClean="0">
                <a:ln>
                  <a:noFill/>
                </a:ln>
                <a:solidFill>
                  <a:srgbClr val="000000"/>
                </a:solidFill>
                <a:effectLst/>
                <a:latin typeface="Source Sans Pro"/>
                <a:cs typeface="Arial" pitchFamily="34" charset="0"/>
              </a:rPr>
              <a:t> decorator, it treats the class as a Component.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9549" y="527014"/>
            <a:ext cx="4342984" cy="369332"/>
          </a:xfrm>
          <a:prstGeom prst="rect">
            <a:avLst/>
          </a:prstGeom>
        </p:spPr>
        <p:txBody>
          <a:bodyPr wrap="none">
            <a:spAutoFit/>
          </a:bodyPr>
          <a:lstStyle/>
          <a:p>
            <a:pPr fontAlgn="base"/>
            <a:r>
              <a:rPr lang="en-US" b="1" dirty="0" smtClean="0"/>
              <a:t>Important Component metadata properties</a:t>
            </a:r>
            <a:endParaRPr lang="en-US" b="1" dirty="0"/>
          </a:p>
        </p:txBody>
      </p:sp>
      <p:sp>
        <p:nvSpPr>
          <p:cNvPr id="3" name="Rectangle 2"/>
          <p:cNvSpPr/>
          <p:nvPr/>
        </p:nvSpPr>
        <p:spPr>
          <a:xfrm>
            <a:off x="1167441" y="1008663"/>
            <a:ext cx="8071450" cy="923330"/>
          </a:xfrm>
          <a:prstGeom prst="rect">
            <a:avLst/>
          </a:prstGeom>
        </p:spPr>
        <p:txBody>
          <a:bodyPr wrap="square">
            <a:spAutoFit/>
          </a:bodyPr>
          <a:lstStyle/>
          <a:p>
            <a:pPr fontAlgn="base"/>
            <a:r>
              <a:rPr lang="en-US" b="1" dirty="0" smtClean="0"/>
              <a:t>Selector</a:t>
            </a:r>
          </a:p>
          <a:p>
            <a:pPr fontAlgn="base"/>
            <a:r>
              <a:rPr lang="en-US" dirty="0" smtClean="0"/>
              <a:t>Selector specifies the simple CSS selector. The Angular looks for the CSS selector in the template and renders the component there.</a:t>
            </a:r>
            <a:endParaRPr lang="en-US" dirty="0"/>
          </a:p>
        </p:txBody>
      </p:sp>
      <p:sp>
        <p:nvSpPr>
          <p:cNvPr id="4" name="Rectangle 3"/>
          <p:cNvSpPr/>
          <p:nvPr/>
        </p:nvSpPr>
        <p:spPr>
          <a:xfrm>
            <a:off x="1279585" y="1913959"/>
            <a:ext cx="8623540" cy="1477328"/>
          </a:xfrm>
          <a:prstGeom prst="rect">
            <a:avLst/>
          </a:prstGeom>
        </p:spPr>
        <p:txBody>
          <a:bodyPr wrap="square">
            <a:spAutoFit/>
          </a:bodyPr>
          <a:lstStyle/>
          <a:p>
            <a:pPr fontAlgn="base"/>
            <a:r>
              <a:rPr lang="en-US" b="1" dirty="0" smtClean="0"/>
              <a:t>Providers</a:t>
            </a:r>
          </a:p>
          <a:p>
            <a:pPr fontAlgn="base"/>
            <a:r>
              <a:rPr lang="en-US" dirty="0" smtClean="0"/>
              <a:t>The Providers are the </a:t>
            </a:r>
            <a:r>
              <a:rPr lang="en-US" dirty="0" smtClean="0">
                <a:hlinkClick r:id="rId2"/>
              </a:rPr>
              <a:t>Angular Services</a:t>
            </a:r>
            <a:r>
              <a:rPr lang="en-US" dirty="0" smtClean="0"/>
              <a:t> that our component is going to use. The Services provide service to the Components or to the other Services.</a:t>
            </a:r>
          </a:p>
          <a:p>
            <a:pPr fontAlgn="base"/>
            <a:r>
              <a:rPr lang="en-US" b="1" dirty="0" smtClean="0"/>
              <a:t>Directives</a:t>
            </a:r>
          </a:p>
          <a:p>
            <a:pPr fontAlgn="base"/>
            <a:r>
              <a:rPr lang="en-US" dirty="0" smtClean="0"/>
              <a:t>The</a:t>
            </a:r>
            <a:r>
              <a:rPr lang="en-US" dirty="0" smtClean="0">
                <a:hlinkClick r:id="rId3"/>
              </a:rPr>
              <a:t> directives</a:t>
            </a:r>
            <a:r>
              <a:rPr lang="en-US" dirty="0" smtClean="0"/>
              <a:t> that this component going to use are listed here.</a:t>
            </a:r>
            <a:endParaRPr lang="en-US" b="1" dirty="0"/>
          </a:p>
        </p:txBody>
      </p:sp>
      <p:sp>
        <p:nvSpPr>
          <p:cNvPr id="6" name="Rectangle 5"/>
          <p:cNvSpPr/>
          <p:nvPr/>
        </p:nvSpPr>
        <p:spPr>
          <a:xfrm>
            <a:off x="1241951" y="3373730"/>
            <a:ext cx="1668277" cy="369332"/>
          </a:xfrm>
          <a:prstGeom prst="rect">
            <a:avLst/>
          </a:prstGeom>
        </p:spPr>
        <p:txBody>
          <a:bodyPr wrap="none">
            <a:spAutoFit/>
          </a:bodyPr>
          <a:lstStyle/>
          <a:p>
            <a:pPr fontAlgn="base"/>
            <a:r>
              <a:rPr lang="en-US" b="1" dirty="0" smtClean="0"/>
              <a:t>Styles/</a:t>
            </a:r>
            <a:r>
              <a:rPr lang="en-US" b="1" dirty="0" err="1" smtClean="0"/>
              <a:t>styleUrls</a:t>
            </a:r>
            <a:endParaRPr lang="en-US" b="1" dirty="0"/>
          </a:p>
        </p:txBody>
      </p:sp>
      <p:sp>
        <p:nvSpPr>
          <p:cNvPr id="22530" name="Rectangle 2"/>
          <p:cNvSpPr>
            <a:spLocks noChangeArrowheads="1"/>
          </p:cNvSpPr>
          <p:nvPr/>
        </p:nvSpPr>
        <p:spPr bwMode="auto">
          <a:xfrm>
            <a:off x="1421266" y="3787218"/>
            <a:ext cx="7860757" cy="923330"/>
          </a:xfrm>
          <a:prstGeom prst="rect">
            <a:avLst/>
          </a:prstGeom>
          <a:solidFill>
            <a:srgbClr val="F2F2F2"/>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Source Sans Pro"/>
                <a:cs typeface="Arial" pitchFamily="34" charset="0"/>
              </a:rPr>
              <a:t>The CSS styles or style sheets that this component needs. Here we can use either an external </a:t>
            </a:r>
            <a:r>
              <a:rPr kumimoji="0" lang="en-US" sz="2000" b="0" i="0" u="none" strike="noStrike" cap="none" normalizeH="0" baseline="0" dirty="0" err="1" smtClean="0">
                <a:ln>
                  <a:noFill/>
                </a:ln>
                <a:solidFill>
                  <a:srgbClr val="000000"/>
                </a:solidFill>
                <a:effectLst/>
                <a:latin typeface="Source Sans Pro"/>
                <a:cs typeface="Arial" pitchFamily="34" charset="0"/>
              </a:rPr>
              <a:t>stylesheet</a:t>
            </a:r>
            <a:r>
              <a:rPr kumimoji="0" lang="en-US" sz="2000" b="0" i="0" u="none" strike="noStrike" cap="none" normalizeH="0" baseline="0" dirty="0" smtClean="0">
                <a:ln>
                  <a:noFill/>
                </a:ln>
                <a:solidFill>
                  <a:srgbClr val="000000"/>
                </a:solidFill>
                <a:effectLst/>
                <a:latin typeface="Source Sans Pro"/>
                <a:cs typeface="Arial" pitchFamily="34" charset="0"/>
              </a:rPr>
              <a:t> (using </a:t>
            </a:r>
            <a:r>
              <a:rPr kumimoji="0" lang="en-US" sz="2000" b="0" i="0" u="none" strike="noStrike" cap="none" normalizeH="0" baseline="0" dirty="0" err="1" smtClean="0">
                <a:ln>
                  <a:noFill/>
                </a:ln>
                <a:solidFill>
                  <a:srgbClr val="000000"/>
                </a:solidFill>
                <a:effectLst/>
                <a:latin typeface="-apple-system"/>
                <a:cs typeface="Arial" pitchFamily="34" charset="0"/>
              </a:rPr>
              <a:t>styleUrls</a:t>
            </a:r>
            <a:r>
              <a:rPr kumimoji="0" lang="en-US" sz="2000" b="0" i="0" u="none" strike="noStrike" cap="none" normalizeH="0" baseline="0" dirty="0" smtClean="0">
                <a:ln>
                  <a:noFill/>
                </a:ln>
                <a:solidFill>
                  <a:srgbClr val="000000"/>
                </a:solidFill>
                <a:effectLst/>
                <a:latin typeface="Source Sans Pro"/>
                <a:cs typeface="Arial" pitchFamily="34" charset="0"/>
              </a:rPr>
              <a:t>) or inline styles (using </a:t>
            </a:r>
            <a:r>
              <a:rPr kumimoji="0" lang="en-US" sz="2000" b="0" i="0" u="none" strike="noStrike" cap="none" normalizeH="0" baseline="0" dirty="0" smtClean="0">
                <a:ln>
                  <a:noFill/>
                </a:ln>
                <a:solidFill>
                  <a:srgbClr val="000000"/>
                </a:solidFill>
                <a:effectLst/>
                <a:latin typeface="-apple-system"/>
                <a:cs typeface="Arial" pitchFamily="34" charset="0"/>
              </a:rPr>
              <a:t>Styles</a:t>
            </a:r>
            <a:r>
              <a:rPr kumimoji="0" lang="en-US" sz="2000" b="0" i="0" u="none" strike="noStrike" cap="none" normalizeH="0" baseline="0" dirty="0" smtClean="0">
                <a:ln>
                  <a:noFill/>
                </a:ln>
                <a:solidFill>
                  <a:srgbClr val="000000"/>
                </a:solidFill>
                <a:effectLst/>
                <a:latin typeface="Source Sans Pro"/>
                <a:cs typeface="Arial" pitchFamily="34" charset="0"/>
              </a:rPr>
              <a:t>). The styles used here are specific to the component</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sp>
        <p:nvSpPr>
          <p:cNvPr id="8" name="Rectangle 7"/>
          <p:cNvSpPr/>
          <p:nvPr/>
        </p:nvSpPr>
        <p:spPr>
          <a:xfrm>
            <a:off x="1339586" y="4797089"/>
            <a:ext cx="2301143" cy="369332"/>
          </a:xfrm>
          <a:prstGeom prst="rect">
            <a:avLst/>
          </a:prstGeom>
        </p:spPr>
        <p:txBody>
          <a:bodyPr wrap="none">
            <a:spAutoFit/>
          </a:bodyPr>
          <a:lstStyle/>
          <a:p>
            <a:pPr fontAlgn="base"/>
            <a:r>
              <a:rPr lang="en-US" b="1" dirty="0" smtClean="0"/>
              <a:t>template/</a:t>
            </a:r>
            <a:r>
              <a:rPr lang="en-US" b="1" dirty="0" err="1" smtClean="0"/>
              <a:t>templateUrl</a:t>
            </a:r>
            <a:endParaRPr lang="en-US" b="1" dirty="0"/>
          </a:p>
        </p:txBody>
      </p:sp>
      <p:sp>
        <p:nvSpPr>
          <p:cNvPr id="9" name="Rectangle 8"/>
          <p:cNvSpPr/>
          <p:nvPr/>
        </p:nvSpPr>
        <p:spPr>
          <a:xfrm>
            <a:off x="900022" y="5221712"/>
            <a:ext cx="10486845" cy="923330"/>
          </a:xfrm>
          <a:prstGeom prst="rect">
            <a:avLst/>
          </a:prstGeom>
        </p:spPr>
        <p:txBody>
          <a:bodyPr wrap="square">
            <a:spAutoFit/>
          </a:bodyPr>
          <a:lstStyle/>
          <a:p>
            <a:r>
              <a:rPr lang="en-US" dirty="0" smtClean="0"/>
              <a:t>The HTML template that defines our View. It tells Angular how to render the Component’s view. The templates can be inline (using a template) or we can use an external template (using a </a:t>
            </a:r>
            <a:r>
              <a:rPr lang="en-US" dirty="0" err="1" smtClean="0"/>
              <a:t>templateUrl</a:t>
            </a:r>
            <a:r>
              <a:rPr lang="en-US" dirty="0" smtClean="0"/>
              <a:t>). The Component can have only one template. You can either use an inline template or an external template, and not both.</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154" y="337232"/>
            <a:ext cx="3094052" cy="369332"/>
          </a:xfrm>
          <a:prstGeom prst="rect">
            <a:avLst/>
          </a:prstGeom>
        </p:spPr>
        <p:txBody>
          <a:bodyPr wrap="none">
            <a:spAutoFit/>
          </a:bodyPr>
          <a:lstStyle/>
          <a:p>
            <a:pPr fontAlgn="base"/>
            <a:r>
              <a:rPr lang="en-US" b="1" dirty="0" smtClean="0"/>
              <a:t>What is Angular Data Binding?</a:t>
            </a:r>
            <a:endParaRPr lang="en-US" b="1" dirty="0"/>
          </a:p>
        </p:txBody>
      </p:sp>
      <p:sp>
        <p:nvSpPr>
          <p:cNvPr id="3" name="Rectangle 2"/>
          <p:cNvSpPr/>
          <p:nvPr/>
        </p:nvSpPr>
        <p:spPr>
          <a:xfrm>
            <a:off x="1426233" y="801151"/>
            <a:ext cx="8701177" cy="923330"/>
          </a:xfrm>
          <a:prstGeom prst="rect">
            <a:avLst/>
          </a:prstGeom>
        </p:spPr>
        <p:txBody>
          <a:bodyPr wrap="square">
            <a:spAutoFit/>
          </a:bodyPr>
          <a:lstStyle/>
          <a:p>
            <a:r>
              <a:rPr lang="en-US" dirty="0" smtClean="0"/>
              <a:t>Data binding is a technique, where the data stays in sync between the component and the view. Whenever the user updates the data in the view, Angular updates the component. When the component gets new data, the Angular updates the view.</a:t>
            </a:r>
            <a:endParaRPr lang="en-US" dirty="0"/>
          </a:p>
        </p:txBody>
      </p:sp>
      <p:sp>
        <p:nvSpPr>
          <p:cNvPr id="4" name="Rectangle 3"/>
          <p:cNvSpPr/>
          <p:nvPr/>
        </p:nvSpPr>
        <p:spPr>
          <a:xfrm>
            <a:off x="1587826" y="1795097"/>
            <a:ext cx="1957331" cy="369332"/>
          </a:xfrm>
          <a:prstGeom prst="rect">
            <a:avLst/>
          </a:prstGeom>
        </p:spPr>
        <p:txBody>
          <a:bodyPr wrap="none">
            <a:spAutoFit/>
          </a:bodyPr>
          <a:lstStyle/>
          <a:p>
            <a:pPr fontAlgn="base"/>
            <a:r>
              <a:rPr lang="en-US" b="1" dirty="0" smtClean="0"/>
              <a:t>1 One way binding</a:t>
            </a:r>
            <a:endParaRPr lang="en-US" b="1" dirty="0"/>
          </a:p>
        </p:txBody>
      </p:sp>
      <p:sp>
        <p:nvSpPr>
          <p:cNvPr id="5" name="Rectangle 4"/>
          <p:cNvSpPr/>
          <p:nvPr/>
        </p:nvSpPr>
        <p:spPr>
          <a:xfrm>
            <a:off x="1538376" y="2243193"/>
            <a:ext cx="9408545" cy="369332"/>
          </a:xfrm>
          <a:prstGeom prst="rect">
            <a:avLst/>
          </a:prstGeom>
        </p:spPr>
        <p:txBody>
          <a:bodyPr wrap="square">
            <a:spAutoFit/>
          </a:bodyPr>
          <a:lstStyle/>
          <a:p>
            <a:r>
              <a:rPr lang="en-US" dirty="0" smtClean="0"/>
              <a:t>To bind data from component to view, we make use of Interpolation &amp; Property Binding.</a:t>
            </a:r>
            <a:endParaRPr lang="en-US" dirty="0"/>
          </a:p>
        </p:txBody>
      </p:sp>
      <p:sp>
        <p:nvSpPr>
          <p:cNvPr id="7" name="Rectangle 6"/>
          <p:cNvSpPr/>
          <p:nvPr/>
        </p:nvSpPr>
        <p:spPr>
          <a:xfrm>
            <a:off x="1650521" y="2664456"/>
            <a:ext cx="9097992" cy="1200329"/>
          </a:xfrm>
          <a:prstGeom prst="rect">
            <a:avLst/>
          </a:prstGeom>
        </p:spPr>
        <p:txBody>
          <a:bodyPr wrap="square">
            <a:spAutoFit/>
          </a:bodyPr>
          <a:lstStyle/>
          <a:p>
            <a:r>
              <a:rPr lang="en-US" b="1" dirty="0" smtClean="0">
                <a:hlinkClick r:id="rId2"/>
              </a:rPr>
              <a:t>A  ) Interpolation</a:t>
            </a:r>
            <a:r>
              <a:rPr lang="en-US" dirty="0" smtClean="0"/>
              <a:t> allows us to include expressions as part of any string literal, which we use in our HTML. The angular evaluates the expressions into a string and replaces it in the original string and updates the view. You can use interpolation wherever you use a string literal in the view</a:t>
            </a:r>
            <a:endParaRPr lang="en-US" dirty="0"/>
          </a:p>
        </p:txBody>
      </p:sp>
      <p:sp>
        <p:nvSpPr>
          <p:cNvPr id="23554" name="Rectangle 2"/>
          <p:cNvSpPr>
            <a:spLocks noChangeArrowheads="1"/>
          </p:cNvSpPr>
          <p:nvPr/>
        </p:nvSpPr>
        <p:spPr bwMode="auto">
          <a:xfrm>
            <a:off x="1751163" y="3697041"/>
            <a:ext cx="6331788" cy="369332"/>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apple-system"/>
                <a:cs typeface="Arial" pitchFamily="34" charset="0"/>
              </a:rPr>
              <a:t>{{ </a:t>
            </a:r>
            <a:r>
              <a:rPr kumimoji="0" lang="en-US" sz="1100" b="0" i="0" u="none" strike="noStrike" cap="none" normalizeH="0" baseline="0" dirty="0" err="1" smtClean="0">
                <a:ln>
                  <a:noFill/>
                </a:ln>
                <a:solidFill>
                  <a:srgbClr val="000000"/>
                </a:solidFill>
                <a:effectLst/>
                <a:latin typeface="-apple-system"/>
                <a:cs typeface="Arial" pitchFamily="34" charset="0"/>
              </a:rPr>
              <a:t>templateExpression</a:t>
            </a:r>
            <a:r>
              <a:rPr kumimoji="0" lang="en-US" sz="1100" b="0" i="0" u="none" strike="noStrike" cap="none" normalizeH="0" baseline="0" dirty="0" smtClean="0">
                <a:ln>
                  <a:noFill/>
                </a:ln>
                <a:solidFill>
                  <a:srgbClr val="000000"/>
                </a:solidFill>
                <a:effectLst/>
                <a:latin typeface="-apple-system"/>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000000"/>
                </a:solidFill>
                <a:effectLst/>
                <a:latin typeface="Source Sans Pro"/>
                <a:cs typeface="Arial" pitchFamily="34" charset="0"/>
              </a:rPr>
              <a:t>The content inside the double braces is called </a:t>
            </a:r>
            <a:r>
              <a:rPr kumimoji="0" lang="en-US" sz="1300" b="1" i="0" u="none" strike="noStrike" cap="none" normalizeH="0" baseline="0" dirty="0" smtClean="0">
                <a:ln>
                  <a:noFill/>
                </a:ln>
                <a:solidFill>
                  <a:srgbClr val="000000"/>
                </a:solidFill>
                <a:effectLst/>
                <a:latin typeface="Source Sans Pro"/>
                <a:cs typeface="Arial" pitchFamily="34" charset="0"/>
              </a:rPr>
              <a:t>Template Expression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Rectangle 8"/>
          <p:cNvSpPr/>
          <p:nvPr/>
        </p:nvSpPr>
        <p:spPr>
          <a:xfrm>
            <a:off x="1760033" y="4184614"/>
            <a:ext cx="2052550" cy="369332"/>
          </a:xfrm>
          <a:prstGeom prst="rect">
            <a:avLst/>
          </a:prstGeom>
        </p:spPr>
        <p:txBody>
          <a:bodyPr wrap="none">
            <a:spAutoFit/>
          </a:bodyPr>
          <a:lstStyle/>
          <a:p>
            <a:pPr fontAlgn="base"/>
            <a:r>
              <a:rPr lang="en-US" b="1" dirty="0" smtClean="0">
                <a:solidFill>
                  <a:schemeClr val="accent1"/>
                </a:solidFill>
              </a:rPr>
              <a:t>B )Property binding</a:t>
            </a:r>
            <a:endParaRPr lang="en-US" b="1" dirty="0">
              <a:solidFill>
                <a:schemeClr val="accent1"/>
              </a:solidFill>
            </a:endParaRPr>
          </a:p>
        </p:txBody>
      </p:sp>
      <p:sp>
        <p:nvSpPr>
          <p:cNvPr id="10" name="Rectangle 9"/>
          <p:cNvSpPr/>
          <p:nvPr/>
        </p:nvSpPr>
        <p:spPr>
          <a:xfrm>
            <a:off x="1641894" y="4604447"/>
            <a:ext cx="9537940" cy="1477328"/>
          </a:xfrm>
          <a:prstGeom prst="rect">
            <a:avLst/>
          </a:prstGeom>
        </p:spPr>
        <p:txBody>
          <a:bodyPr wrap="square">
            <a:spAutoFit/>
          </a:bodyPr>
          <a:lstStyle/>
          <a:p>
            <a:r>
              <a:rPr lang="en-US" dirty="0" smtClean="0"/>
              <a:t>The </a:t>
            </a:r>
            <a:r>
              <a:rPr lang="en-US" dirty="0" smtClean="0">
                <a:hlinkClick r:id="rId3"/>
              </a:rPr>
              <a:t>Property binding</a:t>
            </a:r>
            <a:r>
              <a:rPr lang="en-US" dirty="0" smtClean="0"/>
              <a:t> allows us to bind HTML element property to a property in the component. Whenever the value of the component changes, the Angular updates the element property in the View. You can set the properties such as class, </a:t>
            </a:r>
            <a:r>
              <a:rPr lang="en-US" dirty="0" err="1" smtClean="0"/>
              <a:t>href</a:t>
            </a:r>
            <a:r>
              <a:rPr lang="en-US" dirty="0" smtClean="0"/>
              <a:t>, </a:t>
            </a:r>
            <a:r>
              <a:rPr lang="en-US" dirty="0" err="1" smtClean="0"/>
              <a:t>src</a:t>
            </a:r>
            <a:r>
              <a:rPr lang="en-US" dirty="0" smtClean="0"/>
              <a:t>, </a:t>
            </a:r>
            <a:r>
              <a:rPr lang="en-US" dirty="0" err="1" smtClean="0"/>
              <a:t>textContent</a:t>
            </a:r>
            <a:r>
              <a:rPr lang="en-US" dirty="0" smtClean="0"/>
              <a:t>, etc using property binding. You can also use it to set the properties of custom components or directives (properties decorated with @Input).</a:t>
            </a:r>
            <a:endParaRPr lang="en-US" dirty="0"/>
          </a:p>
        </p:txBody>
      </p:sp>
    </p:spTree>
  </p:cSld>
  <p:clrMapOvr>
    <a:masterClrMapping/>
  </p:clrMapOvr>
</p:sld>
</file>

<file path=ppt/theme/theme1.xml><?xml version="1.0" encoding="utf-8"?>
<a:theme xmlns:a="http://schemas.openxmlformats.org/drawingml/2006/main" name="PPT forma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2018" id="{B0E980CD-A54D-4681-878C-2746A87DC6E5}" vid="{62E40539-E070-47D4-8381-3EBCC8F4FC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 format</Template>
  <TotalTime>680</TotalTime>
  <Words>958</Words>
  <Application>Microsoft Office PowerPoint</Application>
  <PresentationFormat>Custom</PresentationFormat>
  <Paragraphs>165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PPT format</vt:lpstr>
      <vt:lpstr>Angular Components </vt:lpstr>
      <vt:lpstr>Components </vt:lpstr>
      <vt:lpstr>What is Component?</vt:lpstr>
      <vt:lpstr>Slide 4</vt:lpstr>
      <vt:lpstr>Slide 5</vt:lpstr>
      <vt:lpstr>Slide 6</vt:lpstr>
      <vt:lpstr>Slide 7</vt:lpstr>
      <vt:lpstr>Slide 8</vt:lpstr>
      <vt:lpstr>Slide 9</vt:lpstr>
      <vt:lpstr>Slide 10</vt:lpstr>
      <vt:lpstr>Slide 11</vt:lpstr>
      <vt:lpstr>Slide 12</vt:lpstr>
      <vt:lpstr>Slide 13</vt:lpstr>
      <vt:lpstr>ngModel &amp; Two way Data binding in Angular </vt:lpstr>
      <vt:lpstr>Two-way binding syntax </vt:lpstr>
      <vt:lpstr>Slide 16</vt:lpstr>
      <vt:lpstr>Slide 17</vt:lpstr>
      <vt:lpstr>Thank You</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App Service</dc:title>
  <dc:creator>HP</dc:creator>
  <cp:lastModifiedBy>HP</cp:lastModifiedBy>
  <cp:revision>39</cp:revision>
  <dcterms:created xsi:type="dcterms:W3CDTF">2023-07-17T03:41:57Z</dcterms:created>
  <dcterms:modified xsi:type="dcterms:W3CDTF">2023-07-21T13:17:24Z</dcterms:modified>
</cp:coreProperties>
</file>