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3" r:id="rId6"/>
    <p:sldId id="264" r:id="rId7"/>
    <p:sldId id="265" r:id="rId8"/>
    <p:sldId id="267" r:id="rId9"/>
    <p:sldId id="268" r:id="rId10"/>
    <p:sldId id="266" r:id="rId11"/>
    <p:sldId id="269" r:id="rId12"/>
    <p:sldId id="270" r:id="rId13"/>
    <p:sldId id="271" r:id="rId14"/>
    <p:sldId id="272" r:id="rId15"/>
    <p:sldId id="273" r:id="rId16"/>
    <p:sldId id="274" r:id="rId17"/>
    <p:sldId id="27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D263A75F-78DF-42A9-BC21-1C7D5E55C115}"/>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0F325318-E234-4F36-8B87-16BA513E587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 xmlns:a16="http://schemas.microsoft.com/office/drawing/2014/main" id="{33C151AA-4A07-419B-9ED6-CEF6AC61C135}"/>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 xmlns:a16="http://schemas.microsoft.com/office/drawing/2014/main" id="{B9CD68B3-2898-4D6B-B5C2-F62D51C485D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 xmlns:a16="http://schemas.microsoft.com/office/drawing/2014/main" id="{289441B2-4EF5-4599-887F-42F7A59ADD2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07792D18-2682-4285-9429-837643BCD1C7}"/>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 xmlns:a16="http://schemas.microsoft.com/office/drawing/2014/main" id="{5ACF1E32-F9E6-49E7-B655-4856AC619B3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6" name="Footer Placeholder 5">
            <a:extLst>
              <a:ext uri="{FF2B5EF4-FFF2-40B4-BE49-F238E27FC236}">
                <a16:creationId xmlns=""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 xmlns:a16="http://schemas.microsoft.com/office/drawing/2014/main" id="{CE0FBF31-43A4-4034-8688-BF6697211B6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8" name="Footer Placeholder 7">
            <a:extLst>
              <a:ext uri="{FF2B5EF4-FFF2-40B4-BE49-F238E27FC236}">
                <a16:creationId xmlns=""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 xmlns:a16="http://schemas.microsoft.com/office/drawing/2014/main" id="{64C8E1E0-E974-41E1-9F43-DEF84D8A1F2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4" name="Footer Placeholder 3">
            <a:extLst>
              <a:ext uri="{FF2B5EF4-FFF2-40B4-BE49-F238E27FC236}">
                <a16:creationId xmlns=""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 xmlns:a16="http://schemas.microsoft.com/office/drawing/2014/main" id="{16EAC91E-9BE5-4729-AA9E-F5E9394A8D1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3" name="Footer Placeholder 2">
            <a:extLst>
              <a:ext uri="{FF2B5EF4-FFF2-40B4-BE49-F238E27FC236}">
                <a16:creationId xmlns=""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6" name="Footer Placeholder 5">
            <a:extLst>
              <a:ext uri="{FF2B5EF4-FFF2-40B4-BE49-F238E27FC236}">
                <a16:creationId xmlns=""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pPr/>
              <a:t>7/22/2023</a:t>
            </a:fld>
            <a:endParaRPr lang="en-US"/>
          </a:p>
        </p:txBody>
      </p:sp>
      <p:sp>
        <p:nvSpPr>
          <p:cNvPr id="6" name="Footer Placeholder 5">
            <a:extLst>
              <a:ext uri="{FF2B5EF4-FFF2-40B4-BE49-F238E27FC236}">
                <a16:creationId xmlns=""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7/22/2023</a:t>
            </a:fld>
            <a:endParaRPr lang="en-US"/>
          </a:p>
        </p:txBody>
      </p:sp>
      <p:sp>
        <p:nvSpPr>
          <p:cNvPr id="5" name="Footer Placeholder 4">
            <a:extLst>
              <a:ext uri="{FF2B5EF4-FFF2-40B4-BE49-F238E27FC236}">
                <a16:creationId xmlns=""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codecraft.tv/courses/angular/routing/router-guards/"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pPr fontAlgn="base"/>
            <a:r>
              <a:rPr lang="en-IN" b="0" i="0" dirty="0">
                <a:effectLst/>
                <a:latin typeface="-apple-system"/>
              </a:rPr>
              <a:t>Angular Routing</a:t>
            </a: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p:txBody>
          <a:bodyPr>
            <a:normAutofit fontScale="90000"/>
          </a:bodyPr>
          <a:lstStyle/>
          <a:p>
            <a:r>
              <a:rPr lang="en-US" b="1" dirty="0" smtClean="0"/>
              <a:t>Child Routes / Nested Routes</a:t>
            </a:r>
            <a:br>
              <a:rPr lang="en-US" b="1" dirty="0" smtClean="0"/>
            </a:br>
            <a:endParaRPr lang="en-IN" dirty="0"/>
          </a:p>
        </p:txBody>
      </p:sp>
      <p:pic>
        <p:nvPicPr>
          <p:cNvPr id="3074" name="Picture 2" descr="Angular Component Tree Child Routes"/>
          <p:cNvPicPr>
            <a:picLocks noChangeAspect="1" noChangeArrowheads="1"/>
          </p:cNvPicPr>
          <p:nvPr/>
        </p:nvPicPr>
        <p:blipFill>
          <a:blip r:embed="rId2" cstate="print"/>
          <a:srcRect/>
          <a:stretch>
            <a:fillRect/>
          </a:stretch>
        </p:blipFill>
        <p:spPr bwMode="auto">
          <a:xfrm>
            <a:off x="1932616" y="1132217"/>
            <a:ext cx="4762500" cy="3571875"/>
          </a:xfrm>
          <a:prstGeom prst="rect">
            <a:avLst/>
          </a:prstGeom>
          <a:noFill/>
        </p:spPr>
      </p:pic>
    </p:spTree>
    <p:extLst>
      <p:ext uri="{BB962C8B-B14F-4D97-AF65-F5344CB8AC3E}">
        <p14:creationId xmlns="" xmlns:p14="http://schemas.microsoft.com/office/powerpoint/2010/main" val="397875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Route parameters</a:t>
            </a:r>
            <a:br>
              <a:rPr lang="en-US" dirty="0" smtClean="0"/>
            </a:br>
            <a:endParaRPr lang="en-US" dirty="0"/>
          </a:p>
        </p:txBody>
      </p:sp>
      <p:sp>
        <p:nvSpPr>
          <p:cNvPr id="3" name="Rectangle 2"/>
          <p:cNvSpPr/>
          <p:nvPr/>
        </p:nvSpPr>
        <p:spPr>
          <a:xfrm>
            <a:off x="905774" y="1521002"/>
            <a:ext cx="8186468" cy="3693319"/>
          </a:xfrm>
          <a:prstGeom prst="rect">
            <a:avLst/>
          </a:prstGeom>
        </p:spPr>
        <p:txBody>
          <a:bodyPr wrap="square">
            <a:spAutoFit/>
          </a:bodyPr>
          <a:lstStyle/>
          <a:p>
            <a:r>
              <a:rPr lang="en-US" dirty="0" smtClean="0"/>
              <a:t>Here, we have attached </a:t>
            </a:r>
            <a:r>
              <a:rPr lang="en-US" b="1" dirty="0" smtClean="0"/>
              <a:t>id</a:t>
            </a:r>
            <a:r>
              <a:rPr lang="en-US" dirty="0" smtClean="0"/>
              <a:t> in the path. </a:t>
            </a:r>
            <a:r>
              <a:rPr lang="en-US" b="1" dirty="0" smtClean="0"/>
              <a:t>id</a:t>
            </a:r>
            <a:r>
              <a:rPr lang="en-US" dirty="0" smtClean="0"/>
              <a:t> can be accessed in the </a:t>
            </a:r>
            <a:r>
              <a:rPr lang="en-US" b="1" dirty="0" err="1" smtClean="0"/>
              <a:t>ItemComponent</a:t>
            </a:r>
            <a:r>
              <a:rPr lang="en-US" dirty="0" smtClean="0"/>
              <a:t> using two techniques.</a:t>
            </a:r>
          </a:p>
          <a:p>
            <a:r>
              <a:rPr lang="en-US" dirty="0" smtClean="0"/>
              <a:t>Using Observable.</a:t>
            </a:r>
          </a:p>
          <a:p>
            <a:r>
              <a:rPr lang="en-US" dirty="0" smtClean="0"/>
              <a:t>Using snapshot (non-observable option).</a:t>
            </a:r>
          </a:p>
          <a:p>
            <a:r>
              <a:rPr lang="en-US" dirty="0" smtClean="0"/>
              <a:t>Using Observable</a:t>
            </a:r>
          </a:p>
          <a:p>
            <a:r>
              <a:rPr lang="en-US" dirty="0" smtClean="0"/>
              <a:t>Angular provides a special interface, </a:t>
            </a:r>
            <a:r>
              <a:rPr lang="en-US" dirty="0" err="1" smtClean="0"/>
              <a:t>paramMap</a:t>
            </a:r>
            <a:r>
              <a:rPr lang="en-US" dirty="0" smtClean="0"/>
              <a:t> to access the parameter of the path. </a:t>
            </a:r>
            <a:r>
              <a:rPr lang="en-US" dirty="0" err="1" smtClean="0"/>
              <a:t>parmaMap</a:t>
            </a:r>
            <a:r>
              <a:rPr lang="en-US" dirty="0" smtClean="0"/>
              <a:t> has following methods −</a:t>
            </a:r>
          </a:p>
          <a:p>
            <a:r>
              <a:rPr lang="en-US" b="1" dirty="0" smtClean="0"/>
              <a:t>has(name)</a:t>
            </a:r>
            <a:r>
              <a:rPr lang="en-US" dirty="0" smtClean="0"/>
              <a:t> − Returns true if the specified name is available in the path (parameter list).</a:t>
            </a:r>
          </a:p>
          <a:p>
            <a:r>
              <a:rPr lang="en-US" b="1" dirty="0" smtClean="0"/>
              <a:t>get(name)</a:t>
            </a:r>
            <a:r>
              <a:rPr lang="en-US" dirty="0" smtClean="0"/>
              <a:t> − Returns the value of the specified name in the path (parameter list).</a:t>
            </a:r>
          </a:p>
          <a:p>
            <a:r>
              <a:rPr lang="en-US" b="1" dirty="0" err="1" smtClean="0"/>
              <a:t>getAll</a:t>
            </a:r>
            <a:r>
              <a:rPr lang="en-US" b="1" dirty="0" smtClean="0"/>
              <a:t>(name)</a:t>
            </a:r>
            <a:r>
              <a:rPr lang="en-US" dirty="0" smtClean="0"/>
              <a:t> − Returns the multiple value of the specified name in the path. get() method returns only the first value when multiple values are available.</a:t>
            </a:r>
          </a:p>
          <a:p>
            <a:r>
              <a:rPr lang="en-US" b="1" dirty="0" smtClean="0"/>
              <a:t>keys</a:t>
            </a:r>
            <a:r>
              <a:rPr lang="en-US" dirty="0" smtClean="0"/>
              <a:t> − Returns all parameter available in the path.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328468" y="1517006"/>
            <a:ext cx="9730596" cy="2590412"/>
          </a:xfrm>
          <a:prstGeom prst="rect">
            <a:avLst/>
          </a:prstGeom>
          <a:solidFill>
            <a:srgbClr val="EEEEEE"/>
          </a:solidFill>
          <a:ln w="9525">
            <a:noFill/>
            <a:miter lim="800000"/>
            <a:headEnd/>
            <a:tailEnd/>
          </a:ln>
          <a:effectLst/>
        </p:spPr>
        <p:txBody>
          <a:bodyPr vert="horz" wrap="square" lIns="28566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Steps to access the parameter using </a:t>
            </a:r>
            <a:r>
              <a:rPr kumimoji="0" lang="en-US" sz="2000" b="1" i="0" u="none" strike="noStrike" cap="none" normalizeH="0" baseline="0" dirty="0" err="1" smtClean="0">
                <a:ln>
                  <a:noFill/>
                </a:ln>
                <a:solidFill>
                  <a:srgbClr val="000000"/>
                </a:solidFill>
                <a:effectLst/>
                <a:latin typeface="Nunito"/>
                <a:cs typeface="Arial" pitchFamily="34" charset="0"/>
              </a:rPr>
              <a:t>paramMap</a:t>
            </a:r>
            <a:r>
              <a:rPr kumimoji="0" lang="en-US" sz="2000" b="0" i="0" u="none" strike="noStrike" cap="none" normalizeH="0" baseline="0" dirty="0" smtClean="0">
                <a:ln>
                  <a:noFill/>
                </a:ln>
                <a:solidFill>
                  <a:srgbClr val="000000"/>
                </a:solidFill>
                <a:effectLst/>
                <a:latin typeface="Nunito"/>
                <a:cs typeface="Arial" pitchFamily="34" charset="0"/>
              </a:rPr>
              <a:t> are as follows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Nunito"/>
                <a:cs typeface="Arial" pitchFamily="34" charset="0"/>
              </a:rPr>
              <a:t>Import </a:t>
            </a:r>
            <a:r>
              <a:rPr kumimoji="0" lang="en-US" sz="2000" b="1" i="0" u="none" strike="noStrike" cap="none" normalizeH="0" baseline="0" dirty="0" err="1" smtClean="0">
                <a:ln>
                  <a:noFill/>
                </a:ln>
                <a:solidFill>
                  <a:srgbClr val="000000"/>
                </a:solidFill>
                <a:effectLst/>
                <a:latin typeface="Nunito"/>
                <a:cs typeface="Arial" pitchFamily="34" charset="0"/>
              </a:rPr>
              <a:t>paramMap</a:t>
            </a:r>
            <a:r>
              <a:rPr kumimoji="0" lang="en-US" sz="2000" b="0" i="0" u="none" strike="noStrike" cap="none" normalizeH="0" baseline="0" dirty="0" smtClean="0">
                <a:ln>
                  <a:noFill/>
                </a:ln>
                <a:solidFill>
                  <a:srgbClr val="000000"/>
                </a:solidFill>
                <a:effectLst/>
                <a:latin typeface="Nunito"/>
                <a:cs typeface="Arial" pitchFamily="34" charset="0"/>
              </a:rPr>
              <a:t> available in </a:t>
            </a:r>
            <a:r>
              <a:rPr kumimoji="0" lang="en-US" sz="2000" b="1" i="0" u="none" strike="noStrike" cap="none" normalizeH="0" baseline="0" dirty="0" smtClean="0">
                <a:ln>
                  <a:noFill/>
                </a:ln>
                <a:solidFill>
                  <a:srgbClr val="000000"/>
                </a:solidFill>
                <a:effectLst/>
                <a:latin typeface="Nunito"/>
                <a:cs typeface="Arial" pitchFamily="34" charset="0"/>
              </a:rPr>
              <a:t>@angular/router</a:t>
            </a:r>
            <a:r>
              <a:rPr kumimoji="0" lang="en-US" sz="2000" b="0" i="0" u="none" strike="noStrike" cap="none" normalizeH="0" baseline="0" dirty="0" smtClean="0">
                <a:ln>
                  <a:noFill/>
                </a:ln>
                <a:solidFill>
                  <a:srgbClr val="000000"/>
                </a:solidFill>
                <a:effectLst/>
                <a:latin typeface="Nunito"/>
                <a:cs typeface="Arial" pitchFamily="34" charset="0"/>
              </a:rPr>
              <a:t> package.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Nunito"/>
                <a:cs typeface="Arial" pitchFamily="34" charset="0"/>
              </a:rPr>
              <a:t>Use </a:t>
            </a:r>
            <a:r>
              <a:rPr kumimoji="0" lang="en-US" sz="2000" b="1" i="0" u="none" strike="noStrike" cap="none" normalizeH="0" baseline="0" dirty="0" err="1" smtClean="0">
                <a:ln>
                  <a:noFill/>
                </a:ln>
                <a:solidFill>
                  <a:srgbClr val="000000"/>
                </a:solidFill>
                <a:effectLst/>
                <a:latin typeface="Nunito"/>
                <a:cs typeface="Arial" pitchFamily="34" charset="0"/>
              </a:rPr>
              <a:t>paramMap</a:t>
            </a:r>
            <a:r>
              <a:rPr kumimoji="0" lang="en-US" sz="2000" b="0" i="0" u="none" strike="noStrike" cap="none" normalizeH="0" baseline="0" dirty="0" smtClean="0">
                <a:ln>
                  <a:noFill/>
                </a:ln>
                <a:solidFill>
                  <a:srgbClr val="000000"/>
                </a:solidFill>
                <a:effectLst/>
                <a:latin typeface="Nunito"/>
                <a:cs typeface="Arial" pitchFamily="34" charset="0"/>
              </a:rPr>
              <a:t> in the </a:t>
            </a:r>
            <a:r>
              <a:rPr kumimoji="0" lang="en-US" sz="2000" b="1" i="0" u="none" strike="noStrike" cap="none" normalizeH="0" baseline="0" dirty="0" err="1" smtClean="0">
                <a:ln>
                  <a:noFill/>
                </a:ln>
                <a:solidFill>
                  <a:srgbClr val="000000"/>
                </a:solidFill>
                <a:effectLst/>
                <a:latin typeface="Nunito"/>
                <a:cs typeface="Arial" pitchFamily="34" charset="0"/>
              </a:rPr>
              <a:t>ngOnInit</a:t>
            </a:r>
            <a:r>
              <a:rPr kumimoji="0" lang="en-US" sz="2000" b="1" i="0" u="none" strike="noStrike" cap="none" normalizeH="0" baseline="0" dirty="0" smtClean="0">
                <a:ln>
                  <a:noFill/>
                </a:ln>
                <a:solidFill>
                  <a:srgbClr val="000000"/>
                </a:solidFill>
                <a:effectLst/>
                <a:latin typeface="Nunito"/>
                <a:cs typeface="Arial" pitchFamily="34" charset="0"/>
              </a:rPr>
              <a:t>()</a:t>
            </a:r>
            <a:r>
              <a:rPr kumimoji="0" lang="en-US" sz="2000" b="0" i="0" u="none" strike="noStrike" cap="none" normalizeH="0" baseline="0" dirty="0" smtClean="0">
                <a:ln>
                  <a:noFill/>
                </a:ln>
                <a:solidFill>
                  <a:srgbClr val="000000"/>
                </a:solidFill>
                <a:effectLst/>
                <a:latin typeface="Nunito"/>
                <a:cs typeface="Arial" pitchFamily="34" charset="0"/>
              </a:rPr>
              <a:t> to access the parameter and set it to a local variable.</a:t>
            </a:r>
            <a:endParaRPr kumimoji="0" lang="en-US" sz="2000" b="0" i="0" u="none" strike="noStrike" cap="none" normalizeH="0" baseline="0" dirty="0" smtClean="0">
              <a:ln>
                <a:noFill/>
              </a:ln>
              <a:solidFill>
                <a:srgbClr val="74757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var(--bs-font-monospace)"/>
                <a:cs typeface="Arial" pitchFamily="34" charset="0"/>
              </a:rPr>
              <a:t>ngOnInit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88"/>
                </a:solidFill>
                <a:effectLst/>
                <a:latin typeface="var(--bs-font-monospace)"/>
                <a:cs typeface="Arial" pitchFamily="34" charset="0"/>
              </a:rPr>
              <a:t>this</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00"/>
                </a:solidFill>
                <a:effectLst/>
                <a:latin typeface="var(--bs-font-monospace)"/>
                <a:cs typeface="Arial" pitchFamily="34" charset="0"/>
              </a:rPr>
              <a:t>route</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00"/>
                </a:solidFill>
                <a:effectLst/>
                <a:latin typeface="var(--bs-font-monospace)"/>
                <a:cs typeface="Arial" pitchFamily="34" charset="0"/>
              </a:rPr>
              <a:t>paramMap</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00"/>
                </a:solidFill>
                <a:effectLst/>
                <a:latin typeface="var(--bs-font-monospace)"/>
                <a:cs typeface="Arial" pitchFamily="34" charset="0"/>
              </a:rPr>
              <a:t>subscribe</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88"/>
                </a:solidFill>
                <a:effectLst/>
                <a:latin typeface="var(--bs-font-monospace)"/>
                <a:cs typeface="Arial" pitchFamily="34" charset="0"/>
              </a:rPr>
              <a:t>params</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this</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id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88"/>
                </a:solidFill>
                <a:effectLst/>
                <a:latin typeface="var(--bs-font-monospace)"/>
                <a:cs typeface="Arial" pitchFamily="34" charset="0"/>
              </a:rPr>
              <a:t>params</a:t>
            </a:r>
            <a:r>
              <a:rPr kumimoji="0" lang="en-US" sz="2000" b="0" i="0" u="none" strike="noStrike" cap="none" normalizeH="0" baseline="0" dirty="0" err="1" smtClean="0">
                <a:ln>
                  <a:noFill/>
                </a:ln>
                <a:solidFill>
                  <a:srgbClr val="666600"/>
                </a:solidFill>
                <a:effectLst/>
                <a:latin typeface="var(--bs-font-monospace)"/>
                <a:cs typeface="Arial" pitchFamily="34" charset="0"/>
              </a:rPr>
              <a:t>.</a:t>
            </a:r>
            <a:r>
              <a:rPr kumimoji="0" lang="en-US" sz="2000" b="0" i="0" u="none" strike="noStrike" cap="none" normalizeH="0" baseline="0" dirty="0" err="1" smtClean="0">
                <a:ln>
                  <a:noFill/>
                </a:ln>
                <a:solidFill>
                  <a:srgbClr val="000088"/>
                </a:solidFill>
                <a:effectLst/>
                <a:latin typeface="var(--bs-font-monospace)"/>
                <a:cs typeface="Arial" pitchFamily="34" charset="0"/>
              </a:rPr>
              <a:t>get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800"/>
                </a:solidFill>
                <a:effectLst/>
                <a:latin typeface="var(--bs-font-monospace)"/>
                <a:cs typeface="Arial" pitchFamily="34" charset="0"/>
              </a:rPr>
              <a:t>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848" y="319979"/>
            <a:ext cx="2666499" cy="584775"/>
          </a:xfrm>
          <a:prstGeom prst="rect">
            <a:avLst/>
          </a:prstGeom>
        </p:spPr>
        <p:txBody>
          <a:bodyPr wrap="none">
            <a:spAutoFit/>
          </a:bodyPr>
          <a:lstStyle/>
          <a:p>
            <a:r>
              <a:rPr lang="en-US" sz="3200" dirty="0" smtClean="0"/>
              <a:t>Nested routing</a:t>
            </a:r>
            <a:endParaRPr lang="en-US" sz="3200" dirty="0"/>
          </a:p>
        </p:txBody>
      </p:sp>
      <p:sp>
        <p:nvSpPr>
          <p:cNvPr id="3" name="Rectangle 2"/>
          <p:cNvSpPr/>
          <p:nvPr/>
        </p:nvSpPr>
        <p:spPr>
          <a:xfrm>
            <a:off x="1224951" y="1135198"/>
            <a:ext cx="7944928" cy="2031325"/>
          </a:xfrm>
          <a:prstGeom prst="rect">
            <a:avLst/>
          </a:prstGeom>
        </p:spPr>
        <p:txBody>
          <a:bodyPr wrap="square">
            <a:spAutoFit/>
          </a:bodyPr>
          <a:lstStyle/>
          <a:p>
            <a:r>
              <a:rPr lang="en-US" dirty="0" smtClean="0"/>
              <a:t>In general, </a:t>
            </a:r>
            <a:r>
              <a:rPr lang="en-US" b="1" dirty="0" smtClean="0"/>
              <a:t>router-outlet</a:t>
            </a:r>
            <a:r>
              <a:rPr lang="en-US" dirty="0" smtClean="0"/>
              <a:t> will be placed in root component </a:t>
            </a:r>
            <a:r>
              <a:rPr lang="en-US" b="1" dirty="0" smtClean="0"/>
              <a:t>(</a:t>
            </a:r>
            <a:r>
              <a:rPr lang="en-US" b="1" dirty="0" err="1" smtClean="0"/>
              <a:t>AppComponent</a:t>
            </a:r>
            <a:r>
              <a:rPr lang="en-US" b="1" dirty="0" smtClean="0"/>
              <a:t>)</a:t>
            </a:r>
            <a:r>
              <a:rPr lang="en-US" dirty="0" smtClean="0"/>
              <a:t> of the application. But, router-outlet can be used in any component. When router-outlet is used in a component other then root component, the routes for the particular component has to be configured as the children of the parent component. This is called </a:t>
            </a:r>
            <a:r>
              <a:rPr lang="en-US" b="1" dirty="0" smtClean="0"/>
              <a:t>Nested routing</a:t>
            </a:r>
            <a:r>
              <a:rPr lang="en-US" dirty="0" smtClean="0"/>
              <a:t>.</a:t>
            </a:r>
          </a:p>
          <a:p>
            <a:r>
              <a:rPr lang="en-US" dirty="0" smtClean="0"/>
              <a:t>Let us consider a component, say </a:t>
            </a:r>
            <a:r>
              <a:rPr lang="en-US" b="1" dirty="0" err="1" smtClean="0"/>
              <a:t>ItemComponent</a:t>
            </a:r>
            <a:r>
              <a:rPr lang="en-US" dirty="0" smtClean="0"/>
              <a:t> is configured with </a:t>
            </a:r>
            <a:r>
              <a:rPr lang="en-US" b="1" dirty="0" smtClean="0"/>
              <a:t>router-outlet</a:t>
            </a:r>
            <a:r>
              <a:rPr lang="en-US" dirty="0" smtClean="0"/>
              <a:t> and has two </a:t>
            </a:r>
            <a:r>
              <a:rPr lang="en-US" b="1" dirty="0" err="1" smtClean="0"/>
              <a:t>routerLink</a:t>
            </a:r>
            <a:r>
              <a:rPr lang="en-US" dirty="0" smtClean="0"/>
              <a:t> as specified below −</a:t>
            </a:r>
            <a:endParaRPr lang="en-US" dirty="0"/>
          </a:p>
        </p:txBody>
      </p:sp>
      <p:sp>
        <p:nvSpPr>
          <p:cNvPr id="26625" name="Rectangle 1"/>
          <p:cNvSpPr>
            <a:spLocks noChangeArrowheads="1"/>
          </p:cNvSpPr>
          <p:nvPr/>
        </p:nvSpPr>
        <p:spPr bwMode="auto">
          <a:xfrm>
            <a:off x="1259456" y="3918822"/>
            <a:ext cx="8203721" cy="1892826"/>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var(--bs-font-monospace)"/>
                <a:cs typeface="Arial" pitchFamily="34" charset="0"/>
              </a:rPr>
              <a:t>&lt;h2&gt;</a:t>
            </a:r>
            <a:r>
              <a:rPr kumimoji="0" lang="en-US" sz="2000" b="0" i="0" u="none" strike="noStrike" cap="none" normalizeH="0" baseline="0" dirty="0" smtClean="0">
                <a:ln>
                  <a:noFill/>
                </a:ln>
                <a:solidFill>
                  <a:srgbClr val="000000"/>
                </a:solidFill>
                <a:effectLst/>
                <a:latin typeface="var(--bs-font-monospace)"/>
                <a:cs typeface="Arial" pitchFamily="34" charset="0"/>
              </a:rPr>
              <a:t>Item Component</a:t>
            </a:r>
            <a:r>
              <a:rPr kumimoji="0" lang="en-US" sz="2000" b="0" i="0" u="none" strike="noStrike" cap="none" normalizeH="0" baseline="0" dirty="0" smtClean="0">
                <a:ln>
                  <a:noFill/>
                </a:ln>
                <a:solidFill>
                  <a:srgbClr val="000088"/>
                </a:solidFill>
                <a:effectLst/>
                <a:latin typeface="var(--bs-font-monospace)"/>
                <a:cs typeface="Arial" pitchFamily="34" charset="0"/>
              </a:rPr>
              <a:t>&lt;/h2&gt;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nav</a:t>
            </a:r>
            <a:r>
              <a:rPr kumimoji="0" lang="en-US" sz="2000" b="0" i="0" u="none" strike="noStrike" cap="none" normalizeH="0" baseline="0" dirty="0" smtClean="0">
                <a:ln>
                  <a:noFill/>
                </a:ln>
                <a:solidFill>
                  <a:srgbClr val="000088"/>
                </a:solidFill>
                <a:effectLst/>
                <a:latin typeface="var(--bs-font-monospace)"/>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ul</a:t>
            </a:r>
            <a:r>
              <a:rPr kumimoji="0" lang="en-US" sz="2000" b="0" i="0" u="none" strike="noStrike" cap="none" normalizeH="0" baseline="0" dirty="0" smtClean="0">
                <a:ln>
                  <a:noFill/>
                </a:ln>
                <a:solidFill>
                  <a:srgbClr val="000088"/>
                </a:solidFill>
                <a:effectLst/>
                <a:latin typeface="var(--bs-font-monospace)"/>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li</a:t>
            </a:r>
            <a:r>
              <a:rPr kumimoji="0" lang="en-US" sz="2000" b="0" i="0" u="none" strike="noStrike" cap="none" normalizeH="0" baseline="0" dirty="0" smtClean="0">
                <a:ln>
                  <a:noFill/>
                </a:ln>
                <a:solidFill>
                  <a:srgbClr val="000088"/>
                </a:solidFill>
                <a:effectLst/>
                <a:latin typeface="var(--bs-font-monospace)"/>
                <a:cs typeface="Arial" pitchFamily="34" charset="0"/>
              </a:rPr>
              <a:t>&gt;&lt;a</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routerLink</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"view"</a:t>
            </a:r>
            <a:r>
              <a:rPr kumimoji="0" lang="en-US" sz="2000" b="0" i="0" u="none" strike="noStrike" cap="none" normalizeH="0" baseline="0" dirty="0" smtClean="0">
                <a:ln>
                  <a:noFill/>
                </a:ln>
                <a:solidFill>
                  <a:srgbClr val="000088"/>
                </a:solidFill>
                <a:effectLst/>
                <a:latin typeface="var(--bs-font-monospace)"/>
                <a:cs typeface="Arial" pitchFamily="34" charset="0"/>
              </a:rPr>
              <a:t>&gt;</a:t>
            </a:r>
            <a:r>
              <a:rPr kumimoji="0" lang="en-US" sz="2000" b="0" i="0" u="none" strike="noStrike" cap="none" normalizeH="0" baseline="0" dirty="0" smtClean="0">
                <a:ln>
                  <a:noFill/>
                </a:ln>
                <a:solidFill>
                  <a:srgbClr val="000000"/>
                </a:solidFill>
                <a:effectLst/>
                <a:latin typeface="var(--bs-font-monospace)"/>
                <a:cs typeface="Arial" pitchFamily="34" charset="0"/>
              </a:rPr>
              <a:t>View</a:t>
            </a:r>
            <a:r>
              <a:rPr kumimoji="0" lang="en-US" sz="2000" b="0" i="0" u="none" strike="noStrike" cap="none" normalizeH="0" baseline="0" dirty="0" smtClean="0">
                <a:ln>
                  <a:noFill/>
                </a:ln>
                <a:solidFill>
                  <a:srgbClr val="000088"/>
                </a:solidFill>
                <a:effectLst/>
                <a:latin typeface="var(--bs-font-monospace)"/>
                <a:cs typeface="Arial" pitchFamily="34" charset="0"/>
              </a:rPr>
              <a:t>&lt;/a&gt;&lt;/</a:t>
            </a:r>
            <a:r>
              <a:rPr kumimoji="0" lang="en-US" sz="2000" b="0" i="0" u="none" strike="noStrike" cap="none" normalizeH="0" baseline="0" dirty="0" err="1" smtClean="0">
                <a:ln>
                  <a:noFill/>
                </a:ln>
                <a:solidFill>
                  <a:srgbClr val="000088"/>
                </a:solidFill>
                <a:effectLst/>
                <a:latin typeface="var(--bs-font-monospace)"/>
                <a:cs typeface="Arial" pitchFamily="34" charset="0"/>
              </a:rPr>
              <a:t>li</a:t>
            </a:r>
            <a:r>
              <a:rPr kumimoji="0" lang="en-US" sz="2000" b="0" i="0" u="none" strike="noStrike" cap="none" normalizeH="0" baseline="0" dirty="0" smtClean="0">
                <a:ln>
                  <a:noFill/>
                </a:ln>
                <a:solidFill>
                  <a:srgbClr val="000088"/>
                </a:solidFill>
                <a:effectLst/>
                <a:latin typeface="var(--bs-font-monospace)"/>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li</a:t>
            </a:r>
            <a:r>
              <a:rPr kumimoji="0" lang="en-US" sz="2000" b="0" i="0" u="none" strike="noStrike" cap="none" normalizeH="0" baseline="0" dirty="0" smtClean="0">
                <a:ln>
                  <a:noFill/>
                </a:ln>
                <a:solidFill>
                  <a:srgbClr val="000088"/>
                </a:solidFill>
                <a:effectLst/>
                <a:latin typeface="var(--bs-font-monospace)"/>
                <a:cs typeface="Arial" pitchFamily="34" charset="0"/>
              </a:rPr>
              <a:t>&gt;&lt;a</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routerLink</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8800"/>
                </a:solidFill>
                <a:effectLst/>
                <a:latin typeface="var(--bs-font-monospace)"/>
                <a:cs typeface="Arial" pitchFamily="34" charset="0"/>
              </a:rPr>
              <a:t>"edit"</a:t>
            </a:r>
            <a:r>
              <a:rPr kumimoji="0" lang="en-US" sz="2000" b="0" i="0" u="none" strike="noStrike" cap="none" normalizeH="0" baseline="0" dirty="0" smtClean="0">
                <a:ln>
                  <a:noFill/>
                </a:ln>
                <a:solidFill>
                  <a:srgbClr val="000088"/>
                </a:solidFill>
                <a:effectLst/>
                <a:latin typeface="var(--bs-font-monospace)"/>
                <a:cs typeface="Arial" pitchFamily="34" charset="0"/>
              </a:rPr>
              <a:t>&gt;</a:t>
            </a:r>
            <a:r>
              <a:rPr kumimoji="0" lang="en-US" sz="2000" b="0" i="0" u="none" strike="noStrike" cap="none" normalizeH="0" baseline="0" dirty="0" smtClean="0">
                <a:ln>
                  <a:noFill/>
                </a:ln>
                <a:solidFill>
                  <a:srgbClr val="000000"/>
                </a:solidFill>
                <a:effectLst/>
                <a:latin typeface="var(--bs-font-monospace)"/>
                <a:cs typeface="Arial" pitchFamily="34" charset="0"/>
              </a:rPr>
              <a:t>Edit</a:t>
            </a:r>
            <a:r>
              <a:rPr kumimoji="0" lang="en-US" sz="2000" b="0" i="0" u="none" strike="noStrike" cap="none" normalizeH="0" baseline="0" dirty="0" smtClean="0">
                <a:ln>
                  <a:noFill/>
                </a:ln>
                <a:solidFill>
                  <a:srgbClr val="000088"/>
                </a:solidFill>
                <a:effectLst/>
                <a:latin typeface="var(--bs-font-monospace)"/>
                <a:cs typeface="Arial" pitchFamily="34" charset="0"/>
              </a:rPr>
              <a:t>&lt;/a&gt;&lt;/</a:t>
            </a:r>
            <a:r>
              <a:rPr kumimoji="0" lang="en-US" sz="2000" b="0" i="0" u="none" strike="noStrike" cap="none" normalizeH="0" baseline="0" dirty="0" err="1" smtClean="0">
                <a:ln>
                  <a:noFill/>
                </a:ln>
                <a:solidFill>
                  <a:srgbClr val="000088"/>
                </a:solidFill>
                <a:effectLst/>
                <a:latin typeface="var(--bs-font-monospace)"/>
                <a:cs typeface="Arial" pitchFamily="34" charset="0"/>
              </a:rPr>
              <a:t>li</a:t>
            </a:r>
            <a:r>
              <a:rPr kumimoji="0" lang="en-US" sz="2000" b="0" i="0" u="none" strike="noStrike" cap="none" normalizeH="0" baseline="0" dirty="0" smtClean="0">
                <a:ln>
                  <a:noFill/>
                </a:ln>
                <a:solidFill>
                  <a:srgbClr val="000088"/>
                </a:solidFill>
                <a:effectLst/>
                <a:latin typeface="var(--bs-font-monospace)"/>
                <a:cs typeface="Arial" pitchFamily="34" charset="0"/>
              </a:rPr>
              <a:t>&gt;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ul</a:t>
            </a:r>
            <a:r>
              <a:rPr kumimoji="0" lang="en-US" sz="2000" b="0" i="0" u="none" strike="noStrike" cap="none" normalizeH="0" baseline="0" dirty="0" smtClean="0">
                <a:ln>
                  <a:noFill/>
                </a:ln>
                <a:solidFill>
                  <a:srgbClr val="000088"/>
                </a:solidFill>
                <a:effectLst/>
                <a:latin typeface="var(--bs-font-monospace)"/>
                <a:cs typeface="Arial" pitchFamily="34" charset="0"/>
              </a:rPr>
              <a:t>&gt;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0088"/>
                </a:solidFill>
                <a:effectLst/>
                <a:latin typeface="var(--bs-font-monospace)"/>
                <a:cs typeface="Arial" pitchFamily="34" charset="0"/>
              </a:rPr>
              <a:t>&lt;/</a:t>
            </a:r>
            <a:r>
              <a:rPr kumimoji="0" lang="en-US" sz="2000" b="0" i="0" u="none" strike="noStrike" cap="none" normalizeH="0" baseline="0" dirty="0" err="1" smtClean="0">
                <a:ln>
                  <a:noFill/>
                </a:ln>
                <a:solidFill>
                  <a:srgbClr val="000088"/>
                </a:solidFill>
                <a:effectLst/>
                <a:latin typeface="var(--bs-font-monospace)"/>
                <a:cs typeface="Arial" pitchFamily="34" charset="0"/>
              </a:rPr>
              <a:t>nav</a:t>
            </a:r>
            <a:r>
              <a:rPr kumimoji="0" lang="en-US" sz="2000" b="0" i="0" u="none" strike="noStrike" cap="none" normalizeH="0" baseline="0" dirty="0" smtClean="0">
                <a:ln>
                  <a:noFill/>
                </a:ln>
                <a:solidFill>
                  <a:srgbClr val="000088"/>
                </a:solidFill>
                <a:effectLst/>
                <a:latin typeface="var(--bs-font-monospace)"/>
                <a:cs typeface="Arial" pitchFamily="34" charset="0"/>
              </a:rPr>
              <a:t>&gt;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var(--bs-font-monospace)"/>
                <a:cs typeface="Arial" pitchFamily="34" charset="0"/>
              </a:rPr>
              <a:t>&lt;router-outlet&gt;&lt;/router-outlet&gt;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298" y="267745"/>
            <a:ext cx="6096000" cy="646331"/>
          </a:xfrm>
          <a:prstGeom prst="rect">
            <a:avLst/>
          </a:prstGeom>
        </p:spPr>
        <p:txBody>
          <a:bodyPr>
            <a:spAutoFit/>
          </a:bodyPr>
          <a:lstStyle/>
          <a:p>
            <a:r>
              <a:rPr lang="en-US" dirty="0" smtClean="0"/>
              <a:t>The route for the </a:t>
            </a:r>
            <a:r>
              <a:rPr lang="en-US" dirty="0" err="1" smtClean="0"/>
              <a:t>ItemComponent</a:t>
            </a:r>
            <a:r>
              <a:rPr lang="en-US" dirty="0" smtClean="0"/>
              <a:t> has to be configured as </a:t>
            </a:r>
            <a:r>
              <a:rPr lang="en-US" b="1" dirty="0" smtClean="0"/>
              <a:t>Nested routing</a:t>
            </a:r>
            <a:r>
              <a:rPr lang="en-US" dirty="0" smtClean="0"/>
              <a:t> as specified below −</a:t>
            </a:r>
            <a:endParaRPr lang="en-US" dirty="0"/>
          </a:p>
        </p:txBody>
      </p:sp>
      <p:sp>
        <p:nvSpPr>
          <p:cNvPr id="27649" name="Rectangle 1"/>
          <p:cNvSpPr>
            <a:spLocks noChangeArrowheads="1"/>
          </p:cNvSpPr>
          <p:nvPr/>
        </p:nvSpPr>
        <p:spPr bwMode="auto">
          <a:xfrm>
            <a:off x="1630393" y="1296911"/>
            <a:ext cx="6702725" cy="2508379"/>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var(--bs-font-monospace)"/>
                <a:cs typeface="Arial" pitchFamily="34" charset="0"/>
              </a:rPr>
              <a:t>const</a:t>
            </a:r>
            <a:r>
              <a:rPr kumimoji="0" lang="en-US" sz="2000" b="0" i="0" u="none" strike="noStrike" cap="none" normalizeH="0" baseline="0" dirty="0" smtClean="0">
                <a:ln>
                  <a:noFill/>
                </a:ln>
                <a:solidFill>
                  <a:srgbClr val="000000"/>
                </a:solidFill>
                <a:effectLst/>
                <a:latin typeface="var(--bs-font-monospace)"/>
                <a:cs typeface="Arial" pitchFamily="34" charset="0"/>
              </a:rPr>
              <a:t> routes</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0066"/>
                </a:solidFill>
                <a:effectLst/>
                <a:latin typeface="var(--bs-font-monospace)"/>
                <a:cs typeface="Arial" pitchFamily="34" charset="0"/>
              </a:rPr>
              <a:t>Routes</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'item'</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ItemComponent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children</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'view'</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ItemViewComponent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'edit'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ItemEditComponent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rgbClr val="666600"/>
              </a:solidFill>
              <a:latin typeface="var(--bs-font-monospace)"/>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Guards:</a:t>
            </a:r>
            <a:endParaRPr lang="en-US" dirty="0"/>
          </a:p>
        </p:txBody>
      </p:sp>
      <p:sp>
        <p:nvSpPr>
          <p:cNvPr id="3" name="Rectangle 2"/>
          <p:cNvSpPr/>
          <p:nvPr/>
        </p:nvSpPr>
        <p:spPr>
          <a:xfrm>
            <a:off x="862642" y="1656120"/>
            <a:ext cx="7712015" cy="923330"/>
          </a:xfrm>
          <a:prstGeom prst="rect">
            <a:avLst/>
          </a:prstGeom>
        </p:spPr>
        <p:txBody>
          <a:bodyPr wrap="square">
            <a:spAutoFit/>
          </a:bodyPr>
          <a:lstStyle/>
          <a:p>
            <a:r>
              <a:rPr lang="en-US" dirty="0" smtClean="0"/>
              <a:t>With </a:t>
            </a:r>
            <a:r>
              <a:rPr lang="en-US" b="1" i="1" dirty="0" smtClean="0">
                <a:solidFill>
                  <a:schemeClr val="accent1"/>
                </a:solidFill>
              </a:rPr>
              <a:t>Router Guards</a:t>
            </a:r>
            <a:r>
              <a:rPr lang="en-US" dirty="0" smtClean="0"/>
              <a:t> we can prevent users from accessing areas that they’re not allowed to access, or, we can ask them for confirmation when leaving a certain area.</a:t>
            </a:r>
            <a:endParaRPr lang="en-US" dirty="0"/>
          </a:p>
        </p:txBody>
      </p:sp>
      <p:sp>
        <p:nvSpPr>
          <p:cNvPr id="4" name="Rectangle 3"/>
          <p:cNvSpPr/>
          <p:nvPr/>
        </p:nvSpPr>
        <p:spPr>
          <a:xfrm>
            <a:off x="1081178" y="3010467"/>
            <a:ext cx="8226724" cy="1200329"/>
          </a:xfrm>
          <a:prstGeom prst="rect">
            <a:avLst/>
          </a:prstGeom>
        </p:spPr>
        <p:txBody>
          <a:bodyPr wrap="square">
            <a:spAutoFit/>
          </a:bodyPr>
          <a:lstStyle/>
          <a:p>
            <a:pPr>
              <a:buFont typeface="Arial" pitchFamily="34" charset="0"/>
              <a:buChar char="•"/>
            </a:pPr>
            <a:r>
              <a:rPr lang="en-US" sz="2400" dirty="0" smtClean="0"/>
              <a:t>The four different types of Router Guards</a:t>
            </a:r>
          </a:p>
          <a:p>
            <a:pPr>
              <a:buFont typeface="Arial" pitchFamily="34" charset="0"/>
              <a:buChar char="•"/>
            </a:pPr>
            <a:r>
              <a:rPr lang="en-US" sz="2400" dirty="0" smtClean="0"/>
              <a:t>Implementing Router Guards as classes</a:t>
            </a:r>
          </a:p>
          <a:p>
            <a:pPr>
              <a:buFont typeface="Arial" pitchFamily="34" charset="0"/>
              <a:buChar char="•"/>
            </a:pPr>
            <a:r>
              <a:rPr lang="en-US" sz="2400" dirty="0" smtClean="0"/>
              <a:t>How to implement a login guard for our Products app</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7698" y="481021"/>
            <a:ext cx="6987396" cy="2031325"/>
          </a:xfrm>
          <a:prstGeom prst="rect">
            <a:avLst/>
          </a:prstGeom>
        </p:spPr>
        <p:txBody>
          <a:bodyPr wrap="square">
            <a:spAutoFit/>
          </a:bodyPr>
          <a:lstStyle/>
          <a:p>
            <a:r>
              <a:rPr lang="en-US" dirty="0" smtClean="0"/>
              <a:t>we take a look at a few of the different types of guards and how to implement them for specific use cases.</a:t>
            </a:r>
          </a:p>
          <a:p>
            <a:pPr>
              <a:buFont typeface="Arial" pitchFamily="34" charset="0"/>
              <a:buChar char="•"/>
            </a:pPr>
            <a:r>
              <a:rPr lang="en-US" dirty="0" smtClean="0"/>
              <a:t>Maybe the user must login (authenticate) first.</a:t>
            </a:r>
          </a:p>
          <a:p>
            <a:pPr>
              <a:buFont typeface="Arial" pitchFamily="34" charset="0"/>
              <a:buChar char="•"/>
            </a:pPr>
            <a:r>
              <a:rPr lang="en-US" dirty="0" smtClean="0"/>
              <a:t>Perhaps the user has logged in but is not authorized to navigate to the target component.</a:t>
            </a:r>
          </a:p>
          <a:p>
            <a:pPr>
              <a:buFont typeface="Arial" pitchFamily="34" charset="0"/>
              <a:buChar char="•"/>
            </a:pPr>
            <a:r>
              <a:rPr lang="en-US" dirty="0" smtClean="0"/>
              <a:t>We might ask the user if it’s OK to discard pending changes rather than save them.</a:t>
            </a:r>
            <a:endParaRPr lang="en-US" dirty="0"/>
          </a:p>
        </p:txBody>
      </p:sp>
      <p:sp>
        <p:nvSpPr>
          <p:cNvPr id="28674" name="Rectangle 2"/>
          <p:cNvSpPr>
            <a:spLocks noChangeArrowheads="1"/>
          </p:cNvSpPr>
          <p:nvPr/>
        </p:nvSpPr>
        <p:spPr bwMode="auto">
          <a:xfrm>
            <a:off x="1889183" y="2440633"/>
            <a:ext cx="7573994" cy="3885619"/>
          </a:xfrm>
          <a:prstGeom prst="rect">
            <a:avLst/>
          </a:prstGeom>
          <a:solidFill>
            <a:srgbClr val="FFFFFF"/>
          </a:solidFill>
          <a:ln w="9525">
            <a:noFill/>
            <a:miter lim="800000"/>
            <a:headEnd/>
            <a:tailEnd/>
          </a:ln>
          <a:effectLst/>
        </p:spPr>
        <p:txBody>
          <a:bodyPr vert="horz" wrap="square" lIns="0" tIns="0" rIns="91440" bIns="19044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There are four different types of Guards: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err="1" smtClean="0">
                <a:ln>
                  <a:noFill/>
                </a:ln>
                <a:solidFill>
                  <a:srgbClr val="333333"/>
                </a:solidFill>
                <a:effectLst/>
                <a:latin typeface="Lato"/>
                <a:cs typeface="Arial" pitchFamily="34" charset="0"/>
              </a:rPr>
              <a:t>CanActivate</a:t>
            </a:r>
            <a:endParaRPr kumimoji="0" lang="en-US" sz="2000"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Checks to see if a user can visit a route.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err="1" smtClean="0">
                <a:ln>
                  <a:noFill/>
                </a:ln>
                <a:solidFill>
                  <a:srgbClr val="333333"/>
                </a:solidFill>
                <a:effectLst/>
                <a:latin typeface="Lato"/>
                <a:cs typeface="Arial" pitchFamily="34" charset="0"/>
              </a:rPr>
              <a:t>CanActivateChild</a:t>
            </a:r>
            <a:endParaRPr kumimoji="0" lang="en-US" sz="2000"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Checks to see if a user can visit a routes children.</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err="1" smtClean="0">
                <a:ln>
                  <a:noFill/>
                </a:ln>
                <a:solidFill>
                  <a:srgbClr val="333333"/>
                </a:solidFill>
                <a:effectLst/>
                <a:latin typeface="Lato"/>
                <a:cs typeface="Arial" pitchFamily="34" charset="0"/>
              </a:rPr>
              <a:t>CanDeactivate</a:t>
            </a:r>
            <a:endParaRPr kumimoji="0" lang="en-US" sz="2000"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Checks to see if a user can exit a route.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rgbClr val="333333"/>
                </a:solidFill>
                <a:effectLst/>
                <a:latin typeface="Lato"/>
                <a:cs typeface="Arial" pitchFamily="34" charset="0"/>
              </a:rPr>
              <a:t>Resolve</a:t>
            </a:r>
          </a:p>
          <a:p>
            <a:pPr marL="457200" marR="0" lvl="1" indent="-4572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Performs route data retrieval before route activation.</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err="1" smtClean="0">
                <a:ln>
                  <a:noFill/>
                </a:ln>
                <a:solidFill>
                  <a:srgbClr val="333333"/>
                </a:solidFill>
                <a:effectLst/>
                <a:latin typeface="Lato"/>
                <a:cs typeface="Arial" pitchFamily="34" charset="0"/>
              </a:rPr>
              <a:t>CanLoad</a:t>
            </a:r>
            <a:endParaRPr kumimoji="0" lang="en-US" sz="2000" b="1" i="0" u="none" strike="noStrike" cap="none" normalizeH="0" baseline="0" dirty="0" smtClean="0">
              <a:ln>
                <a:noFill/>
              </a:ln>
              <a:solidFill>
                <a:srgbClr val="333333"/>
              </a:solidFill>
              <a:effectLst/>
              <a:latin typeface="Lato"/>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333333"/>
                </a:solidFill>
                <a:effectLst/>
                <a:latin typeface="Lato"/>
                <a:cs typeface="Arial" pitchFamily="34" charset="0"/>
              </a:rPr>
              <a:t>Checks to see if a user can route to a module that lazy loaded.</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hlinkClick r:id="rId2"/>
              </a:rPr>
              <a:t>CanActivate</a:t>
            </a:r>
            <a:r>
              <a:rPr lang="en-US" dirty="0" smtClean="0"/>
              <a:t/>
            </a:r>
            <a:br>
              <a:rPr lang="en-US" dirty="0" smtClean="0"/>
            </a:br>
            <a:endParaRPr lang="en-US" dirty="0"/>
          </a:p>
        </p:txBody>
      </p:sp>
      <p:sp>
        <p:nvSpPr>
          <p:cNvPr id="30721" name="Rectangle 1"/>
          <p:cNvSpPr>
            <a:spLocks noChangeArrowheads="1"/>
          </p:cNvSpPr>
          <p:nvPr/>
        </p:nvSpPr>
        <p:spPr bwMode="auto">
          <a:xfrm>
            <a:off x="810884" y="1508100"/>
            <a:ext cx="9402792" cy="2862322"/>
          </a:xfrm>
          <a:prstGeom prst="rect">
            <a:avLst/>
          </a:prstGeom>
          <a:solidFill>
            <a:srgbClr val="F0F2F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Lato"/>
                <a:cs typeface="Arial" pitchFamily="34" charset="0"/>
              </a:rPr>
              <a:t>Guards are implemented as services that need to be provided so we typically create them as </a:t>
            </a:r>
            <a:r>
              <a:rPr kumimoji="0" lang="en-US" sz="2000" b="0" i="0" u="none" strike="noStrike" cap="none" normalizeH="0" baseline="0" dirty="0" smtClean="0">
                <a:ln>
                  <a:noFill/>
                </a:ln>
                <a:solidFill>
                  <a:srgbClr val="F4645F"/>
                </a:solidFill>
                <a:effectLst/>
                <a:latin typeface="Menlo"/>
                <a:cs typeface="Arial" pitchFamily="34" charset="0"/>
              </a:rPr>
              <a:t>@</a:t>
            </a:r>
            <a:r>
              <a:rPr kumimoji="0" lang="en-US" sz="2000" b="0" i="0" u="none" strike="noStrike" cap="none" normalizeH="0" baseline="0" dirty="0" err="1" smtClean="0">
                <a:ln>
                  <a:noFill/>
                </a:ln>
                <a:solidFill>
                  <a:srgbClr val="F4645F"/>
                </a:solidFill>
                <a:effectLst/>
                <a:latin typeface="Menlo"/>
                <a:cs typeface="Arial" pitchFamily="34" charset="0"/>
              </a:rPr>
              <a:t>Injectable</a:t>
            </a:r>
            <a:r>
              <a:rPr kumimoji="0" lang="en-US" sz="2000" b="0" i="0" u="none" strike="noStrike" cap="none" normalizeH="0" baseline="0" dirty="0" smtClean="0">
                <a:ln>
                  <a:noFill/>
                </a:ln>
                <a:solidFill>
                  <a:srgbClr val="333333"/>
                </a:solidFill>
                <a:effectLst/>
                <a:latin typeface="Lato"/>
                <a:cs typeface="Arial" pitchFamily="34" charset="0"/>
              </a:rPr>
              <a:t> classes.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Lato"/>
                <a:cs typeface="Arial" pitchFamily="34" charset="0"/>
              </a:rPr>
              <a:t>Guards return either </a:t>
            </a:r>
            <a:r>
              <a:rPr kumimoji="0" lang="en-US" sz="2000" b="0" i="0" u="none" strike="noStrike" cap="none" normalizeH="0" baseline="0" dirty="0" smtClean="0">
                <a:ln>
                  <a:noFill/>
                </a:ln>
                <a:solidFill>
                  <a:srgbClr val="F4645F"/>
                </a:solidFill>
                <a:effectLst/>
                <a:latin typeface="Menlo"/>
                <a:cs typeface="Arial" pitchFamily="34" charset="0"/>
              </a:rPr>
              <a:t>true</a:t>
            </a:r>
            <a:r>
              <a:rPr kumimoji="0" lang="en-US" sz="2000" b="0" i="0" u="none" strike="noStrike" cap="none" normalizeH="0" baseline="0" dirty="0" smtClean="0">
                <a:ln>
                  <a:noFill/>
                </a:ln>
                <a:solidFill>
                  <a:srgbClr val="333333"/>
                </a:solidFill>
                <a:effectLst/>
                <a:latin typeface="Lato"/>
                <a:cs typeface="Arial" pitchFamily="34" charset="0"/>
              </a:rPr>
              <a:t> if the user can access a route or </a:t>
            </a:r>
            <a:r>
              <a:rPr kumimoji="0" lang="en-US" sz="2000" b="0" i="0" u="none" strike="noStrike" cap="none" normalizeH="0" baseline="0" dirty="0" smtClean="0">
                <a:ln>
                  <a:noFill/>
                </a:ln>
                <a:solidFill>
                  <a:srgbClr val="F4645F"/>
                </a:solidFill>
                <a:effectLst/>
                <a:latin typeface="Menlo"/>
                <a:cs typeface="Arial" pitchFamily="34" charset="0"/>
              </a:rPr>
              <a:t>false</a:t>
            </a:r>
            <a:r>
              <a:rPr kumimoji="0" lang="en-US" sz="2000" b="0" i="0" u="none" strike="noStrike" cap="none" normalizeH="0" baseline="0" dirty="0" smtClean="0">
                <a:ln>
                  <a:noFill/>
                </a:ln>
                <a:solidFill>
                  <a:srgbClr val="333333"/>
                </a:solidFill>
                <a:effectLst/>
                <a:latin typeface="Lato"/>
                <a:cs typeface="Arial" pitchFamily="34" charset="0"/>
              </a:rPr>
              <a:t> if they can’t.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Lato"/>
                <a:cs typeface="Arial" pitchFamily="34" charset="0"/>
              </a:rPr>
              <a:t>They can also return an </a:t>
            </a:r>
            <a:r>
              <a:rPr kumimoji="0" lang="en-US" sz="2000" b="0" i="0" u="none" strike="noStrike" cap="none" normalizeH="0" baseline="0" dirty="0" smtClean="0">
                <a:ln>
                  <a:noFill/>
                </a:ln>
                <a:solidFill>
                  <a:srgbClr val="F4645F"/>
                </a:solidFill>
                <a:effectLst/>
                <a:latin typeface="Menlo"/>
                <a:cs typeface="Arial" pitchFamily="34" charset="0"/>
              </a:rPr>
              <a:t>Observable</a:t>
            </a:r>
            <a:r>
              <a:rPr kumimoji="0" lang="en-US" sz="2000" b="0" i="0" u="none" strike="noStrike" cap="none" normalizeH="0" baseline="0" dirty="0" smtClean="0">
                <a:ln>
                  <a:noFill/>
                </a:ln>
                <a:solidFill>
                  <a:srgbClr val="333333"/>
                </a:solidFill>
                <a:effectLst/>
                <a:latin typeface="Lato"/>
                <a:cs typeface="Arial" pitchFamily="34" charset="0"/>
              </a:rPr>
              <a:t> or </a:t>
            </a:r>
            <a:r>
              <a:rPr kumimoji="0" lang="en-US" sz="2000" b="0" i="0" u="none" strike="noStrike" cap="none" normalizeH="0" baseline="0" dirty="0" smtClean="0">
                <a:ln>
                  <a:noFill/>
                </a:ln>
                <a:solidFill>
                  <a:srgbClr val="F4645F"/>
                </a:solidFill>
                <a:effectLst/>
                <a:latin typeface="Menlo"/>
                <a:cs typeface="Arial" pitchFamily="34" charset="0"/>
              </a:rPr>
              <a:t>Promise</a:t>
            </a:r>
            <a:r>
              <a:rPr kumimoji="0" lang="en-US" sz="2000" b="0" i="0" u="none" strike="noStrike" cap="none" normalizeH="0" baseline="0" dirty="0" smtClean="0">
                <a:ln>
                  <a:noFill/>
                </a:ln>
                <a:solidFill>
                  <a:srgbClr val="333333"/>
                </a:solidFill>
                <a:effectLst/>
                <a:latin typeface="Lato"/>
                <a:cs typeface="Arial" pitchFamily="34" charset="0"/>
              </a:rPr>
              <a:t> that later on resolves to a </a:t>
            </a:r>
            <a:r>
              <a:rPr kumimoji="0" lang="en-US" sz="2000" b="0" i="0" u="none" strike="noStrike" cap="none" normalizeH="0" baseline="0" dirty="0" err="1" smtClean="0">
                <a:ln>
                  <a:noFill/>
                </a:ln>
                <a:solidFill>
                  <a:srgbClr val="333333"/>
                </a:solidFill>
                <a:effectLst/>
                <a:latin typeface="Lato"/>
                <a:cs typeface="Arial" pitchFamily="34" charset="0"/>
              </a:rPr>
              <a:t>boolean</a:t>
            </a:r>
            <a:r>
              <a:rPr kumimoji="0" lang="en-US" sz="2000" b="0" i="0" u="none" strike="noStrike" cap="none" normalizeH="0" baseline="0" dirty="0" smtClean="0">
                <a:ln>
                  <a:noFill/>
                </a:ln>
                <a:solidFill>
                  <a:srgbClr val="333333"/>
                </a:solidFill>
                <a:effectLst/>
                <a:latin typeface="Lato"/>
                <a:cs typeface="Arial" pitchFamily="34" charset="0"/>
              </a:rPr>
              <a:t> in case the guard can’t answer the question straight away, for example it might need to call an API. Angular will keep the user waiting until the guard returns </a:t>
            </a:r>
            <a:r>
              <a:rPr kumimoji="0" lang="en-US" sz="2000" b="0" i="0" u="none" strike="noStrike" cap="none" normalizeH="0" baseline="0" dirty="0" smtClean="0">
                <a:ln>
                  <a:noFill/>
                </a:ln>
                <a:solidFill>
                  <a:srgbClr val="F4645F"/>
                </a:solidFill>
                <a:effectLst/>
                <a:latin typeface="Menlo"/>
                <a:cs typeface="Arial" pitchFamily="34" charset="0"/>
              </a:rPr>
              <a:t>true</a:t>
            </a:r>
            <a:r>
              <a:rPr kumimoji="0" lang="en-US" sz="2000" b="0" i="0" u="none" strike="noStrike" cap="none" normalizeH="0" baseline="0" dirty="0" smtClean="0">
                <a:ln>
                  <a:noFill/>
                </a:ln>
                <a:solidFill>
                  <a:srgbClr val="333333"/>
                </a:solidFill>
                <a:effectLst/>
                <a:latin typeface="Lato"/>
                <a:cs typeface="Arial" pitchFamily="34" charset="0"/>
              </a:rPr>
              <a:t> or </a:t>
            </a:r>
            <a:r>
              <a:rPr kumimoji="0" lang="en-US" sz="2000" b="0" i="0" u="none" strike="noStrike" cap="none" normalizeH="0" baseline="0" dirty="0" smtClean="0">
                <a:ln>
                  <a:noFill/>
                </a:ln>
                <a:solidFill>
                  <a:srgbClr val="F4645F"/>
                </a:solidFill>
                <a:effectLst/>
                <a:latin typeface="Menlo"/>
                <a:cs typeface="Arial" pitchFamily="34" charset="0"/>
              </a:rPr>
              <a:t>false</a:t>
            </a:r>
            <a:r>
              <a:rPr kumimoji="0" lang="en-US" sz="2000" b="0" i="0" u="none" strike="noStrike" cap="none" normalizeH="0" baseline="0" dirty="0" smtClean="0">
                <a:ln>
                  <a:noFill/>
                </a:ln>
                <a:solidFill>
                  <a:srgbClr val="333333"/>
                </a:solidFill>
                <a:effectLst/>
                <a:latin typeface="Lato"/>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Lato"/>
                <a:cs typeface="Arial" pitchFamily="34" charset="0"/>
              </a:rPr>
              <a:t>Let’s create a simple </a:t>
            </a:r>
            <a:r>
              <a:rPr kumimoji="0" lang="en-US" sz="2000" b="0" i="0" u="none" strike="noStrike" cap="none" normalizeH="0" baseline="0" dirty="0" err="1" smtClean="0">
                <a:ln>
                  <a:noFill/>
                </a:ln>
                <a:solidFill>
                  <a:srgbClr val="F4645F"/>
                </a:solidFill>
                <a:effectLst/>
                <a:latin typeface="Menlo"/>
                <a:cs typeface="Arial" pitchFamily="34" charset="0"/>
              </a:rPr>
              <a:t>CanActivate</a:t>
            </a:r>
            <a:r>
              <a:rPr kumimoji="0" lang="en-US" sz="2000" b="0" i="0" u="none" strike="noStrike" cap="none" normalizeH="0" baseline="0" dirty="0" smtClean="0">
                <a:ln>
                  <a:noFill/>
                </a:ln>
                <a:solidFill>
                  <a:srgbClr val="333333"/>
                </a:solidFill>
                <a:effectLst/>
                <a:latin typeface="Lato"/>
                <a:cs typeface="Arial" pitchFamily="34" charset="0"/>
              </a:rPr>
              <a:t> guard.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Lato"/>
                <a:cs typeface="Arial" pitchFamily="34" charset="0"/>
              </a:rPr>
              <a:t>First we need to import the </a:t>
            </a:r>
            <a:r>
              <a:rPr kumimoji="0" lang="en-US" sz="2000" b="0" i="0" u="none" strike="noStrike" cap="none" normalizeH="0" baseline="0" dirty="0" err="1" smtClean="0">
                <a:ln>
                  <a:noFill/>
                </a:ln>
                <a:solidFill>
                  <a:srgbClr val="F4645F"/>
                </a:solidFill>
                <a:effectLst/>
                <a:latin typeface="Menlo"/>
                <a:cs typeface="Arial" pitchFamily="34" charset="0"/>
              </a:rPr>
              <a:t>CanActivate</a:t>
            </a:r>
            <a:r>
              <a:rPr kumimoji="0" lang="en-US" sz="2000" b="0" i="0" u="none" strike="noStrike" cap="none" normalizeH="0" baseline="0" dirty="0" smtClean="0">
                <a:ln>
                  <a:noFill/>
                </a:ln>
                <a:solidFill>
                  <a:srgbClr val="333333"/>
                </a:solidFill>
                <a:effectLst/>
                <a:latin typeface="Lato"/>
                <a:cs typeface="Arial" pitchFamily="34" charset="0"/>
              </a:rPr>
              <a:t> interface, like so:</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IN" b="1" i="0" dirty="0">
                <a:effectLst/>
                <a:latin typeface="-apple-system"/>
              </a:rPr>
              <a:t>What is Routing?</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normAutofit fontScale="92500" lnSpcReduction="10000"/>
          </a:bodyPr>
          <a:lstStyle/>
          <a:p>
            <a:r>
              <a:rPr lang="en-US" b="0" i="0" dirty="0">
                <a:solidFill>
                  <a:srgbClr val="000000"/>
                </a:solidFill>
                <a:effectLst/>
                <a:latin typeface="-apple-system"/>
              </a:rPr>
              <a:t>Routing allows you to move from one part of the application to another part or one View to another View.</a:t>
            </a:r>
          </a:p>
          <a:p>
            <a:pPr algn="l" fontAlgn="base"/>
            <a:r>
              <a:rPr lang="en-US" b="1" i="0" dirty="0">
                <a:effectLst/>
                <a:latin typeface="-apple-system"/>
              </a:rPr>
              <a:t>The Angular Router Module</a:t>
            </a:r>
          </a:p>
          <a:p>
            <a:pPr algn="l" fontAlgn="base"/>
            <a:r>
              <a:rPr lang="en-US" b="0" i="0" dirty="0">
                <a:solidFill>
                  <a:srgbClr val="000000"/>
                </a:solidFill>
                <a:effectLst/>
                <a:latin typeface="-apple-system"/>
              </a:rPr>
              <a:t>The Router is a separate module in Angular. It is in its own library package, </a:t>
            </a:r>
            <a:r>
              <a:rPr lang="en-US" b="0" i="1" dirty="0">
                <a:solidFill>
                  <a:srgbClr val="000000"/>
                </a:solidFill>
                <a:effectLst/>
                <a:latin typeface="-apple-system"/>
              </a:rPr>
              <a:t>@angular/router</a:t>
            </a:r>
            <a:r>
              <a:rPr lang="en-US" b="0" i="0" dirty="0">
                <a:solidFill>
                  <a:srgbClr val="000000"/>
                </a:solidFill>
                <a:effectLst/>
                <a:latin typeface="-apple-system"/>
              </a:rPr>
              <a:t>. The Router Module provides the necessary service providers and directives for navigating through application views.</a:t>
            </a:r>
          </a:p>
          <a:p>
            <a:pPr algn="l" fontAlgn="base"/>
            <a:r>
              <a:rPr lang="en-US" b="0" i="0" dirty="0">
                <a:solidFill>
                  <a:srgbClr val="000000"/>
                </a:solidFill>
                <a:effectLst/>
                <a:latin typeface="-apple-system"/>
              </a:rPr>
              <a:t>Using Angular Router you can</a:t>
            </a:r>
          </a:p>
          <a:p>
            <a:pPr algn="l" fontAlgn="base">
              <a:buFont typeface="Arial" panose="020B0604020202020204" pitchFamily="34" charset="0"/>
              <a:buChar char="•"/>
            </a:pPr>
            <a:r>
              <a:rPr lang="en-US" b="0" i="0" dirty="0">
                <a:solidFill>
                  <a:srgbClr val="000000"/>
                </a:solidFill>
                <a:effectLst/>
                <a:latin typeface="-apple-system"/>
              </a:rPr>
              <a:t>Navigate to a specific view by typing a URL in the address bar</a:t>
            </a:r>
          </a:p>
          <a:p>
            <a:pPr algn="l" fontAlgn="base">
              <a:buFont typeface="Arial" panose="020B0604020202020204" pitchFamily="34" charset="0"/>
              <a:buChar char="•"/>
            </a:pPr>
            <a:r>
              <a:rPr lang="en-US" b="0" i="0" dirty="0">
                <a:solidFill>
                  <a:srgbClr val="000000"/>
                </a:solidFill>
                <a:effectLst/>
                <a:latin typeface="-apple-system"/>
              </a:rPr>
              <a:t>Pass optional parameters to the View</a:t>
            </a:r>
          </a:p>
          <a:p>
            <a:pPr algn="l" fontAlgn="base">
              <a:buFont typeface="Arial" panose="020B0604020202020204" pitchFamily="34" charset="0"/>
              <a:buChar char="•"/>
            </a:pPr>
            <a:r>
              <a:rPr lang="en-US" b="0" i="0" dirty="0">
                <a:solidFill>
                  <a:srgbClr val="000000"/>
                </a:solidFill>
                <a:effectLst/>
                <a:latin typeface="-apple-system"/>
              </a:rPr>
              <a:t>Bind the clickable elements to the View and load the view when the user performs application tasks</a:t>
            </a:r>
          </a:p>
          <a:p>
            <a:pPr algn="l" fontAlgn="base">
              <a:buFont typeface="Arial" panose="020B0604020202020204" pitchFamily="34" charset="0"/>
              <a:buChar char="•"/>
            </a:pPr>
            <a:r>
              <a:rPr lang="en-US" b="0" i="0" dirty="0">
                <a:solidFill>
                  <a:srgbClr val="000000"/>
                </a:solidFill>
                <a:effectLst/>
                <a:latin typeface="-apple-system"/>
              </a:rPr>
              <a:t>Handles back and forward buttons of the browser</a:t>
            </a:r>
          </a:p>
          <a:p>
            <a:pPr algn="l" fontAlgn="base">
              <a:buFont typeface="Arial" panose="020B0604020202020204" pitchFamily="34" charset="0"/>
              <a:buChar char="•"/>
            </a:pPr>
            <a:r>
              <a:rPr lang="en-US" b="0" i="0" dirty="0">
                <a:solidFill>
                  <a:srgbClr val="000000"/>
                </a:solidFill>
                <a:effectLst/>
                <a:latin typeface="-apple-system"/>
              </a:rPr>
              <a:t>Allows you to dynamically load the view</a:t>
            </a:r>
          </a:p>
          <a:p>
            <a:pPr algn="l" fontAlgn="base">
              <a:buFont typeface="Arial" panose="020B0604020202020204" pitchFamily="34" charset="0"/>
              <a:buChar char="•"/>
            </a:pPr>
            <a:r>
              <a:rPr lang="en-US" b="0" i="0" dirty="0">
                <a:solidFill>
                  <a:srgbClr val="000000"/>
                </a:solidFill>
                <a:effectLst/>
                <a:latin typeface="-apple-system"/>
              </a:rPr>
              <a:t>Protect the routes from unauthorized users using Guards</a:t>
            </a:r>
          </a:p>
          <a:p>
            <a:endParaRPr lang="en-US" dirty="0"/>
          </a:p>
        </p:txBody>
      </p:sp>
    </p:spTree>
    <p:extLst>
      <p:ext uri="{BB962C8B-B14F-4D97-AF65-F5344CB8AC3E}">
        <p14:creationId xmlns="" xmlns:p14="http://schemas.microsoft.com/office/powerpoint/2010/main" val="133019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a:xfrm>
            <a:off x="415709" y="0"/>
            <a:ext cx="9438716" cy="797605"/>
          </a:xfrm>
        </p:spPr>
        <p:txBody>
          <a:bodyPr/>
          <a:lstStyle/>
          <a:p>
            <a:pPr algn="l" fontAlgn="base"/>
            <a:r>
              <a:rPr lang="en-US" b="1" i="0" dirty="0">
                <a:effectLst/>
                <a:latin typeface="-apple-system"/>
              </a:rPr>
              <a:t>Components of Angular Router Module</a:t>
            </a:r>
          </a:p>
        </p:txBody>
      </p:sp>
      <p:sp>
        <p:nvSpPr>
          <p:cNvPr id="5" name="Rectangle 2">
            <a:extLst>
              <a:ext uri="{FF2B5EF4-FFF2-40B4-BE49-F238E27FC236}">
                <a16:creationId xmlns="" xmlns:a16="http://schemas.microsoft.com/office/drawing/2014/main" id="{AC5FB7AF-931F-4B88-A505-AAB20F31848C}"/>
              </a:ext>
            </a:extLst>
          </p:cNvPr>
          <p:cNvSpPr>
            <a:spLocks noChangeArrowheads="1"/>
          </p:cNvSpPr>
          <p:nvPr/>
        </p:nvSpPr>
        <p:spPr bwMode="auto">
          <a:xfrm>
            <a:off x="587405" y="634256"/>
            <a:ext cx="11017190" cy="615553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Angular Router is an object that enables navigation from one component to the next component as users perform application tasks like clicking on menus links, buttons or clicking on back/forward button on the browser. We can access the router object and use its methods like navigate() or </a:t>
            </a:r>
            <a:r>
              <a:rPr kumimoji="0" lang="en-US" altLang="en-US" sz="2000" b="0" i="0" u="none" strike="noStrike" cap="none" normalizeH="0" baseline="0" dirty="0" err="1">
                <a:ln>
                  <a:noFill/>
                </a:ln>
                <a:solidFill>
                  <a:srgbClr val="000000"/>
                </a:solidFill>
                <a:effectLst/>
                <a:latin typeface="-apple-system"/>
              </a:rPr>
              <a:t>navigateByUrl</a:t>
            </a:r>
            <a:r>
              <a:rPr kumimoji="0" lang="en-US" altLang="en-US" sz="2000" b="0" i="0" u="none" strike="noStrike" cap="none" normalizeH="0" baseline="0" dirty="0">
                <a:ln>
                  <a:noFill/>
                </a:ln>
                <a:solidFill>
                  <a:srgbClr val="000000"/>
                </a:solidFill>
                <a:effectLst/>
                <a:latin typeface="-apple-system"/>
              </a:rPr>
              <a:t>(), to navigate to a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 tells the Angular Router which view to display when a user clicks a link or pastes a URL into the browser address bar. Every Route consists of a path and a component it is mapped to. The Router object parses and builds the final URL using the Route</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pple-system"/>
              </a:rPr>
              <a:t>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Routes is an array of Route objects our application supports</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RouterOutlet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outerOutlet</a:t>
            </a:r>
            <a:r>
              <a:rPr kumimoji="0" lang="en-US" altLang="en-US" sz="2000" b="0" i="0" u="none" strike="noStrike" cap="none" normalizeH="0" baseline="0" dirty="0">
                <a:ln>
                  <a:noFill/>
                </a:ln>
                <a:solidFill>
                  <a:srgbClr val="000000"/>
                </a:solidFill>
                <a:effectLst/>
                <a:latin typeface="-apple-system"/>
              </a:rPr>
              <a:t> is a directive (&lt;router-outlet&gt;) that serves as a placeholder, where the Router should display the view</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pple-system"/>
              </a:rPr>
              <a:t>RouterLink</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is a directive that binds the HTML element to a Route. Clicking on the HTML element, which is bound to a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will result in navigation to the Route. The </a:t>
            </a:r>
            <a:r>
              <a:rPr kumimoji="0" lang="en-US" altLang="en-US" sz="2000" b="0" i="0" u="none" strike="noStrike" cap="none" normalizeH="0" baseline="0" dirty="0" err="1">
                <a:ln>
                  <a:noFill/>
                </a:ln>
                <a:solidFill>
                  <a:srgbClr val="000000"/>
                </a:solidFill>
                <a:effectLst/>
                <a:latin typeface="-apple-system"/>
              </a:rPr>
              <a:t>RouterLink</a:t>
            </a:r>
            <a:r>
              <a:rPr kumimoji="0" lang="en-US" altLang="en-US" sz="2000" b="0" i="0" u="none" strike="noStrike" cap="none" normalizeH="0" baseline="0" dirty="0">
                <a:ln>
                  <a:noFill/>
                </a:ln>
                <a:solidFill>
                  <a:srgbClr val="000000"/>
                </a:solidFill>
                <a:effectLst/>
                <a:latin typeface="-apple-system"/>
              </a:rPr>
              <a:t> may contain parameters to be passed to the route’s component.</a:t>
            </a:r>
            <a:endParaRPr kumimoji="0" lang="en-US" altLang="en-US" sz="20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208892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a:xfrm>
            <a:off x="345454" y="356674"/>
            <a:ext cx="11039452" cy="50533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RouterLinkActive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pple-system"/>
              </a:rPr>
              <a:t>RouterLinkActive</a:t>
            </a:r>
            <a:r>
              <a:rPr kumimoji="0" lang="en-US" altLang="en-US" sz="2400" b="0" i="0" u="none" strike="noStrike" cap="none" normalizeH="0" baseline="0" dirty="0">
                <a:ln>
                  <a:noFill/>
                </a:ln>
                <a:solidFill>
                  <a:srgbClr val="000000"/>
                </a:solidFill>
                <a:effectLst/>
                <a:latin typeface="-apple-system"/>
              </a:rPr>
              <a:t> is a directive for adding or removing classes from an HTML element that is bound to a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Using this directive, we can toggle CSS classes for active </a:t>
            </a:r>
            <a:r>
              <a:rPr kumimoji="0" lang="en-US" altLang="en-US" sz="2400" b="0" i="0" u="none" strike="noStrike" cap="none" normalizeH="0" baseline="0" dirty="0" err="1">
                <a:ln>
                  <a:noFill/>
                </a:ln>
                <a:solidFill>
                  <a:srgbClr val="000000"/>
                </a:solidFill>
                <a:effectLst/>
                <a:latin typeface="-apple-system"/>
              </a:rPr>
              <a:t>RouterLinks</a:t>
            </a:r>
            <a:r>
              <a:rPr kumimoji="0" lang="en-US" altLang="en-US" sz="2400" b="0" i="0" u="none" strike="noStrike" cap="none" normalizeH="0" baseline="0" dirty="0">
                <a:ln>
                  <a:noFill/>
                </a:ln>
                <a:solidFill>
                  <a:srgbClr val="000000"/>
                </a:solidFill>
                <a:effectLst/>
                <a:latin typeface="-apple-system"/>
              </a:rPr>
              <a:t> based on the current </a:t>
            </a:r>
            <a:r>
              <a:rPr kumimoji="0" lang="en-US" altLang="en-US" sz="2400" b="0" i="0" u="none" strike="noStrike" cap="none" normalizeH="0" baseline="0" dirty="0" err="1">
                <a:ln>
                  <a:noFill/>
                </a:ln>
                <a:solidFill>
                  <a:srgbClr val="000000"/>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ActivatedRoute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a:t>
            </a:r>
            <a:r>
              <a:rPr kumimoji="0" lang="en-US" altLang="en-US" sz="2400" b="0" i="0" u="none" strike="noStrike" cap="none" normalizeH="0" baseline="0" dirty="0" err="1">
                <a:ln>
                  <a:noFill/>
                </a:ln>
                <a:solidFill>
                  <a:srgbClr val="000000"/>
                </a:solidFill>
                <a:effectLst/>
                <a:latin typeface="-apple-system"/>
              </a:rPr>
              <a:t>ActivatedRoute</a:t>
            </a:r>
            <a:r>
              <a:rPr kumimoji="0" lang="en-US" altLang="en-US" sz="2400" b="0" i="0" u="none" strike="noStrike" cap="none" normalizeH="0" baseline="0" dirty="0">
                <a:ln>
                  <a:noFill/>
                </a:ln>
                <a:solidFill>
                  <a:srgbClr val="000000"/>
                </a:solidFill>
                <a:effectLst/>
                <a:latin typeface="-apple-system"/>
              </a:rPr>
              <a:t> is an object that represents the currently activated route associated with the loaded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endParaRPr lang="en-US" dirty="0"/>
          </a:p>
        </p:txBody>
      </p:sp>
      <p:sp>
        <p:nvSpPr>
          <p:cNvPr id="5" name="Rectangle 1">
            <a:extLst>
              <a:ext uri="{FF2B5EF4-FFF2-40B4-BE49-F238E27FC236}">
                <a16:creationId xmlns="" xmlns:a16="http://schemas.microsoft.com/office/drawing/2014/main" id="{5AC636EB-0FD5-47B6-82F3-F9B2177D5337}"/>
              </a:ext>
            </a:extLst>
          </p:cNvPr>
          <p:cNvSpPr>
            <a:spLocks noChangeArrowheads="1"/>
          </p:cNvSpPr>
          <p:nvPr/>
        </p:nvSpPr>
        <p:spPr bwMode="auto">
          <a:xfrm>
            <a:off x="417251" y="3024559"/>
            <a:ext cx="10591060" cy="2215991"/>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RouterState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current state of the router including a tree of the currently activated routes together with convenience methods for traversing the route tree.</a:t>
            </a:r>
            <a:endParaRPr kumimoji="0" lang="en-US" altLang="en-US" sz="2400" b="1"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pple-system"/>
              </a:rPr>
              <a:t>RouteLink</a:t>
            </a:r>
            <a:r>
              <a:rPr kumimoji="0" lang="en-US" altLang="en-US" sz="2400" b="1" i="0" u="none" strike="noStrike" cap="none" normalizeH="0" baseline="0" dirty="0">
                <a:ln>
                  <a:noFill/>
                </a:ln>
                <a:solidFill>
                  <a:schemeClr val="tx1"/>
                </a:solidFill>
                <a:effectLst/>
                <a:latin typeface="-apple-system"/>
              </a:rPr>
              <a:t> Parameters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The Parameters or arguments to the Route. It is an array which you can bind to </a:t>
            </a:r>
            <a:r>
              <a:rPr kumimoji="0" lang="en-US" altLang="en-US" sz="2400" b="0" i="0" u="none" strike="noStrike" cap="none" normalizeH="0" baseline="0" dirty="0" err="1">
                <a:ln>
                  <a:noFill/>
                </a:ln>
                <a:solidFill>
                  <a:srgbClr val="000000"/>
                </a:solidFill>
                <a:effectLst/>
                <a:latin typeface="-apple-system"/>
              </a:rPr>
              <a:t>RouterLink</a:t>
            </a:r>
            <a:r>
              <a:rPr kumimoji="0" lang="en-US" altLang="en-US" sz="2400" b="0" i="0" u="none" strike="noStrike" cap="none" normalizeH="0" baseline="0" dirty="0">
                <a:ln>
                  <a:noFill/>
                </a:ln>
                <a:solidFill>
                  <a:srgbClr val="000000"/>
                </a:solidFill>
                <a:effectLst/>
                <a:latin typeface="-apple-system"/>
              </a:rPr>
              <a:t> directive or pass it as an argument to the </a:t>
            </a:r>
            <a:r>
              <a:rPr kumimoji="0" lang="en-US" altLang="en-US" sz="2400" b="0" i="0" u="none" strike="noStrike" cap="none" normalizeH="0" baseline="0" dirty="0" err="1">
                <a:ln>
                  <a:noFill/>
                </a:ln>
                <a:solidFill>
                  <a:srgbClr val="000000"/>
                </a:solidFill>
                <a:effectLst/>
                <a:latin typeface="-apple-system"/>
              </a:rPr>
              <a:t>Router.navigate</a:t>
            </a:r>
            <a:r>
              <a:rPr kumimoji="0" lang="en-US" altLang="en-US" sz="2400" b="0" i="0" u="none" strike="noStrike" cap="none" normalizeH="0" baseline="0" dirty="0">
                <a:ln>
                  <a:noFill/>
                </a:ln>
                <a:solidFill>
                  <a:srgbClr val="000000"/>
                </a:solidFill>
                <a:effectLst/>
                <a:latin typeface="-apple-system"/>
              </a:rPr>
              <a:t> method.</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229076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pPr algn="l" fontAlgn="base"/>
            <a:r>
              <a:rPr lang="en-US" b="1" i="0" dirty="0">
                <a:effectLst/>
                <a:latin typeface="-apple-system"/>
              </a:rPr>
              <a:t>How to configure Angular Router?</a:t>
            </a:r>
          </a:p>
        </p:txBody>
      </p:sp>
      <p:sp>
        <p:nvSpPr>
          <p:cNvPr id="16" name="Content Placeholder 15">
            <a:extLst>
              <a:ext uri="{FF2B5EF4-FFF2-40B4-BE49-F238E27FC236}">
                <a16:creationId xmlns="" xmlns:a16="http://schemas.microsoft.com/office/drawing/2014/main" id="{C110FDCF-2EC3-46D4-A98B-824D58833898}"/>
              </a:ext>
            </a:extLst>
          </p:cNvPr>
          <p:cNvSpPr>
            <a:spLocks noGrp="1"/>
          </p:cNvSpPr>
          <p:nvPr>
            <p:ph idx="1"/>
          </p:nvPr>
        </p:nvSpPr>
        <p:spPr/>
        <p:txBody>
          <a:bodyPr/>
          <a:lstStyle/>
          <a:p>
            <a:pPr algn="l" fontAlgn="base"/>
            <a:r>
              <a:rPr lang="en-US" b="0" i="0" dirty="0">
                <a:solidFill>
                  <a:srgbClr val="000000"/>
                </a:solidFill>
                <a:effectLst/>
                <a:latin typeface="-apple-system"/>
              </a:rPr>
              <a:t>To Configure the Router in Angular, you need to follow these steps</a:t>
            </a:r>
          </a:p>
          <a:p>
            <a:pPr algn="l" fontAlgn="base">
              <a:buFont typeface="Arial" panose="020B0604020202020204" pitchFamily="34" charset="0"/>
              <a:buChar char="•"/>
            </a:pPr>
            <a:r>
              <a:rPr lang="en-US" b="0" i="0" dirty="0">
                <a:solidFill>
                  <a:srgbClr val="000000"/>
                </a:solidFill>
                <a:effectLst/>
                <a:latin typeface="-apple-system"/>
              </a:rPr>
              <a:t>Set the &lt;base </a:t>
            </a:r>
            <a:r>
              <a:rPr lang="en-US" b="0" i="0" dirty="0" err="1">
                <a:solidFill>
                  <a:srgbClr val="000000"/>
                </a:solidFill>
                <a:effectLst/>
                <a:latin typeface="-apple-system"/>
              </a:rPr>
              <a:t>href</a:t>
            </a:r>
            <a:r>
              <a:rPr lang="en-US" b="0" i="0" dirty="0">
                <a:solidFill>
                  <a:srgbClr val="000000"/>
                </a:solidFill>
                <a:effectLst/>
                <a:latin typeface="-apple-system"/>
              </a:rPr>
              <a:t>&gt;</a:t>
            </a:r>
          </a:p>
          <a:p>
            <a:pPr algn="l" fontAlgn="base">
              <a:buFont typeface="Arial" panose="020B0604020202020204" pitchFamily="34" charset="0"/>
              <a:buChar char="•"/>
            </a:pPr>
            <a:r>
              <a:rPr lang="en-US" b="0" i="0" dirty="0">
                <a:solidFill>
                  <a:srgbClr val="000000"/>
                </a:solidFill>
                <a:effectLst/>
                <a:latin typeface="-apple-system"/>
              </a:rPr>
              <a:t>Define routes for the view</a:t>
            </a:r>
          </a:p>
          <a:p>
            <a:pPr algn="l" fontAlgn="base">
              <a:buFont typeface="Arial" panose="020B0604020202020204" pitchFamily="34" charset="0"/>
              <a:buChar char="•"/>
            </a:pPr>
            <a:r>
              <a:rPr lang="en-US" b="0" i="0" dirty="0">
                <a:solidFill>
                  <a:srgbClr val="000000"/>
                </a:solidFill>
                <a:effectLst/>
                <a:latin typeface="-apple-system"/>
              </a:rPr>
              <a:t>Register the Router Service with Routes</a:t>
            </a:r>
          </a:p>
          <a:p>
            <a:pPr algn="l" fontAlgn="base">
              <a:buFont typeface="Arial" panose="020B0604020202020204" pitchFamily="34" charset="0"/>
              <a:buChar char="•"/>
            </a:pPr>
            <a:r>
              <a:rPr lang="en-US" b="0" i="0" dirty="0">
                <a:solidFill>
                  <a:srgbClr val="000000"/>
                </a:solidFill>
                <a:effectLst/>
                <a:latin typeface="-apple-system"/>
              </a:rPr>
              <a:t>Map HTML Element actions to Route</a:t>
            </a:r>
          </a:p>
          <a:p>
            <a:pPr algn="l" fontAlgn="base">
              <a:buFont typeface="Arial" panose="020B0604020202020204" pitchFamily="34" charset="0"/>
              <a:buChar char="•"/>
            </a:pPr>
            <a:r>
              <a:rPr lang="en-US" b="0" i="0" dirty="0">
                <a:solidFill>
                  <a:srgbClr val="000000"/>
                </a:solidFill>
                <a:effectLst/>
                <a:latin typeface="-apple-system"/>
              </a:rPr>
              <a:t>Choose where you want to display the view</a:t>
            </a:r>
          </a:p>
          <a:p>
            <a:endParaRPr lang="en-US" dirty="0"/>
          </a:p>
        </p:txBody>
      </p:sp>
    </p:spTree>
    <p:extLst>
      <p:ext uri="{BB962C8B-B14F-4D97-AF65-F5344CB8AC3E}">
        <p14:creationId xmlns="" xmlns:p14="http://schemas.microsoft.com/office/powerpoint/2010/main" val="29110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a:xfrm>
            <a:off x="477852" y="0"/>
            <a:ext cx="9438716" cy="797605"/>
          </a:xfrm>
        </p:spPr>
        <p:txBody>
          <a:bodyPr/>
          <a:lstStyle/>
          <a:p>
            <a:r>
              <a:rPr lang="en-US" dirty="0"/>
              <a:t>Route configuration:</a:t>
            </a:r>
            <a:endParaRPr lang="en-IN" dirty="0"/>
          </a:p>
        </p:txBody>
      </p:sp>
      <p:sp>
        <p:nvSpPr>
          <p:cNvPr id="6" name="Content Placeholder 5">
            <a:extLst>
              <a:ext uri="{FF2B5EF4-FFF2-40B4-BE49-F238E27FC236}">
                <a16:creationId xmlns="" xmlns:a16="http://schemas.microsoft.com/office/drawing/2014/main" id="{8C19A422-3BA6-44F5-94A2-055C67DF77E0}"/>
              </a:ext>
            </a:extLst>
          </p:cNvPr>
          <p:cNvSpPr>
            <a:spLocks noGrp="1"/>
          </p:cNvSpPr>
          <p:nvPr>
            <p:ph idx="1"/>
          </p:nvPr>
        </p:nvSpPr>
        <p:spPr>
          <a:xfrm>
            <a:off x="477852" y="562449"/>
            <a:ext cx="11039452" cy="5053380"/>
          </a:xfrm>
        </p:spPr>
        <p:txBody>
          <a:bodyPr/>
          <a:lstStyle/>
          <a:p>
            <a:pPr algn="l" fontAlgn="base"/>
            <a:r>
              <a:rPr lang="en-IN" b="0" i="0" dirty="0">
                <a:solidFill>
                  <a:srgbClr val="008080"/>
                </a:solidFill>
                <a:effectLst/>
                <a:latin typeface="inherit"/>
              </a:rPr>
              <a:t>export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err="1">
                <a:solidFill>
                  <a:srgbClr val="000000"/>
                </a:solidFill>
                <a:effectLst/>
                <a:latin typeface="inherit"/>
              </a:rPr>
              <a:t>appRoutes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Routes</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redirectTo</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pathMatch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'full'</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6FE0"/>
              </a:solidFill>
              <a:effectLst/>
              <a:latin typeface="inherit"/>
            </a:endParaRPr>
          </a:p>
          <a:p>
            <a:pPr algn="l" fontAlgn="base"/>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'home'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HomeComponent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'contact'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ContactComponent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'product'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ProductComponent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path</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component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PageNotFoundComponent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r>
              <a:rPr lang="en-IN" b="1" i="0" dirty="0">
                <a:effectLst/>
                <a:latin typeface="-apple-system"/>
              </a:rPr>
              <a:t>Default Route</a:t>
            </a:r>
          </a:p>
          <a:p>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path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redirectTo</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'home'</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pathMatch</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DD1144"/>
                </a:solidFill>
                <a:effectLst/>
                <a:latin typeface="Verdana" panose="020B0604030504040204" pitchFamily="34" charset="0"/>
              </a:rPr>
              <a:t>'full'</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endParaRPr lang="en-IN" dirty="0"/>
          </a:p>
        </p:txBody>
      </p:sp>
      <p:sp>
        <p:nvSpPr>
          <p:cNvPr id="11" name="TextBox 10">
            <a:extLst>
              <a:ext uri="{FF2B5EF4-FFF2-40B4-BE49-F238E27FC236}">
                <a16:creationId xmlns="" xmlns:a16="http://schemas.microsoft.com/office/drawing/2014/main" id="{9C2DA6BB-B435-426C-98A0-A92492E5861C}"/>
              </a:ext>
            </a:extLst>
          </p:cNvPr>
          <p:cNvSpPr txBox="1"/>
          <p:nvPr/>
        </p:nvSpPr>
        <p:spPr>
          <a:xfrm>
            <a:off x="747942" y="4700950"/>
            <a:ext cx="10606597" cy="1569660"/>
          </a:xfrm>
          <a:prstGeom prst="rect">
            <a:avLst/>
          </a:prstGeom>
          <a:noFill/>
        </p:spPr>
        <p:txBody>
          <a:bodyPr wrap="square">
            <a:spAutoFit/>
          </a:bodyPr>
          <a:lstStyle/>
          <a:p>
            <a:r>
              <a:rPr lang="en-US" sz="2400" b="0" i="0" dirty="0">
                <a:solidFill>
                  <a:srgbClr val="000000"/>
                </a:solidFill>
                <a:effectLst/>
                <a:latin typeface="-apple-system"/>
              </a:rPr>
              <a:t>The path is empty, indicates the default route. The default route is redirected to the home path using the </a:t>
            </a:r>
            <a:r>
              <a:rPr lang="en-US" sz="2400" b="0" i="0" dirty="0" err="1">
                <a:solidFill>
                  <a:srgbClr val="000000"/>
                </a:solidFill>
                <a:effectLst/>
                <a:latin typeface="-apple-system"/>
              </a:rPr>
              <a:t>RedirectTo</a:t>
            </a:r>
            <a:r>
              <a:rPr lang="en-US" sz="2400" b="0" i="0" dirty="0">
                <a:solidFill>
                  <a:srgbClr val="000000"/>
                </a:solidFill>
                <a:effectLst/>
                <a:latin typeface="-apple-system"/>
              </a:rPr>
              <a:t> argument. This route means that, when you navigate to the root of your application /, you are redirected to the home path (/home), which in turn displays the </a:t>
            </a:r>
            <a:r>
              <a:rPr lang="en-US" sz="2400" b="0" i="0" dirty="0" err="1">
                <a:solidFill>
                  <a:srgbClr val="000000"/>
                </a:solidFill>
                <a:effectLst/>
                <a:latin typeface="-apple-system"/>
              </a:rPr>
              <a:t>HomeComponent</a:t>
            </a:r>
            <a:r>
              <a:rPr lang="en-US" sz="2400" b="0" i="0" dirty="0">
                <a:solidFill>
                  <a:srgbClr val="000000"/>
                </a:solidFill>
                <a:effectLst/>
                <a:latin typeface="-apple-system"/>
              </a:rPr>
              <a:t>.</a:t>
            </a:r>
            <a:endParaRPr lang="en-IN" sz="2400" dirty="0"/>
          </a:p>
        </p:txBody>
      </p:sp>
    </p:spTree>
    <p:extLst>
      <p:ext uri="{BB962C8B-B14F-4D97-AF65-F5344CB8AC3E}">
        <p14:creationId xmlns="" xmlns:p14="http://schemas.microsoft.com/office/powerpoint/2010/main" val="334578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D78FD26-B56B-4BFF-9136-D99C5D60B7DA}"/>
              </a:ext>
            </a:extLst>
          </p:cNvPr>
          <p:cNvSpPr>
            <a:spLocks noGrp="1"/>
          </p:cNvSpPr>
          <p:nvPr>
            <p:ph type="title"/>
          </p:nvPr>
        </p:nvSpPr>
        <p:spPr/>
        <p:txBody>
          <a:bodyPr/>
          <a:lstStyle/>
          <a:p>
            <a:endParaRPr lang="en-IN"/>
          </a:p>
        </p:txBody>
      </p:sp>
      <p:sp>
        <p:nvSpPr>
          <p:cNvPr id="5" name="Rectangle 4"/>
          <p:cNvSpPr/>
          <p:nvPr/>
        </p:nvSpPr>
        <p:spPr>
          <a:xfrm>
            <a:off x="1038046" y="1284230"/>
            <a:ext cx="6096000" cy="1477328"/>
          </a:xfrm>
          <a:prstGeom prst="rect">
            <a:avLst/>
          </a:prstGeom>
        </p:spPr>
        <p:txBody>
          <a:bodyPr>
            <a:spAutoFit/>
          </a:bodyPr>
          <a:lstStyle/>
          <a:p>
            <a:r>
              <a:rPr lang="en-US" dirty="0" smtClean="0"/>
              <a:t>Route ordering</a:t>
            </a:r>
          </a:p>
          <a:p>
            <a:r>
              <a:rPr lang="en-US" b="1" dirty="0" smtClean="0"/>
              <a:t>Route ordering</a:t>
            </a:r>
            <a:r>
              <a:rPr lang="en-US" dirty="0" smtClean="0"/>
              <a:t> is very important in a route configuration. If same path is configured multiple times, then the first matched path will get called. If the first match fails due to some reason, then the second match will get called.</a:t>
            </a:r>
            <a:endParaRPr lang="en-US" dirty="0"/>
          </a:p>
        </p:txBody>
      </p:sp>
      <p:sp>
        <p:nvSpPr>
          <p:cNvPr id="2049" name="Rectangle 1"/>
          <p:cNvSpPr>
            <a:spLocks noChangeArrowheads="1"/>
          </p:cNvSpPr>
          <p:nvPr/>
        </p:nvSpPr>
        <p:spPr bwMode="auto">
          <a:xfrm>
            <a:off x="1155940" y="3263407"/>
            <a:ext cx="7289321" cy="1538883"/>
          </a:xfrm>
          <a:prstGeom prst="rect">
            <a:avLst/>
          </a:prstGeom>
          <a:solidFill>
            <a:srgbClr val="EEEEEE"/>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Heebo"/>
                <a:cs typeface="Arial" pitchFamily="34" charset="0"/>
              </a:rPr>
              <a:t>Redirect routes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Angular route allows a path to get redirected to another 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 </a:t>
            </a:r>
            <a:r>
              <a:rPr kumimoji="0" lang="en-US" sz="2000" b="1" i="0" u="none" strike="noStrike" cap="none" normalizeH="0" baseline="0" dirty="0" err="1" smtClean="0">
                <a:ln>
                  <a:noFill/>
                </a:ln>
                <a:solidFill>
                  <a:srgbClr val="000000"/>
                </a:solidFill>
                <a:effectLst/>
                <a:latin typeface="Nunito"/>
                <a:cs typeface="Arial" pitchFamily="34" charset="0"/>
              </a:rPr>
              <a:t>redirectTo</a:t>
            </a:r>
            <a:r>
              <a:rPr kumimoji="0" lang="en-US" sz="2000" b="0" i="0" u="none" strike="noStrike" cap="none" normalizeH="0" baseline="0" dirty="0" smtClean="0">
                <a:ln>
                  <a:noFill/>
                </a:ln>
                <a:solidFill>
                  <a:srgbClr val="000000"/>
                </a:solidFill>
                <a:effectLst/>
                <a:latin typeface="Nunito"/>
                <a:cs typeface="Arial" pitchFamily="34" charset="0"/>
              </a:rPr>
              <a:t> is the option to set redirection path.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The sample route is as follows −</a:t>
            </a:r>
            <a:endParaRPr kumimoji="0" lang="en-US" sz="2000" b="0" i="0" u="none" strike="noStrike" cap="none" normalizeH="0" baseline="0" dirty="0" smtClean="0">
              <a:ln>
                <a:noFill/>
              </a:ln>
              <a:solidFill>
                <a:srgbClr val="000000"/>
              </a:solidFill>
              <a:effectLst/>
              <a:latin typeface="var(--bs-font-monospac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const routes: Routes = [ { path: '', </a:t>
            </a:r>
            <a:r>
              <a:rPr kumimoji="0" lang="en-US" sz="2000" b="0" i="0" u="none" strike="noStrike" cap="none" normalizeH="0" baseline="0" dirty="0" err="1" smtClean="0">
                <a:ln>
                  <a:noFill/>
                </a:ln>
                <a:solidFill>
                  <a:srgbClr val="000000"/>
                </a:solidFill>
                <a:effectLst/>
                <a:latin typeface="var(--bs-font-monospace)"/>
                <a:cs typeface="Arial" pitchFamily="34" charset="0"/>
              </a:rPr>
              <a:t>redirectTo</a:t>
            </a:r>
            <a:r>
              <a:rPr kumimoji="0" lang="en-US" sz="2000" b="0" i="0" u="none" strike="noStrike" cap="none" normalizeH="0" baseline="0" dirty="0" smtClean="0">
                <a:ln>
                  <a:noFill/>
                </a:ln>
                <a:solidFill>
                  <a:srgbClr val="000000"/>
                </a:solidFill>
                <a:effectLst/>
                <a:latin typeface="var(--bs-font-monospace)"/>
                <a:cs typeface="Arial" pitchFamily="34" charset="0"/>
              </a:rPr>
              <a:t>: home' },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6"/>
          <p:cNvSpPr/>
          <p:nvPr/>
        </p:nvSpPr>
        <p:spPr>
          <a:xfrm>
            <a:off x="1253706" y="5210202"/>
            <a:ext cx="7174302" cy="923330"/>
          </a:xfrm>
          <a:prstGeom prst="rect">
            <a:avLst/>
          </a:prstGeom>
        </p:spPr>
        <p:txBody>
          <a:bodyPr wrap="square">
            <a:spAutoFit/>
          </a:bodyPr>
          <a:lstStyle/>
          <a:p>
            <a:r>
              <a:rPr lang="en-US" dirty="0" smtClean="0"/>
              <a:t>Here,</a:t>
            </a:r>
          </a:p>
          <a:p>
            <a:r>
              <a:rPr lang="en-US" b="1" dirty="0" err="1" smtClean="0"/>
              <a:t>redirectTo</a:t>
            </a:r>
            <a:r>
              <a:rPr lang="en-US" dirty="0" smtClean="0"/>
              <a:t> sets about as the redirection path if the actual path matches empty string.</a:t>
            </a:r>
            <a:endParaRPr lang="en-US" dirty="0"/>
          </a:p>
        </p:txBody>
      </p:sp>
    </p:spTree>
    <p:extLst>
      <p:ext uri="{BB962C8B-B14F-4D97-AF65-F5344CB8AC3E}">
        <p14:creationId xmlns="" xmlns:p14="http://schemas.microsoft.com/office/powerpoint/2010/main" val="44899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188" y="637250"/>
            <a:ext cx="6096000" cy="1477328"/>
          </a:xfrm>
          <a:prstGeom prst="rect">
            <a:avLst/>
          </a:prstGeom>
        </p:spPr>
        <p:txBody>
          <a:bodyPr>
            <a:spAutoFit/>
          </a:bodyPr>
          <a:lstStyle/>
          <a:p>
            <a:r>
              <a:rPr lang="en-US" b="1" dirty="0" smtClean="0"/>
              <a:t>Wildcard routes</a:t>
            </a:r>
          </a:p>
          <a:p>
            <a:r>
              <a:rPr lang="en-US" dirty="0" smtClean="0"/>
              <a:t>Wildcard route will match any path. It is created using ** and will be used to handle non existing path in the application. Placing the wildcard route at the end of the configuration make it called when other path is not matched.</a:t>
            </a:r>
            <a:endParaRPr lang="en-US" dirty="0"/>
          </a:p>
        </p:txBody>
      </p:sp>
      <p:sp>
        <p:nvSpPr>
          <p:cNvPr id="22529" name="Rectangle 1"/>
          <p:cNvSpPr>
            <a:spLocks noChangeArrowheads="1"/>
          </p:cNvSpPr>
          <p:nvPr/>
        </p:nvSpPr>
        <p:spPr bwMode="auto">
          <a:xfrm>
            <a:off x="1043795" y="2498453"/>
            <a:ext cx="7944929" cy="1585049"/>
          </a:xfrm>
          <a:prstGeom prst="rect">
            <a:avLst/>
          </a:prstGeom>
          <a:solidFill>
            <a:srgbClr val="EEEEEE"/>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Nunito"/>
                <a:cs typeface="Arial" pitchFamily="34" charset="0"/>
              </a:rPr>
              <a:t>The sample code is as follows −</a:t>
            </a:r>
            <a:endParaRPr kumimoji="0" lang="en-US" sz="2000" b="0" i="0" u="none" strike="noStrike" cap="none" normalizeH="0" baseline="0" dirty="0" smtClean="0">
              <a:ln>
                <a:noFill/>
              </a:ln>
              <a:solidFill>
                <a:srgbClr val="000088"/>
              </a:solidFill>
              <a:effectLst/>
              <a:latin typeface="var(--bs-font-monospac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8"/>
                </a:solidFill>
                <a:effectLst/>
                <a:latin typeface="var(--bs-font-monospace)"/>
                <a:cs typeface="Arial" pitchFamily="34" charset="0"/>
              </a:rPr>
              <a:t>const</a:t>
            </a:r>
            <a:r>
              <a:rPr kumimoji="0" lang="en-US" sz="2000" b="0" i="0" u="none" strike="noStrike" cap="none" normalizeH="0" baseline="0" dirty="0" smtClean="0">
                <a:ln>
                  <a:noFill/>
                </a:ln>
                <a:solidFill>
                  <a:srgbClr val="000000"/>
                </a:solidFill>
                <a:effectLst/>
                <a:latin typeface="var(--bs-font-monospace)"/>
                <a:cs typeface="Arial" pitchFamily="34" charset="0"/>
              </a:rPr>
              <a:t> routes</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0066"/>
                </a:solidFill>
                <a:effectLst/>
                <a:latin typeface="var(--bs-font-monospace)"/>
                <a:cs typeface="Arial" pitchFamily="34" charset="0"/>
              </a:rPr>
              <a:t>Routes</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'about'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AboutComponent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redirectTo</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'/about'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000000"/>
                </a:solidFill>
                <a:effectLst/>
                <a:latin typeface="var(--bs-font-monospace)"/>
                <a:cs typeface="Arial" pitchFamily="34" charset="0"/>
              </a:rPr>
              <a:t>pathMatch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'full'</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path</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008800"/>
                </a:solidFill>
                <a:effectLst/>
                <a:latin typeface="var(--bs-font-monospace)"/>
                <a:cs typeface="Arial" pitchFamily="34" charset="0"/>
              </a:rPr>
              <a: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component</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err="1" smtClean="0">
                <a:ln>
                  <a:noFill/>
                </a:ln>
                <a:solidFill>
                  <a:srgbClr val="660066"/>
                </a:solidFill>
                <a:effectLst/>
                <a:latin typeface="var(--bs-font-monospace)"/>
                <a:cs typeface="Arial" pitchFamily="34" charset="0"/>
              </a:rPr>
              <a:t>PageNotFoundComponent</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rgbClr val="000000"/>
                </a:solidFill>
                <a:effectLst/>
                <a:latin typeface="var(--bs-font-monospace)"/>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880000"/>
                </a:solidFill>
                <a:effectLst/>
                <a:latin typeface="var(--bs-font-monospace)"/>
                <a:cs typeface="Arial" pitchFamily="34" charset="0"/>
              </a:rPr>
              <a:t>// Wildcard route for a 404 page</a:t>
            </a:r>
            <a:r>
              <a:rPr kumimoji="0" lang="en-US" sz="2000" b="0" i="0" u="none" strike="noStrike" cap="none" normalizeH="0" baseline="0" dirty="0" smtClean="0">
                <a:ln>
                  <a:noFill/>
                </a:ln>
                <a:solidFill>
                  <a:srgbClr val="000000"/>
                </a:solidFill>
                <a:effectLst/>
                <a:latin typeface="var(--bs-font-monospace)"/>
                <a:cs typeface="Arial" pitchFamily="34" charset="0"/>
              </a:rPr>
              <a:t> </a:t>
            </a:r>
            <a:r>
              <a:rPr kumimoji="0" lang="en-US" sz="2000" b="0" i="0" u="none" strike="noStrike" cap="none" normalizeH="0" baseline="0" dirty="0" smtClean="0">
                <a:ln>
                  <a:noFill/>
                </a:ln>
                <a:solidFill>
                  <a:srgbClr val="666600"/>
                </a:solidFill>
                <a:effectLst/>
                <a:latin typeface="var(--bs-font-monospace)"/>
                <a:cs typeface="Arial"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176068" y="4674888"/>
            <a:ext cx="7752272" cy="923330"/>
          </a:xfrm>
          <a:prstGeom prst="rect">
            <a:avLst/>
          </a:prstGeom>
        </p:spPr>
        <p:txBody>
          <a:bodyPr wrap="square">
            <a:spAutoFit/>
          </a:bodyPr>
          <a:lstStyle/>
          <a:p>
            <a:r>
              <a:rPr lang="en-US" dirty="0" smtClean="0"/>
              <a:t>Here,</a:t>
            </a:r>
          </a:p>
          <a:p>
            <a:r>
              <a:rPr lang="en-US" dirty="0" smtClean="0"/>
              <a:t>If a non existent page is called, then the first two route gets failed. But, the final wildcard route will succeed and the </a:t>
            </a:r>
            <a:r>
              <a:rPr lang="en-US" b="1" dirty="0" err="1" smtClean="0"/>
              <a:t>PageNotFoundComponent</a:t>
            </a:r>
            <a:r>
              <a:rPr lang="en-US" dirty="0" smtClean="0"/>
              <a:t> gets called.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Route parameters</a:t>
            </a:r>
            <a:br>
              <a:rPr lang="en-US" dirty="0" smtClean="0"/>
            </a:br>
            <a:endParaRPr lang="en-US" dirty="0"/>
          </a:p>
        </p:txBody>
      </p:sp>
      <p:sp>
        <p:nvSpPr>
          <p:cNvPr id="3" name="Rectangle 2"/>
          <p:cNvSpPr/>
          <p:nvPr/>
        </p:nvSpPr>
        <p:spPr>
          <a:xfrm>
            <a:off x="925901" y="1638390"/>
            <a:ext cx="6096000" cy="1200329"/>
          </a:xfrm>
          <a:prstGeom prst="rect">
            <a:avLst/>
          </a:prstGeom>
        </p:spPr>
        <p:txBody>
          <a:bodyPr>
            <a:spAutoFit/>
          </a:bodyPr>
          <a:lstStyle/>
          <a:p>
            <a:r>
              <a:rPr lang="en-US" dirty="0" smtClean="0"/>
              <a:t>In Angular, we can attach extra information in the path using parameter. The parameter can be accessed in the component by using </a:t>
            </a:r>
            <a:r>
              <a:rPr lang="en-US" dirty="0" err="1" smtClean="0"/>
              <a:t>paramMap</a:t>
            </a:r>
            <a:r>
              <a:rPr lang="en-US" dirty="0" smtClean="0"/>
              <a:t> interface. The syntax to create a new parameter in the route is as follows −</a:t>
            </a:r>
            <a:endParaRPr lang="en-US" dirty="0"/>
          </a:p>
        </p:txBody>
      </p:sp>
      <p:sp>
        <p:nvSpPr>
          <p:cNvPr id="4" name="Rectangle 3"/>
          <p:cNvSpPr/>
          <p:nvPr/>
        </p:nvSpPr>
        <p:spPr>
          <a:xfrm>
            <a:off x="1150188" y="3032055"/>
            <a:ext cx="7113917" cy="3416320"/>
          </a:xfrm>
          <a:prstGeom prst="rect">
            <a:avLst/>
          </a:prstGeom>
        </p:spPr>
        <p:txBody>
          <a:bodyPr wrap="square">
            <a:spAutoFit/>
          </a:bodyPr>
          <a:lstStyle/>
          <a:p>
            <a:r>
              <a:rPr lang="en-US" dirty="0" smtClean="0"/>
              <a:t>const routes: Routes = [</a:t>
            </a:r>
          </a:p>
          <a:p>
            <a:r>
              <a:rPr lang="en-US" dirty="0" smtClean="0"/>
              <a:t>{</a:t>
            </a:r>
            <a:r>
              <a:rPr lang="en-US" dirty="0" err="1" smtClean="0"/>
              <a:t>path:'',redirectTo:'home',pathMatch:'full</a:t>
            </a:r>
            <a:r>
              <a:rPr lang="en-US" dirty="0" smtClean="0"/>
              <a:t>'},</a:t>
            </a:r>
          </a:p>
          <a:p>
            <a:r>
              <a:rPr lang="en-US" dirty="0" smtClean="0"/>
              <a:t>{</a:t>
            </a:r>
            <a:r>
              <a:rPr lang="en-US" dirty="0" err="1" smtClean="0"/>
              <a:t>path:'home',component:HomeComponent</a:t>
            </a:r>
            <a:r>
              <a:rPr lang="en-US" dirty="0" smtClean="0"/>
              <a:t>},</a:t>
            </a:r>
          </a:p>
          <a:p>
            <a:r>
              <a:rPr lang="en-US" dirty="0" smtClean="0"/>
              <a:t>{</a:t>
            </a:r>
            <a:r>
              <a:rPr lang="en-US" dirty="0" err="1" smtClean="0"/>
              <a:t>path:'feature',component:FeaturesComponent</a:t>
            </a:r>
            <a:r>
              <a:rPr lang="en-US" dirty="0" smtClean="0"/>
              <a:t>},</a:t>
            </a:r>
          </a:p>
          <a:p>
            <a:r>
              <a:rPr lang="en-US" dirty="0" smtClean="0"/>
              <a:t>{</a:t>
            </a:r>
            <a:r>
              <a:rPr lang="en-US" dirty="0" err="1" smtClean="0"/>
              <a:t>path:'price',component:PricingComponent</a:t>
            </a:r>
            <a:r>
              <a:rPr lang="en-US" dirty="0" smtClean="0"/>
              <a:t>,</a:t>
            </a:r>
          </a:p>
          <a:p>
            <a:r>
              <a:rPr lang="en-US" dirty="0" smtClean="0"/>
              <a:t>children: [</a:t>
            </a:r>
          </a:p>
          <a:p>
            <a:r>
              <a:rPr lang="en-US" dirty="0" smtClean="0"/>
              <a:t>  { path: 'details/:id', component: </a:t>
            </a:r>
            <a:r>
              <a:rPr lang="en-US" dirty="0" err="1" smtClean="0"/>
              <a:t>ProductdetailComponent</a:t>
            </a:r>
            <a:r>
              <a:rPr lang="en-US" dirty="0" smtClean="0"/>
              <a:t> }</a:t>
            </a:r>
          </a:p>
          <a:p>
            <a:r>
              <a:rPr lang="en-US" dirty="0" smtClean="0"/>
              <a:t>]</a:t>
            </a:r>
          </a:p>
          <a:p>
            <a:r>
              <a:rPr lang="en-US" dirty="0" smtClean="0"/>
              <a:t>},</a:t>
            </a:r>
          </a:p>
          <a:p>
            <a:r>
              <a:rPr lang="en-US" dirty="0" smtClean="0"/>
              <a:t>{path:'**',</a:t>
            </a:r>
            <a:r>
              <a:rPr lang="en-US" dirty="0" err="1" smtClean="0"/>
              <a:t>component:PageNotFoundComponent</a:t>
            </a:r>
            <a:r>
              <a:rPr lang="en-US" dirty="0" smtClean="0"/>
              <a:t>}</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952</TotalTime>
  <Words>639</Words>
  <Application>Microsoft Office PowerPoint</Application>
  <PresentationFormat>Custom</PresentationFormat>
  <Paragraphs>145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2018</vt:lpstr>
      <vt:lpstr>Angular Routing</vt:lpstr>
      <vt:lpstr>What is Routing?</vt:lpstr>
      <vt:lpstr>Components of Angular Router Module</vt:lpstr>
      <vt:lpstr>Slide 4</vt:lpstr>
      <vt:lpstr>How to configure Angular Router?</vt:lpstr>
      <vt:lpstr>Route configuration:</vt:lpstr>
      <vt:lpstr>Slide 7</vt:lpstr>
      <vt:lpstr>Slide 8</vt:lpstr>
      <vt:lpstr>Access Route parameters </vt:lpstr>
      <vt:lpstr>Child Routes / Nested Routes </vt:lpstr>
      <vt:lpstr>Access Route parameters </vt:lpstr>
      <vt:lpstr>Slide 12</vt:lpstr>
      <vt:lpstr>Slide 13</vt:lpstr>
      <vt:lpstr>Slide 14</vt:lpstr>
      <vt:lpstr>Route Guards:</vt:lpstr>
      <vt:lpstr>Slide 16</vt:lpstr>
      <vt:lpstr>CanActivate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49</cp:revision>
  <dcterms:created xsi:type="dcterms:W3CDTF">2019-03-07T07:10:25Z</dcterms:created>
  <dcterms:modified xsi:type="dcterms:W3CDTF">2023-07-22T14:57:38Z</dcterms:modified>
</cp:coreProperties>
</file>