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96" r:id="rId18"/>
    <p:sldId id="277" r:id="rId19"/>
    <p:sldId id="278" r:id="rId20"/>
    <p:sldId id="297" r:id="rId21"/>
    <p:sldId id="298" r:id="rId22"/>
    <p:sldId id="299" r:id="rId23"/>
    <p:sldId id="300" r:id="rId24"/>
    <p:sldId id="301" r:id="rId25"/>
    <p:sldId id="284" r:id="rId26"/>
    <p:sldId id="283" r:id="rId27"/>
    <p:sldId id="285" r:id="rId28"/>
    <p:sldId id="302" r:id="rId29"/>
    <p:sldId id="303" r:id="rId30"/>
    <p:sldId id="304" r:id="rId31"/>
    <p:sldId id="279" r:id="rId32"/>
    <p:sldId id="280" r:id="rId33"/>
    <p:sldId id="281" r:id="rId34"/>
    <p:sldId id="286" r:id="rId35"/>
    <p:sldId id="287" r:id="rId36"/>
    <p:sldId id="288" r:id="rId37"/>
    <p:sldId id="289" r:id="rId38"/>
    <p:sldId id="290" r:id="rId39"/>
    <p:sldId id="291" r:id="rId40"/>
    <p:sldId id="305" r:id="rId41"/>
    <p:sldId id="294" r:id="rId42"/>
    <p:sldId id="306" r:id="rId43"/>
    <p:sldId id="295" r:id="rId44"/>
    <p:sldId id="311" r:id="rId45"/>
    <p:sldId id="293" r:id="rId46"/>
    <p:sldId id="307" r:id="rId47"/>
    <p:sldId id="309" r:id="rId48"/>
    <p:sldId id="310" r:id="rId49"/>
    <p:sldId id="308" r:id="rId50"/>
    <p:sldId id="292" r:id="rId51"/>
    <p:sldId id="312" r:id="rId52"/>
    <p:sldId id="313" r:id="rId53"/>
    <p:sldId id="314" r:id="rId54"/>
    <p:sldId id="315" r:id="rId55"/>
    <p:sldId id="259"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D263A75F-78DF-42A9-BC21-1C7D5E55C115}"/>
              </a:ext>
            </a:extLst>
          </p:cNvPr>
          <p:cNvPicPr>
            <a:picLocks noChangeAspect="1"/>
          </p:cNvPicPr>
          <p:nvPr/>
        </p:nvPicPr>
        <p:blipFill>
          <a:blip r:embed="rId2" cstate="print">
            <a:biLevel thresh="25000"/>
            <a:extLst>
              <a:ext uri="{28A0092B-C50C-407E-A947-70E740481C1C}">
                <a14:useLocalDpi xmlns:a14="http://schemas.microsoft.com/office/drawing/2010/main" xmlns=""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xmlns=""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xmlns=""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xmlns=""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xmlns=""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xmlns="" id="{0F325318-E234-4F36-8B87-16BA513E587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xmlns="" id="{33C151AA-4A07-419B-9ED6-CEF6AC61C13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xmlns=""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D3A3C5C8-6BE2-42E9-8B5A-2ED21D041198}"/>
              </a:ext>
            </a:extLst>
          </p:cNvPr>
          <p:cNvSpPr>
            <a:spLocks noGrp="1"/>
          </p:cNvSpPr>
          <p:nvPr>
            <p:ph type="dt" sz="half" idx="10"/>
          </p:nvPr>
        </p:nvSpPr>
        <p:spPr/>
        <p:txBody>
          <a:bodyPr/>
          <a:lstStyle/>
          <a:p>
            <a:fld id="{D2474CCF-98B4-411A-8810-C31E8C29E19B}" type="datetimeFigureOut">
              <a:rPr lang="en-US" smtClean="0"/>
              <a:pPr/>
              <a:t>12/9/2024</a:t>
            </a:fld>
            <a:endParaRPr lang="en-US"/>
          </a:p>
        </p:txBody>
      </p:sp>
      <p:sp>
        <p:nvSpPr>
          <p:cNvPr id="5" name="Footer Placeholder 4">
            <a:extLst>
              <a:ext uri="{FF2B5EF4-FFF2-40B4-BE49-F238E27FC236}">
                <a16:creationId xmlns:a16="http://schemas.microsoft.com/office/drawing/2014/main" xmlns=""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6F695F3-58FF-4760-B1DC-C5025EA66D87}"/>
              </a:ext>
            </a:extLst>
          </p:cNvPr>
          <p:cNvSpPr>
            <a:spLocks noGrp="1"/>
          </p:cNvSpPr>
          <p:nvPr>
            <p:ph type="sldNum" sz="quarter" idx="12"/>
          </p:nvPr>
        </p:nvSpPr>
        <p:spPr/>
        <p:txBody>
          <a:bodyPr/>
          <a:lstStyle/>
          <a:p>
            <a:fld id="{A1FD0E78-183D-4F7D-A18B-8A4BED7B6988}" type="slidenum">
              <a:rPr lang="en-US" smtClean="0"/>
              <a:pPr/>
              <a:t>‹#›</a:t>
            </a:fld>
            <a:endParaRPr lang="en-US"/>
          </a:p>
        </p:txBody>
      </p:sp>
      <p:cxnSp>
        <p:nvCxnSpPr>
          <p:cNvPr id="17" name="Straight Connector 16">
            <a:extLst>
              <a:ext uri="{FF2B5EF4-FFF2-40B4-BE49-F238E27FC236}">
                <a16:creationId xmlns:a16="http://schemas.microsoft.com/office/drawing/2014/main" xmlns=""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xmlns=""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xmlns=""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AF36DFF-55B4-41FE-BF5D-FC115ECB708B}"/>
              </a:ext>
            </a:extLst>
          </p:cNvPr>
          <p:cNvSpPr>
            <a:spLocks noGrp="1"/>
          </p:cNvSpPr>
          <p:nvPr>
            <p:ph type="dt" sz="half" idx="10"/>
          </p:nvPr>
        </p:nvSpPr>
        <p:spPr/>
        <p:txBody>
          <a:bodyPr/>
          <a:lstStyle/>
          <a:p>
            <a:fld id="{D2474CCF-98B4-411A-8810-C31E8C29E19B}" type="datetimeFigureOut">
              <a:rPr lang="en-US" smtClean="0"/>
              <a:pPr/>
              <a:t>12/9/2024</a:t>
            </a:fld>
            <a:endParaRPr lang="en-US"/>
          </a:p>
        </p:txBody>
      </p:sp>
      <p:sp>
        <p:nvSpPr>
          <p:cNvPr id="5" name="Footer Placeholder 4">
            <a:extLst>
              <a:ext uri="{FF2B5EF4-FFF2-40B4-BE49-F238E27FC236}">
                <a16:creationId xmlns:a16="http://schemas.microsoft.com/office/drawing/2014/main" xmlns=""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A3476E6-F3EA-4F13-B40F-1978B532D33E}"/>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3B486CF-3404-43E2-AAB7-B052FC466837}"/>
              </a:ext>
            </a:extLst>
          </p:cNvPr>
          <p:cNvSpPr>
            <a:spLocks noGrp="1"/>
          </p:cNvSpPr>
          <p:nvPr>
            <p:ph type="dt" sz="half" idx="10"/>
          </p:nvPr>
        </p:nvSpPr>
        <p:spPr/>
        <p:txBody>
          <a:bodyPr/>
          <a:lstStyle/>
          <a:p>
            <a:fld id="{D2474CCF-98B4-411A-8810-C31E8C29E19B}" type="datetimeFigureOut">
              <a:rPr lang="en-US" smtClean="0"/>
              <a:pPr/>
              <a:t>12/9/2024</a:t>
            </a:fld>
            <a:endParaRPr lang="en-US"/>
          </a:p>
        </p:txBody>
      </p:sp>
      <p:sp>
        <p:nvSpPr>
          <p:cNvPr id="5" name="Footer Placeholder 4">
            <a:extLst>
              <a:ext uri="{FF2B5EF4-FFF2-40B4-BE49-F238E27FC236}">
                <a16:creationId xmlns:a16="http://schemas.microsoft.com/office/drawing/2014/main" xmlns=""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3356B10-E457-4193-8E4C-4179814527ED}"/>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xmlns=""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xmlns=""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xmlns=""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xmlns="" id="{B9CD68B3-2898-4D6B-B5C2-F62D51C485D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xmlns=""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xmlns="" id="{289441B2-4EF5-4599-887F-42F7A59ADD2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xmlns=""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xmlns=""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xmlns=""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C68B0C41-3748-45BA-AC12-3356750D6CCC}"/>
              </a:ext>
            </a:extLst>
          </p:cNvPr>
          <p:cNvSpPr>
            <a:spLocks noGrp="1"/>
          </p:cNvSpPr>
          <p:nvPr>
            <p:ph type="dt" sz="half" idx="10"/>
          </p:nvPr>
        </p:nvSpPr>
        <p:spPr/>
        <p:txBody>
          <a:bodyPr/>
          <a:lstStyle/>
          <a:p>
            <a:fld id="{D2474CCF-98B4-411A-8810-C31E8C29E19B}" type="datetimeFigureOut">
              <a:rPr lang="en-US" smtClean="0"/>
              <a:pPr/>
              <a:t>12/9/2024</a:t>
            </a:fld>
            <a:endParaRPr lang="en-US"/>
          </a:p>
        </p:txBody>
      </p:sp>
      <p:sp>
        <p:nvSpPr>
          <p:cNvPr id="5" name="Footer Placeholder 4">
            <a:extLst>
              <a:ext uri="{FF2B5EF4-FFF2-40B4-BE49-F238E27FC236}">
                <a16:creationId xmlns:a16="http://schemas.microsoft.com/office/drawing/2014/main" xmlns=""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1E8E2F2-0AF5-4302-9483-8FB2AC4A12E3}"/>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07792D18-2682-4285-9429-837643BCD1C7}"/>
              </a:ext>
            </a:extLst>
          </p:cNvPr>
          <p:cNvPicPr>
            <a:picLocks noChangeAspect="1"/>
          </p:cNvPicPr>
          <p:nvPr/>
        </p:nvPicPr>
        <p:blipFill>
          <a:blip r:embed="rId2" cstate="print">
            <a:biLevel thresh="25000"/>
            <a:extLst>
              <a:ext uri="{28A0092B-C50C-407E-A947-70E740481C1C}">
                <a14:useLocalDpi xmlns:a14="http://schemas.microsoft.com/office/drawing/2010/main" xmlns=""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xmlns=""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xmlns=""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xmlns=""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xmlns=""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xmlns=""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E6052890-A463-40F0-8781-AB9ECF34701B}"/>
              </a:ext>
            </a:extLst>
          </p:cNvPr>
          <p:cNvSpPr>
            <a:spLocks noGrp="1"/>
          </p:cNvSpPr>
          <p:nvPr>
            <p:ph type="dt" sz="half" idx="10"/>
          </p:nvPr>
        </p:nvSpPr>
        <p:spPr/>
        <p:txBody>
          <a:bodyPr/>
          <a:lstStyle/>
          <a:p>
            <a:fld id="{D2474CCF-98B4-411A-8810-C31E8C29E19B}" type="datetimeFigureOut">
              <a:rPr lang="en-US" smtClean="0"/>
              <a:pPr/>
              <a:t>12/9/2024</a:t>
            </a:fld>
            <a:endParaRPr lang="en-US"/>
          </a:p>
        </p:txBody>
      </p:sp>
      <p:sp>
        <p:nvSpPr>
          <p:cNvPr id="5" name="Footer Placeholder 4">
            <a:extLst>
              <a:ext uri="{FF2B5EF4-FFF2-40B4-BE49-F238E27FC236}">
                <a16:creationId xmlns:a16="http://schemas.microsoft.com/office/drawing/2014/main" xmlns=""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0C98516-7864-4AE1-84EA-04757DF14368}"/>
              </a:ext>
            </a:extLst>
          </p:cNvPr>
          <p:cNvSpPr>
            <a:spLocks noGrp="1"/>
          </p:cNvSpPr>
          <p:nvPr>
            <p:ph type="sldNum" sz="quarter" idx="12"/>
          </p:nvPr>
        </p:nvSpPr>
        <p:spPr/>
        <p:txBody>
          <a:bodyPr/>
          <a:lstStyle/>
          <a:p>
            <a:fld id="{A1FD0E78-183D-4F7D-A18B-8A4BED7B6988}" type="slidenum">
              <a:rPr lang="en-US" smtClean="0"/>
              <a:pPr/>
              <a:t>‹#›</a:t>
            </a:fld>
            <a:endParaRPr lang="en-US"/>
          </a:p>
        </p:txBody>
      </p:sp>
      <p:cxnSp>
        <p:nvCxnSpPr>
          <p:cNvPr id="14" name="Straight Connector 13">
            <a:extLst>
              <a:ext uri="{FF2B5EF4-FFF2-40B4-BE49-F238E27FC236}">
                <a16:creationId xmlns:a16="http://schemas.microsoft.com/office/drawing/2014/main" xmlns=""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xmlns=""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xmlns=""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xmlns=""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xmlns="" id="{5ACF1E32-F9E6-49E7-B655-4856AC619B3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xmlns=""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F71F8005-F81C-45EB-B6F5-872E765EC87A}"/>
              </a:ext>
            </a:extLst>
          </p:cNvPr>
          <p:cNvSpPr>
            <a:spLocks noGrp="1"/>
          </p:cNvSpPr>
          <p:nvPr>
            <p:ph type="dt" sz="half" idx="10"/>
          </p:nvPr>
        </p:nvSpPr>
        <p:spPr/>
        <p:txBody>
          <a:bodyPr/>
          <a:lstStyle/>
          <a:p>
            <a:fld id="{D2474CCF-98B4-411A-8810-C31E8C29E19B}" type="datetimeFigureOut">
              <a:rPr lang="en-US" smtClean="0"/>
              <a:pPr/>
              <a:t>12/9/2024</a:t>
            </a:fld>
            <a:endParaRPr lang="en-US"/>
          </a:p>
        </p:txBody>
      </p:sp>
      <p:sp>
        <p:nvSpPr>
          <p:cNvPr id="6" name="Footer Placeholder 5">
            <a:extLst>
              <a:ext uri="{FF2B5EF4-FFF2-40B4-BE49-F238E27FC236}">
                <a16:creationId xmlns:a16="http://schemas.microsoft.com/office/drawing/2014/main" xmlns=""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8B69BF3-2B4A-42F7-B934-99F11627F82D}"/>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xmlns=""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xmlns=""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xmlns=""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xmlns="" id="{CE0FBF31-43A4-4034-8688-BF6697211B6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xmlns=""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A9BA755-AEE2-4001-8DE6-415A8DBF9673}"/>
              </a:ext>
            </a:extLst>
          </p:cNvPr>
          <p:cNvSpPr>
            <a:spLocks noGrp="1"/>
          </p:cNvSpPr>
          <p:nvPr>
            <p:ph type="dt" sz="half" idx="10"/>
          </p:nvPr>
        </p:nvSpPr>
        <p:spPr/>
        <p:txBody>
          <a:bodyPr/>
          <a:lstStyle/>
          <a:p>
            <a:fld id="{D2474CCF-98B4-411A-8810-C31E8C29E19B}" type="datetimeFigureOut">
              <a:rPr lang="en-US" smtClean="0"/>
              <a:pPr/>
              <a:t>12/9/2024</a:t>
            </a:fld>
            <a:endParaRPr lang="en-US"/>
          </a:p>
        </p:txBody>
      </p:sp>
      <p:sp>
        <p:nvSpPr>
          <p:cNvPr id="8" name="Footer Placeholder 7">
            <a:extLst>
              <a:ext uri="{FF2B5EF4-FFF2-40B4-BE49-F238E27FC236}">
                <a16:creationId xmlns:a16="http://schemas.microsoft.com/office/drawing/2014/main" xmlns=""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19B297C-3F38-49A1-953B-17E3F6F667AE}"/>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xmlns=""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xmlns=""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xmlns=""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xmlns="" id="{64C8E1E0-E974-41E1-9F43-DEF84D8A1F2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xmlns=""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027F37E-14E1-44B3-BCD8-AEBD153A14BA}"/>
              </a:ext>
            </a:extLst>
          </p:cNvPr>
          <p:cNvSpPr>
            <a:spLocks noGrp="1"/>
          </p:cNvSpPr>
          <p:nvPr>
            <p:ph type="dt" sz="half" idx="10"/>
          </p:nvPr>
        </p:nvSpPr>
        <p:spPr/>
        <p:txBody>
          <a:bodyPr/>
          <a:lstStyle/>
          <a:p>
            <a:fld id="{D2474CCF-98B4-411A-8810-C31E8C29E19B}" type="datetimeFigureOut">
              <a:rPr lang="en-US" smtClean="0"/>
              <a:pPr/>
              <a:t>12/9/2024</a:t>
            </a:fld>
            <a:endParaRPr lang="en-US"/>
          </a:p>
        </p:txBody>
      </p:sp>
      <p:sp>
        <p:nvSpPr>
          <p:cNvPr id="4" name="Footer Placeholder 3">
            <a:extLst>
              <a:ext uri="{FF2B5EF4-FFF2-40B4-BE49-F238E27FC236}">
                <a16:creationId xmlns:a16="http://schemas.microsoft.com/office/drawing/2014/main" xmlns=""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0D82C6C-9BFE-4C90-A547-8C325C55EAA2}"/>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xmlns=""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xmlns=""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xmlns=""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xmlns="" id="{16EAC91E-9BE5-4729-AA9E-F5E9394A8D1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xmlns="" id="{7839A89A-4F67-468F-80FE-0E3680B1A7D2}"/>
              </a:ext>
            </a:extLst>
          </p:cNvPr>
          <p:cNvSpPr>
            <a:spLocks noGrp="1"/>
          </p:cNvSpPr>
          <p:nvPr>
            <p:ph type="dt" sz="half" idx="10"/>
          </p:nvPr>
        </p:nvSpPr>
        <p:spPr/>
        <p:txBody>
          <a:bodyPr/>
          <a:lstStyle/>
          <a:p>
            <a:fld id="{D2474CCF-98B4-411A-8810-C31E8C29E19B}" type="datetimeFigureOut">
              <a:rPr lang="en-US" smtClean="0"/>
              <a:pPr/>
              <a:t>12/9/2024</a:t>
            </a:fld>
            <a:endParaRPr lang="en-US"/>
          </a:p>
        </p:txBody>
      </p:sp>
      <p:sp>
        <p:nvSpPr>
          <p:cNvPr id="3" name="Footer Placeholder 2">
            <a:extLst>
              <a:ext uri="{FF2B5EF4-FFF2-40B4-BE49-F238E27FC236}">
                <a16:creationId xmlns:a16="http://schemas.microsoft.com/office/drawing/2014/main" xmlns=""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06AE299-AC97-4CB0-8712-61CB13DAB778}"/>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D0B125E7-FC1E-4111-8E29-520E9E6AFC29}"/>
              </a:ext>
            </a:extLst>
          </p:cNvPr>
          <p:cNvSpPr>
            <a:spLocks noGrp="1"/>
          </p:cNvSpPr>
          <p:nvPr>
            <p:ph type="dt" sz="half" idx="10"/>
          </p:nvPr>
        </p:nvSpPr>
        <p:spPr/>
        <p:txBody>
          <a:bodyPr/>
          <a:lstStyle/>
          <a:p>
            <a:fld id="{D2474CCF-98B4-411A-8810-C31E8C29E19B}" type="datetimeFigureOut">
              <a:rPr lang="en-US" smtClean="0"/>
              <a:pPr/>
              <a:t>12/9/2024</a:t>
            </a:fld>
            <a:endParaRPr lang="en-US"/>
          </a:p>
        </p:txBody>
      </p:sp>
      <p:sp>
        <p:nvSpPr>
          <p:cNvPr id="6" name="Footer Placeholder 5">
            <a:extLst>
              <a:ext uri="{FF2B5EF4-FFF2-40B4-BE49-F238E27FC236}">
                <a16:creationId xmlns:a16="http://schemas.microsoft.com/office/drawing/2014/main" xmlns=""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24D1209-8122-481B-93F3-CD9D18358AD5}"/>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64AF84C-0554-4D2A-95E2-84C361AAEDFA}"/>
              </a:ext>
            </a:extLst>
          </p:cNvPr>
          <p:cNvSpPr>
            <a:spLocks noGrp="1"/>
          </p:cNvSpPr>
          <p:nvPr>
            <p:ph type="dt" sz="half" idx="10"/>
          </p:nvPr>
        </p:nvSpPr>
        <p:spPr/>
        <p:txBody>
          <a:bodyPr/>
          <a:lstStyle/>
          <a:p>
            <a:fld id="{D2474CCF-98B4-411A-8810-C31E8C29E19B}" type="datetimeFigureOut">
              <a:rPr lang="en-US" smtClean="0"/>
              <a:pPr/>
              <a:t>12/9/2024</a:t>
            </a:fld>
            <a:endParaRPr lang="en-US"/>
          </a:p>
        </p:txBody>
      </p:sp>
      <p:sp>
        <p:nvSpPr>
          <p:cNvPr id="6" name="Footer Placeholder 5">
            <a:extLst>
              <a:ext uri="{FF2B5EF4-FFF2-40B4-BE49-F238E27FC236}">
                <a16:creationId xmlns:a16="http://schemas.microsoft.com/office/drawing/2014/main" xmlns=""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40C9E27-8F16-42E6-B25A-6357B56B30CB}"/>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pPr/>
              <a:t>12/9/2024</a:t>
            </a:fld>
            <a:endParaRPr lang="en-US"/>
          </a:p>
        </p:txBody>
      </p:sp>
      <p:sp>
        <p:nvSpPr>
          <p:cNvPr id="5" name="Footer Placeholder 4">
            <a:extLst>
              <a:ext uri="{FF2B5EF4-FFF2-40B4-BE49-F238E27FC236}">
                <a16:creationId xmlns:a16="http://schemas.microsoft.com/office/drawing/2014/main" xmlns=""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hyperlink" Target="https://learn.microsoft.com/en-gb/aspnet/core/mvc/views/razor?view=aspnetcore-7.0"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learn.microsoft.com/en-us/dotnet/api/system.threading.tasks.task" TargetMode="Externa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0F88C2-D62C-496E-8359-A6E42ABBE5C2}"/>
              </a:ext>
            </a:extLst>
          </p:cNvPr>
          <p:cNvSpPr>
            <a:spLocks noGrp="1"/>
          </p:cNvSpPr>
          <p:nvPr>
            <p:ph type="ctrTitle"/>
          </p:nvPr>
        </p:nvSpPr>
        <p:spPr/>
        <p:txBody>
          <a:bodyPr/>
          <a:lstStyle/>
          <a:p>
            <a:pPr fontAlgn="base"/>
            <a:r>
              <a:rPr lang="en-IN" b="1" dirty="0" err="1">
                <a:solidFill>
                  <a:srgbClr val="1D1C29"/>
                </a:solidFill>
                <a:latin typeface="Maax"/>
              </a:rPr>
              <a:t>Blazor</a:t>
            </a:r>
            <a:r>
              <a:rPr lang="en-IN" b="1" dirty="0">
                <a:solidFill>
                  <a:srgbClr val="1D1C29"/>
                </a:solidFill>
                <a:latin typeface="Maax"/>
              </a:rPr>
              <a:t> </a:t>
            </a:r>
            <a:endParaRPr lang="en-IN" b="1" i="0" dirty="0">
              <a:solidFill>
                <a:srgbClr val="1D1C29"/>
              </a:solidFill>
              <a:effectLst/>
              <a:latin typeface="Maax"/>
            </a:endParaRPr>
          </a:p>
        </p:txBody>
      </p:sp>
      <p:sp>
        <p:nvSpPr>
          <p:cNvPr id="3" name="Subtitle 2">
            <a:extLst>
              <a:ext uri="{FF2B5EF4-FFF2-40B4-BE49-F238E27FC236}">
                <a16:creationId xmlns:a16="http://schemas.microsoft.com/office/drawing/2014/main" xmlns="" id="{D66627D2-8B6B-4DCC-9D83-1FA969EFAFA0}"/>
              </a:ext>
            </a:extLst>
          </p:cNvPr>
          <p:cNvSpPr>
            <a:spLocks noGrp="1"/>
          </p:cNvSpPr>
          <p:nvPr>
            <p:ph type="subTitle" idx="1"/>
          </p:nvPr>
        </p:nvSpPr>
        <p:spPr/>
        <p:txBody>
          <a:bodyPr>
            <a:normAutofit/>
          </a:bodyPr>
          <a:lstStyle/>
          <a:p>
            <a:r>
              <a:rPr lang="en-US" dirty="0"/>
              <a:t>Sarita Lad</a:t>
            </a:r>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xmlns=""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C79EC16-3B9E-69CE-EC17-FA75EC3E029C}"/>
              </a:ext>
            </a:extLst>
          </p:cNvPr>
          <p:cNvSpPr txBox="1"/>
          <p:nvPr/>
        </p:nvSpPr>
        <p:spPr>
          <a:xfrm>
            <a:off x="905522" y="441132"/>
            <a:ext cx="8014316" cy="2585323"/>
          </a:xfrm>
          <a:prstGeom prst="rect">
            <a:avLst/>
          </a:prstGeom>
          <a:noFill/>
        </p:spPr>
        <p:txBody>
          <a:bodyPr wrap="square">
            <a:spAutoFit/>
          </a:bodyPr>
          <a:lstStyle/>
          <a:p>
            <a:pPr algn="l"/>
            <a:r>
              <a:rPr lang="en-US" b="1" i="0" dirty="0">
                <a:solidFill>
                  <a:srgbClr val="323131"/>
                </a:solidFill>
                <a:effectLst/>
                <a:latin typeface="PT Serif" panose="020A0603040505020204" pitchFamily="18" charset="0"/>
              </a:rPr>
              <a:t>Shared folder</a:t>
            </a:r>
          </a:p>
          <a:p>
            <a:pPr algn="l"/>
            <a:r>
              <a:rPr lang="en-US" b="0" i="0" dirty="0">
                <a:solidFill>
                  <a:srgbClr val="333333"/>
                </a:solidFill>
                <a:effectLst/>
                <a:latin typeface="PT Serif" panose="020A0603040505020204" pitchFamily="18" charset="0"/>
              </a:rPr>
              <a:t>As the name implies, contains the shared components</a:t>
            </a:r>
          </a:p>
          <a:p>
            <a:pPr algn="l"/>
            <a:endParaRPr lang="en-US" dirty="0">
              <a:solidFill>
                <a:srgbClr val="333333"/>
              </a:solidFill>
              <a:latin typeface="PT Serif" panose="020A0603040505020204" pitchFamily="18" charset="0"/>
            </a:endParaRPr>
          </a:p>
          <a:p>
            <a:pPr algn="l"/>
            <a:endParaRPr lang="en-US" b="0" i="0" dirty="0">
              <a:solidFill>
                <a:srgbClr val="333333"/>
              </a:solidFill>
              <a:effectLst/>
              <a:latin typeface="PT Serif" panose="020A0603040505020204" pitchFamily="18" charset="0"/>
            </a:endParaRPr>
          </a:p>
          <a:p>
            <a:pPr algn="l"/>
            <a:r>
              <a:rPr lang="en-US" b="1" i="0" dirty="0" err="1">
                <a:solidFill>
                  <a:srgbClr val="323131"/>
                </a:solidFill>
                <a:effectLst/>
                <a:latin typeface="PT Serif" panose="020A0603040505020204" pitchFamily="18" charset="0"/>
              </a:rPr>
              <a:t>MainLayout</a:t>
            </a:r>
            <a:r>
              <a:rPr lang="en-US" b="1" i="0" dirty="0">
                <a:solidFill>
                  <a:srgbClr val="323131"/>
                </a:solidFill>
                <a:effectLst/>
                <a:latin typeface="PT Serif" panose="020A0603040505020204" pitchFamily="18" charset="0"/>
              </a:rPr>
              <a:t> </a:t>
            </a:r>
            <a:r>
              <a:rPr lang="en-US" b="0" i="0" dirty="0">
                <a:solidFill>
                  <a:srgbClr val="323131"/>
                </a:solidFill>
                <a:effectLst/>
                <a:latin typeface="PT Serif" panose="020A0603040505020204" pitchFamily="18" charset="0"/>
              </a:rPr>
              <a:t>component (</a:t>
            </a:r>
            <a:r>
              <a:rPr lang="en-US" b="0" i="0" dirty="0" err="1">
                <a:solidFill>
                  <a:srgbClr val="323131"/>
                </a:solidFill>
                <a:effectLst/>
                <a:latin typeface="PT Serif" panose="020A0603040505020204" pitchFamily="18" charset="0"/>
              </a:rPr>
              <a:t>MainLayout.razor</a:t>
            </a:r>
            <a:r>
              <a:rPr lang="en-US" b="0" i="0" dirty="0">
                <a:solidFill>
                  <a:srgbClr val="323131"/>
                </a:solidFill>
                <a:effectLst/>
                <a:latin typeface="PT Serif" panose="020A0603040505020204" pitchFamily="18" charset="0"/>
              </a:rPr>
              <a:t>)</a:t>
            </a:r>
          </a:p>
          <a:p>
            <a:pPr algn="l"/>
            <a:r>
              <a:rPr lang="en-US" b="0" i="0" dirty="0">
                <a:solidFill>
                  <a:srgbClr val="333333"/>
                </a:solidFill>
                <a:effectLst/>
                <a:latin typeface="PT Serif" panose="020A0603040505020204" pitchFamily="18" charset="0"/>
              </a:rPr>
              <a:t>The application's main layout component</a:t>
            </a:r>
          </a:p>
          <a:p>
            <a:pPr algn="l"/>
            <a:endParaRPr lang="en-US" b="0" i="0" dirty="0">
              <a:solidFill>
                <a:srgbClr val="333333"/>
              </a:solidFill>
              <a:effectLst/>
              <a:latin typeface="PT Serif" panose="020A0603040505020204" pitchFamily="18" charset="0"/>
            </a:endParaRPr>
          </a:p>
          <a:p>
            <a:pPr algn="l"/>
            <a:r>
              <a:rPr lang="en-US" b="1" i="0" dirty="0" err="1">
                <a:solidFill>
                  <a:srgbClr val="323131"/>
                </a:solidFill>
                <a:effectLst/>
                <a:latin typeface="PT Serif" panose="020A0603040505020204" pitchFamily="18" charset="0"/>
              </a:rPr>
              <a:t>NavMenu</a:t>
            </a:r>
            <a:r>
              <a:rPr lang="en-US" b="0" i="0" dirty="0">
                <a:solidFill>
                  <a:srgbClr val="323131"/>
                </a:solidFill>
                <a:effectLst/>
                <a:latin typeface="PT Serif" panose="020A0603040505020204" pitchFamily="18" charset="0"/>
              </a:rPr>
              <a:t> component (</a:t>
            </a:r>
            <a:r>
              <a:rPr lang="en-US" b="0" i="0" dirty="0" err="1">
                <a:solidFill>
                  <a:srgbClr val="323131"/>
                </a:solidFill>
                <a:effectLst/>
                <a:latin typeface="PT Serif" panose="020A0603040505020204" pitchFamily="18" charset="0"/>
              </a:rPr>
              <a:t>NavMenu.razor</a:t>
            </a:r>
            <a:r>
              <a:rPr lang="en-US" b="0" i="0" dirty="0">
                <a:solidFill>
                  <a:srgbClr val="323131"/>
                </a:solidFill>
                <a:effectLst/>
                <a:latin typeface="PT Serif" panose="020A0603040505020204" pitchFamily="18" charset="0"/>
              </a:rPr>
              <a:t>)</a:t>
            </a:r>
          </a:p>
          <a:p>
            <a:pPr algn="l"/>
            <a:endParaRPr lang="en-US" b="0" i="0" dirty="0">
              <a:solidFill>
                <a:srgbClr val="323131"/>
              </a:solidFill>
              <a:effectLst/>
              <a:latin typeface="PT Serif" panose="020A0603040505020204" pitchFamily="18" charset="0"/>
            </a:endParaRPr>
          </a:p>
        </p:txBody>
      </p:sp>
      <p:sp>
        <p:nvSpPr>
          <p:cNvPr id="5" name="TextBox 4">
            <a:extLst>
              <a:ext uri="{FF2B5EF4-FFF2-40B4-BE49-F238E27FC236}">
                <a16:creationId xmlns:a16="http://schemas.microsoft.com/office/drawing/2014/main" xmlns="" id="{866F2DFB-684B-5E9F-9782-895397802575}"/>
              </a:ext>
            </a:extLst>
          </p:cNvPr>
          <p:cNvSpPr txBox="1"/>
          <p:nvPr/>
        </p:nvSpPr>
        <p:spPr>
          <a:xfrm>
            <a:off x="783454" y="2669505"/>
            <a:ext cx="6094520" cy="369332"/>
          </a:xfrm>
          <a:prstGeom prst="rect">
            <a:avLst/>
          </a:prstGeom>
          <a:noFill/>
        </p:spPr>
        <p:txBody>
          <a:bodyPr wrap="square">
            <a:spAutoFit/>
          </a:bodyPr>
          <a:lstStyle/>
          <a:p>
            <a:pPr algn="l"/>
            <a:r>
              <a:rPr lang="en-IN" b="0" i="0" dirty="0">
                <a:solidFill>
                  <a:srgbClr val="323131"/>
                </a:solidFill>
                <a:effectLst/>
                <a:latin typeface="PT Serif" panose="020A0603040505020204" pitchFamily="18" charset="0"/>
              </a:rPr>
              <a:t>_</a:t>
            </a:r>
            <a:r>
              <a:rPr lang="en-IN" b="0" i="0" dirty="0" err="1">
                <a:solidFill>
                  <a:srgbClr val="323131"/>
                </a:solidFill>
                <a:effectLst/>
                <a:latin typeface="PT Serif" panose="020A0603040505020204" pitchFamily="18" charset="0"/>
              </a:rPr>
              <a:t>Imports.razor</a:t>
            </a:r>
            <a:endParaRPr lang="en-IN" b="0" i="0" dirty="0">
              <a:solidFill>
                <a:srgbClr val="323131"/>
              </a:solidFill>
              <a:effectLst/>
              <a:latin typeface="PT Serif" panose="020A0603040505020204" pitchFamily="18" charset="0"/>
            </a:endParaRPr>
          </a:p>
        </p:txBody>
      </p:sp>
      <p:sp>
        <p:nvSpPr>
          <p:cNvPr id="7" name="TextBox 6">
            <a:extLst>
              <a:ext uri="{FF2B5EF4-FFF2-40B4-BE49-F238E27FC236}">
                <a16:creationId xmlns:a16="http://schemas.microsoft.com/office/drawing/2014/main" xmlns="" id="{4ECB54B3-73B8-DBE7-6944-CE21099E7FDE}"/>
              </a:ext>
            </a:extLst>
          </p:cNvPr>
          <p:cNvSpPr txBox="1"/>
          <p:nvPr/>
        </p:nvSpPr>
        <p:spPr>
          <a:xfrm>
            <a:off x="905522" y="3628293"/>
            <a:ext cx="8167457" cy="923330"/>
          </a:xfrm>
          <a:prstGeom prst="rect">
            <a:avLst/>
          </a:prstGeom>
          <a:noFill/>
        </p:spPr>
        <p:txBody>
          <a:bodyPr wrap="square">
            <a:spAutoFit/>
          </a:bodyPr>
          <a:lstStyle/>
          <a:p>
            <a:pPr algn="l"/>
            <a:r>
              <a:rPr lang="en-US" b="0" i="0" dirty="0" err="1">
                <a:solidFill>
                  <a:srgbClr val="323131"/>
                </a:solidFill>
                <a:effectLst/>
                <a:latin typeface="PT Serif" panose="020A0603040505020204" pitchFamily="18" charset="0"/>
              </a:rPr>
              <a:t>wwwroot</a:t>
            </a:r>
            <a:r>
              <a:rPr lang="en-US" b="0" i="0" dirty="0">
                <a:solidFill>
                  <a:srgbClr val="323131"/>
                </a:solidFill>
                <a:effectLst/>
                <a:latin typeface="PT Serif" panose="020A0603040505020204" pitchFamily="18" charset="0"/>
              </a:rPr>
              <a:t>/index.html    [Only in </a:t>
            </a:r>
            <a:r>
              <a:rPr lang="en-US" b="0" i="0" dirty="0" err="1">
                <a:solidFill>
                  <a:srgbClr val="323131"/>
                </a:solidFill>
                <a:effectLst/>
                <a:latin typeface="PT Serif" panose="020A0603040505020204" pitchFamily="18" charset="0"/>
              </a:rPr>
              <a:t>Blazor</a:t>
            </a:r>
            <a:r>
              <a:rPr lang="en-US" b="0" i="0" dirty="0">
                <a:solidFill>
                  <a:srgbClr val="323131"/>
                </a:solidFill>
                <a:effectLst/>
                <a:latin typeface="PT Serif" panose="020A0603040505020204" pitchFamily="18" charset="0"/>
              </a:rPr>
              <a:t> </a:t>
            </a:r>
            <a:r>
              <a:rPr lang="en-US" b="0" i="0" dirty="0" err="1">
                <a:solidFill>
                  <a:srgbClr val="323131"/>
                </a:solidFill>
                <a:effectLst/>
                <a:latin typeface="PT Serif" panose="020A0603040505020204" pitchFamily="18" charset="0"/>
              </a:rPr>
              <a:t>WebAssembly</a:t>
            </a:r>
            <a:r>
              <a:rPr lang="en-US" b="0" i="0" dirty="0">
                <a:solidFill>
                  <a:srgbClr val="323131"/>
                </a:solidFill>
                <a:effectLst/>
                <a:latin typeface="PT Serif" panose="020A0603040505020204" pitchFamily="18" charset="0"/>
              </a:rPr>
              <a:t> Template ]</a:t>
            </a:r>
          </a:p>
          <a:p>
            <a:pPr algn="l"/>
            <a:r>
              <a:rPr lang="en-US" b="0" i="0" dirty="0">
                <a:solidFill>
                  <a:srgbClr val="333333"/>
                </a:solidFill>
                <a:effectLst/>
                <a:latin typeface="PT Serif" panose="020A0603040505020204" pitchFamily="18" charset="0"/>
              </a:rPr>
              <a:t>This is the root page in a </a:t>
            </a:r>
            <a:r>
              <a:rPr lang="en-US" b="0" i="0" dirty="0" err="1">
                <a:solidFill>
                  <a:srgbClr val="333333"/>
                </a:solidFill>
                <a:effectLst/>
                <a:latin typeface="PT Serif" panose="020A0603040505020204" pitchFamily="18" charset="0"/>
              </a:rPr>
              <a:t>Blazor</a:t>
            </a:r>
            <a:r>
              <a:rPr lang="en-US" b="0" i="0" dirty="0">
                <a:solidFill>
                  <a:srgbClr val="333333"/>
                </a:solidFill>
                <a:effectLst/>
                <a:latin typeface="PT Serif" panose="020A0603040505020204" pitchFamily="18" charset="0"/>
              </a:rPr>
              <a:t> </a:t>
            </a:r>
            <a:r>
              <a:rPr lang="en-US" b="0" i="0" dirty="0" err="1">
                <a:solidFill>
                  <a:srgbClr val="333333"/>
                </a:solidFill>
                <a:effectLst/>
                <a:latin typeface="PT Serif" panose="020A0603040505020204" pitchFamily="18" charset="0"/>
              </a:rPr>
              <a:t>WebAssembly</a:t>
            </a:r>
            <a:r>
              <a:rPr lang="en-US" b="0" i="0" dirty="0">
                <a:solidFill>
                  <a:srgbClr val="333333"/>
                </a:solidFill>
                <a:effectLst/>
                <a:latin typeface="PT Serif" panose="020A0603040505020204" pitchFamily="18" charset="0"/>
              </a:rPr>
              <a:t> project and is implemented as an html page. </a:t>
            </a:r>
          </a:p>
        </p:txBody>
      </p:sp>
    </p:spTree>
    <p:extLst>
      <p:ext uri="{BB962C8B-B14F-4D97-AF65-F5344CB8AC3E}">
        <p14:creationId xmlns:p14="http://schemas.microsoft.com/office/powerpoint/2010/main" xmlns="" val="3337909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06D4990-7C1A-C9CE-C037-97BC00054FD7}"/>
              </a:ext>
            </a:extLst>
          </p:cNvPr>
          <p:cNvPicPr>
            <a:picLocks noChangeAspect="1"/>
          </p:cNvPicPr>
          <p:nvPr/>
        </p:nvPicPr>
        <p:blipFill>
          <a:blip r:embed="rId2"/>
          <a:stretch>
            <a:fillRect/>
          </a:stretch>
        </p:blipFill>
        <p:spPr>
          <a:xfrm>
            <a:off x="612928" y="636350"/>
            <a:ext cx="4343400" cy="5191125"/>
          </a:xfrm>
          <a:prstGeom prst="rect">
            <a:avLst/>
          </a:prstGeom>
        </p:spPr>
      </p:pic>
      <p:sp>
        <p:nvSpPr>
          <p:cNvPr id="4" name="TextBox 3">
            <a:extLst>
              <a:ext uri="{FF2B5EF4-FFF2-40B4-BE49-F238E27FC236}">
                <a16:creationId xmlns:a16="http://schemas.microsoft.com/office/drawing/2014/main" xmlns="" id="{345BDE44-506D-EC63-9E04-7B7A79C5A237}"/>
              </a:ext>
            </a:extLst>
          </p:cNvPr>
          <p:cNvSpPr txBox="1"/>
          <p:nvPr/>
        </p:nvSpPr>
        <p:spPr>
          <a:xfrm>
            <a:off x="5584054" y="1720840"/>
            <a:ext cx="4216895" cy="3416320"/>
          </a:xfrm>
          <a:prstGeom prst="rect">
            <a:avLst/>
          </a:prstGeom>
          <a:noFill/>
        </p:spPr>
        <p:txBody>
          <a:bodyPr wrap="square">
            <a:spAutoFit/>
          </a:bodyPr>
          <a:lstStyle/>
          <a:p>
            <a:pPr algn="l"/>
            <a:r>
              <a:rPr lang="en-US" b="0" i="0" dirty="0" err="1">
                <a:solidFill>
                  <a:srgbClr val="323131"/>
                </a:solidFill>
                <a:effectLst/>
                <a:latin typeface="PT Serif" panose="020A0603040505020204" pitchFamily="18" charset="0"/>
              </a:rPr>
              <a:t>wwwroot</a:t>
            </a:r>
            <a:r>
              <a:rPr lang="en-US" b="0" i="0" dirty="0">
                <a:solidFill>
                  <a:srgbClr val="323131"/>
                </a:solidFill>
                <a:effectLst/>
                <a:latin typeface="PT Serif" panose="020A0603040505020204" pitchFamily="18" charset="0"/>
              </a:rPr>
              <a:t>/index.html</a:t>
            </a:r>
          </a:p>
          <a:p>
            <a:pPr algn="l"/>
            <a:r>
              <a:rPr lang="en-US" b="0" i="0" dirty="0">
                <a:solidFill>
                  <a:srgbClr val="333333"/>
                </a:solidFill>
                <a:effectLst/>
                <a:latin typeface="PT Serif" panose="020A0603040505020204" pitchFamily="18" charset="0"/>
              </a:rPr>
              <a:t>This is the root page in a </a:t>
            </a:r>
            <a:r>
              <a:rPr lang="en-US" b="0" i="0" dirty="0" err="1">
                <a:solidFill>
                  <a:srgbClr val="333333"/>
                </a:solidFill>
                <a:effectLst/>
                <a:latin typeface="PT Serif" panose="020A0603040505020204" pitchFamily="18" charset="0"/>
              </a:rPr>
              <a:t>Blazor</a:t>
            </a:r>
            <a:r>
              <a:rPr lang="en-US" b="0" i="0" dirty="0">
                <a:solidFill>
                  <a:srgbClr val="333333"/>
                </a:solidFill>
                <a:effectLst/>
                <a:latin typeface="PT Serif" panose="020A0603040505020204" pitchFamily="18" charset="0"/>
              </a:rPr>
              <a:t> </a:t>
            </a:r>
            <a:r>
              <a:rPr lang="en-US" b="0" i="0" dirty="0" err="1">
                <a:solidFill>
                  <a:srgbClr val="333333"/>
                </a:solidFill>
                <a:effectLst/>
                <a:latin typeface="PT Serif" panose="020A0603040505020204" pitchFamily="18" charset="0"/>
              </a:rPr>
              <a:t>WebAssembly</a:t>
            </a:r>
            <a:r>
              <a:rPr lang="en-US" b="0" i="0" dirty="0">
                <a:solidFill>
                  <a:srgbClr val="333333"/>
                </a:solidFill>
                <a:effectLst/>
                <a:latin typeface="PT Serif" panose="020A0603040505020204" pitchFamily="18" charset="0"/>
              </a:rPr>
              <a:t> project and is implemented as an html page. When a first request hits the application, it is this page, that is initially served. It has the standard HTML, HEAD and BODY tags. It specifies where the root application component </a:t>
            </a:r>
            <a:r>
              <a:rPr lang="en-US" b="0" i="0" dirty="0" err="1">
                <a:solidFill>
                  <a:srgbClr val="333333"/>
                </a:solidFill>
                <a:effectLst/>
                <a:latin typeface="PT Serif" panose="020A0603040505020204" pitchFamily="18" charset="0"/>
              </a:rPr>
              <a:t>App.razor</a:t>
            </a:r>
            <a:r>
              <a:rPr lang="en-US" b="0" i="0" dirty="0">
                <a:solidFill>
                  <a:srgbClr val="333333"/>
                </a:solidFill>
                <a:effectLst/>
                <a:latin typeface="PT Serif" panose="020A0603040505020204" pitchFamily="18" charset="0"/>
              </a:rPr>
              <a:t> should be rendered. You can find this </a:t>
            </a:r>
            <a:r>
              <a:rPr lang="en-US" b="0" i="0" dirty="0" err="1">
                <a:solidFill>
                  <a:srgbClr val="333333"/>
                </a:solidFill>
                <a:effectLst/>
                <a:latin typeface="PT Serif" panose="020A0603040505020204" pitchFamily="18" charset="0"/>
              </a:rPr>
              <a:t>App.razor</a:t>
            </a:r>
            <a:r>
              <a:rPr lang="en-US" b="0" i="0" dirty="0">
                <a:solidFill>
                  <a:srgbClr val="333333"/>
                </a:solidFill>
                <a:effectLst/>
                <a:latin typeface="PT Serif" panose="020A0603040505020204" pitchFamily="18" charset="0"/>
              </a:rPr>
              <a:t> root component in the root project folder</a:t>
            </a:r>
          </a:p>
        </p:txBody>
      </p:sp>
    </p:spTree>
    <p:extLst>
      <p:ext uri="{BB962C8B-B14F-4D97-AF65-F5344CB8AC3E}">
        <p14:creationId xmlns:p14="http://schemas.microsoft.com/office/powerpoint/2010/main" xmlns="" val="585320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13D62DF-9381-90FB-6B15-EE68BDD44528}"/>
              </a:ext>
            </a:extLst>
          </p:cNvPr>
          <p:cNvSpPr txBox="1"/>
          <p:nvPr/>
        </p:nvSpPr>
        <p:spPr>
          <a:xfrm>
            <a:off x="1076418" y="276039"/>
            <a:ext cx="8875450" cy="1200329"/>
          </a:xfrm>
          <a:prstGeom prst="rect">
            <a:avLst/>
          </a:prstGeom>
          <a:noFill/>
        </p:spPr>
        <p:txBody>
          <a:bodyPr wrap="square">
            <a:spAutoFit/>
          </a:bodyPr>
          <a:lstStyle/>
          <a:p>
            <a:pPr algn="l"/>
            <a:r>
              <a:rPr lang="en-US" b="0" i="0" dirty="0">
                <a:solidFill>
                  <a:srgbClr val="333333"/>
                </a:solidFill>
                <a:effectLst/>
                <a:latin typeface="PT Serif" panose="020A0603040505020204" pitchFamily="18" charset="0"/>
              </a:rPr>
              <a:t>This </a:t>
            </a:r>
            <a:r>
              <a:rPr lang="en-US" b="0" i="0" dirty="0">
                <a:solidFill>
                  <a:srgbClr val="1F00FF"/>
                </a:solidFill>
                <a:effectLst/>
                <a:latin typeface="PT Serif" panose="020A0603040505020204" pitchFamily="18" charset="0"/>
              </a:rPr>
              <a:t>index.html</a:t>
            </a:r>
            <a:r>
              <a:rPr lang="en-US" b="0" i="0" dirty="0">
                <a:solidFill>
                  <a:srgbClr val="333333"/>
                </a:solidFill>
                <a:effectLst/>
                <a:latin typeface="PT Serif" panose="020A0603040505020204" pitchFamily="18" charset="0"/>
              </a:rPr>
              <a:t> page also loads the </a:t>
            </a:r>
            <a:r>
              <a:rPr lang="en-US" b="0" i="0" dirty="0" err="1">
                <a:solidFill>
                  <a:srgbClr val="333333"/>
                </a:solidFill>
                <a:effectLst/>
                <a:latin typeface="PT Serif" panose="020A0603040505020204" pitchFamily="18" charset="0"/>
              </a:rPr>
              <a:t>blazor</a:t>
            </a:r>
            <a:r>
              <a:rPr lang="en-US" b="0" i="0" dirty="0">
                <a:solidFill>
                  <a:srgbClr val="333333"/>
                </a:solidFill>
                <a:effectLst/>
                <a:latin typeface="PT Serif" panose="020A0603040505020204" pitchFamily="18" charset="0"/>
              </a:rPr>
              <a:t> </a:t>
            </a:r>
            <a:r>
              <a:rPr lang="en-US" b="0" i="0" dirty="0" err="1">
                <a:solidFill>
                  <a:srgbClr val="333333"/>
                </a:solidFill>
                <a:effectLst/>
                <a:latin typeface="PT Serif" panose="020A0603040505020204" pitchFamily="18" charset="0"/>
              </a:rPr>
              <a:t>WebAssembly</a:t>
            </a:r>
            <a:r>
              <a:rPr lang="en-US" b="0" i="0" dirty="0">
                <a:solidFill>
                  <a:srgbClr val="333333"/>
                </a:solidFill>
                <a:effectLst/>
                <a:latin typeface="PT Serif" panose="020A0603040505020204" pitchFamily="18" charset="0"/>
              </a:rPr>
              <a:t> JavaScript file (_framework/blazor.webassembly.js). It is this file that is responsible for downloading </a:t>
            </a:r>
          </a:p>
          <a:p>
            <a:pPr algn="l">
              <a:buFont typeface="Arial" panose="020B0604020202020204" pitchFamily="34" charset="0"/>
              <a:buChar char="•"/>
            </a:pPr>
            <a:r>
              <a:rPr lang="en-US" b="0" i="0" dirty="0">
                <a:solidFill>
                  <a:srgbClr val="333333"/>
                </a:solidFill>
                <a:effectLst/>
                <a:latin typeface="PT Serif" panose="020A0603040505020204" pitchFamily="18" charset="0"/>
              </a:rPr>
              <a:t>The compiled </a:t>
            </a:r>
            <a:r>
              <a:rPr lang="en-US" b="0" i="0" dirty="0" err="1">
                <a:solidFill>
                  <a:srgbClr val="333333"/>
                </a:solidFill>
                <a:effectLst/>
                <a:latin typeface="PT Serif" panose="020A0603040505020204" pitchFamily="18" charset="0"/>
              </a:rPr>
              <a:t>blazor</a:t>
            </a:r>
            <a:r>
              <a:rPr lang="en-US" b="0" i="0" dirty="0">
                <a:solidFill>
                  <a:srgbClr val="333333"/>
                </a:solidFill>
                <a:effectLst/>
                <a:latin typeface="PT Serif" panose="020A0603040505020204" pitchFamily="18" charset="0"/>
              </a:rPr>
              <a:t> application, it's dependencies and the .NET runtime</a:t>
            </a:r>
          </a:p>
          <a:p>
            <a:pPr algn="l">
              <a:buFont typeface="Arial" panose="020B0604020202020204" pitchFamily="34" charset="0"/>
              <a:buChar char="•"/>
            </a:pPr>
            <a:r>
              <a:rPr lang="en-US" b="0" i="0" dirty="0">
                <a:solidFill>
                  <a:srgbClr val="333333"/>
                </a:solidFill>
                <a:effectLst/>
                <a:latin typeface="PT Serif" panose="020A0603040505020204" pitchFamily="18" charset="0"/>
              </a:rPr>
              <a:t>It also initializes the runtime to run the </a:t>
            </a:r>
            <a:r>
              <a:rPr lang="en-US" b="0" i="0" dirty="0" err="1">
                <a:solidFill>
                  <a:srgbClr val="333333"/>
                </a:solidFill>
                <a:effectLst/>
                <a:latin typeface="PT Serif" panose="020A0603040505020204" pitchFamily="18" charset="0"/>
              </a:rPr>
              <a:t>blazor</a:t>
            </a:r>
            <a:r>
              <a:rPr lang="en-US" b="0" i="0" dirty="0">
                <a:solidFill>
                  <a:srgbClr val="333333"/>
                </a:solidFill>
                <a:effectLst/>
                <a:latin typeface="PT Serif" panose="020A0603040505020204" pitchFamily="18" charset="0"/>
              </a:rPr>
              <a:t> app in the browser</a:t>
            </a:r>
          </a:p>
        </p:txBody>
      </p:sp>
      <p:sp>
        <p:nvSpPr>
          <p:cNvPr id="5" name="TextBox 4">
            <a:extLst>
              <a:ext uri="{FF2B5EF4-FFF2-40B4-BE49-F238E27FC236}">
                <a16:creationId xmlns:a16="http://schemas.microsoft.com/office/drawing/2014/main" xmlns="" id="{E736EBE3-9697-9075-276E-F18DF0D160E0}"/>
              </a:ext>
            </a:extLst>
          </p:cNvPr>
          <p:cNvSpPr txBox="1"/>
          <p:nvPr/>
        </p:nvSpPr>
        <p:spPr>
          <a:xfrm>
            <a:off x="1236216" y="1596670"/>
            <a:ext cx="6094520" cy="646331"/>
          </a:xfrm>
          <a:prstGeom prst="rect">
            <a:avLst/>
          </a:prstGeom>
          <a:noFill/>
        </p:spPr>
        <p:txBody>
          <a:bodyPr wrap="square">
            <a:spAutoFit/>
          </a:bodyPr>
          <a:lstStyle/>
          <a:p>
            <a:pPr algn="l"/>
            <a:r>
              <a:rPr lang="en-IN" sz="3600" b="1" i="0" dirty="0" err="1">
                <a:solidFill>
                  <a:srgbClr val="323131"/>
                </a:solidFill>
                <a:effectLst/>
                <a:latin typeface="PT Serif" panose="020A0603040505020204" pitchFamily="18" charset="0"/>
              </a:rPr>
              <a:t>Startup.cs</a:t>
            </a:r>
            <a:endParaRPr lang="en-IN" sz="3600" b="1" i="0" dirty="0">
              <a:solidFill>
                <a:srgbClr val="323131"/>
              </a:solidFill>
              <a:effectLst/>
              <a:latin typeface="PT Serif" panose="020A0603040505020204" pitchFamily="18" charset="0"/>
            </a:endParaRPr>
          </a:p>
        </p:txBody>
      </p:sp>
      <p:sp>
        <p:nvSpPr>
          <p:cNvPr id="7" name="TextBox 6">
            <a:extLst>
              <a:ext uri="{FF2B5EF4-FFF2-40B4-BE49-F238E27FC236}">
                <a16:creationId xmlns:a16="http://schemas.microsoft.com/office/drawing/2014/main" xmlns="" id="{DA10AEF5-662A-3CBC-CC80-66A6051D1413}"/>
              </a:ext>
            </a:extLst>
          </p:cNvPr>
          <p:cNvSpPr txBox="1"/>
          <p:nvPr/>
        </p:nvSpPr>
        <p:spPr>
          <a:xfrm>
            <a:off x="1147439" y="2388736"/>
            <a:ext cx="6094520" cy="1200329"/>
          </a:xfrm>
          <a:prstGeom prst="rect">
            <a:avLst/>
          </a:prstGeom>
          <a:noFill/>
        </p:spPr>
        <p:txBody>
          <a:bodyPr wrap="square">
            <a:spAutoFit/>
          </a:bodyPr>
          <a:lstStyle/>
          <a:p>
            <a:r>
              <a:rPr lang="en-US" b="0" i="0" dirty="0">
                <a:solidFill>
                  <a:srgbClr val="333333"/>
                </a:solidFill>
                <a:effectLst/>
                <a:latin typeface="PT Serif" panose="020A0603040505020204" pitchFamily="18" charset="0"/>
              </a:rPr>
              <a:t>This file is present only in the </a:t>
            </a:r>
            <a:r>
              <a:rPr lang="en-US" b="0" i="0" dirty="0" err="1">
                <a:solidFill>
                  <a:srgbClr val="333333"/>
                </a:solidFill>
                <a:effectLst/>
                <a:latin typeface="PT Serif" panose="020A0603040505020204" pitchFamily="18" charset="0"/>
              </a:rPr>
              <a:t>Blazor</a:t>
            </a:r>
            <a:r>
              <a:rPr lang="en-US" b="0" i="0" dirty="0">
                <a:solidFill>
                  <a:srgbClr val="333333"/>
                </a:solidFill>
                <a:effectLst/>
                <a:latin typeface="PT Serif" panose="020A0603040505020204" pitchFamily="18" charset="0"/>
              </a:rPr>
              <a:t> Server project. As the name implies it contains the </a:t>
            </a:r>
            <a:r>
              <a:rPr lang="en-US" b="0" i="0" dirty="0" err="1">
                <a:solidFill>
                  <a:srgbClr val="333333"/>
                </a:solidFill>
                <a:effectLst/>
                <a:latin typeface="PT Serif" panose="020A0603040505020204" pitchFamily="18" charset="0"/>
              </a:rPr>
              <a:t>applications's</a:t>
            </a:r>
            <a:r>
              <a:rPr lang="en-US" b="0" i="0" dirty="0">
                <a:solidFill>
                  <a:srgbClr val="333333"/>
                </a:solidFill>
                <a:effectLst/>
                <a:latin typeface="PT Serif" panose="020A0603040505020204" pitchFamily="18" charset="0"/>
              </a:rPr>
              <a:t> startup logic. The Startup class contains the following two methods.</a:t>
            </a:r>
            <a:endParaRPr lang="en-IN" dirty="0"/>
          </a:p>
        </p:txBody>
      </p:sp>
      <p:sp>
        <p:nvSpPr>
          <p:cNvPr id="9" name="TextBox 8">
            <a:extLst>
              <a:ext uri="{FF2B5EF4-FFF2-40B4-BE49-F238E27FC236}">
                <a16:creationId xmlns:a16="http://schemas.microsoft.com/office/drawing/2014/main" xmlns="" id="{496D11A5-5DFC-3C3B-4443-1DD904B498DC}"/>
              </a:ext>
            </a:extLst>
          </p:cNvPr>
          <p:cNvSpPr txBox="1"/>
          <p:nvPr/>
        </p:nvSpPr>
        <p:spPr>
          <a:xfrm>
            <a:off x="1076418" y="3734800"/>
            <a:ext cx="6094520" cy="923330"/>
          </a:xfrm>
          <a:prstGeom prst="rect">
            <a:avLst/>
          </a:prstGeom>
          <a:noFill/>
        </p:spPr>
        <p:txBody>
          <a:bodyPr wrap="square">
            <a:spAutoFit/>
          </a:bodyPr>
          <a:lstStyle/>
          <a:p>
            <a:r>
              <a:rPr lang="en-IN" b="1" i="0" dirty="0" err="1">
                <a:solidFill>
                  <a:srgbClr val="1F00FF"/>
                </a:solidFill>
                <a:effectLst/>
                <a:latin typeface="PT Serif" panose="020A0603040505020204" pitchFamily="18" charset="0"/>
              </a:rPr>
              <a:t>ConfigureServices</a:t>
            </a:r>
            <a:r>
              <a:rPr lang="en-IN" b="0" i="0" dirty="0">
                <a:solidFill>
                  <a:srgbClr val="333333"/>
                </a:solidFill>
                <a:effectLst/>
                <a:latin typeface="PT Serif" panose="020A0603040505020204" pitchFamily="18" charset="0"/>
              </a:rPr>
              <a:t> - Configures the applications DI </a:t>
            </a:r>
            <a:r>
              <a:rPr lang="en-IN" b="0" i="0" dirty="0" err="1">
                <a:solidFill>
                  <a:srgbClr val="333333"/>
                </a:solidFill>
                <a:effectLst/>
                <a:latin typeface="PT Serif" panose="020A0603040505020204" pitchFamily="18" charset="0"/>
              </a:rPr>
              <a:t>i.e</a:t>
            </a:r>
            <a:r>
              <a:rPr lang="en-IN" b="0" i="0" dirty="0">
                <a:solidFill>
                  <a:srgbClr val="333333"/>
                </a:solidFill>
                <a:effectLst/>
                <a:latin typeface="PT Serif" panose="020A0603040505020204" pitchFamily="18" charset="0"/>
              </a:rPr>
              <a:t> dependency injection services.</a:t>
            </a:r>
          </a:p>
          <a:p>
            <a:r>
              <a:rPr lang="en-IN" b="0" i="0" dirty="0" err="1">
                <a:solidFill>
                  <a:srgbClr val="333333"/>
                </a:solidFill>
                <a:effectLst/>
                <a:latin typeface="PT Serif" panose="020A0603040505020204" pitchFamily="18" charset="0"/>
              </a:rPr>
              <a:t>AddServerSideBlazor</a:t>
            </a:r>
            <a:r>
              <a:rPr lang="en-IN" b="0" i="0" dirty="0">
                <a:solidFill>
                  <a:srgbClr val="333333"/>
                </a:solidFill>
                <a:effectLst/>
                <a:latin typeface="PT Serif" panose="020A0603040505020204" pitchFamily="18" charset="0"/>
              </a:rPr>
              <a:t>()</a:t>
            </a:r>
            <a:endParaRPr lang="en-IN" dirty="0"/>
          </a:p>
        </p:txBody>
      </p:sp>
      <p:sp>
        <p:nvSpPr>
          <p:cNvPr id="11" name="TextBox 10">
            <a:extLst>
              <a:ext uri="{FF2B5EF4-FFF2-40B4-BE49-F238E27FC236}">
                <a16:creationId xmlns:a16="http://schemas.microsoft.com/office/drawing/2014/main" xmlns="" id="{4E7589B4-FE31-7DE4-C81F-23618B40F709}"/>
              </a:ext>
            </a:extLst>
          </p:cNvPr>
          <p:cNvSpPr txBox="1"/>
          <p:nvPr/>
        </p:nvSpPr>
        <p:spPr>
          <a:xfrm>
            <a:off x="1147439" y="4816539"/>
            <a:ext cx="6094520" cy="646331"/>
          </a:xfrm>
          <a:prstGeom prst="rect">
            <a:avLst/>
          </a:prstGeom>
          <a:noFill/>
        </p:spPr>
        <p:txBody>
          <a:bodyPr wrap="square">
            <a:spAutoFit/>
          </a:bodyPr>
          <a:lstStyle/>
          <a:p>
            <a:r>
              <a:rPr lang="en-IN" b="1" i="0" dirty="0">
                <a:solidFill>
                  <a:srgbClr val="1F00FF"/>
                </a:solidFill>
                <a:effectLst/>
                <a:latin typeface="PT Serif" panose="020A0603040505020204" pitchFamily="18" charset="0"/>
              </a:rPr>
              <a:t>Configure</a:t>
            </a:r>
            <a:r>
              <a:rPr lang="en-IN" b="0" i="0" dirty="0">
                <a:solidFill>
                  <a:srgbClr val="333333"/>
                </a:solidFill>
                <a:effectLst/>
                <a:latin typeface="PT Serif" panose="020A0603040505020204" pitchFamily="18" charset="0"/>
              </a:rPr>
              <a:t> - Configures the app's request processing pipeline.</a:t>
            </a:r>
            <a:endParaRPr lang="en-IN" dirty="0"/>
          </a:p>
        </p:txBody>
      </p:sp>
    </p:spTree>
    <p:extLst>
      <p:ext uri="{BB962C8B-B14F-4D97-AF65-F5344CB8AC3E}">
        <p14:creationId xmlns:p14="http://schemas.microsoft.com/office/powerpoint/2010/main" xmlns="" val="3155443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F0A161-9CBF-9979-6422-0F739A43837D}"/>
              </a:ext>
            </a:extLst>
          </p:cNvPr>
          <p:cNvSpPr>
            <a:spLocks noGrp="1"/>
          </p:cNvSpPr>
          <p:nvPr>
            <p:ph type="title"/>
          </p:nvPr>
        </p:nvSpPr>
        <p:spPr/>
        <p:txBody>
          <a:bodyPr/>
          <a:lstStyle/>
          <a:p>
            <a:r>
              <a:rPr lang="en-IN" b="0" i="0" dirty="0">
                <a:solidFill>
                  <a:srgbClr val="323131"/>
                </a:solidFill>
                <a:effectLst/>
                <a:latin typeface="PT Serif" panose="020A0603040505020204" pitchFamily="18" charset="0"/>
              </a:rPr>
              <a:t>Pages/_</a:t>
            </a:r>
            <a:r>
              <a:rPr lang="en-IN" b="0" i="0" dirty="0" err="1">
                <a:solidFill>
                  <a:srgbClr val="323131"/>
                </a:solidFill>
                <a:effectLst/>
                <a:latin typeface="PT Serif" panose="020A0603040505020204" pitchFamily="18" charset="0"/>
              </a:rPr>
              <a:t>Host.cshtml</a:t>
            </a:r>
            <a:r>
              <a:rPr lang="en-IN" b="0" i="0" dirty="0">
                <a:solidFill>
                  <a:srgbClr val="323131"/>
                </a:solidFill>
                <a:effectLst/>
                <a:latin typeface="PT Serif" panose="020A0603040505020204" pitchFamily="18" charset="0"/>
              </a:rPr>
              <a:t/>
            </a:r>
            <a:br>
              <a:rPr lang="en-IN" b="0" i="0" dirty="0">
                <a:solidFill>
                  <a:srgbClr val="323131"/>
                </a:solidFill>
                <a:effectLst/>
                <a:latin typeface="PT Serif" panose="020A0603040505020204" pitchFamily="18" charset="0"/>
              </a:rPr>
            </a:br>
            <a:endParaRPr lang="en-IN" dirty="0"/>
          </a:p>
        </p:txBody>
      </p:sp>
      <p:sp>
        <p:nvSpPr>
          <p:cNvPr id="4" name="TextBox 3">
            <a:extLst>
              <a:ext uri="{FF2B5EF4-FFF2-40B4-BE49-F238E27FC236}">
                <a16:creationId xmlns:a16="http://schemas.microsoft.com/office/drawing/2014/main" xmlns="" id="{8637E666-5ED6-C2B9-C85D-1BB1F007451B}"/>
              </a:ext>
            </a:extLst>
          </p:cNvPr>
          <p:cNvSpPr txBox="1"/>
          <p:nvPr/>
        </p:nvSpPr>
        <p:spPr>
          <a:xfrm>
            <a:off x="674703" y="1584560"/>
            <a:ext cx="8467077" cy="3416320"/>
          </a:xfrm>
          <a:prstGeom prst="rect">
            <a:avLst/>
          </a:prstGeom>
          <a:noFill/>
        </p:spPr>
        <p:txBody>
          <a:bodyPr wrap="square">
            <a:spAutoFit/>
          </a:bodyPr>
          <a:lstStyle/>
          <a:p>
            <a:pPr algn="l"/>
            <a:r>
              <a:rPr lang="en-US" b="0" i="0" dirty="0">
                <a:solidFill>
                  <a:srgbClr val="333333"/>
                </a:solidFill>
                <a:effectLst/>
                <a:latin typeface="PT Serif" panose="020A0603040505020204" pitchFamily="18" charset="0"/>
              </a:rPr>
              <a:t>This is the root page of the application and is specified by calling </a:t>
            </a:r>
            <a:r>
              <a:rPr lang="en-US" b="0" i="0" dirty="0" err="1">
                <a:solidFill>
                  <a:srgbClr val="333333"/>
                </a:solidFill>
                <a:effectLst/>
                <a:latin typeface="PT Serif" panose="020A0603040505020204" pitchFamily="18" charset="0"/>
              </a:rPr>
              <a:t>MapFallbackToPage</a:t>
            </a:r>
            <a:r>
              <a:rPr lang="en-US" b="0" i="0" dirty="0">
                <a:solidFill>
                  <a:srgbClr val="333333"/>
                </a:solidFill>
                <a:effectLst/>
                <a:latin typeface="PT Serif" panose="020A0603040505020204" pitchFamily="18" charset="0"/>
              </a:rPr>
              <a:t>("/_Host") method.</a:t>
            </a:r>
          </a:p>
          <a:p>
            <a:pPr algn="l"/>
            <a:endParaRPr lang="en-US" dirty="0">
              <a:solidFill>
                <a:srgbClr val="333333"/>
              </a:solidFill>
              <a:latin typeface="PT Serif" panose="020A0603040505020204" pitchFamily="18" charset="0"/>
            </a:endParaRPr>
          </a:p>
          <a:p>
            <a:pPr algn="l"/>
            <a:r>
              <a:rPr lang="en-US" b="0" i="0" dirty="0">
                <a:solidFill>
                  <a:srgbClr val="333333"/>
                </a:solidFill>
                <a:effectLst/>
                <a:latin typeface="PT Serif" panose="020A0603040505020204" pitchFamily="18" charset="0"/>
              </a:rPr>
              <a:t>It is implemented as a razor page.</a:t>
            </a:r>
          </a:p>
          <a:p>
            <a:pPr algn="l"/>
            <a:r>
              <a:rPr lang="en-US" b="0" i="0" dirty="0">
                <a:solidFill>
                  <a:srgbClr val="333333"/>
                </a:solidFill>
                <a:effectLst/>
                <a:latin typeface="PT Serif" panose="020A0603040505020204" pitchFamily="18" charset="0"/>
              </a:rPr>
              <a:t>It is this page, that is initially served when a first request hits the application. It has the standard HTML, HEAD and BODY tags. It also specifies where the root application component, App component (</a:t>
            </a:r>
            <a:r>
              <a:rPr lang="en-US" b="0" i="0" dirty="0" err="1">
                <a:solidFill>
                  <a:srgbClr val="333333"/>
                </a:solidFill>
                <a:effectLst/>
                <a:latin typeface="PT Serif" panose="020A0603040505020204" pitchFamily="18" charset="0"/>
              </a:rPr>
              <a:t>App.razor</a:t>
            </a:r>
            <a:r>
              <a:rPr lang="en-US" b="0" i="0" dirty="0">
                <a:solidFill>
                  <a:srgbClr val="333333"/>
                </a:solidFill>
                <a:effectLst/>
                <a:latin typeface="PT Serif" panose="020A0603040505020204" pitchFamily="18" charset="0"/>
              </a:rPr>
              <a:t>) must be rendered.</a:t>
            </a:r>
          </a:p>
          <a:p>
            <a:pPr algn="l"/>
            <a:endParaRPr lang="en-US" dirty="0">
              <a:solidFill>
                <a:srgbClr val="333333"/>
              </a:solidFill>
              <a:latin typeface="PT Serif" panose="020A0603040505020204" pitchFamily="18" charset="0"/>
            </a:endParaRPr>
          </a:p>
          <a:p>
            <a:pPr algn="l"/>
            <a:r>
              <a:rPr lang="en-US" b="0" i="0" dirty="0">
                <a:solidFill>
                  <a:srgbClr val="333333"/>
                </a:solidFill>
                <a:effectLst/>
                <a:latin typeface="PT Serif" panose="020A0603040505020204" pitchFamily="18" charset="0"/>
              </a:rPr>
              <a:t> Finally, it also loads the blazor.server.js      JavaScript file, which sets up the real-time </a:t>
            </a:r>
            <a:r>
              <a:rPr lang="en-US" b="0" i="0" dirty="0" err="1">
                <a:solidFill>
                  <a:srgbClr val="333333"/>
                </a:solidFill>
                <a:effectLst/>
                <a:latin typeface="PT Serif" panose="020A0603040505020204" pitchFamily="18" charset="0"/>
              </a:rPr>
              <a:t>SignalR</a:t>
            </a:r>
            <a:r>
              <a:rPr lang="en-US" b="0" i="0" dirty="0">
                <a:solidFill>
                  <a:srgbClr val="333333"/>
                </a:solidFill>
                <a:effectLst/>
                <a:latin typeface="PT Serif" panose="020A0603040505020204" pitchFamily="18" charset="0"/>
              </a:rPr>
              <a:t> connection between the server and the client browser. This connection is used to exchange information between the client and the server. </a:t>
            </a:r>
            <a:r>
              <a:rPr lang="en-US" b="0" i="0" dirty="0" err="1">
                <a:solidFill>
                  <a:srgbClr val="333333"/>
                </a:solidFill>
                <a:effectLst/>
                <a:latin typeface="PT Serif" panose="020A0603040505020204" pitchFamily="18" charset="0"/>
              </a:rPr>
              <a:t>SignalR</a:t>
            </a:r>
            <a:r>
              <a:rPr lang="en-US" b="0" i="0" dirty="0">
                <a:solidFill>
                  <a:srgbClr val="333333"/>
                </a:solidFill>
                <a:effectLst/>
                <a:latin typeface="PT Serif" panose="020A0603040505020204" pitchFamily="18" charset="0"/>
              </a:rPr>
              <a:t>, is a great framework for adding real-time web functionality to apps. </a:t>
            </a:r>
          </a:p>
        </p:txBody>
      </p:sp>
    </p:spTree>
    <p:extLst>
      <p:ext uri="{BB962C8B-B14F-4D97-AF65-F5344CB8AC3E}">
        <p14:creationId xmlns:p14="http://schemas.microsoft.com/office/powerpoint/2010/main" xmlns="" val="210225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E362977-6083-B5FD-C7B3-716BCBEDB579}"/>
              </a:ext>
            </a:extLst>
          </p:cNvPr>
          <p:cNvSpPr txBox="1"/>
          <p:nvPr/>
        </p:nvSpPr>
        <p:spPr>
          <a:xfrm>
            <a:off x="730928" y="492257"/>
            <a:ext cx="6096000" cy="369332"/>
          </a:xfrm>
          <a:prstGeom prst="rect">
            <a:avLst/>
          </a:prstGeom>
          <a:noFill/>
        </p:spPr>
        <p:txBody>
          <a:bodyPr wrap="square">
            <a:spAutoFit/>
          </a:bodyPr>
          <a:lstStyle/>
          <a:p>
            <a:pPr algn="l"/>
            <a:r>
              <a:rPr lang="en-IN" b="0" i="0" dirty="0">
                <a:solidFill>
                  <a:srgbClr val="323131"/>
                </a:solidFill>
                <a:effectLst/>
                <a:latin typeface="PT Serif" panose="020A0603040505020204" pitchFamily="18" charset="0"/>
              </a:rPr>
              <a:t>Pages/_</a:t>
            </a:r>
            <a:r>
              <a:rPr lang="en-IN" b="0" i="0" dirty="0" err="1">
                <a:solidFill>
                  <a:srgbClr val="323131"/>
                </a:solidFill>
                <a:effectLst/>
                <a:latin typeface="PT Serif" panose="020A0603040505020204" pitchFamily="18" charset="0"/>
              </a:rPr>
              <a:t>Host.cshtml</a:t>
            </a:r>
            <a:r>
              <a:rPr lang="en-IN" b="0" i="0" dirty="0">
                <a:solidFill>
                  <a:srgbClr val="323131"/>
                </a:solidFill>
                <a:effectLst/>
                <a:latin typeface="PT Serif" panose="020A0603040505020204" pitchFamily="18" charset="0"/>
              </a:rPr>
              <a:t>-------</a:t>
            </a:r>
            <a:r>
              <a:rPr lang="en-IN" b="0" i="0" dirty="0">
                <a:solidFill>
                  <a:srgbClr val="323131"/>
                </a:solidFill>
                <a:effectLst/>
                <a:latin typeface="PT Serif" panose="020A0603040505020204" pitchFamily="18" charset="0"/>
                <a:sym typeface="Wingdings" panose="05000000000000000000" pitchFamily="2" charset="2"/>
              </a:rPr>
              <a:t> present only in server model</a:t>
            </a:r>
            <a:endParaRPr lang="en-IN" b="0" i="0" dirty="0">
              <a:solidFill>
                <a:srgbClr val="323131"/>
              </a:solidFill>
              <a:effectLst/>
              <a:latin typeface="PT Serif" panose="020A0603040505020204" pitchFamily="18" charset="0"/>
            </a:endParaRPr>
          </a:p>
        </p:txBody>
      </p:sp>
      <p:sp>
        <p:nvSpPr>
          <p:cNvPr id="5" name="TextBox 4">
            <a:extLst>
              <a:ext uri="{FF2B5EF4-FFF2-40B4-BE49-F238E27FC236}">
                <a16:creationId xmlns:a16="http://schemas.microsoft.com/office/drawing/2014/main" xmlns="" id="{4EB89F80-3410-05D4-D05C-B6B0CFAA7AA7}"/>
              </a:ext>
            </a:extLst>
          </p:cNvPr>
          <p:cNvSpPr txBox="1"/>
          <p:nvPr/>
        </p:nvSpPr>
        <p:spPr>
          <a:xfrm>
            <a:off x="801949" y="1975177"/>
            <a:ext cx="8410852" cy="2585323"/>
          </a:xfrm>
          <a:prstGeom prst="rect">
            <a:avLst/>
          </a:prstGeom>
          <a:noFill/>
        </p:spPr>
        <p:txBody>
          <a:bodyPr wrap="square">
            <a:spAutoFit/>
          </a:bodyPr>
          <a:lstStyle/>
          <a:p>
            <a:pPr algn="l"/>
            <a:r>
              <a:rPr lang="en-US" b="0" i="0" dirty="0">
                <a:solidFill>
                  <a:srgbClr val="333333"/>
                </a:solidFill>
                <a:effectLst/>
                <a:latin typeface="PT Serif" panose="020A0603040505020204" pitchFamily="18" charset="0"/>
              </a:rPr>
              <a:t>This is the root page of the application and is specified by calling </a:t>
            </a:r>
            <a:r>
              <a:rPr lang="en-US" b="0" i="0" dirty="0" err="1">
                <a:solidFill>
                  <a:srgbClr val="333333"/>
                </a:solidFill>
                <a:effectLst/>
                <a:latin typeface="PT Serif" panose="020A0603040505020204" pitchFamily="18" charset="0"/>
              </a:rPr>
              <a:t>MapFallbackToPage</a:t>
            </a:r>
            <a:r>
              <a:rPr lang="en-US" b="0" i="0" dirty="0">
                <a:solidFill>
                  <a:srgbClr val="333333"/>
                </a:solidFill>
                <a:effectLst/>
                <a:latin typeface="PT Serif" panose="020A0603040505020204" pitchFamily="18" charset="0"/>
              </a:rPr>
              <a:t>("/_Host") method. It is implemented as a razor page.</a:t>
            </a:r>
          </a:p>
          <a:p>
            <a:pPr algn="l"/>
            <a:r>
              <a:rPr lang="en-US" b="0" i="0" dirty="0">
                <a:solidFill>
                  <a:srgbClr val="333333"/>
                </a:solidFill>
                <a:effectLst/>
                <a:latin typeface="PT Serif" panose="020A0603040505020204" pitchFamily="18" charset="0"/>
              </a:rPr>
              <a:t>It is this page, that is initially served when a first request hits the application. It has the standard HTML, HEAD and BODY tags. It also specifies where the root application component, App component (</a:t>
            </a:r>
            <a:r>
              <a:rPr lang="en-US" b="0" i="0" dirty="0" err="1">
                <a:solidFill>
                  <a:srgbClr val="333333"/>
                </a:solidFill>
                <a:effectLst/>
                <a:latin typeface="PT Serif" panose="020A0603040505020204" pitchFamily="18" charset="0"/>
              </a:rPr>
              <a:t>App.razor</a:t>
            </a:r>
            <a:r>
              <a:rPr lang="en-US" b="0" i="0" dirty="0">
                <a:solidFill>
                  <a:srgbClr val="333333"/>
                </a:solidFill>
                <a:effectLst/>
                <a:latin typeface="PT Serif" panose="020A0603040505020204" pitchFamily="18" charset="0"/>
              </a:rPr>
              <a:t>) must be rendered. Finally, it also loads the blazor.server.js JavaScript file, which sets up the real-time </a:t>
            </a:r>
            <a:r>
              <a:rPr lang="en-US" b="0" i="0" dirty="0" err="1">
                <a:solidFill>
                  <a:srgbClr val="333333"/>
                </a:solidFill>
                <a:effectLst/>
                <a:latin typeface="PT Serif" panose="020A0603040505020204" pitchFamily="18" charset="0"/>
              </a:rPr>
              <a:t>SignalR</a:t>
            </a:r>
            <a:r>
              <a:rPr lang="en-US" b="0" i="0" dirty="0">
                <a:solidFill>
                  <a:srgbClr val="333333"/>
                </a:solidFill>
                <a:effectLst/>
                <a:latin typeface="PT Serif" panose="020A0603040505020204" pitchFamily="18" charset="0"/>
              </a:rPr>
              <a:t> connection between the server and the client browser. This connection is used to exchange information between the client and the server. </a:t>
            </a:r>
            <a:r>
              <a:rPr lang="en-US" b="0" i="0" dirty="0" err="1">
                <a:solidFill>
                  <a:srgbClr val="333333"/>
                </a:solidFill>
                <a:effectLst/>
                <a:latin typeface="PT Serif" panose="020A0603040505020204" pitchFamily="18" charset="0"/>
              </a:rPr>
              <a:t>SignalR</a:t>
            </a:r>
            <a:r>
              <a:rPr lang="en-US" b="0" i="0" dirty="0">
                <a:solidFill>
                  <a:srgbClr val="333333"/>
                </a:solidFill>
                <a:effectLst/>
                <a:latin typeface="PT Serif" panose="020A0603040505020204" pitchFamily="18" charset="0"/>
              </a:rPr>
              <a:t>, is a great framework for adding real-time web functionality to apps. </a:t>
            </a:r>
          </a:p>
        </p:txBody>
      </p:sp>
    </p:spTree>
    <p:extLst>
      <p:ext uri="{BB962C8B-B14F-4D97-AF65-F5344CB8AC3E}">
        <p14:creationId xmlns:p14="http://schemas.microsoft.com/office/powerpoint/2010/main" xmlns="" val="1550341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6E92A4-B729-68BC-5E8D-B37213EFB35F}"/>
              </a:ext>
            </a:extLst>
          </p:cNvPr>
          <p:cNvSpPr>
            <a:spLocks noGrp="1"/>
          </p:cNvSpPr>
          <p:nvPr>
            <p:ph type="title"/>
          </p:nvPr>
        </p:nvSpPr>
        <p:spPr/>
        <p:txBody>
          <a:bodyPr/>
          <a:lstStyle/>
          <a:p>
            <a:r>
              <a:rPr lang="en-IN" dirty="0"/>
              <a:t>Difference between 2 project structures</a:t>
            </a:r>
          </a:p>
        </p:txBody>
      </p:sp>
      <p:pic>
        <p:nvPicPr>
          <p:cNvPr id="4" name="Picture 3">
            <a:extLst>
              <a:ext uri="{FF2B5EF4-FFF2-40B4-BE49-F238E27FC236}">
                <a16:creationId xmlns:a16="http://schemas.microsoft.com/office/drawing/2014/main" xmlns="" id="{29A78928-E4C3-F5CF-2B8B-8EC8BFF17675}"/>
              </a:ext>
            </a:extLst>
          </p:cNvPr>
          <p:cNvPicPr>
            <a:picLocks noChangeAspect="1"/>
          </p:cNvPicPr>
          <p:nvPr/>
        </p:nvPicPr>
        <p:blipFill>
          <a:blip r:embed="rId2"/>
          <a:stretch>
            <a:fillRect/>
          </a:stretch>
        </p:blipFill>
        <p:spPr>
          <a:xfrm>
            <a:off x="2263806" y="1876424"/>
            <a:ext cx="5635562" cy="4981575"/>
          </a:xfrm>
          <a:prstGeom prst="rect">
            <a:avLst/>
          </a:prstGeom>
        </p:spPr>
      </p:pic>
    </p:spTree>
    <p:extLst>
      <p:ext uri="{BB962C8B-B14F-4D97-AF65-F5344CB8AC3E}">
        <p14:creationId xmlns:p14="http://schemas.microsoft.com/office/powerpoint/2010/main" xmlns="" val="3343122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5FEF9C1-9FEE-4F03-9F72-C7D57D4672F6}"/>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i="0" kern="1200">
                <a:effectLst/>
                <a:latin typeface="+mj-lt"/>
                <a:ea typeface="+mj-ea"/>
                <a:cs typeface="+mj-cs"/>
              </a:rPr>
              <a:t>Blazor Server hosting model</a:t>
            </a:r>
          </a:p>
        </p:txBody>
      </p:sp>
      <p:sp>
        <p:nvSpPr>
          <p:cNvPr id="5" name="TextBox 4">
            <a:extLst>
              <a:ext uri="{FF2B5EF4-FFF2-40B4-BE49-F238E27FC236}">
                <a16:creationId xmlns:a16="http://schemas.microsoft.com/office/drawing/2014/main" xmlns="" id="{FA92BB92-4E21-B72E-A79A-0827DC3A28D7}"/>
              </a:ext>
            </a:extLst>
          </p:cNvPr>
          <p:cNvSpPr txBox="1"/>
          <p:nvPr/>
        </p:nvSpPr>
        <p:spPr>
          <a:xfrm>
            <a:off x="323296" y="3531725"/>
            <a:ext cx="4089596" cy="3210574"/>
          </a:xfrm>
          <a:prstGeom prst="rect">
            <a:avLst/>
          </a:prstGeom>
        </p:spPr>
        <p:txBody>
          <a:bodyPr vert="horz" lIns="91440" tIns="45720" rIns="91440" bIns="45720" rtlCol="0">
            <a:normAutofit lnSpcReduction="10000"/>
          </a:bodyPr>
          <a:lstStyle/>
          <a:p>
            <a:pPr indent="-228600">
              <a:lnSpc>
                <a:spcPct val="90000"/>
              </a:lnSpc>
              <a:spcAft>
                <a:spcPts val="600"/>
              </a:spcAft>
              <a:buFont typeface="Arial" panose="020B0604020202020204" pitchFamily="34" charset="0"/>
              <a:buChar char="•"/>
            </a:pPr>
            <a:r>
              <a:rPr lang="en-US" sz="2200" b="0" i="0" dirty="0">
                <a:effectLst/>
              </a:rPr>
              <a:t>The server handles the event and for the generated HTML a diff (difference) is calculated. The entire HTML is not sent again to the client, it's only the diff that is sent to the client over the </a:t>
            </a:r>
            <a:r>
              <a:rPr lang="en-US" sz="2200" b="0" i="0" dirty="0" err="1">
                <a:effectLst/>
              </a:rPr>
              <a:t>SignalR</a:t>
            </a:r>
            <a:r>
              <a:rPr lang="en-US" sz="2200" b="0" i="0" dirty="0">
                <a:effectLst/>
              </a:rPr>
              <a:t> connection. The browser then updates the UI. Since only the diff is applied to update the UI, the application feels faster and more responsive to the user.</a:t>
            </a:r>
            <a:endParaRPr lang="en-US" sz="2200" dirty="0"/>
          </a:p>
        </p:txBody>
      </p:sp>
      <p:pic>
        <p:nvPicPr>
          <p:cNvPr id="2" name="Picture 2" descr="The browser interacts with the app (hosted inside of an ASP.NET Core app) on the server over a SignalR connection.">
            <a:extLst>
              <a:ext uri="{FF2B5EF4-FFF2-40B4-BE49-F238E27FC236}">
                <a16:creationId xmlns:a16="http://schemas.microsoft.com/office/drawing/2014/main" xmlns="" id="{659B9828-9223-E85B-305B-DCD7776E759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401373" y="1529516"/>
            <a:ext cx="6567295" cy="4282211"/>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xmlns="" id="{00EB2688-2B17-5466-5F90-F57600876EA4}"/>
              </a:ext>
            </a:extLst>
          </p:cNvPr>
          <p:cNvSpPr txBox="1"/>
          <p:nvPr/>
        </p:nvSpPr>
        <p:spPr>
          <a:xfrm>
            <a:off x="323296" y="1273945"/>
            <a:ext cx="4563173" cy="2031325"/>
          </a:xfrm>
          <a:prstGeom prst="rect">
            <a:avLst/>
          </a:prstGeom>
          <a:noFill/>
        </p:spPr>
        <p:txBody>
          <a:bodyPr wrap="square">
            <a:spAutoFit/>
          </a:bodyPr>
          <a:lstStyle/>
          <a:p>
            <a:r>
              <a:rPr lang="en-US" dirty="0"/>
              <a:t>On the client, the </a:t>
            </a:r>
            <a:r>
              <a:rPr lang="en-US" dirty="0" err="1"/>
              <a:t>Blazor</a:t>
            </a:r>
            <a:r>
              <a:rPr lang="en-US" dirty="0"/>
              <a:t> script (blazor.server.js) establishes the </a:t>
            </a:r>
            <a:r>
              <a:rPr lang="en-US" dirty="0" err="1"/>
              <a:t>SignalR</a:t>
            </a:r>
            <a:r>
              <a:rPr lang="en-US" dirty="0"/>
              <a:t> connection with the server. The script is served to the client-side app from an embedded resource in the ASP.NET Core shared framework. The client-side app is responsible for persisting and restoring app state as required.</a:t>
            </a:r>
            <a:endParaRPr lang="en-IN" dirty="0"/>
          </a:p>
        </p:txBody>
      </p:sp>
    </p:spTree>
    <p:extLst>
      <p:ext uri="{BB962C8B-B14F-4D97-AF65-F5344CB8AC3E}">
        <p14:creationId xmlns:p14="http://schemas.microsoft.com/office/powerpoint/2010/main" xmlns="" val="177806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3C1CD2B-EE79-594D-2E50-AE306F627E40}"/>
              </a:ext>
            </a:extLst>
          </p:cNvPr>
          <p:cNvSpPr txBox="1"/>
          <p:nvPr/>
        </p:nvSpPr>
        <p:spPr>
          <a:xfrm>
            <a:off x="639192" y="453436"/>
            <a:ext cx="9789598" cy="5016758"/>
          </a:xfrm>
          <a:prstGeom prst="rect">
            <a:avLst/>
          </a:prstGeom>
          <a:noFill/>
        </p:spPr>
        <p:txBody>
          <a:bodyPr wrap="square">
            <a:spAutoFit/>
          </a:bodyPr>
          <a:lstStyle/>
          <a:p>
            <a:r>
              <a:rPr lang="en-US" sz="3200" dirty="0"/>
              <a:t>The </a:t>
            </a:r>
            <a:r>
              <a:rPr lang="en-US" sz="3200" dirty="0" err="1"/>
              <a:t>Blazor</a:t>
            </a:r>
            <a:r>
              <a:rPr lang="en-US" sz="3200" dirty="0"/>
              <a:t> Server hosting model offers several benefits:</a:t>
            </a:r>
          </a:p>
          <a:p>
            <a:r>
              <a:rPr lang="en-US" dirty="0" smtClean="0"/>
              <a:t>Download </a:t>
            </a:r>
            <a:r>
              <a:rPr lang="en-US" dirty="0"/>
              <a:t>size is significantly smaller than a </a:t>
            </a:r>
            <a:r>
              <a:rPr lang="en-US" dirty="0" err="1"/>
              <a:t>Blazor</a:t>
            </a:r>
            <a:r>
              <a:rPr lang="en-US" dirty="0"/>
              <a:t> </a:t>
            </a:r>
            <a:r>
              <a:rPr lang="en-US" dirty="0" err="1"/>
              <a:t>WebAssembly</a:t>
            </a:r>
            <a:r>
              <a:rPr lang="en-US" dirty="0"/>
              <a:t> app, and the app loads much faster.</a:t>
            </a:r>
          </a:p>
          <a:p>
            <a:r>
              <a:rPr lang="en-US" dirty="0"/>
              <a:t>The app takes full advantage of server capabilities, including the use of .NET Core APIs.</a:t>
            </a:r>
          </a:p>
          <a:p>
            <a:r>
              <a:rPr lang="en-US" dirty="0"/>
              <a:t>.NET Core on the server is used to run the app, so existing .NET tooling, such as debugging, works as expected.</a:t>
            </a:r>
          </a:p>
          <a:p>
            <a:r>
              <a:rPr lang="en-US" dirty="0"/>
              <a:t>Thin clients are supported. For example, </a:t>
            </a:r>
            <a:r>
              <a:rPr lang="en-US" dirty="0" err="1"/>
              <a:t>Blazor</a:t>
            </a:r>
            <a:r>
              <a:rPr lang="en-US" dirty="0"/>
              <a:t> Server apps work with browsers that don't support </a:t>
            </a:r>
            <a:r>
              <a:rPr lang="en-US" dirty="0" err="1"/>
              <a:t>WebAssembly</a:t>
            </a:r>
            <a:r>
              <a:rPr lang="en-US" dirty="0"/>
              <a:t> and on resource-constrained devices.</a:t>
            </a:r>
          </a:p>
          <a:p>
            <a:r>
              <a:rPr lang="en-US" dirty="0"/>
              <a:t>The app's .NET/C# code base, including the app's component code, isn't served to clients.</a:t>
            </a:r>
          </a:p>
          <a:p>
            <a:r>
              <a:rPr lang="en-US" dirty="0"/>
              <a:t>The </a:t>
            </a:r>
            <a:r>
              <a:rPr lang="en-US" dirty="0" err="1"/>
              <a:t>Blazor</a:t>
            </a:r>
            <a:r>
              <a:rPr lang="en-US" dirty="0"/>
              <a:t> Server hosting model has the </a:t>
            </a:r>
            <a:r>
              <a:rPr lang="en-US" b="1" dirty="0"/>
              <a:t>following limitations</a:t>
            </a:r>
            <a:r>
              <a:rPr lang="en-US" dirty="0"/>
              <a:t>:</a:t>
            </a:r>
          </a:p>
          <a:p>
            <a:r>
              <a:rPr lang="en-US" dirty="0" smtClean="0"/>
              <a:t>Higher </a:t>
            </a:r>
            <a:r>
              <a:rPr lang="en-US" dirty="0"/>
              <a:t>latency usually exists. Every user interaction involves a network hop.</a:t>
            </a:r>
          </a:p>
          <a:p>
            <a:r>
              <a:rPr lang="en-US" dirty="0"/>
              <a:t>There's no offline support. If the client connection fails, the app stops working.</a:t>
            </a:r>
          </a:p>
          <a:p>
            <a:r>
              <a:rPr lang="en-US" dirty="0"/>
              <a:t>Scaling apps with many users requires server resources to handle multiple client connections and client state.</a:t>
            </a:r>
          </a:p>
          <a:p>
            <a:r>
              <a:rPr lang="en-US" dirty="0"/>
              <a:t>An ASP.NET Core server is required to serve the app. Serverless deployment scenarios aren't possible, such as serving the app from a Content Delivery Network (CDN).</a:t>
            </a:r>
          </a:p>
          <a:p>
            <a:r>
              <a:rPr lang="en-US" dirty="0"/>
              <a:t>We recommend using the Azure </a:t>
            </a:r>
            <a:r>
              <a:rPr lang="en-US" dirty="0" err="1"/>
              <a:t>SignalR</a:t>
            </a:r>
            <a:r>
              <a:rPr lang="en-US" dirty="0"/>
              <a:t> Service for </a:t>
            </a:r>
            <a:r>
              <a:rPr lang="en-US" dirty="0" err="1"/>
              <a:t>Blazor</a:t>
            </a:r>
            <a:r>
              <a:rPr lang="en-US" dirty="0"/>
              <a:t> Server apps. The service allows for scaling up a </a:t>
            </a:r>
            <a:r>
              <a:rPr lang="en-US" dirty="0" err="1"/>
              <a:t>Blazor</a:t>
            </a:r>
            <a:r>
              <a:rPr lang="en-US" dirty="0"/>
              <a:t> Server app to a large number of concurrent </a:t>
            </a:r>
            <a:r>
              <a:rPr lang="en-US" dirty="0" err="1"/>
              <a:t>SignalR</a:t>
            </a:r>
            <a:r>
              <a:rPr lang="en-US" dirty="0"/>
              <a:t> connections.</a:t>
            </a:r>
            <a:endParaRPr lang="en-IN" dirty="0"/>
          </a:p>
        </p:txBody>
      </p:sp>
    </p:spTree>
    <p:extLst>
      <p:ext uri="{BB962C8B-B14F-4D97-AF65-F5344CB8AC3E}">
        <p14:creationId xmlns:p14="http://schemas.microsoft.com/office/powerpoint/2010/main" xmlns="" val="388588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lazor WebAssembly: The Blazor app runs on a UI thread inside the browser.">
            <a:extLst>
              <a:ext uri="{FF2B5EF4-FFF2-40B4-BE49-F238E27FC236}">
                <a16:creationId xmlns:a16="http://schemas.microsoft.com/office/drawing/2014/main" xmlns="" id="{797AE27D-C08E-C120-65F5-CBBA6978B1F2}"/>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96000" y="1188220"/>
            <a:ext cx="4391025" cy="428625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a:extLst>
              <a:ext uri="{FF2B5EF4-FFF2-40B4-BE49-F238E27FC236}">
                <a16:creationId xmlns:a16="http://schemas.microsoft.com/office/drawing/2014/main" xmlns="" id="{26B2F0A2-9A67-16A2-A42E-6F87C19CCC75}"/>
              </a:ext>
            </a:extLst>
          </p:cNvPr>
          <p:cNvSpPr txBox="1"/>
          <p:nvPr/>
        </p:nvSpPr>
        <p:spPr>
          <a:xfrm>
            <a:off x="997258" y="968068"/>
            <a:ext cx="4196179" cy="2308324"/>
          </a:xfrm>
          <a:prstGeom prst="rect">
            <a:avLst/>
          </a:prstGeom>
          <a:noFill/>
        </p:spPr>
        <p:txBody>
          <a:bodyPr wrap="square">
            <a:spAutoFit/>
          </a:bodyPr>
          <a:lstStyle/>
          <a:p>
            <a:r>
              <a:rPr lang="en-US" dirty="0"/>
              <a:t>When the </a:t>
            </a:r>
            <a:r>
              <a:rPr lang="en-US" dirty="0" err="1"/>
              <a:t>Blazor</a:t>
            </a:r>
            <a:r>
              <a:rPr lang="en-US" dirty="0"/>
              <a:t> </a:t>
            </a:r>
            <a:r>
              <a:rPr lang="en-US" dirty="0" err="1"/>
              <a:t>WebAssembly</a:t>
            </a:r>
            <a:r>
              <a:rPr lang="en-US" dirty="0"/>
              <a:t> app is created for deployment without a backend ASP.NET Core app to serve its files, the app is called a standalone </a:t>
            </a:r>
            <a:r>
              <a:rPr lang="en-US" dirty="0" err="1"/>
              <a:t>Blazor</a:t>
            </a:r>
            <a:r>
              <a:rPr lang="en-US" dirty="0"/>
              <a:t> </a:t>
            </a:r>
            <a:r>
              <a:rPr lang="en-US" dirty="0" err="1"/>
              <a:t>WebAssembly</a:t>
            </a:r>
            <a:r>
              <a:rPr lang="en-US" dirty="0"/>
              <a:t> app. When the app is created for deployment with a backend app to serve its files, the app is called a hosted </a:t>
            </a:r>
            <a:r>
              <a:rPr lang="en-US" dirty="0" err="1"/>
              <a:t>Blazor</a:t>
            </a:r>
            <a:r>
              <a:rPr lang="en-US" dirty="0"/>
              <a:t> </a:t>
            </a:r>
            <a:r>
              <a:rPr lang="en-US" dirty="0" err="1"/>
              <a:t>WebAssembly</a:t>
            </a:r>
            <a:r>
              <a:rPr lang="en-US" dirty="0"/>
              <a:t> app.</a:t>
            </a:r>
            <a:endParaRPr lang="en-IN" dirty="0"/>
          </a:p>
        </p:txBody>
      </p:sp>
      <p:sp>
        <p:nvSpPr>
          <p:cNvPr id="6" name="TextBox 5">
            <a:extLst>
              <a:ext uri="{FF2B5EF4-FFF2-40B4-BE49-F238E27FC236}">
                <a16:creationId xmlns:a16="http://schemas.microsoft.com/office/drawing/2014/main" xmlns="" id="{1062F468-3D21-BF04-3501-40ECEEE8C442}"/>
              </a:ext>
            </a:extLst>
          </p:cNvPr>
          <p:cNvSpPr txBox="1"/>
          <p:nvPr/>
        </p:nvSpPr>
        <p:spPr>
          <a:xfrm>
            <a:off x="835517" y="3581609"/>
            <a:ext cx="4117020" cy="2031325"/>
          </a:xfrm>
          <a:prstGeom prst="rect">
            <a:avLst/>
          </a:prstGeom>
          <a:noFill/>
        </p:spPr>
        <p:txBody>
          <a:bodyPr wrap="square">
            <a:spAutoFit/>
          </a:bodyPr>
          <a:lstStyle/>
          <a:p>
            <a:r>
              <a:rPr lang="en-US" dirty="0"/>
              <a:t>The blazor.webassembly.js script is provided by the framework and handles:</a:t>
            </a:r>
          </a:p>
          <a:p>
            <a:endParaRPr lang="en-US" dirty="0"/>
          </a:p>
          <a:p>
            <a:r>
              <a:rPr lang="en-US" dirty="0"/>
              <a:t>Downloading the .NET runtime, the app, and the app's dependencies.</a:t>
            </a:r>
          </a:p>
          <a:p>
            <a:r>
              <a:rPr lang="en-US" dirty="0"/>
              <a:t>Initialization of the runtime to run the app.</a:t>
            </a:r>
            <a:endParaRPr lang="en-IN" dirty="0"/>
          </a:p>
        </p:txBody>
      </p:sp>
    </p:spTree>
    <p:extLst>
      <p:ext uri="{BB962C8B-B14F-4D97-AF65-F5344CB8AC3E}">
        <p14:creationId xmlns:p14="http://schemas.microsoft.com/office/powerpoint/2010/main" xmlns="" val="4168849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blazor webassembly pros and cons">
            <a:extLst>
              <a:ext uri="{FF2B5EF4-FFF2-40B4-BE49-F238E27FC236}">
                <a16:creationId xmlns:a16="http://schemas.microsoft.com/office/drawing/2014/main" xmlns="" id="{8E585213-45E9-2683-9E1C-6DF9D9111823}"/>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r="1666" b="23750"/>
          <a:stretch/>
        </p:blipFill>
        <p:spPr bwMode="auto">
          <a:xfrm>
            <a:off x="228428" y="136525"/>
            <a:ext cx="11557590" cy="6721475"/>
          </a:xfrm>
          <a:prstGeom prst="rect">
            <a:avLst/>
          </a:prstGeom>
          <a:solidFill>
            <a:srgbClr val="FFFFFF"/>
          </a:solidFill>
        </p:spPr>
      </p:pic>
      <p:sp>
        <p:nvSpPr>
          <p:cNvPr id="4" name="TextBox 3">
            <a:extLst>
              <a:ext uri="{FF2B5EF4-FFF2-40B4-BE49-F238E27FC236}">
                <a16:creationId xmlns:a16="http://schemas.microsoft.com/office/drawing/2014/main" xmlns="" id="{1BF826D0-B5F2-02B6-92C2-793D4B0EE216}"/>
              </a:ext>
            </a:extLst>
          </p:cNvPr>
          <p:cNvSpPr txBox="1"/>
          <p:nvPr/>
        </p:nvSpPr>
        <p:spPr>
          <a:xfrm>
            <a:off x="1893162" y="4017119"/>
            <a:ext cx="9786323" cy="646331"/>
          </a:xfrm>
          <a:prstGeom prst="rect">
            <a:avLst/>
          </a:prstGeom>
          <a:noFill/>
        </p:spPr>
        <p:txBody>
          <a:bodyPr wrap="square">
            <a:spAutoFit/>
          </a:bodyPr>
          <a:lstStyle/>
          <a:p>
            <a:pPr algn="l"/>
            <a:r>
              <a:rPr lang="en-US" b="1" i="0" dirty="0">
                <a:solidFill>
                  <a:srgbClr val="00B050"/>
                </a:solidFill>
                <a:effectLst/>
                <a:latin typeface="Segoe UI" panose="020B0502040204020203" pitchFamily="34" charset="0"/>
              </a:rPr>
              <a:t>An ASP.NET Core web server isn't required to host the app. Serverless deployment scenarios are possible, such as serving the app from a Content Delivery Network (CDN).</a:t>
            </a:r>
          </a:p>
        </p:txBody>
      </p:sp>
    </p:spTree>
    <p:extLst>
      <p:ext uri="{BB962C8B-B14F-4D97-AF65-F5344CB8AC3E}">
        <p14:creationId xmlns:p14="http://schemas.microsoft.com/office/powerpoint/2010/main" xmlns="" val="2179408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0146DD26-E59E-4BAA-A74F-05E44312CC29}"/>
              </a:ext>
            </a:extLst>
          </p:cNvPr>
          <p:cNvSpPr>
            <a:spLocks noGrp="1"/>
          </p:cNvSpPr>
          <p:nvPr>
            <p:ph idx="1"/>
          </p:nvPr>
        </p:nvSpPr>
        <p:spPr>
          <a:xfrm>
            <a:off x="460394" y="498729"/>
            <a:ext cx="11039452" cy="5053380"/>
          </a:xfrm>
        </p:spPr>
        <p:txBody>
          <a:bodyPr>
            <a:normAutofit/>
          </a:bodyPr>
          <a:lstStyle/>
          <a:p>
            <a:pPr algn="l">
              <a:buFont typeface="Arial" panose="020B0604020202020204" pitchFamily="34" charset="0"/>
              <a:buChar char="•"/>
            </a:pPr>
            <a:r>
              <a:rPr lang="en-US" sz="1800" b="0" i="0" dirty="0" err="1">
                <a:solidFill>
                  <a:srgbClr val="242424"/>
                </a:solidFill>
                <a:effectLst/>
                <a:latin typeface="Trebuchet MS" panose="020B0603020202020204" pitchFamily="34" charset="0"/>
              </a:rPr>
              <a:t>Blazor</a:t>
            </a:r>
            <a:r>
              <a:rPr lang="en-US" sz="1800" b="0" i="0" dirty="0">
                <a:solidFill>
                  <a:srgbClr val="242424"/>
                </a:solidFill>
                <a:effectLst/>
                <a:latin typeface="Trebuchet MS" panose="020B0603020202020204" pitchFamily="34" charset="0"/>
              </a:rPr>
              <a:t> Introduction</a:t>
            </a:r>
            <a:endParaRPr lang="en-US" sz="1800" b="0" i="0" dirty="0">
              <a:solidFill>
                <a:srgbClr val="242424"/>
              </a:solidFill>
              <a:effectLst/>
              <a:latin typeface="Times New Roman" panose="02020603050405020304" pitchFamily="18" charset="0"/>
            </a:endParaRPr>
          </a:p>
          <a:p>
            <a:pPr algn="l">
              <a:buFont typeface="Arial" panose="020B0604020202020204" pitchFamily="34" charset="0"/>
              <a:buChar char="•"/>
            </a:pPr>
            <a:r>
              <a:rPr lang="en-US" sz="1800" b="0" i="0" dirty="0" err="1">
                <a:solidFill>
                  <a:srgbClr val="242424"/>
                </a:solidFill>
                <a:effectLst/>
                <a:latin typeface="Trebuchet MS" panose="020B0603020202020204" pitchFamily="34" charset="0"/>
              </a:rPr>
              <a:t>Blazor</a:t>
            </a:r>
            <a:r>
              <a:rPr lang="en-US" sz="1800" b="0" i="0" dirty="0">
                <a:solidFill>
                  <a:srgbClr val="242424"/>
                </a:solidFill>
                <a:effectLst/>
                <a:latin typeface="Trebuchet MS" panose="020B0603020202020204" pitchFamily="34" charset="0"/>
              </a:rPr>
              <a:t> project structure</a:t>
            </a:r>
            <a:endParaRPr lang="en-US" sz="1800" b="0" i="0" dirty="0">
              <a:solidFill>
                <a:srgbClr val="242424"/>
              </a:solidFill>
              <a:effectLst/>
              <a:latin typeface="Times New Roman" panose="02020603050405020304" pitchFamily="18" charset="0"/>
            </a:endParaRPr>
          </a:p>
          <a:p>
            <a:pPr algn="l">
              <a:buFont typeface="Arial" panose="020B0604020202020204" pitchFamily="34" charset="0"/>
              <a:buChar char="•"/>
            </a:pPr>
            <a:r>
              <a:rPr lang="en-US" sz="1800" b="0" i="0" dirty="0" err="1">
                <a:solidFill>
                  <a:srgbClr val="242424"/>
                </a:solidFill>
                <a:effectLst/>
                <a:latin typeface="Trebuchet MS" panose="020B0603020202020204" pitchFamily="34" charset="0"/>
              </a:rPr>
              <a:t>Blazor</a:t>
            </a:r>
            <a:r>
              <a:rPr lang="en-US" sz="1800" b="0" i="0" dirty="0">
                <a:solidFill>
                  <a:srgbClr val="242424"/>
                </a:solidFill>
                <a:effectLst/>
                <a:latin typeface="Trebuchet MS" panose="020B0603020202020204" pitchFamily="34" charset="0"/>
              </a:rPr>
              <a:t> fundamentals</a:t>
            </a:r>
            <a:endParaRPr lang="en-US" sz="1800" b="0" i="0" dirty="0">
              <a:solidFill>
                <a:srgbClr val="242424"/>
              </a:solidFill>
              <a:effectLst/>
              <a:latin typeface="Times New Roman" panose="02020603050405020304" pitchFamily="18" charset="0"/>
            </a:endParaRPr>
          </a:p>
          <a:p>
            <a:pPr algn="l">
              <a:buFont typeface="Arial" panose="020B0604020202020204" pitchFamily="34" charset="0"/>
              <a:buChar char="•"/>
            </a:pPr>
            <a:r>
              <a:rPr lang="en-US" sz="1800" b="0" i="0" dirty="0" err="1">
                <a:solidFill>
                  <a:srgbClr val="242424"/>
                </a:solidFill>
                <a:effectLst/>
                <a:latin typeface="Trebuchet MS" panose="020B0603020202020204" pitchFamily="34" charset="0"/>
              </a:rPr>
              <a:t>Blazor</a:t>
            </a:r>
            <a:r>
              <a:rPr lang="en-US" sz="1800" b="0" i="0" dirty="0">
                <a:solidFill>
                  <a:srgbClr val="242424"/>
                </a:solidFill>
                <a:effectLst/>
                <a:latin typeface="Trebuchet MS" panose="020B0603020202020204" pitchFamily="34" charset="0"/>
              </a:rPr>
              <a:t> Components</a:t>
            </a:r>
            <a:endParaRPr lang="en-US" sz="1800" b="0" i="0" dirty="0">
              <a:solidFill>
                <a:srgbClr val="242424"/>
              </a:solidFill>
              <a:effectLst/>
              <a:latin typeface="Times New Roman" panose="02020603050405020304" pitchFamily="18" charset="0"/>
            </a:endParaRPr>
          </a:p>
          <a:p>
            <a:pPr algn="l">
              <a:buFont typeface="Arial" panose="020B0604020202020204" pitchFamily="34" charset="0"/>
              <a:buChar char="•"/>
            </a:pPr>
            <a:r>
              <a:rPr lang="en-US" sz="1800" b="0" i="0" dirty="0" err="1">
                <a:solidFill>
                  <a:srgbClr val="242424"/>
                </a:solidFill>
                <a:effectLst/>
                <a:latin typeface="Trebuchet MS" panose="020B0603020202020204" pitchFamily="34" charset="0"/>
              </a:rPr>
              <a:t>Blazor</a:t>
            </a:r>
            <a:r>
              <a:rPr lang="en-US" sz="1800" b="0" i="0" dirty="0">
                <a:solidFill>
                  <a:srgbClr val="242424"/>
                </a:solidFill>
                <a:effectLst/>
                <a:latin typeface="Trebuchet MS" panose="020B0603020202020204" pitchFamily="34" charset="0"/>
              </a:rPr>
              <a:t> Model Class</a:t>
            </a:r>
            <a:endParaRPr lang="en-US" sz="1800" b="0" i="0" dirty="0">
              <a:solidFill>
                <a:srgbClr val="242424"/>
              </a:solidFill>
              <a:effectLst/>
              <a:latin typeface="Times New Roman" panose="02020603050405020304" pitchFamily="18" charset="0"/>
            </a:endParaRPr>
          </a:p>
          <a:p>
            <a:pPr algn="l">
              <a:buFont typeface="Arial" panose="020B0604020202020204" pitchFamily="34" charset="0"/>
              <a:buChar char="•"/>
            </a:pPr>
            <a:r>
              <a:rPr lang="en-US" sz="1800" b="0" i="0" dirty="0" err="1">
                <a:solidFill>
                  <a:srgbClr val="242424"/>
                </a:solidFill>
                <a:effectLst/>
                <a:latin typeface="Trebuchet MS" panose="020B0603020202020204" pitchFamily="34" charset="0"/>
              </a:rPr>
              <a:t>Blazor</a:t>
            </a:r>
            <a:r>
              <a:rPr lang="en-US" sz="1800" b="0" i="0" dirty="0">
                <a:solidFill>
                  <a:srgbClr val="242424"/>
                </a:solidFill>
                <a:effectLst/>
                <a:latin typeface="Trebuchet MS" panose="020B0603020202020204" pitchFamily="34" charset="0"/>
              </a:rPr>
              <a:t> Hosting Models</a:t>
            </a:r>
            <a:endParaRPr lang="en-US" sz="1800" b="0" i="0" dirty="0">
              <a:solidFill>
                <a:srgbClr val="242424"/>
              </a:solidFill>
              <a:effectLst/>
              <a:latin typeface="Times New Roman" panose="02020603050405020304" pitchFamily="18" charset="0"/>
            </a:endParaRPr>
          </a:p>
          <a:p>
            <a:pPr algn="l">
              <a:buFont typeface="Arial" panose="020B0604020202020204" pitchFamily="34" charset="0"/>
              <a:buChar char="•"/>
            </a:pPr>
            <a:r>
              <a:rPr lang="en-US" sz="1800" b="0" i="0" dirty="0">
                <a:solidFill>
                  <a:srgbClr val="242424"/>
                </a:solidFill>
                <a:effectLst/>
                <a:latin typeface="Trebuchet MS" panose="020B0603020202020204" pitchFamily="34" charset="0"/>
              </a:rPr>
              <a:t>Routing</a:t>
            </a:r>
            <a:endParaRPr lang="en-US" sz="1800" b="0" i="0" dirty="0">
              <a:solidFill>
                <a:srgbClr val="242424"/>
              </a:solidFill>
              <a:effectLst/>
              <a:latin typeface="Times New Roman" panose="02020603050405020304" pitchFamily="18" charset="0"/>
            </a:endParaRPr>
          </a:p>
          <a:p>
            <a:pPr algn="l">
              <a:buFont typeface="Arial" panose="020B0604020202020204" pitchFamily="34" charset="0"/>
              <a:buChar char="•"/>
            </a:pPr>
            <a:r>
              <a:rPr lang="en-US" sz="1800" b="0" i="0" dirty="0">
                <a:solidFill>
                  <a:srgbClr val="242424"/>
                </a:solidFill>
                <a:effectLst/>
                <a:latin typeface="Trebuchet MS" panose="020B0603020202020204" pitchFamily="34" charset="0"/>
              </a:rPr>
              <a:t>Event Handling</a:t>
            </a:r>
            <a:endParaRPr lang="en-US" sz="1800" b="0" i="0" dirty="0">
              <a:solidFill>
                <a:srgbClr val="242424"/>
              </a:solidFill>
              <a:effectLst/>
              <a:latin typeface="Times New Roman" panose="02020603050405020304" pitchFamily="18" charset="0"/>
            </a:endParaRPr>
          </a:p>
          <a:p>
            <a:pPr algn="l">
              <a:buFont typeface="Arial" panose="020B0604020202020204" pitchFamily="34" charset="0"/>
              <a:buChar char="•"/>
            </a:pPr>
            <a:r>
              <a:rPr lang="en-US" sz="1800" b="0" i="0" dirty="0">
                <a:solidFill>
                  <a:srgbClr val="242424"/>
                </a:solidFill>
                <a:effectLst/>
                <a:latin typeface="Trebuchet MS" panose="020B0603020202020204" pitchFamily="34" charset="0"/>
              </a:rPr>
              <a:t>Data Binding</a:t>
            </a:r>
            <a:endParaRPr lang="en-US" sz="1800" b="0" i="0" dirty="0">
              <a:solidFill>
                <a:srgbClr val="242424"/>
              </a:solidFill>
              <a:effectLst/>
              <a:latin typeface="Times New Roman" panose="02020603050405020304" pitchFamily="18" charset="0"/>
            </a:endParaRPr>
          </a:p>
          <a:p>
            <a:pPr algn="l">
              <a:buFont typeface="Arial" panose="020B0604020202020204" pitchFamily="34" charset="0"/>
              <a:buChar char="•"/>
            </a:pPr>
            <a:r>
              <a:rPr lang="en-US" sz="1800" b="0" i="0" dirty="0" err="1">
                <a:solidFill>
                  <a:srgbClr val="242424"/>
                </a:solidFill>
                <a:effectLst/>
                <a:latin typeface="Trebuchet MS" panose="020B0603020202020204" pitchFamily="34" charset="0"/>
              </a:rPr>
              <a:t>Blazor</a:t>
            </a:r>
            <a:r>
              <a:rPr lang="en-US" sz="1800" b="0" i="0" dirty="0">
                <a:solidFill>
                  <a:srgbClr val="242424"/>
                </a:solidFill>
                <a:effectLst/>
                <a:latin typeface="Trebuchet MS" panose="020B0603020202020204" pitchFamily="34" charset="0"/>
              </a:rPr>
              <a:t> Event Callback</a:t>
            </a:r>
            <a:endParaRPr lang="en-US" sz="1800" b="0" i="0" dirty="0">
              <a:solidFill>
                <a:srgbClr val="242424"/>
              </a:solidFill>
              <a:effectLst/>
              <a:latin typeface="Times New Roman" panose="02020603050405020304" pitchFamily="18" charset="0"/>
            </a:endParaRPr>
          </a:p>
          <a:p>
            <a:pPr algn="l">
              <a:buFont typeface="Arial" panose="020B0604020202020204" pitchFamily="34" charset="0"/>
              <a:buChar char="•"/>
            </a:pPr>
            <a:r>
              <a:rPr lang="en-US" sz="1800" b="0" i="0" dirty="0">
                <a:solidFill>
                  <a:srgbClr val="242424"/>
                </a:solidFill>
                <a:effectLst/>
                <a:latin typeface="Trebuchet MS" panose="020B0603020202020204" pitchFamily="34" charset="0"/>
              </a:rPr>
              <a:t>Identity Setup in </a:t>
            </a:r>
            <a:r>
              <a:rPr lang="en-US" sz="1800" b="0" i="0" dirty="0" err="1">
                <a:solidFill>
                  <a:srgbClr val="242424"/>
                </a:solidFill>
                <a:effectLst/>
                <a:latin typeface="Trebuchet MS" panose="020B0603020202020204" pitchFamily="34" charset="0"/>
              </a:rPr>
              <a:t>Blazor</a:t>
            </a:r>
            <a:endParaRPr lang="en-US" sz="1800" b="0" i="0" dirty="0">
              <a:solidFill>
                <a:srgbClr val="242424"/>
              </a:solidFill>
              <a:effectLst/>
              <a:latin typeface="Times New Roman" panose="02020603050405020304" pitchFamily="18" charset="0"/>
            </a:endParaRPr>
          </a:p>
          <a:p>
            <a:pPr>
              <a:lnSpc>
                <a:spcPct val="100000"/>
              </a:lnSpc>
            </a:pPr>
            <a:r>
              <a:rPr lang="en-US" sz="1800" dirty="0">
                <a:solidFill>
                  <a:srgbClr val="242424"/>
                </a:solidFill>
              </a:rPr>
              <a:t>Authentication</a:t>
            </a:r>
          </a:p>
          <a:p>
            <a:pPr>
              <a:lnSpc>
                <a:spcPct val="100000"/>
              </a:lnSpc>
            </a:pPr>
            <a:r>
              <a:rPr lang="en-US" sz="1800" dirty="0">
                <a:solidFill>
                  <a:srgbClr val="242424"/>
                </a:solidFill>
              </a:rPr>
              <a:t>Security &amp; Identity</a:t>
            </a:r>
          </a:p>
          <a:p>
            <a:endParaRPr lang="en-IN" dirty="0"/>
          </a:p>
        </p:txBody>
      </p:sp>
    </p:spTree>
    <p:extLst>
      <p:ext uri="{BB962C8B-B14F-4D97-AF65-F5344CB8AC3E}">
        <p14:creationId xmlns:p14="http://schemas.microsoft.com/office/powerpoint/2010/main" xmlns="" val="1071779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4D549C-BEDF-5FBB-8D32-E181B9FFC69E}"/>
              </a:ext>
            </a:extLst>
          </p:cNvPr>
          <p:cNvSpPr>
            <a:spLocks noGrp="1"/>
          </p:cNvSpPr>
          <p:nvPr>
            <p:ph type="title"/>
          </p:nvPr>
        </p:nvSpPr>
        <p:spPr/>
        <p:txBody>
          <a:bodyPr/>
          <a:lstStyle/>
          <a:p>
            <a:r>
              <a:rPr lang="en-US" dirty="0"/>
              <a:t>Performance improvement </a:t>
            </a:r>
            <a:endParaRPr lang="en-IN" dirty="0"/>
          </a:p>
        </p:txBody>
      </p:sp>
      <p:sp>
        <p:nvSpPr>
          <p:cNvPr id="3" name="TextBox 2">
            <a:extLst>
              <a:ext uri="{FF2B5EF4-FFF2-40B4-BE49-F238E27FC236}">
                <a16:creationId xmlns:a16="http://schemas.microsoft.com/office/drawing/2014/main" xmlns="" id="{A9FF71C7-C0DE-DE6A-5593-4A49913AB3A4}"/>
              </a:ext>
            </a:extLst>
          </p:cNvPr>
          <p:cNvSpPr txBox="1"/>
          <p:nvPr/>
        </p:nvSpPr>
        <p:spPr>
          <a:xfrm>
            <a:off x="838200" y="1690688"/>
            <a:ext cx="9499135" cy="1754326"/>
          </a:xfrm>
          <a:prstGeom prst="rect">
            <a:avLst/>
          </a:prstGeom>
          <a:noFill/>
        </p:spPr>
        <p:txBody>
          <a:bodyPr wrap="square">
            <a:spAutoFit/>
          </a:bodyPr>
          <a:lstStyle/>
          <a:p>
            <a:r>
              <a:rPr lang="en-US" dirty="0"/>
              <a:t>1 </a:t>
            </a:r>
            <a:r>
              <a:rPr lang="en-US" b="0" i="0" dirty="0" err="1">
                <a:solidFill>
                  <a:srgbClr val="171717"/>
                </a:solidFill>
                <a:effectLst/>
                <a:latin typeface="Segoe UI" panose="020B0502040204020203" pitchFamily="34" charset="0"/>
              </a:rPr>
              <a:t>Blazor</a:t>
            </a:r>
            <a:r>
              <a:rPr lang="en-US" b="0" i="0" dirty="0">
                <a:solidFill>
                  <a:srgbClr val="171717"/>
                </a:solidFill>
                <a:effectLst/>
                <a:latin typeface="Segoe UI" panose="020B0502040204020203" pitchFamily="34" charset="0"/>
              </a:rPr>
              <a:t> </a:t>
            </a:r>
            <a:r>
              <a:rPr lang="en-US" b="0" i="0" dirty="0" err="1">
                <a:solidFill>
                  <a:srgbClr val="171717"/>
                </a:solidFill>
                <a:effectLst/>
                <a:latin typeface="Segoe UI" panose="020B0502040204020203" pitchFamily="34" charset="0"/>
              </a:rPr>
              <a:t>WebAssembly</a:t>
            </a:r>
            <a:r>
              <a:rPr lang="en-US" b="0" i="0" dirty="0">
                <a:solidFill>
                  <a:srgbClr val="171717"/>
                </a:solidFill>
                <a:effectLst/>
                <a:latin typeface="Segoe UI" panose="020B0502040204020203" pitchFamily="34" charset="0"/>
              </a:rPr>
              <a:t> includes support for trimming unused code from .NET Core framework libraries.</a:t>
            </a:r>
            <a:r>
              <a:rPr lang="en-US" dirty="0"/>
              <a:t>2 </a:t>
            </a:r>
            <a:r>
              <a:rPr lang="en-US" b="0" i="0" dirty="0">
                <a:solidFill>
                  <a:srgbClr val="171717"/>
                </a:solidFill>
                <a:effectLst/>
                <a:latin typeface="Segoe UI" panose="020B0502040204020203" pitchFamily="34" charset="0"/>
              </a:rPr>
              <a:t>When a </a:t>
            </a:r>
            <a:r>
              <a:rPr lang="en-US" b="0" i="0" dirty="0" err="1">
                <a:solidFill>
                  <a:srgbClr val="171717"/>
                </a:solidFill>
                <a:effectLst/>
                <a:latin typeface="Segoe UI" panose="020B0502040204020203" pitchFamily="34" charset="0"/>
              </a:rPr>
              <a:t>Blazor</a:t>
            </a:r>
            <a:r>
              <a:rPr lang="en-US" b="0" i="0" dirty="0">
                <a:solidFill>
                  <a:srgbClr val="171717"/>
                </a:solidFill>
                <a:effectLst/>
                <a:latin typeface="Segoe UI" panose="020B0502040204020203" pitchFamily="34" charset="0"/>
              </a:rPr>
              <a:t> </a:t>
            </a:r>
            <a:r>
              <a:rPr lang="en-US" b="0" i="0" dirty="0" err="1">
                <a:solidFill>
                  <a:srgbClr val="171717"/>
                </a:solidFill>
                <a:effectLst/>
                <a:latin typeface="Segoe UI" panose="020B0502040204020203" pitchFamily="34" charset="0"/>
              </a:rPr>
              <a:t>WebAssembly</a:t>
            </a:r>
            <a:r>
              <a:rPr lang="en-US" b="0" i="0" dirty="0">
                <a:solidFill>
                  <a:srgbClr val="171717"/>
                </a:solidFill>
                <a:effectLst/>
                <a:latin typeface="Segoe UI" panose="020B0502040204020203" pitchFamily="34" charset="0"/>
              </a:rPr>
              <a:t> app is published, the output is statically compressed during publish to reduce the app's size and remove the overhead for runtime compression.  The .NET compiler further </a:t>
            </a:r>
            <a:r>
              <a:rPr lang="en-US" b="0" i="0" dirty="0" err="1">
                <a:solidFill>
                  <a:srgbClr val="171717"/>
                </a:solidFill>
                <a:effectLst/>
                <a:latin typeface="Segoe UI" panose="020B0502040204020203" pitchFamily="34" charset="0"/>
              </a:rPr>
              <a:t>precompresses</a:t>
            </a:r>
            <a:r>
              <a:rPr lang="en-US" b="0" i="0" dirty="0">
                <a:solidFill>
                  <a:srgbClr val="171717"/>
                </a:solidFill>
                <a:effectLst/>
                <a:latin typeface="Segoe UI" panose="020B0502040204020203" pitchFamily="34" charset="0"/>
              </a:rPr>
              <a:t> a </a:t>
            </a:r>
            <a:r>
              <a:rPr lang="en-US" b="0" i="0" dirty="0" err="1">
                <a:solidFill>
                  <a:srgbClr val="171717"/>
                </a:solidFill>
                <a:effectLst/>
                <a:latin typeface="Segoe UI" panose="020B0502040204020203" pitchFamily="34" charset="0"/>
              </a:rPr>
              <a:t>Blazor</a:t>
            </a:r>
            <a:r>
              <a:rPr lang="en-US" b="0" i="0" dirty="0">
                <a:solidFill>
                  <a:srgbClr val="171717"/>
                </a:solidFill>
                <a:effectLst/>
                <a:latin typeface="Segoe UI" panose="020B0502040204020203" pitchFamily="34" charset="0"/>
              </a:rPr>
              <a:t> </a:t>
            </a:r>
            <a:r>
              <a:rPr lang="en-US" b="0" i="0" dirty="0" err="1">
                <a:solidFill>
                  <a:srgbClr val="171717"/>
                </a:solidFill>
                <a:effectLst/>
                <a:latin typeface="Segoe UI" panose="020B0502040204020203" pitchFamily="34" charset="0"/>
              </a:rPr>
              <a:t>WebAssembly</a:t>
            </a:r>
            <a:r>
              <a:rPr lang="en-US" b="0" i="0" dirty="0">
                <a:solidFill>
                  <a:srgbClr val="171717"/>
                </a:solidFill>
                <a:effectLst/>
                <a:latin typeface="Segoe UI" panose="020B0502040204020203" pitchFamily="34" charset="0"/>
              </a:rPr>
              <a:t> app for a smaller app payload.</a:t>
            </a:r>
            <a:endParaRPr lang="en-US" dirty="0"/>
          </a:p>
          <a:p>
            <a:r>
              <a:rPr lang="en-US" dirty="0"/>
              <a:t>3 caching all assemblies in browser.</a:t>
            </a:r>
            <a:endParaRPr lang="en-IN" dirty="0"/>
          </a:p>
        </p:txBody>
      </p:sp>
    </p:spTree>
    <p:extLst>
      <p:ext uri="{BB962C8B-B14F-4D97-AF65-F5344CB8AC3E}">
        <p14:creationId xmlns:p14="http://schemas.microsoft.com/office/powerpoint/2010/main" xmlns="" val="716970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1491AF-3FCA-965C-0EBB-203EF02510B7}"/>
              </a:ext>
            </a:extLst>
          </p:cNvPr>
          <p:cNvSpPr>
            <a:spLocks noGrp="1"/>
          </p:cNvSpPr>
          <p:nvPr>
            <p:ph type="title"/>
          </p:nvPr>
        </p:nvSpPr>
        <p:spPr>
          <a:xfrm>
            <a:off x="839788" y="457200"/>
            <a:ext cx="3932237" cy="1600200"/>
          </a:xfrm>
        </p:spPr>
        <p:txBody>
          <a:bodyPr anchor="b">
            <a:normAutofit/>
          </a:bodyPr>
          <a:lstStyle/>
          <a:p>
            <a:r>
              <a:rPr lang="en-IN" b="1" i="0" err="1">
                <a:effectLst/>
              </a:rPr>
              <a:t>Blazor</a:t>
            </a:r>
            <a:r>
              <a:rPr lang="en-IN" b="1" i="0">
                <a:effectLst/>
              </a:rPr>
              <a:t> Hybrid</a:t>
            </a:r>
            <a:br>
              <a:rPr lang="en-IN" b="1" i="0">
                <a:effectLst/>
              </a:rPr>
            </a:br>
            <a:endParaRPr lang="en-IN" dirty="0"/>
          </a:p>
        </p:txBody>
      </p:sp>
      <p:pic>
        <p:nvPicPr>
          <p:cNvPr id="3074" name="Picture 2" descr="Hybrid apps with .NET and Blazor render UI in a Web View control, where the HTML Document Object Model (DOM) interacts with Blazor and .NET of the native desktop or mobile app.">
            <a:extLst>
              <a:ext uri="{FF2B5EF4-FFF2-40B4-BE49-F238E27FC236}">
                <a16:creationId xmlns:a16="http://schemas.microsoft.com/office/drawing/2014/main" xmlns="" id="{58D0FB6E-A7DE-A585-1C4A-52BEA50EF2EE}"/>
              </a:ext>
            </a:extLst>
          </p:cNvPr>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5183188" y="1688307"/>
            <a:ext cx="6172200" cy="3471861"/>
          </a:xfrm>
          <a:prstGeom prst="rect">
            <a:avLst/>
          </a:prstGeom>
          <a:solidFill>
            <a:srgbClr val="FFFFFF"/>
          </a:solidFill>
        </p:spPr>
      </p:pic>
      <p:sp>
        <p:nvSpPr>
          <p:cNvPr id="3079" name="Text Placeholder 3">
            <a:extLst>
              <a:ext uri="{FF2B5EF4-FFF2-40B4-BE49-F238E27FC236}">
                <a16:creationId xmlns:a16="http://schemas.microsoft.com/office/drawing/2014/main" xmlns="" id="{CE81B044-25C2-3012-83CE-22BF9AB21082}"/>
              </a:ext>
            </a:extLst>
          </p:cNvPr>
          <p:cNvSpPr>
            <a:spLocks noGrp="1"/>
          </p:cNvSpPr>
          <p:nvPr>
            <p:ph type="body" sz="half" idx="2"/>
          </p:nvPr>
        </p:nvSpPr>
        <p:spPr>
          <a:xfrm>
            <a:off x="335666" y="2057400"/>
            <a:ext cx="4436359" cy="3243805"/>
          </a:xfrm>
        </p:spPr>
        <p:txBody>
          <a:bodyPr>
            <a:noAutofit/>
          </a:bodyPr>
          <a:lstStyle/>
          <a:p>
            <a:r>
              <a:rPr lang="en-US" sz="1800" b="0" i="0" dirty="0" err="1">
                <a:solidFill>
                  <a:srgbClr val="171717"/>
                </a:solidFill>
                <a:effectLst/>
                <a:latin typeface="Segoe UI" panose="020B0502040204020203" pitchFamily="34" charset="0"/>
              </a:rPr>
              <a:t>Blazor</a:t>
            </a:r>
            <a:r>
              <a:rPr lang="en-US" sz="1800" b="0" i="0" dirty="0">
                <a:solidFill>
                  <a:srgbClr val="171717"/>
                </a:solidFill>
                <a:effectLst/>
                <a:latin typeface="Segoe UI" panose="020B0502040204020203" pitchFamily="34" charset="0"/>
              </a:rPr>
              <a:t> can also be used to build native client apps using a hybrid approach. Hybrid apps are native apps that leverage web technologies for their functionality. In a </a:t>
            </a:r>
            <a:r>
              <a:rPr lang="en-US" sz="1800" b="0" i="0" dirty="0" err="1">
                <a:solidFill>
                  <a:srgbClr val="171717"/>
                </a:solidFill>
                <a:effectLst/>
                <a:latin typeface="Segoe UI" panose="020B0502040204020203" pitchFamily="34" charset="0"/>
              </a:rPr>
              <a:t>Blazor</a:t>
            </a:r>
            <a:r>
              <a:rPr lang="en-US" sz="1800" b="0" i="0" dirty="0">
                <a:solidFill>
                  <a:srgbClr val="171717"/>
                </a:solidFill>
                <a:effectLst/>
                <a:latin typeface="Segoe UI" panose="020B0502040204020203" pitchFamily="34" charset="0"/>
              </a:rPr>
              <a:t> Hybrid app, Razor components run directly in the native app (not on </a:t>
            </a:r>
            <a:r>
              <a:rPr lang="en-US" sz="1800" b="0" i="0" dirty="0" err="1">
                <a:solidFill>
                  <a:srgbClr val="171717"/>
                </a:solidFill>
                <a:effectLst/>
                <a:latin typeface="Segoe UI" panose="020B0502040204020203" pitchFamily="34" charset="0"/>
              </a:rPr>
              <a:t>WebAssembly</a:t>
            </a:r>
            <a:r>
              <a:rPr lang="en-US" sz="1800" b="0" i="0" dirty="0">
                <a:solidFill>
                  <a:srgbClr val="171717"/>
                </a:solidFill>
                <a:effectLst/>
                <a:latin typeface="Segoe UI" panose="020B0502040204020203" pitchFamily="34" charset="0"/>
              </a:rPr>
              <a:t>) along with any other .NET code and render web UI based on HTML and CSS to an embedded Web View control through a local interop channel.</a:t>
            </a:r>
            <a:endParaRPr lang="en-US" sz="1800" dirty="0"/>
          </a:p>
        </p:txBody>
      </p:sp>
    </p:spTree>
    <p:extLst>
      <p:ext uri="{BB962C8B-B14F-4D97-AF65-F5344CB8AC3E}">
        <p14:creationId xmlns:p14="http://schemas.microsoft.com/office/powerpoint/2010/main" xmlns="" val="958409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92DD38-C886-8421-EECD-7EA8241C4C65}"/>
              </a:ext>
            </a:extLst>
          </p:cNvPr>
          <p:cNvSpPr>
            <a:spLocks noGrp="1"/>
          </p:cNvSpPr>
          <p:nvPr>
            <p:ph type="title"/>
          </p:nvPr>
        </p:nvSpPr>
        <p:spPr/>
        <p:txBody>
          <a:bodyPr/>
          <a:lstStyle/>
          <a:p>
            <a:r>
              <a:rPr lang="en-US" dirty="0" err="1"/>
              <a:t>Blazor</a:t>
            </a:r>
            <a:r>
              <a:rPr lang="en-US" dirty="0"/>
              <a:t> Hybrid App</a:t>
            </a:r>
            <a:endParaRPr lang="en-IN" dirty="0"/>
          </a:p>
        </p:txBody>
      </p:sp>
      <p:sp>
        <p:nvSpPr>
          <p:cNvPr id="5" name="TextBox 4">
            <a:extLst>
              <a:ext uri="{FF2B5EF4-FFF2-40B4-BE49-F238E27FC236}">
                <a16:creationId xmlns:a16="http://schemas.microsoft.com/office/drawing/2014/main" xmlns="" id="{68D51742-1BA9-3D31-E637-A80ED2BAFE65}"/>
              </a:ext>
            </a:extLst>
          </p:cNvPr>
          <p:cNvSpPr txBox="1"/>
          <p:nvPr/>
        </p:nvSpPr>
        <p:spPr>
          <a:xfrm>
            <a:off x="1287684" y="1847881"/>
            <a:ext cx="10263849" cy="1569660"/>
          </a:xfrm>
          <a:prstGeom prst="rect">
            <a:avLst/>
          </a:prstGeom>
          <a:noFill/>
        </p:spPr>
        <p:txBody>
          <a:bodyPr wrap="square">
            <a:spAutoFit/>
          </a:bodyPr>
          <a:lstStyle/>
          <a:p>
            <a:pPr marL="285750" indent="-285750">
              <a:buFont typeface="Arial" panose="020B0604020202020204" pitchFamily="34" charset="0"/>
              <a:buChar char="•"/>
            </a:pPr>
            <a:r>
              <a:rPr lang="en-IN" sz="2400" dirty="0" err="1"/>
              <a:t>Blazor</a:t>
            </a:r>
            <a:r>
              <a:rPr lang="en-IN" sz="2400" dirty="0"/>
              <a:t> Hybrid apps can be built using different .NET native app frameworks, including .NET MAUI, WPF, and Windows Forms. </a:t>
            </a:r>
            <a:r>
              <a:rPr lang="en-IN" sz="2400" dirty="0" err="1"/>
              <a:t>Blazor</a:t>
            </a:r>
            <a:r>
              <a:rPr lang="en-IN" sz="2400" dirty="0"/>
              <a:t> provides </a:t>
            </a:r>
            <a:r>
              <a:rPr lang="en-IN" sz="2400" dirty="0" err="1"/>
              <a:t>BlazorWebView</a:t>
            </a:r>
            <a:r>
              <a:rPr lang="en-IN" sz="2400" dirty="0"/>
              <a:t> controls for adding Razor components to apps built with these frameworks. </a:t>
            </a:r>
          </a:p>
        </p:txBody>
      </p:sp>
      <p:sp>
        <p:nvSpPr>
          <p:cNvPr id="7" name="TextBox 6">
            <a:extLst>
              <a:ext uri="{FF2B5EF4-FFF2-40B4-BE49-F238E27FC236}">
                <a16:creationId xmlns:a16="http://schemas.microsoft.com/office/drawing/2014/main" xmlns="" id="{1D8B878B-62AF-0E10-6410-B12C90BE984A}"/>
              </a:ext>
            </a:extLst>
          </p:cNvPr>
          <p:cNvSpPr txBox="1"/>
          <p:nvPr/>
        </p:nvSpPr>
        <p:spPr>
          <a:xfrm>
            <a:off x="1287684" y="3429000"/>
            <a:ext cx="10263849" cy="830997"/>
          </a:xfrm>
          <a:prstGeom prst="rect">
            <a:avLst/>
          </a:prstGeom>
          <a:noFill/>
        </p:spPr>
        <p:txBody>
          <a:bodyPr wrap="square">
            <a:spAutoFit/>
          </a:bodyPr>
          <a:lstStyle/>
          <a:p>
            <a:pPr marL="285750" indent="-285750">
              <a:buFont typeface="Arial" panose="020B0604020202020204" pitchFamily="34" charset="0"/>
              <a:buChar char="•"/>
            </a:pPr>
            <a:r>
              <a:rPr lang="en-US" sz="2400" dirty="0"/>
              <a:t>Using </a:t>
            </a:r>
            <a:r>
              <a:rPr lang="en-US" sz="2400" dirty="0" err="1"/>
              <a:t>Blazor</a:t>
            </a:r>
            <a:r>
              <a:rPr lang="en-US" sz="2400" dirty="0"/>
              <a:t> with .NET MAUI offers a convenient way to build cross-platform </a:t>
            </a:r>
            <a:r>
              <a:rPr lang="en-US" sz="2400" dirty="0" err="1"/>
              <a:t>Blazor</a:t>
            </a:r>
            <a:r>
              <a:rPr lang="en-US" sz="2400" dirty="0"/>
              <a:t> Hybrid apps for mobile and desktop,</a:t>
            </a:r>
            <a:endParaRPr lang="en-IN" sz="2400" dirty="0"/>
          </a:p>
        </p:txBody>
      </p:sp>
      <p:sp>
        <p:nvSpPr>
          <p:cNvPr id="9" name="TextBox 8">
            <a:extLst>
              <a:ext uri="{FF2B5EF4-FFF2-40B4-BE49-F238E27FC236}">
                <a16:creationId xmlns:a16="http://schemas.microsoft.com/office/drawing/2014/main" xmlns="" id="{AE35DEBE-D381-406C-8C06-035DA40FAF9A}"/>
              </a:ext>
            </a:extLst>
          </p:cNvPr>
          <p:cNvSpPr txBox="1"/>
          <p:nvPr/>
        </p:nvSpPr>
        <p:spPr>
          <a:xfrm>
            <a:off x="1287684" y="4456121"/>
            <a:ext cx="10263849" cy="830997"/>
          </a:xfrm>
          <a:prstGeom prst="rect">
            <a:avLst/>
          </a:prstGeom>
          <a:noFill/>
        </p:spPr>
        <p:txBody>
          <a:bodyPr wrap="square">
            <a:spAutoFit/>
          </a:bodyPr>
          <a:lstStyle/>
          <a:p>
            <a:pPr marL="285750" indent="-285750">
              <a:buFont typeface="Arial" panose="020B0604020202020204" pitchFamily="34" charset="0"/>
              <a:buChar char="•"/>
            </a:pPr>
            <a:r>
              <a:rPr lang="en-US" sz="2400" dirty="0"/>
              <a:t> </a:t>
            </a:r>
            <a:r>
              <a:rPr lang="en-US" sz="2400" dirty="0" err="1"/>
              <a:t>Blazor</a:t>
            </a:r>
            <a:r>
              <a:rPr lang="en-US" sz="2400" dirty="0"/>
              <a:t> integration with WPF and Windows Forms can be a great way to modernize existing apps.</a:t>
            </a:r>
            <a:endParaRPr lang="en-IN" sz="2400" dirty="0"/>
          </a:p>
        </p:txBody>
      </p:sp>
      <p:sp>
        <p:nvSpPr>
          <p:cNvPr id="11" name="TextBox 10">
            <a:extLst>
              <a:ext uri="{FF2B5EF4-FFF2-40B4-BE49-F238E27FC236}">
                <a16:creationId xmlns:a16="http://schemas.microsoft.com/office/drawing/2014/main" xmlns="" id="{C732BB44-655D-C292-2BC3-7F664189E0FD}"/>
              </a:ext>
            </a:extLst>
          </p:cNvPr>
          <p:cNvSpPr txBox="1"/>
          <p:nvPr/>
        </p:nvSpPr>
        <p:spPr>
          <a:xfrm>
            <a:off x="1287684" y="5350515"/>
            <a:ext cx="10263849" cy="830997"/>
          </a:xfrm>
          <a:prstGeom prst="rect">
            <a:avLst/>
          </a:prstGeom>
          <a:noFill/>
        </p:spPr>
        <p:txBody>
          <a:bodyPr wrap="square">
            <a:spAutoFit/>
          </a:bodyPr>
          <a:lstStyle/>
          <a:p>
            <a:pPr marL="285750" indent="-285750">
              <a:buFont typeface="Arial" panose="020B0604020202020204" pitchFamily="34" charset="0"/>
              <a:buChar char="•"/>
            </a:pPr>
            <a:r>
              <a:rPr lang="en-US" sz="2400" dirty="0" err="1"/>
              <a:t>Blazor</a:t>
            </a:r>
            <a:r>
              <a:rPr lang="en-US" sz="2400" dirty="0"/>
              <a:t> Hybrid apps combine the benefits of the web, native apps, and the .NET platform.</a:t>
            </a:r>
            <a:endParaRPr lang="en-IN" sz="2400" dirty="0"/>
          </a:p>
        </p:txBody>
      </p:sp>
    </p:spTree>
    <p:extLst>
      <p:ext uri="{BB962C8B-B14F-4D97-AF65-F5344CB8AC3E}">
        <p14:creationId xmlns:p14="http://schemas.microsoft.com/office/powerpoint/2010/main" xmlns="" val="158998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980AC0-2581-037A-8BD4-35F3D3C6E25F}"/>
              </a:ext>
            </a:extLst>
          </p:cNvPr>
          <p:cNvSpPr>
            <a:spLocks noGrp="1"/>
          </p:cNvSpPr>
          <p:nvPr>
            <p:ph type="title"/>
          </p:nvPr>
        </p:nvSpPr>
        <p:spPr/>
        <p:txBody>
          <a:bodyPr>
            <a:normAutofit/>
          </a:bodyPr>
          <a:lstStyle/>
          <a:p>
            <a:r>
              <a:rPr lang="en-US" sz="3600" b="0" i="0" dirty="0">
                <a:solidFill>
                  <a:srgbClr val="171717"/>
                </a:solidFill>
                <a:effectLst/>
                <a:latin typeface="Segoe UI" panose="020B0502040204020203" pitchFamily="34" charset="0"/>
              </a:rPr>
              <a:t>The </a:t>
            </a:r>
            <a:r>
              <a:rPr lang="en-US" sz="3600" b="0" i="0" dirty="0" err="1">
                <a:solidFill>
                  <a:srgbClr val="171717"/>
                </a:solidFill>
                <a:effectLst/>
                <a:latin typeface="Segoe UI" panose="020B0502040204020203" pitchFamily="34" charset="0"/>
              </a:rPr>
              <a:t>Blazor</a:t>
            </a:r>
            <a:r>
              <a:rPr lang="en-US" sz="3600" b="0" i="0" dirty="0">
                <a:solidFill>
                  <a:srgbClr val="171717"/>
                </a:solidFill>
                <a:effectLst/>
                <a:latin typeface="Segoe UI" panose="020B0502040204020203" pitchFamily="34" charset="0"/>
              </a:rPr>
              <a:t> Hybrid hosting model offers several benefits:</a:t>
            </a:r>
            <a:endParaRPr lang="en-IN" sz="3600" dirty="0"/>
          </a:p>
        </p:txBody>
      </p:sp>
      <p:sp>
        <p:nvSpPr>
          <p:cNvPr id="6" name="TextBox 5">
            <a:extLst>
              <a:ext uri="{FF2B5EF4-FFF2-40B4-BE49-F238E27FC236}">
                <a16:creationId xmlns:a16="http://schemas.microsoft.com/office/drawing/2014/main" xmlns="" id="{62E273D1-335B-986C-7790-6B8A97B66439}"/>
              </a:ext>
            </a:extLst>
          </p:cNvPr>
          <p:cNvSpPr txBox="1"/>
          <p:nvPr/>
        </p:nvSpPr>
        <p:spPr>
          <a:xfrm>
            <a:off x="940444" y="1836307"/>
            <a:ext cx="6094070" cy="1477328"/>
          </a:xfrm>
          <a:prstGeom prst="rect">
            <a:avLst/>
          </a:prstGeom>
          <a:noFill/>
        </p:spPr>
        <p:txBody>
          <a:bodyPr wrap="square">
            <a:spAutoFit/>
          </a:bodyPr>
          <a:lstStyle/>
          <a:p>
            <a:pPr marL="285750" indent="-285750">
              <a:buFont typeface="Arial" panose="020B0604020202020204" pitchFamily="34" charset="0"/>
              <a:buChar char="•"/>
            </a:pPr>
            <a:r>
              <a:rPr lang="en-US" dirty="0"/>
              <a:t>Reuse existing components that can be shared across mobile, desktop, and web.</a:t>
            </a:r>
          </a:p>
          <a:p>
            <a:pPr marL="285750" indent="-285750">
              <a:buFont typeface="Arial" panose="020B0604020202020204" pitchFamily="34" charset="0"/>
              <a:buChar char="•"/>
            </a:pPr>
            <a:r>
              <a:rPr lang="en-US" dirty="0"/>
              <a:t>Leverage web development skills, experience, and resources.</a:t>
            </a:r>
          </a:p>
          <a:p>
            <a:pPr marL="285750" indent="-285750">
              <a:buFont typeface="Arial" panose="020B0604020202020204" pitchFamily="34" charset="0"/>
              <a:buChar char="•"/>
            </a:pPr>
            <a:r>
              <a:rPr lang="en-US" dirty="0"/>
              <a:t>Apps have full access to the native capabilities of the device.</a:t>
            </a:r>
            <a:endParaRPr lang="en-IN" dirty="0"/>
          </a:p>
        </p:txBody>
      </p:sp>
      <p:sp>
        <p:nvSpPr>
          <p:cNvPr id="8" name="TextBox 7">
            <a:extLst>
              <a:ext uri="{FF2B5EF4-FFF2-40B4-BE49-F238E27FC236}">
                <a16:creationId xmlns:a16="http://schemas.microsoft.com/office/drawing/2014/main" xmlns="" id="{B7EA3897-9AD5-072B-966B-2201DD79EB23}"/>
              </a:ext>
            </a:extLst>
          </p:cNvPr>
          <p:cNvSpPr txBox="1"/>
          <p:nvPr/>
        </p:nvSpPr>
        <p:spPr>
          <a:xfrm>
            <a:off x="940443" y="3544366"/>
            <a:ext cx="9685115" cy="1077218"/>
          </a:xfrm>
          <a:prstGeom prst="rect">
            <a:avLst/>
          </a:prstGeom>
          <a:noFill/>
        </p:spPr>
        <p:txBody>
          <a:bodyPr wrap="square">
            <a:spAutoFit/>
          </a:bodyPr>
          <a:lstStyle/>
          <a:p>
            <a:r>
              <a:rPr lang="en-US" sz="3200" b="0" i="0" dirty="0">
                <a:solidFill>
                  <a:srgbClr val="171717"/>
                </a:solidFill>
                <a:effectLst/>
                <a:latin typeface="Segoe UI" panose="020B0502040204020203" pitchFamily="34" charset="0"/>
              </a:rPr>
              <a:t>The </a:t>
            </a:r>
            <a:r>
              <a:rPr lang="en-US" sz="3200" b="0" i="0" dirty="0" err="1">
                <a:solidFill>
                  <a:srgbClr val="171717"/>
                </a:solidFill>
                <a:effectLst/>
                <a:latin typeface="Segoe UI" panose="020B0502040204020203" pitchFamily="34" charset="0"/>
              </a:rPr>
              <a:t>Blazor</a:t>
            </a:r>
            <a:r>
              <a:rPr lang="en-US" sz="3200" b="0" i="0" dirty="0">
                <a:solidFill>
                  <a:srgbClr val="171717"/>
                </a:solidFill>
                <a:effectLst/>
                <a:latin typeface="Segoe UI" panose="020B0502040204020203" pitchFamily="34" charset="0"/>
              </a:rPr>
              <a:t> Hybrid hosting model has the following limitations:</a:t>
            </a:r>
            <a:endParaRPr lang="en-IN" sz="3200" dirty="0"/>
          </a:p>
        </p:txBody>
      </p:sp>
      <p:sp>
        <p:nvSpPr>
          <p:cNvPr id="10" name="TextBox 9">
            <a:extLst>
              <a:ext uri="{FF2B5EF4-FFF2-40B4-BE49-F238E27FC236}">
                <a16:creationId xmlns:a16="http://schemas.microsoft.com/office/drawing/2014/main" xmlns="" id="{0E94DDA1-CCFF-2506-A2A2-D432844DE8D8}"/>
              </a:ext>
            </a:extLst>
          </p:cNvPr>
          <p:cNvSpPr txBox="1"/>
          <p:nvPr/>
        </p:nvSpPr>
        <p:spPr>
          <a:xfrm>
            <a:off x="1102488" y="4852315"/>
            <a:ext cx="8817015" cy="1200329"/>
          </a:xfrm>
          <a:prstGeom prst="rect">
            <a:avLst/>
          </a:prstGeom>
          <a:noFill/>
        </p:spPr>
        <p:txBody>
          <a:bodyPr wrap="square">
            <a:spAutoFit/>
          </a:bodyPr>
          <a:lstStyle/>
          <a:p>
            <a:pPr marL="285750" indent="-285750">
              <a:buFont typeface="Arial" panose="020B0604020202020204" pitchFamily="34" charset="0"/>
              <a:buChar char="•"/>
            </a:pPr>
            <a:r>
              <a:rPr lang="en-US" dirty="0"/>
              <a:t>Separate native client apps must be built, deployed, and maintained for each target platform.</a:t>
            </a:r>
          </a:p>
          <a:p>
            <a:pPr marL="285750" indent="-285750">
              <a:buFont typeface="Arial" panose="020B0604020202020204" pitchFamily="34" charset="0"/>
              <a:buChar char="•"/>
            </a:pPr>
            <a:r>
              <a:rPr lang="en-US" dirty="0"/>
              <a:t>Native client apps usually take longer to find, download, and install than accessing a web app in a browser.</a:t>
            </a:r>
            <a:endParaRPr lang="en-IN" dirty="0"/>
          </a:p>
        </p:txBody>
      </p:sp>
    </p:spTree>
    <p:extLst>
      <p:ext uri="{BB962C8B-B14F-4D97-AF65-F5344CB8AC3E}">
        <p14:creationId xmlns:p14="http://schemas.microsoft.com/office/powerpoint/2010/main" xmlns="" val="2038384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A78701-90AB-D400-D249-63F0DDDBAEF6}"/>
              </a:ext>
            </a:extLst>
          </p:cNvPr>
          <p:cNvSpPr>
            <a:spLocks noGrp="1"/>
          </p:cNvSpPr>
          <p:nvPr>
            <p:ph type="title"/>
          </p:nvPr>
        </p:nvSpPr>
        <p:spPr/>
        <p:txBody>
          <a:bodyPr/>
          <a:lstStyle/>
          <a:p>
            <a:r>
              <a:rPr lang="en-US" dirty="0"/>
              <a:t>Component in </a:t>
            </a:r>
            <a:r>
              <a:rPr lang="en-US" dirty="0" err="1"/>
              <a:t>Blazor</a:t>
            </a:r>
            <a:endParaRPr lang="en-IN" dirty="0"/>
          </a:p>
        </p:txBody>
      </p:sp>
      <p:sp>
        <p:nvSpPr>
          <p:cNvPr id="4" name="TextBox 3">
            <a:extLst>
              <a:ext uri="{FF2B5EF4-FFF2-40B4-BE49-F238E27FC236}">
                <a16:creationId xmlns:a16="http://schemas.microsoft.com/office/drawing/2014/main" xmlns="" id="{2271A0AA-625C-1910-1FDD-44EE37351440}"/>
              </a:ext>
            </a:extLst>
          </p:cNvPr>
          <p:cNvSpPr txBox="1"/>
          <p:nvPr/>
        </p:nvSpPr>
        <p:spPr>
          <a:xfrm>
            <a:off x="838199" y="1367522"/>
            <a:ext cx="7854387" cy="369332"/>
          </a:xfrm>
          <a:prstGeom prst="rect">
            <a:avLst/>
          </a:prstGeom>
          <a:noFill/>
        </p:spPr>
        <p:txBody>
          <a:bodyPr wrap="square">
            <a:spAutoFit/>
          </a:bodyPr>
          <a:lstStyle/>
          <a:p>
            <a:r>
              <a:rPr lang="en-US" b="0" i="0" dirty="0">
                <a:solidFill>
                  <a:srgbClr val="171717"/>
                </a:solidFill>
                <a:effectLst/>
                <a:latin typeface="Segoe UI" panose="020B0502040204020203" pitchFamily="34" charset="0"/>
              </a:rPr>
              <a:t>A component's name must start with an uppercase character:</a:t>
            </a:r>
            <a:endParaRPr lang="en-IN" dirty="0"/>
          </a:p>
        </p:txBody>
      </p:sp>
      <p:sp>
        <p:nvSpPr>
          <p:cNvPr id="6" name="TextBox 5">
            <a:extLst>
              <a:ext uri="{FF2B5EF4-FFF2-40B4-BE49-F238E27FC236}">
                <a16:creationId xmlns:a16="http://schemas.microsoft.com/office/drawing/2014/main" xmlns="" id="{37CA6B5B-0E35-E7C2-7EB5-FA6399A58AA6}"/>
              </a:ext>
            </a:extLst>
          </p:cNvPr>
          <p:cNvSpPr txBox="1"/>
          <p:nvPr/>
        </p:nvSpPr>
        <p:spPr>
          <a:xfrm>
            <a:off x="940442" y="1815921"/>
            <a:ext cx="8643395" cy="646331"/>
          </a:xfrm>
          <a:prstGeom prst="rect">
            <a:avLst/>
          </a:prstGeom>
          <a:noFill/>
        </p:spPr>
        <p:txBody>
          <a:bodyPr wrap="square">
            <a:spAutoFit/>
          </a:bodyPr>
          <a:lstStyle/>
          <a:p>
            <a:r>
              <a:rPr lang="en-US" dirty="0"/>
              <a:t>Components are implemented using a combination of C# and HTML markup in Razor component files with the .razor file extension.</a:t>
            </a:r>
            <a:endParaRPr lang="en-IN" dirty="0"/>
          </a:p>
        </p:txBody>
      </p:sp>
      <p:sp>
        <p:nvSpPr>
          <p:cNvPr id="8" name="TextBox 7">
            <a:extLst>
              <a:ext uri="{FF2B5EF4-FFF2-40B4-BE49-F238E27FC236}">
                <a16:creationId xmlns:a16="http://schemas.microsoft.com/office/drawing/2014/main" xmlns="" id="{B26B049B-2C64-95AD-FD6B-A6A984978642}"/>
              </a:ext>
            </a:extLst>
          </p:cNvPr>
          <p:cNvSpPr txBox="1"/>
          <p:nvPr/>
        </p:nvSpPr>
        <p:spPr>
          <a:xfrm>
            <a:off x="940442" y="2541319"/>
            <a:ext cx="6094070" cy="646331"/>
          </a:xfrm>
          <a:prstGeom prst="rect">
            <a:avLst/>
          </a:prstGeom>
          <a:noFill/>
        </p:spPr>
        <p:txBody>
          <a:bodyPr wrap="square">
            <a:spAutoFit/>
          </a:bodyPr>
          <a:lstStyle/>
          <a:p>
            <a:r>
              <a:rPr lang="en-US" dirty="0" err="1"/>
              <a:t>ComponentBase</a:t>
            </a:r>
            <a:r>
              <a:rPr lang="en-US" dirty="0"/>
              <a:t> defines component properties and methods for basic functionality</a:t>
            </a:r>
            <a:endParaRPr lang="en-IN" dirty="0"/>
          </a:p>
        </p:txBody>
      </p:sp>
      <p:sp>
        <p:nvSpPr>
          <p:cNvPr id="10" name="TextBox 9">
            <a:extLst>
              <a:ext uri="{FF2B5EF4-FFF2-40B4-BE49-F238E27FC236}">
                <a16:creationId xmlns:a16="http://schemas.microsoft.com/office/drawing/2014/main" xmlns="" id="{FA055CB9-7FD1-2810-D256-62A604CF5AFA}"/>
              </a:ext>
            </a:extLst>
          </p:cNvPr>
          <p:cNvSpPr txBox="1"/>
          <p:nvPr/>
        </p:nvSpPr>
        <p:spPr>
          <a:xfrm>
            <a:off x="940442" y="3326825"/>
            <a:ext cx="6094070" cy="369332"/>
          </a:xfrm>
          <a:prstGeom prst="rect">
            <a:avLst/>
          </a:prstGeom>
          <a:noFill/>
        </p:spPr>
        <p:txBody>
          <a:bodyPr wrap="square">
            <a:spAutoFit/>
          </a:bodyPr>
          <a:lstStyle/>
          <a:p>
            <a:pPr algn="l"/>
            <a:r>
              <a:rPr lang="en-IN" b="1" i="0" dirty="0">
                <a:solidFill>
                  <a:srgbClr val="171717"/>
                </a:solidFill>
                <a:effectLst/>
                <a:latin typeface="Segoe UI" panose="020B0502040204020203" pitchFamily="34" charset="0"/>
              </a:rPr>
              <a:t>Razor syntax</a:t>
            </a:r>
          </a:p>
        </p:txBody>
      </p:sp>
      <p:sp>
        <p:nvSpPr>
          <p:cNvPr id="12" name="TextBox 11">
            <a:extLst>
              <a:ext uri="{FF2B5EF4-FFF2-40B4-BE49-F238E27FC236}">
                <a16:creationId xmlns:a16="http://schemas.microsoft.com/office/drawing/2014/main" xmlns="" id="{BFA27579-7DCF-8E1E-24F8-0CBF41C5B45D}"/>
              </a:ext>
            </a:extLst>
          </p:cNvPr>
          <p:cNvSpPr txBox="1"/>
          <p:nvPr/>
        </p:nvSpPr>
        <p:spPr>
          <a:xfrm>
            <a:off x="940441" y="3696157"/>
            <a:ext cx="9847163" cy="646331"/>
          </a:xfrm>
          <a:prstGeom prst="rect">
            <a:avLst/>
          </a:prstGeom>
          <a:noFill/>
        </p:spPr>
        <p:txBody>
          <a:bodyPr wrap="square">
            <a:spAutoFit/>
          </a:bodyPr>
          <a:lstStyle/>
          <a:p>
            <a:r>
              <a:rPr lang="en-US" b="0" i="0" dirty="0">
                <a:solidFill>
                  <a:srgbClr val="171717"/>
                </a:solidFill>
                <a:effectLst/>
                <a:latin typeface="Segoe UI" panose="020B0502040204020203" pitchFamily="34" charset="0"/>
              </a:rPr>
              <a:t>Components use </a:t>
            </a:r>
            <a:r>
              <a:rPr lang="en-US" b="0" i="0" u="none" strike="noStrike" dirty="0">
                <a:effectLst/>
                <a:latin typeface="Segoe UI" panose="020B0502040204020203" pitchFamily="34" charset="0"/>
                <a:hlinkClick r:id="rId2"/>
              </a:rPr>
              <a:t>Razor syntax</a:t>
            </a:r>
            <a:r>
              <a:rPr lang="en-US" b="0" i="0" dirty="0">
                <a:solidFill>
                  <a:srgbClr val="171717"/>
                </a:solidFill>
                <a:effectLst/>
                <a:latin typeface="Segoe UI" panose="020B0502040204020203" pitchFamily="34" charset="0"/>
              </a:rPr>
              <a:t>. Two Razor features are extensively used by components, </a:t>
            </a:r>
            <a:r>
              <a:rPr lang="en-US" b="0" i="1" dirty="0">
                <a:solidFill>
                  <a:srgbClr val="171717"/>
                </a:solidFill>
                <a:effectLst/>
                <a:latin typeface="Segoe UI" panose="020B0502040204020203" pitchFamily="34" charset="0"/>
              </a:rPr>
              <a:t>directives</a:t>
            </a:r>
            <a:r>
              <a:rPr lang="en-US" b="0" i="0" dirty="0">
                <a:solidFill>
                  <a:srgbClr val="171717"/>
                </a:solidFill>
                <a:effectLst/>
                <a:latin typeface="Segoe UI" panose="020B0502040204020203" pitchFamily="34" charset="0"/>
              </a:rPr>
              <a:t> and </a:t>
            </a:r>
            <a:r>
              <a:rPr lang="en-US" b="0" i="1" dirty="0">
                <a:solidFill>
                  <a:srgbClr val="171717"/>
                </a:solidFill>
                <a:effectLst/>
                <a:latin typeface="Segoe UI" panose="020B0502040204020203" pitchFamily="34" charset="0"/>
              </a:rPr>
              <a:t>directive attributes</a:t>
            </a:r>
            <a:r>
              <a:rPr lang="en-US" b="0" i="0" dirty="0">
                <a:solidFill>
                  <a:srgbClr val="171717"/>
                </a:solidFill>
                <a:effectLst/>
                <a:latin typeface="Segoe UI" panose="020B0502040204020203" pitchFamily="34" charset="0"/>
              </a:rPr>
              <a:t>.</a:t>
            </a:r>
            <a:endParaRPr lang="en-IN" dirty="0"/>
          </a:p>
        </p:txBody>
      </p:sp>
      <p:sp>
        <p:nvSpPr>
          <p:cNvPr id="14" name="TextBox 13">
            <a:extLst>
              <a:ext uri="{FF2B5EF4-FFF2-40B4-BE49-F238E27FC236}">
                <a16:creationId xmlns:a16="http://schemas.microsoft.com/office/drawing/2014/main" xmlns="" id="{13B0755D-AA69-E098-0BAF-E52A09049FD9}"/>
              </a:ext>
            </a:extLst>
          </p:cNvPr>
          <p:cNvSpPr txBox="1"/>
          <p:nvPr/>
        </p:nvSpPr>
        <p:spPr>
          <a:xfrm>
            <a:off x="940441" y="4388654"/>
            <a:ext cx="7578525" cy="369332"/>
          </a:xfrm>
          <a:prstGeom prst="rect">
            <a:avLst/>
          </a:prstGeom>
          <a:noFill/>
        </p:spPr>
        <p:txBody>
          <a:bodyPr wrap="square">
            <a:spAutoFit/>
          </a:bodyPr>
          <a:lstStyle/>
          <a:p>
            <a:r>
              <a:rPr lang="en-US" b="0" i="0" u="none" strike="noStrike" dirty="0">
                <a:effectLst/>
                <a:latin typeface="Segoe UI" panose="020B0502040204020203" pitchFamily="34" charset="0"/>
                <a:hlinkClick r:id="rId2"/>
              </a:rPr>
              <a:t>Directives</a:t>
            </a:r>
            <a:r>
              <a:rPr lang="en-US" b="0" i="0" dirty="0">
                <a:solidFill>
                  <a:srgbClr val="171717"/>
                </a:solidFill>
                <a:effectLst/>
                <a:latin typeface="Segoe UI" panose="020B0502040204020203" pitchFamily="34" charset="0"/>
              </a:rPr>
              <a:t>: Change the way component markup is parsed or functions.</a:t>
            </a:r>
            <a:endParaRPr lang="en-IN" dirty="0"/>
          </a:p>
        </p:txBody>
      </p:sp>
      <p:sp>
        <p:nvSpPr>
          <p:cNvPr id="16" name="TextBox 15">
            <a:extLst>
              <a:ext uri="{FF2B5EF4-FFF2-40B4-BE49-F238E27FC236}">
                <a16:creationId xmlns:a16="http://schemas.microsoft.com/office/drawing/2014/main" xmlns="" id="{95AC2448-65C1-7E0C-CA83-6F478BD6BC37}"/>
              </a:ext>
            </a:extLst>
          </p:cNvPr>
          <p:cNvSpPr txBox="1"/>
          <p:nvPr/>
        </p:nvSpPr>
        <p:spPr>
          <a:xfrm>
            <a:off x="940442" y="5576393"/>
            <a:ext cx="9388034" cy="369332"/>
          </a:xfrm>
          <a:prstGeom prst="rect">
            <a:avLst/>
          </a:prstGeom>
          <a:noFill/>
        </p:spPr>
        <p:txBody>
          <a:bodyPr wrap="square">
            <a:spAutoFit/>
          </a:bodyPr>
          <a:lstStyle/>
          <a:p>
            <a:r>
              <a:rPr lang="en-US" b="0" i="0" u="none" strike="noStrike" dirty="0">
                <a:effectLst/>
                <a:latin typeface="Segoe UI" panose="020B0502040204020203" pitchFamily="34" charset="0"/>
                <a:hlinkClick r:id="rId2"/>
              </a:rPr>
              <a:t>Directive attributes</a:t>
            </a:r>
            <a:r>
              <a:rPr lang="en-US" b="0" i="0" dirty="0">
                <a:solidFill>
                  <a:srgbClr val="171717"/>
                </a:solidFill>
                <a:effectLst/>
                <a:latin typeface="Segoe UI" panose="020B0502040204020203" pitchFamily="34" charset="0"/>
              </a:rPr>
              <a:t>: Change the way a component element is parsed or functions. </a:t>
            </a:r>
            <a:endParaRPr lang="en-IN" dirty="0"/>
          </a:p>
        </p:txBody>
      </p:sp>
      <p:sp>
        <p:nvSpPr>
          <p:cNvPr id="19" name="TextBox 18">
            <a:extLst>
              <a:ext uri="{FF2B5EF4-FFF2-40B4-BE49-F238E27FC236}">
                <a16:creationId xmlns:a16="http://schemas.microsoft.com/office/drawing/2014/main" xmlns="" id="{1880CF11-82F4-A795-C3A3-6C4C9A8DD244}"/>
              </a:ext>
            </a:extLst>
          </p:cNvPr>
          <p:cNvSpPr txBox="1"/>
          <p:nvPr/>
        </p:nvSpPr>
        <p:spPr>
          <a:xfrm>
            <a:off x="940441" y="4850995"/>
            <a:ext cx="9388035" cy="646331"/>
          </a:xfrm>
          <a:prstGeom prst="rect">
            <a:avLst/>
          </a:prstGeom>
          <a:noFill/>
        </p:spPr>
        <p:txBody>
          <a:bodyPr wrap="square">
            <a:spAutoFit/>
          </a:bodyPr>
          <a:lstStyle/>
          <a:p>
            <a:r>
              <a:rPr lang="en-US" dirty="0"/>
              <a:t>For example, the @page directive specifies a routable component with a route template and can be reached directly by a user's request in the browser at a specific URL.</a:t>
            </a:r>
            <a:endParaRPr lang="en-IN" dirty="0"/>
          </a:p>
        </p:txBody>
      </p:sp>
      <p:sp>
        <p:nvSpPr>
          <p:cNvPr id="21" name="TextBox 20">
            <a:extLst>
              <a:ext uri="{FF2B5EF4-FFF2-40B4-BE49-F238E27FC236}">
                <a16:creationId xmlns:a16="http://schemas.microsoft.com/office/drawing/2014/main" xmlns="" id="{38FCBC66-BAD5-3E0D-BBBD-41EA140DDB51}"/>
              </a:ext>
            </a:extLst>
          </p:cNvPr>
          <p:cNvSpPr txBox="1"/>
          <p:nvPr/>
        </p:nvSpPr>
        <p:spPr>
          <a:xfrm>
            <a:off x="926575" y="6014470"/>
            <a:ext cx="8261429" cy="646331"/>
          </a:xfrm>
          <a:prstGeom prst="rect">
            <a:avLst/>
          </a:prstGeom>
          <a:noFill/>
        </p:spPr>
        <p:txBody>
          <a:bodyPr wrap="square">
            <a:spAutoFit/>
          </a:bodyPr>
          <a:lstStyle/>
          <a:p>
            <a:r>
              <a:rPr lang="en-US" dirty="0"/>
              <a:t>For example, the @bind directive attribute for an &lt;input&gt; element binds data to the element's value.</a:t>
            </a:r>
            <a:endParaRPr lang="en-IN" dirty="0"/>
          </a:p>
        </p:txBody>
      </p:sp>
    </p:spTree>
    <p:extLst>
      <p:ext uri="{BB962C8B-B14F-4D97-AF65-F5344CB8AC3E}">
        <p14:creationId xmlns:p14="http://schemas.microsoft.com/office/powerpoint/2010/main" xmlns="" val="1658672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A70B09D-353B-87E8-A5F7-974C1B639825}"/>
              </a:ext>
            </a:extLst>
          </p:cNvPr>
          <p:cNvSpPr txBox="1"/>
          <p:nvPr/>
        </p:nvSpPr>
        <p:spPr>
          <a:xfrm>
            <a:off x="1493669" y="563456"/>
            <a:ext cx="6094520" cy="646331"/>
          </a:xfrm>
          <a:prstGeom prst="rect">
            <a:avLst/>
          </a:prstGeom>
          <a:noFill/>
        </p:spPr>
        <p:txBody>
          <a:bodyPr wrap="square">
            <a:spAutoFit/>
          </a:bodyPr>
          <a:lstStyle/>
          <a:p>
            <a:pPr algn="just"/>
            <a:r>
              <a:rPr lang="en-IN" sz="3600" b="0" i="0" dirty="0">
                <a:solidFill>
                  <a:srgbClr val="4466C5"/>
                </a:solidFill>
                <a:effectLst/>
                <a:latin typeface="Segoe UI" panose="020B0502040204020203" pitchFamily="34" charset="0"/>
              </a:rPr>
              <a:t>One-way data binding</a:t>
            </a:r>
          </a:p>
        </p:txBody>
      </p:sp>
      <p:sp>
        <p:nvSpPr>
          <p:cNvPr id="5" name="TextBox 4">
            <a:extLst>
              <a:ext uri="{FF2B5EF4-FFF2-40B4-BE49-F238E27FC236}">
                <a16:creationId xmlns:a16="http://schemas.microsoft.com/office/drawing/2014/main" xmlns="" id="{E8BE9833-0026-577C-CB9F-9D682F1DE74E}"/>
              </a:ext>
            </a:extLst>
          </p:cNvPr>
          <p:cNvSpPr txBox="1"/>
          <p:nvPr/>
        </p:nvSpPr>
        <p:spPr>
          <a:xfrm>
            <a:off x="1200705" y="1513616"/>
            <a:ext cx="8191870" cy="923330"/>
          </a:xfrm>
          <a:prstGeom prst="rect">
            <a:avLst/>
          </a:prstGeom>
          <a:noFill/>
        </p:spPr>
        <p:txBody>
          <a:bodyPr wrap="square">
            <a:spAutoFit/>
          </a:bodyPr>
          <a:lstStyle/>
          <a:p>
            <a:r>
              <a:rPr lang="en-US" b="0" i="0" dirty="0">
                <a:solidFill>
                  <a:srgbClr val="161616"/>
                </a:solidFill>
                <a:effectLst/>
                <a:latin typeface="Segoe UI" panose="020B0502040204020203" pitchFamily="34" charset="0"/>
              </a:rPr>
              <a:t>One-way data binding in </a:t>
            </a:r>
            <a:r>
              <a:rPr lang="en-US" b="0" i="0" dirty="0" err="1">
                <a:solidFill>
                  <a:srgbClr val="161616"/>
                </a:solidFill>
                <a:effectLst/>
                <a:latin typeface="Segoe UI" panose="020B0502040204020203" pitchFamily="34" charset="0"/>
              </a:rPr>
              <a:t>Blazor</a:t>
            </a:r>
            <a:r>
              <a:rPr lang="en-US" b="0" i="0" dirty="0">
                <a:solidFill>
                  <a:srgbClr val="161616"/>
                </a:solidFill>
                <a:effectLst/>
                <a:latin typeface="Segoe UI" panose="020B0502040204020203" pitchFamily="34" charset="0"/>
              </a:rPr>
              <a:t> is the process of rendering the View as per the value in the Model. Sometime the Model can be just a property or a simple variable.</a:t>
            </a:r>
            <a:endParaRPr lang="en-IN" dirty="0"/>
          </a:p>
        </p:txBody>
      </p:sp>
      <p:pic>
        <p:nvPicPr>
          <p:cNvPr id="7" name="Picture 6">
            <a:extLst>
              <a:ext uri="{FF2B5EF4-FFF2-40B4-BE49-F238E27FC236}">
                <a16:creationId xmlns:a16="http://schemas.microsoft.com/office/drawing/2014/main" xmlns="" id="{2DD88BF3-9354-DB97-4AE9-31BFE21DD7A4}"/>
              </a:ext>
            </a:extLst>
          </p:cNvPr>
          <p:cNvPicPr>
            <a:picLocks noChangeAspect="1"/>
          </p:cNvPicPr>
          <p:nvPr/>
        </p:nvPicPr>
        <p:blipFill>
          <a:blip r:embed="rId2"/>
          <a:stretch>
            <a:fillRect/>
          </a:stretch>
        </p:blipFill>
        <p:spPr>
          <a:xfrm>
            <a:off x="1342748" y="2909201"/>
            <a:ext cx="5944115" cy="3200677"/>
          </a:xfrm>
          <a:prstGeom prst="rect">
            <a:avLst/>
          </a:prstGeom>
        </p:spPr>
      </p:pic>
    </p:spTree>
    <p:extLst>
      <p:ext uri="{BB962C8B-B14F-4D97-AF65-F5344CB8AC3E}">
        <p14:creationId xmlns:p14="http://schemas.microsoft.com/office/powerpoint/2010/main" xmlns="" val="2002033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562EE7-0A1C-6BB2-F3B7-562D17603524}"/>
              </a:ext>
            </a:extLst>
          </p:cNvPr>
          <p:cNvSpPr>
            <a:spLocks noGrp="1"/>
          </p:cNvSpPr>
          <p:nvPr>
            <p:ph type="title"/>
          </p:nvPr>
        </p:nvSpPr>
        <p:spPr>
          <a:xfrm>
            <a:off x="1974541" y="746865"/>
            <a:ext cx="6139649" cy="1543574"/>
          </a:xfrm>
        </p:spPr>
        <p:txBody>
          <a:bodyPr>
            <a:normAutofit fontScale="90000"/>
          </a:bodyPr>
          <a:lstStyle/>
          <a:p>
            <a:r>
              <a:rPr lang="en-US" sz="3600" b="0" i="0" dirty="0" err="1">
                <a:solidFill>
                  <a:schemeClr val="accent1"/>
                </a:solidFill>
                <a:effectLst/>
                <a:latin typeface="Segoe UI" panose="020B0502040204020203" pitchFamily="34" charset="0"/>
              </a:rPr>
              <a:t>Blazor</a:t>
            </a:r>
            <a:r>
              <a:rPr lang="en-US" sz="3600" b="0" i="0" dirty="0">
                <a:solidFill>
                  <a:schemeClr val="accent1"/>
                </a:solidFill>
                <a:effectLst/>
                <a:latin typeface="Segoe UI" panose="020B0502040204020203" pitchFamily="34" charset="0"/>
              </a:rPr>
              <a:t> Data Binding : One-way, </a:t>
            </a:r>
            <a:br>
              <a:rPr lang="en-US" sz="3600" b="0" i="0" dirty="0">
                <a:solidFill>
                  <a:schemeClr val="accent1"/>
                </a:solidFill>
                <a:effectLst/>
                <a:latin typeface="Segoe UI" panose="020B0502040204020203" pitchFamily="34" charset="0"/>
              </a:rPr>
            </a:br>
            <a:r>
              <a:rPr lang="en-US" sz="3600" b="0" i="0" dirty="0">
                <a:solidFill>
                  <a:schemeClr val="accent1"/>
                </a:solidFill>
                <a:effectLst/>
                <a:latin typeface="Segoe UI" panose="020B0502040204020203" pitchFamily="34" charset="0"/>
              </a:rPr>
              <a:t>Two-way and Event Binding</a:t>
            </a:r>
            <a:r>
              <a:rPr lang="en-US" b="0" i="0" dirty="0">
                <a:solidFill>
                  <a:schemeClr val="accent1"/>
                </a:solidFill>
                <a:effectLst/>
                <a:latin typeface="Segoe UI" panose="020B0502040204020203" pitchFamily="34" charset="0"/>
              </a:rPr>
              <a:t/>
            </a:r>
            <a:br>
              <a:rPr lang="en-US" b="0" i="0" dirty="0">
                <a:solidFill>
                  <a:schemeClr val="accent1"/>
                </a:solidFill>
                <a:effectLst/>
                <a:latin typeface="Segoe UI" panose="020B0502040204020203" pitchFamily="34" charset="0"/>
              </a:rPr>
            </a:br>
            <a:endParaRPr lang="en-IN" dirty="0">
              <a:solidFill>
                <a:schemeClr val="accent1"/>
              </a:solidFill>
            </a:endParaRPr>
          </a:p>
        </p:txBody>
      </p:sp>
      <p:sp>
        <p:nvSpPr>
          <p:cNvPr id="4" name="TextBox 3">
            <a:extLst>
              <a:ext uri="{FF2B5EF4-FFF2-40B4-BE49-F238E27FC236}">
                <a16:creationId xmlns:a16="http://schemas.microsoft.com/office/drawing/2014/main" xmlns="" id="{A6AFFB4F-0F14-6A3A-4B74-E5D655A6B4CB}"/>
              </a:ext>
            </a:extLst>
          </p:cNvPr>
          <p:cNvSpPr txBox="1"/>
          <p:nvPr/>
        </p:nvSpPr>
        <p:spPr>
          <a:xfrm>
            <a:off x="1069020" y="3194976"/>
            <a:ext cx="8076460" cy="1754326"/>
          </a:xfrm>
          <a:prstGeom prst="rect">
            <a:avLst/>
          </a:prstGeom>
          <a:noFill/>
        </p:spPr>
        <p:txBody>
          <a:bodyPr wrap="square">
            <a:spAutoFit/>
          </a:bodyPr>
          <a:lstStyle/>
          <a:p>
            <a:pPr algn="just"/>
            <a:r>
              <a:rPr lang="en-US" b="0" i="0" dirty="0">
                <a:solidFill>
                  <a:srgbClr val="161616"/>
                </a:solidFill>
                <a:effectLst/>
                <a:latin typeface="Segoe UI" panose="020B0502040204020203" pitchFamily="34" charset="0"/>
              </a:rPr>
              <a:t>As </a:t>
            </a:r>
            <a:r>
              <a:rPr lang="en-US" b="0" i="0" dirty="0" err="1">
                <a:solidFill>
                  <a:srgbClr val="161616"/>
                </a:solidFill>
                <a:effectLst/>
                <a:latin typeface="Segoe UI" panose="020B0502040204020203" pitchFamily="34" charset="0"/>
              </a:rPr>
              <a:t>Blazor</a:t>
            </a:r>
            <a:r>
              <a:rPr lang="en-US" b="0" i="0" dirty="0">
                <a:solidFill>
                  <a:srgbClr val="161616"/>
                </a:solidFill>
                <a:effectLst/>
                <a:latin typeface="Segoe UI" panose="020B0502040204020203" pitchFamily="34" charset="0"/>
              </a:rPr>
              <a:t> is an SPA framework, it supports features like components, one-way &amp; two-way data binding etc. An application built with </a:t>
            </a:r>
            <a:r>
              <a:rPr lang="en-US" b="0" i="0" dirty="0" err="1">
                <a:solidFill>
                  <a:srgbClr val="161616"/>
                </a:solidFill>
                <a:effectLst/>
                <a:latin typeface="Segoe UI" panose="020B0502040204020203" pitchFamily="34" charset="0"/>
              </a:rPr>
              <a:t>Blazor</a:t>
            </a:r>
            <a:r>
              <a:rPr lang="en-US" b="0" i="0" dirty="0">
                <a:solidFill>
                  <a:srgbClr val="161616"/>
                </a:solidFill>
                <a:effectLst/>
                <a:latin typeface="Segoe UI" panose="020B0502040204020203" pitchFamily="34" charset="0"/>
              </a:rPr>
              <a:t>, runs completely in the browser. </a:t>
            </a:r>
            <a:r>
              <a:rPr lang="en-US" b="0" i="0" dirty="0" err="1">
                <a:solidFill>
                  <a:srgbClr val="161616"/>
                </a:solidFill>
                <a:effectLst/>
                <a:latin typeface="Segoe UI" panose="020B0502040204020203" pitchFamily="34" charset="0"/>
              </a:rPr>
              <a:t>Blazor</a:t>
            </a:r>
            <a:r>
              <a:rPr lang="en-US" b="0" i="0" dirty="0">
                <a:solidFill>
                  <a:srgbClr val="161616"/>
                </a:solidFill>
                <a:effectLst/>
                <a:latin typeface="Segoe UI" panose="020B0502040204020203" pitchFamily="34" charset="0"/>
              </a:rPr>
              <a:t> supports 3 kinds of data binding</a:t>
            </a:r>
          </a:p>
          <a:p>
            <a:pPr algn="l">
              <a:buFont typeface="Arial" panose="020B0604020202020204" pitchFamily="34" charset="0"/>
              <a:buChar char="•"/>
            </a:pPr>
            <a:r>
              <a:rPr lang="en-US" b="0" i="0" dirty="0">
                <a:solidFill>
                  <a:srgbClr val="161616"/>
                </a:solidFill>
                <a:effectLst/>
                <a:latin typeface="Segoe UI" panose="020B0502040204020203" pitchFamily="34" charset="0"/>
              </a:rPr>
              <a:t>One-way data binding</a:t>
            </a:r>
          </a:p>
          <a:p>
            <a:pPr algn="l">
              <a:buFont typeface="Arial" panose="020B0604020202020204" pitchFamily="34" charset="0"/>
              <a:buChar char="•"/>
            </a:pPr>
            <a:r>
              <a:rPr lang="en-US" b="0" i="0" dirty="0">
                <a:solidFill>
                  <a:srgbClr val="161616"/>
                </a:solidFill>
                <a:effectLst/>
                <a:latin typeface="Segoe UI" panose="020B0502040204020203" pitchFamily="34" charset="0"/>
              </a:rPr>
              <a:t>Two-way data binding</a:t>
            </a:r>
          </a:p>
          <a:p>
            <a:pPr algn="l">
              <a:buFont typeface="Arial" panose="020B0604020202020204" pitchFamily="34" charset="0"/>
              <a:buChar char="•"/>
            </a:pPr>
            <a:r>
              <a:rPr lang="en-US" b="0" i="0" dirty="0">
                <a:solidFill>
                  <a:srgbClr val="161616"/>
                </a:solidFill>
                <a:effectLst/>
                <a:latin typeface="Segoe UI" panose="020B0502040204020203" pitchFamily="34" charset="0"/>
              </a:rPr>
              <a:t>Event binding</a:t>
            </a:r>
          </a:p>
        </p:txBody>
      </p:sp>
    </p:spTree>
    <p:extLst>
      <p:ext uri="{BB962C8B-B14F-4D97-AF65-F5344CB8AC3E}">
        <p14:creationId xmlns:p14="http://schemas.microsoft.com/office/powerpoint/2010/main" xmlns="" val="800269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F46816-14EF-EFD7-2DA4-595E69654C49}"/>
              </a:ext>
            </a:extLst>
          </p:cNvPr>
          <p:cNvSpPr>
            <a:spLocks noGrp="1"/>
          </p:cNvSpPr>
          <p:nvPr>
            <p:ph type="title"/>
          </p:nvPr>
        </p:nvSpPr>
        <p:spPr/>
        <p:txBody>
          <a:bodyPr/>
          <a:lstStyle/>
          <a:p>
            <a:r>
              <a:rPr lang="en-IN" b="0" i="0" dirty="0">
                <a:solidFill>
                  <a:srgbClr val="4466C5"/>
                </a:solidFill>
                <a:effectLst/>
                <a:latin typeface="Segoe UI" panose="020B0502040204020203" pitchFamily="34" charset="0"/>
              </a:rPr>
              <a:t>Two-way data binding</a:t>
            </a:r>
            <a:br>
              <a:rPr lang="en-IN" b="0" i="0" dirty="0">
                <a:solidFill>
                  <a:srgbClr val="4466C5"/>
                </a:solidFill>
                <a:effectLst/>
                <a:latin typeface="Segoe UI" panose="020B0502040204020203" pitchFamily="34" charset="0"/>
              </a:rPr>
            </a:br>
            <a:endParaRPr lang="en-IN" dirty="0"/>
          </a:p>
        </p:txBody>
      </p:sp>
      <p:sp>
        <p:nvSpPr>
          <p:cNvPr id="4" name="TextBox 3">
            <a:extLst>
              <a:ext uri="{FF2B5EF4-FFF2-40B4-BE49-F238E27FC236}">
                <a16:creationId xmlns:a16="http://schemas.microsoft.com/office/drawing/2014/main" xmlns="" id="{906824BF-DE0C-C820-1869-178FC146AFC2}"/>
              </a:ext>
            </a:extLst>
          </p:cNvPr>
          <p:cNvSpPr txBox="1"/>
          <p:nvPr/>
        </p:nvSpPr>
        <p:spPr>
          <a:xfrm>
            <a:off x="838200" y="1419506"/>
            <a:ext cx="8303580" cy="923330"/>
          </a:xfrm>
          <a:prstGeom prst="rect">
            <a:avLst/>
          </a:prstGeom>
          <a:noFill/>
        </p:spPr>
        <p:txBody>
          <a:bodyPr wrap="square">
            <a:spAutoFit/>
          </a:bodyPr>
          <a:lstStyle/>
          <a:p>
            <a:r>
              <a:rPr lang="en-US" b="0" i="0" dirty="0">
                <a:solidFill>
                  <a:srgbClr val="161616"/>
                </a:solidFill>
                <a:effectLst/>
                <a:latin typeface="Segoe UI" panose="020B0502040204020203" pitchFamily="34" charset="0"/>
              </a:rPr>
              <a:t>In two-way data binding, any changes in the Model gets reflected in the View and similarly any changes in the View gets reflected in the View automatically. This is done using attribute bind</a:t>
            </a:r>
            <a:endParaRPr lang="en-IN" dirty="0"/>
          </a:p>
        </p:txBody>
      </p:sp>
      <p:pic>
        <p:nvPicPr>
          <p:cNvPr id="8" name="Picture 7">
            <a:extLst>
              <a:ext uri="{FF2B5EF4-FFF2-40B4-BE49-F238E27FC236}">
                <a16:creationId xmlns:a16="http://schemas.microsoft.com/office/drawing/2014/main" xmlns="" id="{72D7B9BA-1553-50B8-B007-230676277312}"/>
              </a:ext>
            </a:extLst>
          </p:cNvPr>
          <p:cNvPicPr>
            <a:picLocks noChangeAspect="1"/>
          </p:cNvPicPr>
          <p:nvPr/>
        </p:nvPicPr>
        <p:blipFill>
          <a:blip r:embed="rId2"/>
          <a:stretch>
            <a:fillRect/>
          </a:stretch>
        </p:blipFill>
        <p:spPr>
          <a:xfrm>
            <a:off x="1501372" y="2836474"/>
            <a:ext cx="4892464" cy="2072820"/>
          </a:xfrm>
          <a:prstGeom prst="rect">
            <a:avLst/>
          </a:prstGeom>
        </p:spPr>
      </p:pic>
    </p:spTree>
    <p:extLst>
      <p:ext uri="{BB962C8B-B14F-4D97-AF65-F5344CB8AC3E}">
        <p14:creationId xmlns:p14="http://schemas.microsoft.com/office/powerpoint/2010/main" xmlns="" val="2911236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AE704A-3B5E-673F-FF95-FC70A48DD1C1}"/>
              </a:ext>
            </a:extLst>
          </p:cNvPr>
          <p:cNvSpPr>
            <a:spLocks noGrp="1"/>
          </p:cNvSpPr>
          <p:nvPr>
            <p:ph type="title"/>
          </p:nvPr>
        </p:nvSpPr>
        <p:spPr>
          <a:xfrm>
            <a:off x="502535" y="677641"/>
            <a:ext cx="10515600" cy="1325563"/>
          </a:xfrm>
        </p:spPr>
        <p:txBody>
          <a:bodyPr>
            <a:normAutofit fontScale="90000"/>
          </a:bodyPr>
          <a:lstStyle/>
          <a:p>
            <a:r>
              <a:rPr lang="en-US" b="1" i="0" dirty="0">
                <a:solidFill>
                  <a:schemeClr val="accent1"/>
                </a:solidFill>
                <a:effectLst/>
                <a:latin typeface="Segoe UI" panose="020B0502040204020203" pitchFamily="34" charset="0"/>
              </a:rPr>
              <a:t>ASP.NET Core </a:t>
            </a:r>
            <a:r>
              <a:rPr lang="en-US" b="1" i="0" dirty="0" err="1">
                <a:solidFill>
                  <a:schemeClr val="accent1"/>
                </a:solidFill>
                <a:effectLst/>
                <a:latin typeface="Segoe UI" panose="020B0502040204020203" pitchFamily="34" charset="0"/>
              </a:rPr>
              <a:t>Blazor</a:t>
            </a:r>
            <a:r>
              <a:rPr lang="en-US" b="1" i="0" dirty="0">
                <a:solidFill>
                  <a:schemeClr val="accent1"/>
                </a:solidFill>
                <a:effectLst/>
                <a:latin typeface="Segoe UI" panose="020B0502040204020203" pitchFamily="34" charset="0"/>
              </a:rPr>
              <a:t> cascading values and parameters</a:t>
            </a:r>
            <a:br>
              <a:rPr lang="en-US" b="1" i="0" dirty="0">
                <a:solidFill>
                  <a:schemeClr val="accent1"/>
                </a:solidFill>
                <a:effectLst/>
                <a:latin typeface="Segoe UI" panose="020B0502040204020203" pitchFamily="34" charset="0"/>
              </a:rPr>
            </a:br>
            <a:endParaRPr lang="en-IN" dirty="0">
              <a:solidFill>
                <a:schemeClr val="accent1"/>
              </a:solidFill>
            </a:endParaRPr>
          </a:p>
        </p:txBody>
      </p:sp>
      <p:sp>
        <p:nvSpPr>
          <p:cNvPr id="4" name="TextBox 3">
            <a:extLst>
              <a:ext uri="{FF2B5EF4-FFF2-40B4-BE49-F238E27FC236}">
                <a16:creationId xmlns:a16="http://schemas.microsoft.com/office/drawing/2014/main" xmlns="" id="{7AAD715F-FF32-535B-E80C-BF07650CBECA}"/>
              </a:ext>
            </a:extLst>
          </p:cNvPr>
          <p:cNvSpPr txBox="1"/>
          <p:nvPr/>
        </p:nvSpPr>
        <p:spPr>
          <a:xfrm>
            <a:off x="627926" y="2003204"/>
            <a:ext cx="9569369" cy="646331"/>
          </a:xfrm>
          <a:prstGeom prst="rect">
            <a:avLst/>
          </a:prstGeom>
          <a:noFill/>
        </p:spPr>
        <p:txBody>
          <a:bodyPr wrap="square">
            <a:spAutoFit/>
          </a:bodyPr>
          <a:lstStyle/>
          <a:p>
            <a:r>
              <a:rPr lang="en-US" dirty="0"/>
              <a:t>Cascading values and parameters provide a convenient way to flow data down a component hierarchy from an ancestor component to any number of descendent components</a:t>
            </a:r>
            <a:endParaRPr lang="en-IN" dirty="0"/>
          </a:p>
        </p:txBody>
      </p:sp>
      <p:sp>
        <p:nvSpPr>
          <p:cNvPr id="8" name="TextBox 7">
            <a:extLst>
              <a:ext uri="{FF2B5EF4-FFF2-40B4-BE49-F238E27FC236}">
                <a16:creationId xmlns:a16="http://schemas.microsoft.com/office/drawing/2014/main" xmlns="" id="{2CC33E21-EA3B-9CBC-697F-AC0319778C43}"/>
              </a:ext>
            </a:extLst>
          </p:cNvPr>
          <p:cNvSpPr txBox="1"/>
          <p:nvPr/>
        </p:nvSpPr>
        <p:spPr>
          <a:xfrm>
            <a:off x="732098" y="2959435"/>
            <a:ext cx="9569368" cy="369332"/>
          </a:xfrm>
          <a:prstGeom prst="rect">
            <a:avLst/>
          </a:prstGeom>
          <a:noFill/>
        </p:spPr>
        <p:txBody>
          <a:bodyPr wrap="square">
            <a:spAutoFit/>
          </a:bodyPr>
          <a:lstStyle/>
          <a:p>
            <a:pPr algn="l"/>
            <a:r>
              <a:rPr lang="en-US" b="0" i="0" dirty="0">
                <a:solidFill>
                  <a:srgbClr val="2A2A2A"/>
                </a:solidFill>
                <a:effectLst/>
                <a:latin typeface="lora" pitchFamily="2" charset="0"/>
              </a:rPr>
              <a:t>Chained Bind – Binding between Parent &amp; Child components</a:t>
            </a:r>
          </a:p>
        </p:txBody>
      </p:sp>
      <p:sp>
        <p:nvSpPr>
          <p:cNvPr id="10" name="TextBox 9">
            <a:extLst>
              <a:ext uri="{FF2B5EF4-FFF2-40B4-BE49-F238E27FC236}">
                <a16:creationId xmlns:a16="http://schemas.microsoft.com/office/drawing/2014/main" xmlns="" id="{B5CBC8BF-8D59-39E1-72D0-312B5D657CD9}"/>
              </a:ext>
            </a:extLst>
          </p:cNvPr>
          <p:cNvSpPr txBox="1"/>
          <p:nvPr/>
        </p:nvSpPr>
        <p:spPr>
          <a:xfrm>
            <a:off x="732097" y="3627876"/>
            <a:ext cx="9569367" cy="646331"/>
          </a:xfrm>
          <a:prstGeom prst="rect">
            <a:avLst/>
          </a:prstGeom>
          <a:noFill/>
        </p:spPr>
        <p:txBody>
          <a:bodyPr wrap="square">
            <a:spAutoFit/>
          </a:bodyPr>
          <a:lstStyle/>
          <a:p>
            <a:pPr algn="l"/>
            <a:r>
              <a:rPr lang="en-US" b="1" i="0" dirty="0">
                <a:solidFill>
                  <a:srgbClr val="2A2A2A"/>
                </a:solidFill>
                <a:effectLst/>
                <a:latin typeface="lora" pitchFamily="2" charset="0"/>
              </a:rPr>
              <a:t>Chained Bind is a custom two-way Data Binding between Parent and Child Razor Components. Here, a binding of a child razor component’s property is done </a:t>
            </a:r>
          </a:p>
        </p:txBody>
      </p:sp>
    </p:spTree>
    <p:extLst>
      <p:ext uri="{BB962C8B-B14F-4D97-AF65-F5344CB8AC3E}">
        <p14:creationId xmlns:p14="http://schemas.microsoft.com/office/powerpoint/2010/main" xmlns="" val="1429678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745167B-E5D9-3B69-3F27-D762D6661DC7}"/>
              </a:ext>
            </a:extLst>
          </p:cNvPr>
          <p:cNvSpPr txBox="1"/>
          <p:nvPr/>
        </p:nvSpPr>
        <p:spPr>
          <a:xfrm>
            <a:off x="717630" y="517188"/>
            <a:ext cx="8553692" cy="1754326"/>
          </a:xfrm>
          <a:prstGeom prst="rect">
            <a:avLst/>
          </a:prstGeom>
          <a:noFill/>
        </p:spPr>
        <p:txBody>
          <a:bodyPr wrap="square">
            <a:spAutoFit/>
          </a:bodyPr>
          <a:lstStyle/>
          <a:p>
            <a:r>
              <a:rPr lang="en-US" b="0" i="0" dirty="0">
                <a:effectLst/>
                <a:latin typeface="Hind" panose="02000000000000000000" pitchFamily="2" charset="0"/>
              </a:rPr>
              <a:t>we explicitly set a parameter value from the parent component. This means if we want to pass a value to, say, ten components, we must set a parameter of all the ten components. In such cases Cascading Parameters and Cascading Values come  handy</a:t>
            </a:r>
          </a:p>
          <a:p>
            <a:endParaRPr lang="en-US" dirty="0">
              <a:solidFill>
                <a:srgbClr val="191970"/>
              </a:solidFill>
              <a:latin typeface="Hind" panose="02000000000000000000" pitchFamily="2" charset="0"/>
            </a:endParaRPr>
          </a:p>
          <a:p>
            <a:endParaRPr lang="en-US" b="0" i="0" dirty="0">
              <a:solidFill>
                <a:srgbClr val="191970"/>
              </a:solidFill>
              <a:effectLst/>
              <a:latin typeface="Hind" panose="02000000000000000000" pitchFamily="2" charset="0"/>
            </a:endParaRPr>
          </a:p>
          <a:p>
            <a:r>
              <a:rPr lang="en-US" dirty="0" err="1">
                <a:solidFill>
                  <a:srgbClr val="191970"/>
                </a:solidFill>
                <a:latin typeface="Hind" panose="02000000000000000000" pitchFamily="2" charset="0"/>
              </a:rPr>
              <a:t>Index.razor</a:t>
            </a:r>
            <a:r>
              <a:rPr lang="en-US" b="0" i="0" dirty="0">
                <a:solidFill>
                  <a:srgbClr val="191970"/>
                </a:solidFill>
                <a:effectLst/>
                <a:latin typeface="Hind" panose="02000000000000000000" pitchFamily="2" charset="0"/>
              </a:rPr>
              <a:t>.</a:t>
            </a:r>
            <a:endParaRPr lang="en-IN" dirty="0"/>
          </a:p>
        </p:txBody>
      </p:sp>
      <p:pic>
        <p:nvPicPr>
          <p:cNvPr id="5" name="Picture 4">
            <a:extLst>
              <a:ext uri="{FF2B5EF4-FFF2-40B4-BE49-F238E27FC236}">
                <a16:creationId xmlns:a16="http://schemas.microsoft.com/office/drawing/2014/main" xmlns="" id="{2983A0F8-2EBE-A067-03CC-B9EB7D7D40D8}"/>
              </a:ext>
            </a:extLst>
          </p:cNvPr>
          <p:cNvPicPr>
            <a:picLocks noChangeAspect="1"/>
          </p:cNvPicPr>
          <p:nvPr/>
        </p:nvPicPr>
        <p:blipFill>
          <a:blip r:embed="rId2"/>
          <a:stretch>
            <a:fillRect/>
          </a:stretch>
        </p:blipFill>
        <p:spPr>
          <a:xfrm>
            <a:off x="446581" y="2609269"/>
            <a:ext cx="6600825" cy="2371725"/>
          </a:xfrm>
          <a:prstGeom prst="rect">
            <a:avLst/>
          </a:prstGeom>
        </p:spPr>
      </p:pic>
      <p:pic>
        <p:nvPicPr>
          <p:cNvPr id="9" name="Picture 8">
            <a:extLst>
              <a:ext uri="{FF2B5EF4-FFF2-40B4-BE49-F238E27FC236}">
                <a16:creationId xmlns:a16="http://schemas.microsoft.com/office/drawing/2014/main" xmlns="" id="{BA32B199-5EA9-FCB2-979E-32637A303E46}"/>
              </a:ext>
            </a:extLst>
          </p:cNvPr>
          <p:cNvPicPr>
            <a:picLocks noChangeAspect="1"/>
          </p:cNvPicPr>
          <p:nvPr/>
        </p:nvPicPr>
        <p:blipFill>
          <a:blip r:embed="rId3"/>
          <a:stretch>
            <a:fillRect/>
          </a:stretch>
        </p:blipFill>
        <p:spPr>
          <a:xfrm>
            <a:off x="6755334" y="1817405"/>
            <a:ext cx="4352925" cy="1857375"/>
          </a:xfrm>
          <a:prstGeom prst="rect">
            <a:avLst/>
          </a:prstGeom>
        </p:spPr>
      </p:pic>
      <p:pic>
        <p:nvPicPr>
          <p:cNvPr id="11" name="Picture 10">
            <a:extLst>
              <a:ext uri="{FF2B5EF4-FFF2-40B4-BE49-F238E27FC236}">
                <a16:creationId xmlns:a16="http://schemas.microsoft.com/office/drawing/2014/main" xmlns="" id="{9505F6D0-00FB-27D1-0442-F18065BADCBE}"/>
              </a:ext>
            </a:extLst>
          </p:cNvPr>
          <p:cNvPicPr>
            <a:picLocks noChangeAspect="1"/>
          </p:cNvPicPr>
          <p:nvPr/>
        </p:nvPicPr>
        <p:blipFill>
          <a:blip r:embed="rId4"/>
          <a:stretch>
            <a:fillRect/>
          </a:stretch>
        </p:blipFill>
        <p:spPr>
          <a:xfrm>
            <a:off x="6096000" y="4064341"/>
            <a:ext cx="5191125" cy="2085975"/>
          </a:xfrm>
          <a:prstGeom prst="rect">
            <a:avLst/>
          </a:prstGeom>
        </p:spPr>
      </p:pic>
    </p:spTree>
    <p:extLst>
      <p:ext uri="{BB962C8B-B14F-4D97-AF65-F5344CB8AC3E}">
        <p14:creationId xmlns:p14="http://schemas.microsoft.com/office/powerpoint/2010/main" xmlns="" val="185885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3D2AE45-E5B5-6C84-AFD3-00F87FBDFF4D}"/>
              </a:ext>
            </a:extLst>
          </p:cNvPr>
          <p:cNvSpPr txBox="1"/>
          <p:nvPr/>
        </p:nvSpPr>
        <p:spPr>
          <a:xfrm>
            <a:off x="827842" y="343555"/>
            <a:ext cx="6094520" cy="584775"/>
          </a:xfrm>
          <a:prstGeom prst="rect">
            <a:avLst/>
          </a:prstGeom>
          <a:noFill/>
        </p:spPr>
        <p:txBody>
          <a:bodyPr wrap="square">
            <a:spAutoFit/>
          </a:bodyPr>
          <a:lstStyle/>
          <a:p>
            <a:pPr algn="l"/>
            <a:r>
              <a:rPr lang="en-IN" sz="3200" b="0" i="0" dirty="0">
                <a:solidFill>
                  <a:srgbClr val="000000"/>
                </a:solidFill>
                <a:effectLst/>
                <a:latin typeface="Segoe UI" panose="020B0502040204020203" pitchFamily="34" charset="0"/>
              </a:rPr>
              <a:t>What is </a:t>
            </a:r>
            <a:r>
              <a:rPr lang="en-IN" sz="3200" b="0" i="0" dirty="0" err="1">
                <a:solidFill>
                  <a:srgbClr val="000000"/>
                </a:solidFill>
                <a:effectLst/>
                <a:latin typeface="Segoe UI" panose="020B0502040204020203" pitchFamily="34" charset="0"/>
              </a:rPr>
              <a:t>Blazor</a:t>
            </a:r>
            <a:r>
              <a:rPr lang="en-IN" sz="3200" b="0" i="0" dirty="0">
                <a:solidFill>
                  <a:srgbClr val="000000"/>
                </a:solidFill>
                <a:effectLst/>
                <a:latin typeface="Segoe UI" panose="020B0502040204020203" pitchFamily="34" charset="0"/>
              </a:rPr>
              <a:t>?</a:t>
            </a:r>
          </a:p>
        </p:txBody>
      </p:sp>
      <p:sp>
        <p:nvSpPr>
          <p:cNvPr id="5" name="TextBox 4">
            <a:extLst>
              <a:ext uri="{FF2B5EF4-FFF2-40B4-BE49-F238E27FC236}">
                <a16:creationId xmlns:a16="http://schemas.microsoft.com/office/drawing/2014/main" xmlns="" id="{36090393-115E-ED05-0F4A-86EA9C72C562}"/>
              </a:ext>
            </a:extLst>
          </p:cNvPr>
          <p:cNvSpPr txBox="1"/>
          <p:nvPr/>
        </p:nvSpPr>
        <p:spPr>
          <a:xfrm>
            <a:off x="889986" y="1691170"/>
            <a:ext cx="8635754" cy="646331"/>
          </a:xfrm>
          <a:prstGeom prst="rect">
            <a:avLst/>
          </a:prstGeom>
          <a:noFill/>
        </p:spPr>
        <p:txBody>
          <a:bodyPr wrap="square">
            <a:spAutoFit/>
          </a:bodyPr>
          <a:lstStyle/>
          <a:p>
            <a:r>
              <a:rPr lang="en-US" b="0" i="0" dirty="0" err="1">
                <a:solidFill>
                  <a:srgbClr val="4D5156"/>
                </a:solidFill>
                <a:effectLst/>
                <a:latin typeface="arial" panose="020B0604020202020204" pitchFamily="34" charset="0"/>
              </a:rPr>
              <a:t>Blazor</a:t>
            </a:r>
            <a:r>
              <a:rPr lang="en-US" b="0" i="0" dirty="0">
                <a:solidFill>
                  <a:srgbClr val="4D5156"/>
                </a:solidFill>
                <a:effectLst/>
                <a:latin typeface="arial" panose="020B0604020202020204" pitchFamily="34" charset="0"/>
              </a:rPr>
              <a:t> is </a:t>
            </a:r>
            <a:r>
              <a:rPr lang="en-US" b="1" i="0" dirty="0">
                <a:solidFill>
                  <a:srgbClr val="5F6368"/>
                </a:solidFill>
                <a:effectLst/>
                <a:latin typeface="arial" panose="020B0604020202020204" pitchFamily="34" charset="0"/>
              </a:rPr>
              <a:t>a feature of ASP.NET for building interactive web UIs using C# instead of JavaScript</a:t>
            </a:r>
            <a:r>
              <a:rPr lang="en-US" b="0" i="0" dirty="0">
                <a:solidFill>
                  <a:srgbClr val="4D5156"/>
                </a:solidFill>
                <a:effectLst/>
                <a:latin typeface="arial" panose="020B0604020202020204" pitchFamily="34" charset="0"/>
              </a:rPr>
              <a:t>. It's real .NET running in the browser on </a:t>
            </a:r>
            <a:r>
              <a:rPr lang="en-US" b="0" i="0" dirty="0" err="1">
                <a:solidFill>
                  <a:srgbClr val="4D5156"/>
                </a:solidFill>
                <a:effectLst/>
                <a:latin typeface="arial" panose="020B0604020202020204" pitchFamily="34" charset="0"/>
              </a:rPr>
              <a:t>WebAssembly</a:t>
            </a:r>
            <a:r>
              <a:rPr lang="en-US" b="0" i="0" dirty="0">
                <a:solidFill>
                  <a:srgbClr val="4D5156"/>
                </a:solidFill>
                <a:effectLst/>
                <a:latin typeface="arial" panose="020B0604020202020204" pitchFamily="34" charset="0"/>
              </a:rPr>
              <a:t>.</a:t>
            </a:r>
            <a:endParaRPr lang="en-IN" dirty="0"/>
          </a:p>
        </p:txBody>
      </p:sp>
      <p:pic>
        <p:nvPicPr>
          <p:cNvPr id="1026" name="Picture 2" descr="why should we use blazor">
            <a:extLst>
              <a:ext uri="{FF2B5EF4-FFF2-40B4-BE49-F238E27FC236}">
                <a16:creationId xmlns:a16="http://schemas.microsoft.com/office/drawing/2014/main" xmlns="" id="{B80841BA-DF71-2560-DA36-8014FE11CDD9}"/>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49444" y="2534656"/>
            <a:ext cx="5838825" cy="305752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xmlns="" id="{56048C24-B262-FB16-D773-E7C1F8B8438F}"/>
              </a:ext>
            </a:extLst>
          </p:cNvPr>
          <p:cNvSpPr txBox="1"/>
          <p:nvPr/>
        </p:nvSpPr>
        <p:spPr>
          <a:xfrm>
            <a:off x="6922362" y="2770756"/>
            <a:ext cx="4613430" cy="2585323"/>
          </a:xfrm>
          <a:prstGeom prst="rect">
            <a:avLst/>
          </a:prstGeom>
          <a:noFill/>
        </p:spPr>
        <p:txBody>
          <a:bodyPr wrap="square">
            <a:spAutoFit/>
          </a:bodyPr>
          <a:lstStyle/>
          <a:p>
            <a:r>
              <a:rPr lang="en-US" b="0" i="0" dirty="0">
                <a:solidFill>
                  <a:srgbClr val="333333"/>
                </a:solidFill>
                <a:effectLst/>
                <a:latin typeface="PT Serif" panose="020A0603040505020204" pitchFamily="18" charset="0"/>
              </a:rPr>
              <a:t>Well, we can and that's exactly why we use </a:t>
            </a:r>
            <a:r>
              <a:rPr lang="en-US" b="0" i="0" dirty="0" err="1">
                <a:solidFill>
                  <a:srgbClr val="333333"/>
                </a:solidFill>
                <a:effectLst/>
                <a:latin typeface="PT Serif" panose="020A0603040505020204" pitchFamily="18" charset="0"/>
              </a:rPr>
              <a:t>Blazor</a:t>
            </a:r>
            <a:r>
              <a:rPr lang="en-US" b="0" i="0" dirty="0">
                <a:solidFill>
                  <a:srgbClr val="333333"/>
                </a:solidFill>
                <a:effectLst/>
                <a:latin typeface="PT Serif" panose="020A0603040505020204" pitchFamily="18" charset="0"/>
              </a:rPr>
              <a:t>. With </a:t>
            </a:r>
            <a:r>
              <a:rPr lang="en-US" b="0" i="0" dirty="0" err="1">
                <a:solidFill>
                  <a:srgbClr val="333333"/>
                </a:solidFill>
                <a:effectLst/>
                <a:latin typeface="PT Serif" panose="020A0603040505020204" pitchFamily="18" charset="0"/>
              </a:rPr>
              <a:t>Blazor</a:t>
            </a:r>
            <a:r>
              <a:rPr lang="en-US" b="0" i="0" dirty="0">
                <a:solidFill>
                  <a:srgbClr val="333333"/>
                </a:solidFill>
                <a:effectLst/>
                <a:latin typeface="PT Serif" panose="020A0603040505020204" pitchFamily="18" charset="0"/>
              </a:rPr>
              <a:t> we can now build interactive web UIs using C# instead of JavaScript. C# code can be executed both on the server and in the client browser. This means existing </a:t>
            </a:r>
            <a:r>
              <a:rPr lang="en-US" b="0" i="0" dirty="0" err="1">
                <a:solidFill>
                  <a:srgbClr val="333333"/>
                </a:solidFill>
                <a:effectLst/>
                <a:latin typeface="PT Serif" panose="020A0603040505020204" pitchFamily="18" charset="0"/>
              </a:rPr>
              <a:t>.Net</a:t>
            </a:r>
            <a:r>
              <a:rPr lang="en-US" b="0" i="0" dirty="0">
                <a:solidFill>
                  <a:srgbClr val="333333"/>
                </a:solidFill>
                <a:effectLst/>
                <a:latin typeface="PT Serif" panose="020A0603040505020204" pitchFamily="18" charset="0"/>
              </a:rPr>
              <a:t> developers can reuse their </a:t>
            </a:r>
            <a:r>
              <a:rPr lang="en-US" b="0" i="0" dirty="0" err="1">
                <a:solidFill>
                  <a:srgbClr val="333333"/>
                </a:solidFill>
                <a:effectLst/>
                <a:latin typeface="PT Serif" panose="020A0603040505020204" pitchFamily="18" charset="0"/>
              </a:rPr>
              <a:t>c#</a:t>
            </a:r>
            <a:r>
              <a:rPr lang="en-US" b="0" i="0" dirty="0">
                <a:solidFill>
                  <a:srgbClr val="333333"/>
                </a:solidFill>
                <a:effectLst/>
                <a:latin typeface="PT Serif" panose="020A0603040505020204" pitchFamily="18" charset="0"/>
              </a:rPr>
              <a:t> skills rather than learning new JavaScript frameworks and their huge learning curve.</a:t>
            </a:r>
            <a:endParaRPr lang="en-IN" dirty="0"/>
          </a:p>
        </p:txBody>
      </p:sp>
    </p:spTree>
    <p:extLst>
      <p:ext uri="{BB962C8B-B14F-4D97-AF65-F5344CB8AC3E}">
        <p14:creationId xmlns:p14="http://schemas.microsoft.com/office/powerpoint/2010/main" xmlns="" val="823006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9B500CD7-E210-5906-E9AA-832179755471}"/>
              </a:ext>
            </a:extLst>
          </p:cNvPr>
          <p:cNvPicPr>
            <a:picLocks noChangeAspect="1"/>
          </p:cNvPicPr>
          <p:nvPr/>
        </p:nvPicPr>
        <p:blipFill>
          <a:blip r:embed="rId2"/>
          <a:stretch>
            <a:fillRect/>
          </a:stretch>
        </p:blipFill>
        <p:spPr>
          <a:xfrm>
            <a:off x="1186343" y="1860569"/>
            <a:ext cx="7802382" cy="4410075"/>
          </a:xfrm>
          <a:prstGeom prst="rect">
            <a:avLst/>
          </a:prstGeom>
        </p:spPr>
      </p:pic>
    </p:spTree>
    <p:extLst>
      <p:ext uri="{BB962C8B-B14F-4D97-AF65-F5344CB8AC3E}">
        <p14:creationId xmlns:p14="http://schemas.microsoft.com/office/powerpoint/2010/main" xmlns="" val="1185815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06EB170-3AFB-CEF4-E811-D04F621AC67D}"/>
              </a:ext>
            </a:extLst>
          </p:cNvPr>
          <p:cNvSpPr txBox="1"/>
          <p:nvPr/>
        </p:nvSpPr>
        <p:spPr>
          <a:xfrm>
            <a:off x="1404891" y="627641"/>
            <a:ext cx="6094520" cy="646331"/>
          </a:xfrm>
          <a:prstGeom prst="rect">
            <a:avLst/>
          </a:prstGeom>
          <a:noFill/>
        </p:spPr>
        <p:txBody>
          <a:bodyPr wrap="square">
            <a:spAutoFit/>
          </a:bodyPr>
          <a:lstStyle/>
          <a:p>
            <a:pPr algn="l"/>
            <a:r>
              <a:rPr lang="en-IN" sz="3600" b="1" i="0" dirty="0">
                <a:solidFill>
                  <a:schemeClr val="accent1"/>
                </a:solidFill>
                <a:effectLst/>
                <a:latin typeface="ui-sans-serif"/>
              </a:rPr>
              <a:t>Validation in </a:t>
            </a:r>
            <a:r>
              <a:rPr lang="en-IN" sz="3600" b="1" i="0" dirty="0" err="1">
                <a:solidFill>
                  <a:schemeClr val="accent1"/>
                </a:solidFill>
                <a:effectLst/>
                <a:latin typeface="ui-sans-serif"/>
              </a:rPr>
              <a:t>Blazor</a:t>
            </a:r>
            <a:endParaRPr lang="en-IN" sz="3600" b="1" i="0" dirty="0">
              <a:solidFill>
                <a:schemeClr val="accent1"/>
              </a:solidFill>
              <a:effectLst/>
              <a:latin typeface="ui-sans-serif"/>
            </a:endParaRPr>
          </a:p>
        </p:txBody>
      </p:sp>
      <p:sp>
        <p:nvSpPr>
          <p:cNvPr id="6" name="TextBox 5">
            <a:extLst>
              <a:ext uri="{FF2B5EF4-FFF2-40B4-BE49-F238E27FC236}">
                <a16:creationId xmlns:a16="http://schemas.microsoft.com/office/drawing/2014/main" xmlns="" id="{AEBBE1FD-0DE4-A256-28F1-F4A8DDE3654F}"/>
              </a:ext>
            </a:extLst>
          </p:cNvPr>
          <p:cNvSpPr txBox="1"/>
          <p:nvPr/>
        </p:nvSpPr>
        <p:spPr>
          <a:xfrm>
            <a:off x="1404891" y="1624670"/>
            <a:ext cx="9283824" cy="923330"/>
          </a:xfrm>
          <a:prstGeom prst="rect">
            <a:avLst/>
          </a:prstGeom>
          <a:noFill/>
        </p:spPr>
        <p:txBody>
          <a:bodyPr wrap="square">
            <a:spAutoFit/>
          </a:bodyPr>
          <a:lstStyle/>
          <a:p>
            <a:r>
              <a:rPr lang="en-IN" dirty="0"/>
              <a:t>The </a:t>
            </a:r>
            <a:r>
              <a:rPr lang="en-IN" dirty="0" err="1"/>
              <a:t>DataAnnotationsValidator</a:t>
            </a:r>
            <a:r>
              <a:rPr lang="en-IN" dirty="0"/>
              <a:t> is the standard validator type in </a:t>
            </a:r>
            <a:r>
              <a:rPr lang="en-IN" dirty="0" err="1"/>
              <a:t>Blazor</a:t>
            </a:r>
            <a:r>
              <a:rPr lang="en-IN" dirty="0"/>
              <a:t>. Adding this component within an </a:t>
            </a:r>
            <a:r>
              <a:rPr lang="en-IN" dirty="0" err="1"/>
              <a:t>EditForm</a:t>
            </a:r>
            <a:r>
              <a:rPr lang="en-IN" dirty="0"/>
              <a:t> component will enable form validation based on .NET attributes descended from </a:t>
            </a:r>
            <a:r>
              <a:rPr lang="en-IN" dirty="0" err="1"/>
              <a:t>System.ComponentModel.DataAnnotations.ValidationAttribute</a:t>
            </a:r>
            <a:r>
              <a:rPr lang="en-IN" dirty="0"/>
              <a:t>.</a:t>
            </a:r>
          </a:p>
        </p:txBody>
      </p:sp>
      <p:sp>
        <p:nvSpPr>
          <p:cNvPr id="8" name="TextBox 7">
            <a:extLst>
              <a:ext uri="{FF2B5EF4-FFF2-40B4-BE49-F238E27FC236}">
                <a16:creationId xmlns:a16="http://schemas.microsoft.com/office/drawing/2014/main" xmlns="" id="{B6D352A0-0308-4806-C6E2-8B3AB3D53DE7}"/>
              </a:ext>
            </a:extLst>
          </p:cNvPr>
          <p:cNvSpPr txBox="1"/>
          <p:nvPr/>
        </p:nvSpPr>
        <p:spPr>
          <a:xfrm>
            <a:off x="1538056" y="2782669"/>
            <a:ext cx="6094520" cy="646331"/>
          </a:xfrm>
          <a:prstGeom prst="rect">
            <a:avLst/>
          </a:prstGeom>
          <a:noFill/>
        </p:spPr>
        <p:txBody>
          <a:bodyPr wrap="square">
            <a:spAutoFit/>
          </a:bodyPr>
          <a:lstStyle/>
          <a:p>
            <a:r>
              <a:rPr lang="en-US" dirty="0"/>
              <a:t>First, create a model we can edit, and decorate its properties with some data annotations for validation.</a:t>
            </a:r>
            <a:endParaRPr lang="en-IN" dirty="0"/>
          </a:p>
        </p:txBody>
      </p:sp>
      <p:pic>
        <p:nvPicPr>
          <p:cNvPr id="10" name="Picture 9">
            <a:extLst>
              <a:ext uri="{FF2B5EF4-FFF2-40B4-BE49-F238E27FC236}">
                <a16:creationId xmlns:a16="http://schemas.microsoft.com/office/drawing/2014/main" xmlns="" id="{B7D931AF-85D5-5F45-EFB1-55F493CD93D4}"/>
              </a:ext>
            </a:extLst>
          </p:cNvPr>
          <p:cNvPicPr>
            <a:picLocks noChangeAspect="1"/>
          </p:cNvPicPr>
          <p:nvPr/>
        </p:nvPicPr>
        <p:blipFill>
          <a:blip r:embed="rId2"/>
          <a:stretch>
            <a:fillRect/>
          </a:stretch>
        </p:blipFill>
        <p:spPr>
          <a:xfrm>
            <a:off x="1538056" y="3663669"/>
            <a:ext cx="7124700" cy="2105025"/>
          </a:xfrm>
          <a:prstGeom prst="rect">
            <a:avLst/>
          </a:prstGeom>
        </p:spPr>
      </p:pic>
    </p:spTree>
    <p:extLst>
      <p:ext uri="{BB962C8B-B14F-4D97-AF65-F5344CB8AC3E}">
        <p14:creationId xmlns:p14="http://schemas.microsoft.com/office/powerpoint/2010/main" xmlns="" val="1931169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4772BE6-2B32-93A6-2A49-F550D73C4359}"/>
              </a:ext>
            </a:extLst>
          </p:cNvPr>
          <p:cNvSpPr txBox="1"/>
          <p:nvPr/>
        </p:nvSpPr>
        <p:spPr>
          <a:xfrm>
            <a:off x="1147438" y="423454"/>
            <a:ext cx="6094520" cy="646331"/>
          </a:xfrm>
          <a:prstGeom prst="rect">
            <a:avLst/>
          </a:prstGeom>
          <a:noFill/>
        </p:spPr>
        <p:txBody>
          <a:bodyPr wrap="square">
            <a:spAutoFit/>
          </a:bodyPr>
          <a:lstStyle/>
          <a:p>
            <a:pPr algn="l"/>
            <a:r>
              <a:rPr lang="en-IN" sz="3600" b="1" i="0" dirty="0">
                <a:solidFill>
                  <a:schemeClr val="accent1"/>
                </a:solidFill>
                <a:effectLst/>
                <a:latin typeface="ui-sans-serif"/>
              </a:rPr>
              <a:t>Adding validation</a:t>
            </a:r>
          </a:p>
        </p:txBody>
      </p:sp>
      <p:sp>
        <p:nvSpPr>
          <p:cNvPr id="6" name="TextBox 5">
            <a:extLst>
              <a:ext uri="{FF2B5EF4-FFF2-40B4-BE49-F238E27FC236}">
                <a16:creationId xmlns:a16="http://schemas.microsoft.com/office/drawing/2014/main" xmlns="" id="{23F2E5CF-9D35-A992-25D1-A8030E7F2C94}"/>
              </a:ext>
            </a:extLst>
          </p:cNvPr>
          <p:cNvSpPr txBox="1"/>
          <p:nvPr/>
        </p:nvSpPr>
        <p:spPr>
          <a:xfrm>
            <a:off x="1147438" y="1039557"/>
            <a:ext cx="8103094" cy="369332"/>
          </a:xfrm>
          <a:prstGeom prst="rect">
            <a:avLst/>
          </a:prstGeom>
          <a:noFill/>
        </p:spPr>
        <p:txBody>
          <a:bodyPr wrap="square">
            <a:spAutoFit/>
          </a:bodyPr>
          <a:lstStyle/>
          <a:p>
            <a:r>
              <a:rPr lang="en-US" dirty="0"/>
              <a:t>Add a </a:t>
            </a:r>
            <a:r>
              <a:rPr lang="en-US" dirty="0" err="1"/>
              <a:t>DataAnnotationsValidator</a:t>
            </a:r>
            <a:r>
              <a:rPr lang="en-US" dirty="0"/>
              <a:t> component inside the </a:t>
            </a:r>
            <a:r>
              <a:rPr lang="en-US" dirty="0" err="1"/>
              <a:t>EditForm</a:t>
            </a:r>
            <a:r>
              <a:rPr lang="en-US" dirty="0"/>
              <a:t> component.</a:t>
            </a:r>
            <a:endParaRPr lang="en-IN" dirty="0"/>
          </a:p>
        </p:txBody>
      </p:sp>
      <p:pic>
        <p:nvPicPr>
          <p:cNvPr id="12" name="Picture 11">
            <a:extLst>
              <a:ext uri="{FF2B5EF4-FFF2-40B4-BE49-F238E27FC236}">
                <a16:creationId xmlns:a16="http://schemas.microsoft.com/office/drawing/2014/main" xmlns="" id="{C2D94C82-9B68-A789-BD5E-5A293D8B4549}"/>
              </a:ext>
            </a:extLst>
          </p:cNvPr>
          <p:cNvPicPr>
            <a:picLocks noChangeAspect="1"/>
          </p:cNvPicPr>
          <p:nvPr/>
        </p:nvPicPr>
        <p:blipFill>
          <a:blip r:embed="rId2"/>
          <a:stretch>
            <a:fillRect/>
          </a:stretch>
        </p:blipFill>
        <p:spPr>
          <a:xfrm>
            <a:off x="1355647" y="1803058"/>
            <a:ext cx="7686675" cy="3552825"/>
          </a:xfrm>
          <a:prstGeom prst="rect">
            <a:avLst/>
          </a:prstGeom>
        </p:spPr>
      </p:pic>
    </p:spTree>
    <p:extLst>
      <p:ext uri="{BB962C8B-B14F-4D97-AF65-F5344CB8AC3E}">
        <p14:creationId xmlns:p14="http://schemas.microsoft.com/office/powerpoint/2010/main" xmlns="" val="40577861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8DB74313-52AD-3A63-E521-203B967AF1F5}"/>
              </a:ext>
            </a:extLst>
          </p:cNvPr>
          <p:cNvSpPr txBox="1"/>
          <p:nvPr/>
        </p:nvSpPr>
        <p:spPr>
          <a:xfrm>
            <a:off x="839788" y="355298"/>
            <a:ext cx="8246339" cy="63371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i="0" kern="1200" dirty="0">
                <a:solidFill>
                  <a:schemeClr val="accent1"/>
                </a:solidFill>
                <a:effectLst/>
                <a:latin typeface="+mj-lt"/>
                <a:ea typeface="+mj-ea"/>
                <a:cs typeface="+mj-cs"/>
              </a:rPr>
              <a:t>Displaying</a:t>
            </a:r>
            <a:r>
              <a:rPr lang="en-US" sz="3200" b="1" i="0" kern="1200" dirty="0">
                <a:solidFill>
                  <a:schemeClr val="accent1"/>
                </a:solidFill>
                <a:effectLst/>
                <a:latin typeface="+mj-lt"/>
                <a:ea typeface="+mj-ea"/>
                <a:cs typeface="+mj-cs"/>
              </a:rPr>
              <a:t> validation error messages</a:t>
            </a:r>
          </a:p>
        </p:txBody>
      </p:sp>
      <p:pic>
        <p:nvPicPr>
          <p:cNvPr id="12" name="Picture 11">
            <a:extLst>
              <a:ext uri="{FF2B5EF4-FFF2-40B4-BE49-F238E27FC236}">
                <a16:creationId xmlns:a16="http://schemas.microsoft.com/office/drawing/2014/main" xmlns="" id="{77B2AA49-2980-5C9F-5D9E-01FED71DF47C}"/>
              </a:ext>
            </a:extLst>
          </p:cNvPr>
          <p:cNvPicPr>
            <a:picLocks noChangeAspect="1"/>
          </p:cNvPicPr>
          <p:nvPr/>
        </p:nvPicPr>
        <p:blipFill>
          <a:blip r:embed="rId2"/>
          <a:stretch>
            <a:fillRect/>
          </a:stretch>
        </p:blipFill>
        <p:spPr>
          <a:xfrm>
            <a:off x="5317797" y="1527175"/>
            <a:ext cx="5925381" cy="4873625"/>
          </a:xfrm>
          <a:prstGeom prst="rect">
            <a:avLst/>
          </a:prstGeom>
          <a:noFill/>
        </p:spPr>
      </p:pic>
      <p:sp>
        <p:nvSpPr>
          <p:cNvPr id="10" name="TextBox 9">
            <a:extLst>
              <a:ext uri="{FF2B5EF4-FFF2-40B4-BE49-F238E27FC236}">
                <a16:creationId xmlns:a16="http://schemas.microsoft.com/office/drawing/2014/main" xmlns="" id="{391D2A3F-2F77-62FC-D53C-7EAA279832BD}"/>
              </a:ext>
            </a:extLst>
          </p:cNvPr>
          <p:cNvSpPr txBox="1"/>
          <p:nvPr/>
        </p:nvSpPr>
        <p:spPr>
          <a:xfrm>
            <a:off x="839788" y="2057400"/>
            <a:ext cx="3932237" cy="3811588"/>
          </a:xfrm>
          <a:prstGeom prst="rect">
            <a:avLst/>
          </a:prstGeom>
        </p:spPr>
        <p:txBody>
          <a:bodyPr vert="horz" lIns="91440" tIns="45720" rIns="91440" bIns="45720" rtlCol="0">
            <a:normAutofit/>
          </a:bodyPr>
          <a:lstStyle/>
          <a:p>
            <a:pPr>
              <a:lnSpc>
                <a:spcPct val="90000"/>
              </a:lnSpc>
              <a:spcBef>
                <a:spcPts val="1000"/>
              </a:spcBef>
            </a:pPr>
            <a:r>
              <a:rPr lang="en-US" sz="1600" kern="1200">
                <a:latin typeface="+mn-lt"/>
                <a:ea typeface="+mn-ea"/>
                <a:cs typeface="+mn-cs"/>
              </a:rPr>
              <a:t>Validation error messages can be displayed to the user in two ways. We can add a ValidationSummary to show a comprehensive list of all errors in the form. We can also use the ValidationMessage component to display error messages for a specific input on the form. These components are not mutually exclusive, so it is possible to use both at the same time.</a:t>
            </a:r>
          </a:p>
        </p:txBody>
      </p:sp>
    </p:spTree>
    <p:extLst>
      <p:ext uri="{BB962C8B-B14F-4D97-AF65-F5344CB8AC3E}">
        <p14:creationId xmlns:p14="http://schemas.microsoft.com/office/powerpoint/2010/main" xmlns="" val="8801568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C30C4C-1286-B5DE-2DAD-02F486C04A91}"/>
              </a:ext>
            </a:extLst>
          </p:cNvPr>
          <p:cNvSpPr>
            <a:spLocks noGrp="1"/>
          </p:cNvSpPr>
          <p:nvPr>
            <p:ph type="title"/>
          </p:nvPr>
        </p:nvSpPr>
        <p:spPr/>
        <p:txBody>
          <a:bodyPr/>
          <a:lstStyle/>
          <a:p>
            <a:r>
              <a:rPr lang="en-IN" b="0" i="0" dirty="0">
                <a:solidFill>
                  <a:srgbClr val="4466C5"/>
                </a:solidFill>
                <a:effectLst/>
                <a:latin typeface="Segoe UI" panose="020B0502040204020203" pitchFamily="34" charset="0"/>
              </a:rPr>
              <a:t>Event Binding</a:t>
            </a:r>
            <a:br>
              <a:rPr lang="en-IN" b="0" i="0" dirty="0">
                <a:solidFill>
                  <a:srgbClr val="4466C5"/>
                </a:solidFill>
                <a:effectLst/>
                <a:latin typeface="Segoe UI" panose="020B0502040204020203" pitchFamily="34" charset="0"/>
              </a:rPr>
            </a:br>
            <a:endParaRPr lang="en-IN" dirty="0"/>
          </a:p>
        </p:txBody>
      </p:sp>
      <p:sp>
        <p:nvSpPr>
          <p:cNvPr id="5" name="TextBox 4">
            <a:extLst>
              <a:ext uri="{FF2B5EF4-FFF2-40B4-BE49-F238E27FC236}">
                <a16:creationId xmlns:a16="http://schemas.microsoft.com/office/drawing/2014/main" xmlns="" id="{4EE62895-F7BF-A1D9-D0E5-4FB0D8A0F36F}"/>
              </a:ext>
            </a:extLst>
          </p:cNvPr>
          <p:cNvSpPr txBox="1"/>
          <p:nvPr/>
        </p:nvSpPr>
        <p:spPr>
          <a:xfrm>
            <a:off x="838200" y="1565014"/>
            <a:ext cx="6094520" cy="4247317"/>
          </a:xfrm>
          <a:prstGeom prst="rect">
            <a:avLst/>
          </a:prstGeom>
          <a:noFill/>
        </p:spPr>
        <p:txBody>
          <a:bodyPr wrap="square">
            <a:spAutoFit/>
          </a:bodyPr>
          <a:lstStyle/>
          <a:p>
            <a:r>
              <a:rPr lang="en-US" dirty="0" err="1"/>
              <a:t>Blazor’s</a:t>
            </a:r>
            <a:r>
              <a:rPr lang="en-US" dirty="0"/>
              <a:t> latest version now supports events to a greater extent as compared to the earlier version which was limited to just onclick, </a:t>
            </a:r>
            <a:r>
              <a:rPr lang="en-US" dirty="0" err="1"/>
              <a:t>onchange</a:t>
            </a:r>
            <a:r>
              <a:rPr lang="en-US" dirty="0"/>
              <a:t> and </a:t>
            </a:r>
            <a:r>
              <a:rPr lang="en-US" dirty="0" err="1"/>
              <a:t>onkeypress</a:t>
            </a:r>
            <a:r>
              <a:rPr lang="en-US" dirty="0"/>
              <a:t> events. The attribute for event in an HTML element starts with “on” and follows the format on. The delegate typed value of the attribute is treated as an event handler. </a:t>
            </a:r>
            <a:r>
              <a:rPr lang="en-US" dirty="0" err="1"/>
              <a:t>Blazor</a:t>
            </a:r>
            <a:r>
              <a:rPr lang="en-US" dirty="0"/>
              <a:t> supports following event arguments :</a:t>
            </a:r>
          </a:p>
          <a:p>
            <a:endParaRPr lang="en-US" dirty="0"/>
          </a:p>
          <a:p>
            <a:r>
              <a:rPr lang="en-US" dirty="0" err="1"/>
              <a:t>UIEventArgs</a:t>
            </a:r>
            <a:endParaRPr lang="en-US" dirty="0"/>
          </a:p>
          <a:p>
            <a:endParaRPr lang="en-US" dirty="0"/>
          </a:p>
          <a:p>
            <a:r>
              <a:rPr lang="en-US" dirty="0" err="1"/>
              <a:t>UIChangeEventArgs</a:t>
            </a:r>
            <a:endParaRPr lang="en-US" dirty="0"/>
          </a:p>
          <a:p>
            <a:endParaRPr lang="en-US" dirty="0"/>
          </a:p>
          <a:p>
            <a:r>
              <a:rPr lang="en-US" dirty="0" err="1"/>
              <a:t>UIKeyboardEventArgs</a:t>
            </a:r>
            <a:endParaRPr lang="en-US" dirty="0"/>
          </a:p>
          <a:p>
            <a:endParaRPr lang="en-US" dirty="0"/>
          </a:p>
          <a:p>
            <a:r>
              <a:rPr lang="en-US" dirty="0" err="1"/>
              <a:t>UIMouseEventArgs</a:t>
            </a:r>
            <a:endParaRPr lang="en-IN" dirty="0"/>
          </a:p>
        </p:txBody>
      </p:sp>
    </p:spTree>
    <p:extLst>
      <p:ext uri="{BB962C8B-B14F-4D97-AF65-F5344CB8AC3E}">
        <p14:creationId xmlns:p14="http://schemas.microsoft.com/office/powerpoint/2010/main" xmlns="" val="40687890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7AF2014-B1EC-789B-84FB-4692B819540D}"/>
              </a:ext>
            </a:extLst>
          </p:cNvPr>
          <p:cNvSpPr txBox="1"/>
          <p:nvPr/>
        </p:nvSpPr>
        <p:spPr>
          <a:xfrm>
            <a:off x="1253970" y="618763"/>
            <a:ext cx="6094520" cy="369332"/>
          </a:xfrm>
          <a:prstGeom prst="rect">
            <a:avLst/>
          </a:prstGeom>
          <a:noFill/>
        </p:spPr>
        <p:txBody>
          <a:bodyPr wrap="square">
            <a:spAutoFit/>
          </a:bodyPr>
          <a:lstStyle/>
          <a:p>
            <a:r>
              <a:rPr lang="en-IN" b="0" i="0" dirty="0">
                <a:solidFill>
                  <a:srgbClr val="161616"/>
                </a:solidFill>
                <a:effectLst/>
                <a:latin typeface="Segoe UI" panose="020B0502040204020203" pitchFamily="34" charset="0"/>
              </a:rPr>
              <a:t>Example : </a:t>
            </a:r>
            <a:r>
              <a:rPr lang="en-IN" b="0" i="0" dirty="0" err="1">
                <a:solidFill>
                  <a:srgbClr val="161616"/>
                </a:solidFill>
                <a:effectLst/>
                <a:latin typeface="Segoe UI" panose="020B0502040204020203" pitchFamily="34" charset="0"/>
              </a:rPr>
              <a:t>onKeyPressed</a:t>
            </a:r>
            <a:endParaRPr lang="en-IN" dirty="0"/>
          </a:p>
        </p:txBody>
      </p:sp>
      <p:sp>
        <p:nvSpPr>
          <p:cNvPr id="5" name="TextBox 4">
            <a:extLst>
              <a:ext uri="{FF2B5EF4-FFF2-40B4-BE49-F238E27FC236}">
                <a16:creationId xmlns:a16="http://schemas.microsoft.com/office/drawing/2014/main" xmlns="" id="{C59F94CF-8BC8-F823-E596-05D0B861143A}"/>
              </a:ext>
            </a:extLst>
          </p:cNvPr>
          <p:cNvSpPr txBox="1"/>
          <p:nvPr/>
        </p:nvSpPr>
        <p:spPr>
          <a:xfrm>
            <a:off x="1253969" y="1199355"/>
            <a:ext cx="7330737" cy="369332"/>
          </a:xfrm>
          <a:prstGeom prst="rect">
            <a:avLst/>
          </a:prstGeom>
          <a:noFill/>
        </p:spPr>
        <p:txBody>
          <a:bodyPr wrap="square">
            <a:spAutoFit/>
          </a:bodyPr>
          <a:lstStyle/>
          <a:p>
            <a:r>
              <a:rPr lang="en-US" b="0" i="0" dirty="0">
                <a:solidFill>
                  <a:srgbClr val="161616"/>
                </a:solidFill>
                <a:effectLst/>
                <a:latin typeface="Segoe UI" panose="020B0502040204020203" pitchFamily="34" charset="0"/>
              </a:rPr>
              <a:t>Let’s see how to capture values on event via event arguments.</a:t>
            </a:r>
            <a:endParaRPr lang="en-IN" dirty="0"/>
          </a:p>
        </p:txBody>
      </p:sp>
      <p:pic>
        <p:nvPicPr>
          <p:cNvPr id="7" name="Picture 6">
            <a:extLst>
              <a:ext uri="{FF2B5EF4-FFF2-40B4-BE49-F238E27FC236}">
                <a16:creationId xmlns:a16="http://schemas.microsoft.com/office/drawing/2014/main" xmlns="" id="{57AA2AE6-FFC4-DAD8-F902-2375EE62E44C}"/>
              </a:ext>
            </a:extLst>
          </p:cNvPr>
          <p:cNvPicPr>
            <a:picLocks noChangeAspect="1"/>
          </p:cNvPicPr>
          <p:nvPr/>
        </p:nvPicPr>
        <p:blipFill>
          <a:blip r:embed="rId2"/>
          <a:stretch>
            <a:fillRect/>
          </a:stretch>
        </p:blipFill>
        <p:spPr>
          <a:xfrm>
            <a:off x="1625896" y="1941831"/>
            <a:ext cx="4572396" cy="4519052"/>
          </a:xfrm>
          <a:prstGeom prst="rect">
            <a:avLst/>
          </a:prstGeom>
        </p:spPr>
      </p:pic>
    </p:spTree>
    <p:extLst>
      <p:ext uri="{BB962C8B-B14F-4D97-AF65-F5344CB8AC3E}">
        <p14:creationId xmlns:p14="http://schemas.microsoft.com/office/powerpoint/2010/main" xmlns="" val="27034121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37C693-E0EB-B24A-16F2-6C7B3655F9A2}"/>
              </a:ext>
            </a:extLst>
          </p:cNvPr>
          <p:cNvSpPr>
            <a:spLocks noGrp="1"/>
          </p:cNvSpPr>
          <p:nvPr>
            <p:ph type="title"/>
          </p:nvPr>
        </p:nvSpPr>
        <p:spPr/>
        <p:txBody>
          <a:bodyPr/>
          <a:lstStyle/>
          <a:p>
            <a:r>
              <a:rPr lang="en-IN" b="0" i="0" dirty="0">
                <a:solidFill>
                  <a:srgbClr val="4466C5"/>
                </a:solidFill>
                <a:effectLst/>
                <a:latin typeface="Segoe UI" panose="020B0502040204020203" pitchFamily="34" charset="0"/>
              </a:rPr>
              <a:t>User-defined events</a:t>
            </a:r>
            <a:br>
              <a:rPr lang="en-IN" b="0" i="0" dirty="0">
                <a:solidFill>
                  <a:srgbClr val="4466C5"/>
                </a:solidFill>
                <a:effectLst/>
                <a:latin typeface="Segoe UI" panose="020B0502040204020203" pitchFamily="34" charset="0"/>
              </a:rPr>
            </a:br>
            <a:endParaRPr lang="en-IN" dirty="0"/>
          </a:p>
        </p:txBody>
      </p:sp>
      <p:sp>
        <p:nvSpPr>
          <p:cNvPr id="4" name="TextBox 3">
            <a:extLst>
              <a:ext uri="{FF2B5EF4-FFF2-40B4-BE49-F238E27FC236}">
                <a16:creationId xmlns:a16="http://schemas.microsoft.com/office/drawing/2014/main" xmlns="" id="{9F58BF9F-8DAC-7866-3C45-4FC82C2E9C79}"/>
              </a:ext>
            </a:extLst>
          </p:cNvPr>
          <p:cNvSpPr txBox="1"/>
          <p:nvPr/>
        </p:nvSpPr>
        <p:spPr>
          <a:xfrm>
            <a:off x="6360110" y="2022008"/>
            <a:ext cx="4683711" cy="1477328"/>
          </a:xfrm>
          <a:prstGeom prst="rect">
            <a:avLst/>
          </a:prstGeom>
          <a:noFill/>
        </p:spPr>
        <p:txBody>
          <a:bodyPr wrap="square">
            <a:spAutoFit/>
          </a:bodyPr>
          <a:lstStyle/>
          <a:p>
            <a:r>
              <a:rPr lang="en-US" dirty="0"/>
              <a:t>While developing a single page application, you might sometime need to define your own event. In such cases, you may need to manually trigger the UI refresh. To do that, we need to call </a:t>
            </a:r>
            <a:r>
              <a:rPr lang="en-US" dirty="0" err="1"/>
              <a:t>BlazorComponent.</a:t>
            </a:r>
            <a:r>
              <a:rPr lang="en-US" b="1" dirty="0" err="1">
                <a:highlight>
                  <a:srgbClr val="FFFF00"/>
                </a:highlight>
              </a:rPr>
              <a:t>StateHasChanged</a:t>
            </a:r>
            <a:r>
              <a:rPr lang="en-US" b="1" dirty="0">
                <a:highlight>
                  <a:srgbClr val="FFFF00"/>
                </a:highlight>
              </a:rPr>
              <a:t>.</a:t>
            </a:r>
            <a:endParaRPr lang="en-IN" b="1" dirty="0">
              <a:highlight>
                <a:srgbClr val="FFFF00"/>
              </a:highlight>
            </a:endParaRPr>
          </a:p>
        </p:txBody>
      </p:sp>
      <p:sp>
        <p:nvSpPr>
          <p:cNvPr id="6" name="TextBox 5">
            <a:extLst>
              <a:ext uri="{FF2B5EF4-FFF2-40B4-BE49-F238E27FC236}">
                <a16:creationId xmlns:a16="http://schemas.microsoft.com/office/drawing/2014/main" xmlns="" id="{FEA740B6-89FC-C9EB-14DA-84F88C657EDE}"/>
              </a:ext>
            </a:extLst>
          </p:cNvPr>
          <p:cNvSpPr txBox="1"/>
          <p:nvPr/>
        </p:nvSpPr>
        <p:spPr>
          <a:xfrm>
            <a:off x="838200" y="1027906"/>
            <a:ext cx="6094520" cy="369332"/>
          </a:xfrm>
          <a:prstGeom prst="rect">
            <a:avLst/>
          </a:prstGeom>
          <a:noFill/>
        </p:spPr>
        <p:txBody>
          <a:bodyPr wrap="square">
            <a:spAutoFit/>
          </a:bodyPr>
          <a:lstStyle/>
          <a:p>
            <a:r>
              <a:rPr lang="en-IN" b="0" i="0" dirty="0">
                <a:solidFill>
                  <a:srgbClr val="161616"/>
                </a:solidFill>
                <a:effectLst/>
                <a:latin typeface="Segoe UI" panose="020B0502040204020203" pitchFamily="34" charset="0"/>
              </a:rPr>
              <a:t>Example</a:t>
            </a:r>
            <a:endParaRPr lang="en-IN" dirty="0"/>
          </a:p>
        </p:txBody>
      </p:sp>
      <p:pic>
        <p:nvPicPr>
          <p:cNvPr id="8" name="Picture 7">
            <a:extLst>
              <a:ext uri="{FF2B5EF4-FFF2-40B4-BE49-F238E27FC236}">
                <a16:creationId xmlns:a16="http://schemas.microsoft.com/office/drawing/2014/main" xmlns="" id="{24B4AA5F-CC4D-4BF9-561A-76F9A25F133C}"/>
              </a:ext>
            </a:extLst>
          </p:cNvPr>
          <p:cNvPicPr>
            <a:picLocks noChangeAspect="1"/>
          </p:cNvPicPr>
          <p:nvPr/>
        </p:nvPicPr>
        <p:blipFill>
          <a:blip r:embed="rId2"/>
          <a:stretch>
            <a:fillRect/>
          </a:stretch>
        </p:blipFill>
        <p:spPr>
          <a:xfrm>
            <a:off x="676506" y="1397238"/>
            <a:ext cx="5296359" cy="5951736"/>
          </a:xfrm>
          <a:prstGeom prst="rect">
            <a:avLst/>
          </a:prstGeom>
        </p:spPr>
      </p:pic>
    </p:spTree>
    <p:extLst>
      <p:ext uri="{BB962C8B-B14F-4D97-AF65-F5344CB8AC3E}">
        <p14:creationId xmlns:p14="http://schemas.microsoft.com/office/powerpoint/2010/main" xmlns="" val="35226047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67EC3E-3C1D-5E99-6B43-524F9655A0A8}"/>
              </a:ext>
            </a:extLst>
          </p:cNvPr>
          <p:cNvSpPr>
            <a:spLocks noGrp="1"/>
          </p:cNvSpPr>
          <p:nvPr>
            <p:ph type="title"/>
          </p:nvPr>
        </p:nvSpPr>
        <p:spPr/>
        <p:txBody>
          <a:bodyPr/>
          <a:lstStyle/>
          <a:p>
            <a:r>
              <a:rPr lang="en-IN" b="0" i="0" dirty="0">
                <a:solidFill>
                  <a:srgbClr val="4466C5"/>
                </a:solidFill>
                <a:effectLst/>
                <a:latin typeface="Segoe UI" panose="020B0502040204020203" pitchFamily="34" charset="0"/>
              </a:rPr>
              <a:t>Router &amp; Route template</a:t>
            </a:r>
            <a:br>
              <a:rPr lang="en-IN" b="0" i="0" dirty="0">
                <a:solidFill>
                  <a:srgbClr val="4466C5"/>
                </a:solidFill>
                <a:effectLst/>
                <a:latin typeface="Segoe UI" panose="020B0502040204020203" pitchFamily="34" charset="0"/>
              </a:rPr>
            </a:br>
            <a:endParaRPr lang="en-IN" dirty="0"/>
          </a:p>
        </p:txBody>
      </p:sp>
      <p:sp>
        <p:nvSpPr>
          <p:cNvPr id="4" name="TextBox 3">
            <a:extLst>
              <a:ext uri="{FF2B5EF4-FFF2-40B4-BE49-F238E27FC236}">
                <a16:creationId xmlns:a16="http://schemas.microsoft.com/office/drawing/2014/main" xmlns="" id="{AF67E252-63CC-588B-4B07-60B03ABDA263}"/>
              </a:ext>
            </a:extLst>
          </p:cNvPr>
          <p:cNvSpPr txBox="1"/>
          <p:nvPr/>
        </p:nvSpPr>
        <p:spPr>
          <a:xfrm>
            <a:off x="838199" y="1254372"/>
            <a:ext cx="8660907" cy="923330"/>
          </a:xfrm>
          <a:prstGeom prst="rect">
            <a:avLst/>
          </a:prstGeom>
          <a:noFill/>
        </p:spPr>
        <p:txBody>
          <a:bodyPr wrap="square">
            <a:spAutoFit/>
          </a:bodyPr>
          <a:lstStyle/>
          <a:p>
            <a:r>
              <a:rPr lang="en-US" b="0" i="0" dirty="0">
                <a:solidFill>
                  <a:srgbClr val="161616"/>
                </a:solidFill>
                <a:effectLst/>
                <a:latin typeface="Segoe UI" panose="020B0502040204020203" pitchFamily="34" charset="0"/>
              </a:rPr>
              <a:t>The routing process is usually carried out by a router and </a:t>
            </a:r>
            <a:r>
              <a:rPr lang="en-US" b="0" i="0" dirty="0" err="1">
                <a:solidFill>
                  <a:srgbClr val="161616"/>
                </a:solidFill>
                <a:effectLst/>
                <a:latin typeface="Segoe UI" panose="020B0502040204020203" pitchFamily="34" charset="0"/>
              </a:rPr>
              <a:t>Blazor</a:t>
            </a:r>
            <a:r>
              <a:rPr lang="en-US" b="0" i="0" dirty="0">
                <a:solidFill>
                  <a:srgbClr val="161616"/>
                </a:solidFill>
                <a:effectLst/>
                <a:latin typeface="Segoe UI" panose="020B0502040204020203" pitchFamily="34" charset="0"/>
              </a:rPr>
              <a:t> is equipped with a client-side router. The &lt;router&gt; component is responsible for the routing task and is used by the root component in </a:t>
            </a:r>
            <a:r>
              <a:rPr lang="en-US" b="0" i="0" dirty="0" err="1">
                <a:solidFill>
                  <a:srgbClr val="161616"/>
                </a:solidFill>
                <a:effectLst/>
                <a:latin typeface="Segoe UI" panose="020B0502040204020203" pitchFamily="34" charset="0"/>
              </a:rPr>
              <a:t>App.cshtml</a:t>
            </a:r>
            <a:r>
              <a:rPr lang="en-US" b="0" i="0" dirty="0">
                <a:solidFill>
                  <a:srgbClr val="161616"/>
                </a:solidFill>
                <a:effectLst/>
                <a:latin typeface="Segoe UI" panose="020B0502040204020203" pitchFamily="34" charset="0"/>
              </a:rPr>
              <a:t> file, available for configuring.</a:t>
            </a:r>
            <a:endParaRPr lang="en-IN" dirty="0"/>
          </a:p>
        </p:txBody>
      </p:sp>
      <p:sp>
        <p:nvSpPr>
          <p:cNvPr id="6" name="TextBox 5">
            <a:extLst>
              <a:ext uri="{FF2B5EF4-FFF2-40B4-BE49-F238E27FC236}">
                <a16:creationId xmlns:a16="http://schemas.microsoft.com/office/drawing/2014/main" xmlns="" id="{34AB8C62-45C9-9F24-2E2B-6014C7ED4BD4}"/>
              </a:ext>
            </a:extLst>
          </p:cNvPr>
          <p:cNvSpPr txBox="1"/>
          <p:nvPr/>
        </p:nvSpPr>
        <p:spPr>
          <a:xfrm>
            <a:off x="838199" y="2466784"/>
            <a:ext cx="8303581" cy="1200329"/>
          </a:xfrm>
          <a:prstGeom prst="rect">
            <a:avLst/>
          </a:prstGeom>
          <a:noFill/>
        </p:spPr>
        <p:txBody>
          <a:bodyPr wrap="square">
            <a:spAutoFit/>
          </a:bodyPr>
          <a:lstStyle/>
          <a:p>
            <a:r>
              <a:rPr lang="en-US" b="0" i="0" dirty="0" err="1">
                <a:solidFill>
                  <a:srgbClr val="161616"/>
                </a:solidFill>
                <a:effectLst/>
                <a:latin typeface="Segoe UI" panose="020B0502040204020203" pitchFamily="34" charset="0"/>
              </a:rPr>
              <a:t>RouteAttribute</a:t>
            </a:r>
            <a:r>
              <a:rPr lang="en-US" b="0" i="0" dirty="0">
                <a:solidFill>
                  <a:srgbClr val="161616"/>
                </a:solidFill>
                <a:effectLst/>
                <a:latin typeface="Segoe UI" panose="020B0502040204020203" pitchFamily="34" charset="0"/>
              </a:rPr>
              <a:t> (</a:t>
            </a:r>
            <a:r>
              <a:rPr lang="en-US" b="0" i="0" dirty="0" err="1">
                <a:solidFill>
                  <a:srgbClr val="161616"/>
                </a:solidFill>
                <a:effectLst/>
                <a:latin typeface="Segoe UI" panose="020B0502040204020203" pitchFamily="34" charset="0"/>
              </a:rPr>
              <a:t>Microsoft.AspNetCore.Blazor.Components.RouteAttribute</a:t>
            </a:r>
            <a:r>
              <a:rPr lang="en-US" b="0" i="0" dirty="0">
                <a:solidFill>
                  <a:srgbClr val="161616"/>
                </a:solidFill>
                <a:effectLst/>
                <a:latin typeface="Segoe UI" panose="020B0502040204020203" pitchFamily="34" charset="0"/>
              </a:rPr>
              <a:t>) defines a route template and can be used in two ways </a:t>
            </a:r>
            <a:r>
              <a:rPr lang="en-US" b="0" i="0" dirty="0" err="1">
                <a:solidFill>
                  <a:srgbClr val="161616"/>
                </a:solidFill>
                <a:effectLst/>
                <a:latin typeface="Segoe UI" panose="020B0502040204020203" pitchFamily="34" charset="0"/>
              </a:rPr>
              <a:t>i.e</a:t>
            </a:r>
            <a:r>
              <a:rPr lang="en-US" b="0" i="0" dirty="0">
                <a:solidFill>
                  <a:srgbClr val="161616"/>
                </a:solidFill>
                <a:effectLst/>
                <a:latin typeface="Segoe UI" panose="020B0502040204020203" pitchFamily="34" charset="0"/>
              </a:rPr>
              <a:t>, </a:t>
            </a:r>
          </a:p>
          <a:p>
            <a:r>
              <a:rPr lang="en-US" dirty="0">
                <a:solidFill>
                  <a:srgbClr val="161616"/>
                </a:solidFill>
                <a:latin typeface="Segoe UI" panose="020B0502040204020203" pitchFamily="34" charset="0"/>
              </a:rPr>
              <a:t>1 </a:t>
            </a:r>
            <a:r>
              <a:rPr lang="en-US" b="0" i="0" dirty="0">
                <a:solidFill>
                  <a:srgbClr val="161616"/>
                </a:solidFill>
                <a:effectLst/>
                <a:latin typeface="Segoe UI" panose="020B0502040204020203" pitchFamily="34" charset="0"/>
              </a:rPr>
              <a:t>using @Page directive for the </a:t>
            </a:r>
            <a:r>
              <a:rPr lang="en-US" b="0" i="0" dirty="0" err="1">
                <a:solidFill>
                  <a:srgbClr val="161616"/>
                </a:solidFill>
                <a:effectLst/>
                <a:latin typeface="Segoe UI" panose="020B0502040204020203" pitchFamily="34" charset="0"/>
              </a:rPr>
              <a:t>cshtml</a:t>
            </a:r>
            <a:r>
              <a:rPr lang="en-US" b="0" i="0" dirty="0">
                <a:solidFill>
                  <a:srgbClr val="161616"/>
                </a:solidFill>
                <a:effectLst/>
                <a:latin typeface="Segoe UI" panose="020B0502040204020203" pitchFamily="34" charset="0"/>
              </a:rPr>
              <a:t> pages </a:t>
            </a:r>
          </a:p>
          <a:p>
            <a:r>
              <a:rPr lang="en-US" dirty="0">
                <a:solidFill>
                  <a:srgbClr val="161616"/>
                </a:solidFill>
                <a:latin typeface="Segoe UI" panose="020B0502040204020203" pitchFamily="34" charset="0"/>
              </a:rPr>
              <a:t>2  </a:t>
            </a:r>
            <a:r>
              <a:rPr lang="en-US" b="0" i="0" dirty="0">
                <a:solidFill>
                  <a:srgbClr val="161616"/>
                </a:solidFill>
                <a:effectLst/>
                <a:latin typeface="Segoe UI" panose="020B0502040204020203" pitchFamily="34" charset="0"/>
              </a:rPr>
              <a:t>using attributes in components which are written in pure C# </a:t>
            </a:r>
            <a:endParaRPr lang="en-IN" dirty="0"/>
          </a:p>
        </p:txBody>
      </p:sp>
      <p:sp>
        <p:nvSpPr>
          <p:cNvPr id="9" name="TextBox 8">
            <a:extLst>
              <a:ext uri="{FF2B5EF4-FFF2-40B4-BE49-F238E27FC236}">
                <a16:creationId xmlns:a16="http://schemas.microsoft.com/office/drawing/2014/main" xmlns="" id="{2C95767E-7A2C-920F-6726-B790A29FD9E3}"/>
              </a:ext>
            </a:extLst>
          </p:cNvPr>
          <p:cNvSpPr txBox="1"/>
          <p:nvPr/>
        </p:nvSpPr>
        <p:spPr>
          <a:xfrm>
            <a:off x="3207058" y="4018910"/>
            <a:ext cx="6094520" cy="369332"/>
          </a:xfrm>
          <a:prstGeom prst="rect">
            <a:avLst/>
          </a:prstGeom>
          <a:noFill/>
        </p:spPr>
        <p:txBody>
          <a:bodyPr wrap="square">
            <a:spAutoFit/>
          </a:bodyPr>
          <a:lstStyle/>
          <a:p>
            <a:r>
              <a:rPr lang="en-IN" dirty="0"/>
              <a:t> Example : @page "/counter"</a:t>
            </a:r>
          </a:p>
        </p:txBody>
      </p:sp>
      <p:sp>
        <p:nvSpPr>
          <p:cNvPr id="11" name="TextBox 10">
            <a:extLst>
              <a:ext uri="{FF2B5EF4-FFF2-40B4-BE49-F238E27FC236}">
                <a16:creationId xmlns:a16="http://schemas.microsoft.com/office/drawing/2014/main" xmlns="" id="{29C26A49-EB6A-876D-DFF2-DBAC18043CAA}"/>
              </a:ext>
            </a:extLst>
          </p:cNvPr>
          <p:cNvSpPr txBox="1"/>
          <p:nvPr/>
        </p:nvSpPr>
        <p:spPr>
          <a:xfrm>
            <a:off x="838198" y="4572870"/>
            <a:ext cx="8740807" cy="646331"/>
          </a:xfrm>
          <a:prstGeom prst="rect">
            <a:avLst/>
          </a:prstGeom>
          <a:noFill/>
        </p:spPr>
        <p:txBody>
          <a:bodyPr wrap="square">
            <a:spAutoFit/>
          </a:bodyPr>
          <a:lstStyle/>
          <a:p>
            <a:r>
              <a:rPr lang="en-US" b="0" i="0" dirty="0">
                <a:solidFill>
                  <a:srgbClr val="161616"/>
                </a:solidFill>
                <a:effectLst/>
                <a:latin typeface="Segoe UI" panose="020B0502040204020203" pitchFamily="34" charset="0"/>
              </a:rPr>
              <a:t>Components written in pure C# may use attribute for defining the route template in the following manner.</a:t>
            </a:r>
            <a:endParaRPr lang="en-IN" dirty="0"/>
          </a:p>
        </p:txBody>
      </p:sp>
      <p:sp>
        <p:nvSpPr>
          <p:cNvPr id="13" name="TextBox 12">
            <a:extLst>
              <a:ext uri="{FF2B5EF4-FFF2-40B4-BE49-F238E27FC236}">
                <a16:creationId xmlns:a16="http://schemas.microsoft.com/office/drawing/2014/main" xmlns="" id="{9BE1F582-55AB-79E0-D0B3-9F8DEBAA2AD7}"/>
              </a:ext>
            </a:extLst>
          </p:cNvPr>
          <p:cNvSpPr txBox="1"/>
          <p:nvPr/>
        </p:nvSpPr>
        <p:spPr>
          <a:xfrm>
            <a:off x="1422646" y="5755626"/>
            <a:ext cx="6094520" cy="369332"/>
          </a:xfrm>
          <a:prstGeom prst="rect">
            <a:avLst/>
          </a:prstGeom>
          <a:noFill/>
        </p:spPr>
        <p:txBody>
          <a:bodyPr wrap="square">
            <a:spAutoFit/>
          </a:bodyPr>
          <a:lstStyle/>
          <a:p>
            <a:r>
              <a:rPr lang="en-IN" dirty="0"/>
              <a:t> [</a:t>
            </a:r>
            <a:r>
              <a:rPr lang="en-IN" dirty="0" err="1"/>
              <a:t>RouteAttribute</a:t>
            </a:r>
            <a:r>
              <a:rPr lang="en-IN" dirty="0"/>
              <a:t>("/</a:t>
            </a:r>
            <a:r>
              <a:rPr lang="en-IN" dirty="0" err="1"/>
              <a:t>CounterBusiness</a:t>
            </a:r>
            <a:r>
              <a:rPr lang="en-IN" dirty="0"/>
              <a:t>")]</a:t>
            </a:r>
          </a:p>
        </p:txBody>
      </p:sp>
    </p:spTree>
    <p:extLst>
      <p:ext uri="{BB962C8B-B14F-4D97-AF65-F5344CB8AC3E}">
        <p14:creationId xmlns:p14="http://schemas.microsoft.com/office/powerpoint/2010/main" xmlns="" val="2149652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806F8D-23EE-6D1E-7A44-FA3540138614}"/>
              </a:ext>
            </a:extLst>
          </p:cNvPr>
          <p:cNvSpPr>
            <a:spLocks noGrp="1"/>
          </p:cNvSpPr>
          <p:nvPr>
            <p:ph type="title"/>
          </p:nvPr>
        </p:nvSpPr>
        <p:spPr/>
        <p:txBody>
          <a:bodyPr/>
          <a:lstStyle/>
          <a:p>
            <a:r>
              <a:rPr lang="en-IN" b="0" i="0" dirty="0">
                <a:solidFill>
                  <a:srgbClr val="4466C5"/>
                </a:solidFill>
                <a:effectLst/>
                <a:latin typeface="Segoe UI" panose="020B0502040204020203" pitchFamily="34" charset="0"/>
              </a:rPr>
              <a:t>Route Parameters</a:t>
            </a:r>
            <a:br>
              <a:rPr lang="en-IN" b="0" i="0" dirty="0">
                <a:solidFill>
                  <a:srgbClr val="4466C5"/>
                </a:solidFill>
                <a:effectLst/>
                <a:latin typeface="Segoe UI" panose="020B0502040204020203" pitchFamily="34" charset="0"/>
              </a:rPr>
            </a:br>
            <a:endParaRPr lang="en-IN" dirty="0"/>
          </a:p>
        </p:txBody>
      </p:sp>
      <p:sp>
        <p:nvSpPr>
          <p:cNvPr id="4" name="TextBox 3">
            <a:extLst>
              <a:ext uri="{FF2B5EF4-FFF2-40B4-BE49-F238E27FC236}">
                <a16:creationId xmlns:a16="http://schemas.microsoft.com/office/drawing/2014/main" xmlns="" id="{15F469EA-C9CF-A1C2-7965-3EB94F77113D}"/>
              </a:ext>
            </a:extLst>
          </p:cNvPr>
          <p:cNvSpPr txBox="1"/>
          <p:nvPr/>
        </p:nvSpPr>
        <p:spPr>
          <a:xfrm>
            <a:off x="838200" y="1229023"/>
            <a:ext cx="7943295" cy="923330"/>
          </a:xfrm>
          <a:prstGeom prst="rect">
            <a:avLst/>
          </a:prstGeom>
          <a:noFill/>
        </p:spPr>
        <p:txBody>
          <a:bodyPr wrap="square">
            <a:spAutoFit/>
          </a:bodyPr>
          <a:lstStyle/>
          <a:p>
            <a:r>
              <a:rPr lang="en-US" b="0" i="0" dirty="0">
                <a:solidFill>
                  <a:srgbClr val="161616"/>
                </a:solidFill>
                <a:effectLst/>
                <a:latin typeface="Segoe UI" panose="020B0502040204020203" pitchFamily="34" charset="0"/>
              </a:rPr>
              <a:t>Route parameters help in sending a parameter to the components while they are being accessed. The parameters are defined in the route template enclosed in a pair of curly brackets as in the following example:</a:t>
            </a:r>
            <a:endParaRPr lang="en-IN" dirty="0"/>
          </a:p>
        </p:txBody>
      </p:sp>
      <p:sp>
        <p:nvSpPr>
          <p:cNvPr id="7" name="TextBox 6">
            <a:extLst>
              <a:ext uri="{FF2B5EF4-FFF2-40B4-BE49-F238E27FC236}">
                <a16:creationId xmlns:a16="http://schemas.microsoft.com/office/drawing/2014/main" xmlns="" id="{EF9386E7-9588-C7EA-72C8-C0C174C9E63D}"/>
              </a:ext>
            </a:extLst>
          </p:cNvPr>
          <p:cNvSpPr txBox="1"/>
          <p:nvPr/>
        </p:nvSpPr>
        <p:spPr>
          <a:xfrm>
            <a:off x="934375" y="2369920"/>
            <a:ext cx="6094520" cy="646331"/>
          </a:xfrm>
          <a:prstGeom prst="rect">
            <a:avLst/>
          </a:prstGeom>
          <a:noFill/>
        </p:spPr>
        <p:txBody>
          <a:bodyPr wrap="square">
            <a:spAutoFit/>
          </a:bodyPr>
          <a:lstStyle/>
          <a:p>
            <a:r>
              <a:rPr lang="en-IN" dirty="0"/>
              <a:t>Example :</a:t>
            </a:r>
          </a:p>
          <a:p>
            <a:r>
              <a:rPr lang="en-IN" dirty="0"/>
              <a:t> @page "/welcome-back/{</a:t>
            </a:r>
            <a:r>
              <a:rPr lang="en-IN" dirty="0" err="1"/>
              <a:t>youngman</a:t>
            </a:r>
            <a:r>
              <a:rPr lang="en-IN" dirty="0"/>
              <a:t>}"</a:t>
            </a:r>
          </a:p>
        </p:txBody>
      </p:sp>
      <p:sp>
        <p:nvSpPr>
          <p:cNvPr id="9" name="TextBox 8">
            <a:extLst>
              <a:ext uri="{FF2B5EF4-FFF2-40B4-BE49-F238E27FC236}">
                <a16:creationId xmlns:a16="http://schemas.microsoft.com/office/drawing/2014/main" xmlns="" id="{DF84D993-1EA5-F5D7-A02A-AF3E0C7F300F}"/>
              </a:ext>
            </a:extLst>
          </p:cNvPr>
          <p:cNvSpPr txBox="1"/>
          <p:nvPr/>
        </p:nvSpPr>
        <p:spPr>
          <a:xfrm>
            <a:off x="934375" y="3236164"/>
            <a:ext cx="6094520" cy="646331"/>
          </a:xfrm>
          <a:prstGeom prst="rect">
            <a:avLst/>
          </a:prstGeom>
          <a:noFill/>
        </p:spPr>
        <p:txBody>
          <a:bodyPr wrap="square">
            <a:spAutoFit/>
          </a:bodyPr>
          <a:lstStyle/>
          <a:p>
            <a:r>
              <a:rPr lang="en-US" dirty="0"/>
              <a:t>In </a:t>
            </a:r>
            <a:r>
              <a:rPr lang="en-US" dirty="0" err="1"/>
              <a:t>Blazor</a:t>
            </a:r>
            <a:r>
              <a:rPr lang="en-US" dirty="0"/>
              <a:t>, it needs a property with the same name as the parameter defined in the route template</a:t>
            </a:r>
            <a:endParaRPr lang="en-IN" dirty="0"/>
          </a:p>
        </p:txBody>
      </p:sp>
      <p:sp>
        <p:nvSpPr>
          <p:cNvPr id="11" name="TextBox 10">
            <a:extLst>
              <a:ext uri="{FF2B5EF4-FFF2-40B4-BE49-F238E27FC236}">
                <a16:creationId xmlns:a16="http://schemas.microsoft.com/office/drawing/2014/main" xmlns="" id="{5CBAF042-682F-73E6-0532-41B2748396AC}"/>
              </a:ext>
            </a:extLst>
          </p:cNvPr>
          <p:cNvSpPr txBox="1"/>
          <p:nvPr/>
        </p:nvSpPr>
        <p:spPr>
          <a:xfrm>
            <a:off x="934375" y="4097716"/>
            <a:ext cx="6094520" cy="369332"/>
          </a:xfrm>
          <a:prstGeom prst="rect">
            <a:avLst/>
          </a:prstGeom>
          <a:noFill/>
        </p:spPr>
        <p:txBody>
          <a:bodyPr wrap="square">
            <a:spAutoFit/>
          </a:bodyPr>
          <a:lstStyle/>
          <a:p>
            <a:r>
              <a:rPr lang="en-US" dirty="0"/>
              <a:t>We need to add an [Parameter] attribute to the property</a:t>
            </a:r>
            <a:endParaRPr lang="en-IN" dirty="0"/>
          </a:p>
        </p:txBody>
      </p:sp>
    </p:spTree>
    <p:extLst>
      <p:ext uri="{BB962C8B-B14F-4D97-AF65-F5344CB8AC3E}">
        <p14:creationId xmlns:p14="http://schemas.microsoft.com/office/powerpoint/2010/main" xmlns="" val="23376674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9E9A8F0-A9FD-34B1-954C-613812244BCB}"/>
              </a:ext>
            </a:extLst>
          </p:cNvPr>
          <p:cNvSpPr txBox="1"/>
          <p:nvPr/>
        </p:nvSpPr>
        <p:spPr>
          <a:xfrm>
            <a:off x="561512" y="687877"/>
            <a:ext cx="6094520" cy="5078313"/>
          </a:xfrm>
          <a:prstGeom prst="rect">
            <a:avLst/>
          </a:prstGeom>
          <a:noFill/>
        </p:spPr>
        <p:txBody>
          <a:bodyPr wrap="square">
            <a:spAutoFit/>
          </a:bodyPr>
          <a:lstStyle/>
          <a:p>
            <a:r>
              <a:rPr lang="en-IN" dirty="0"/>
              <a:t> @page "/welcome"</a:t>
            </a:r>
          </a:p>
          <a:p>
            <a:r>
              <a:rPr lang="en-IN" dirty="0"/>
              <a:t> @page "/welcome-back/{</a:t>
            </a:r>
            <a:r>
              <a:rPr lang="en-IN" dirty="0" err="1"/>
              <a:t>youngman</a:t>
            </a:r>
            <a:r>
              <a:rPr lang="en-IN" dirty="0"/>
              <a:t>}"</a:t>
            </a:r>
          </a:p>
          <a:p>
            <a:r>
              <a:rPr lang="en-IN" dirty="0"/>
              <a:t> </a:t>
            </a:r>
          </a:p>
          <a:p>
            <a:r>
              <a:rPr lang="en-IN" dirty="0"/>
              <a:t> &lt;h1&gt;Welcome Back @yourname &lt;/h1&gt;</a:t>
            </a:r>
          </a:p>
          <a:p>
            <a:r>
              <a:rPr lang="en-IN" dirty="0"/>
              <a:t> &lt;p&gt;Nice to see you here again! &lt;/p&gt;</a:t>
            </a:r>
          </a:p>
          <a:p>
            <a:r>
              <a:rPr lang="en-IN" dirty="0"/>
              <a:t> </a:t>
            </a:r>
          </a:p>
          <a:p>
            <a:r>
              <a:rPr lang="en-IN" dirty="0"/>
              <a:t> @functions{</a:t>
            </a:r>
          </a:p>
          <a:p>
            <a:r>
              <a:rPr lang="en-IN" dirty="0"/>
              <a:t> private string _ </a:t>
            </a:r>
            <a:r>
              <a:rPr lang="en-IN" dirty="0" err="1"/>
              <a:t>youngman</a:t>
            </a:r>
            <a:r>
              <a:rPr lang="en-IN" dirty="0"/>
              <a:t>;</a:t>
            </a:r>
          </a:p>
          <a:p>
            <a:r>
              <a:rPr lang="en-IN" dirty="0"/>
              <a:t> </a:t>
            </a:r>
          </a:p>
          <a:p>
            <a:r>
              <a:rPr lang="en-IN" dirty="0"/>
              <a:t> [Parameter]</a:t>
            </a:r>
          </a:p>
          <a:p>
            <a:r>
              <a:rPr lang="en-IN" dirty="0"/>
              <a:t> private string </a:t>
            </a:r>
            <a:r>
              <a:rPr lang="en-IN" dirty="0" err="1"/>
              <a:t>youngman</a:t>
            </a:r>
            <a:r>
              <a:rPr lang="en-IN" dirty="0"/>
              <a:t> </a:t>
            </a:r>
          </a:p>
          <a:p>
            <a:r>
              <a:rPr lang="en-IN" dirty="0"/>
              <a:t> {</a:t>
            </a:r>
          </a:p>
          <a:p>
            <a:r>
              <a:rPr lang="en-IN" dirty="0"/>
              <a:t> get { </a:t>
            </a:r>
          </a:p>
          <a:p>
            <a:r>
              <a:rPr lang="en-IN" dirty="0"/>
              <a:t> return _ </a:t>
            </a:r>
            <a:r>
              <a:rPr lang="en-IN" dirty="0" err="1"/>
              <a:t>youngman</a:t>
            </a:r>
            <a:r>
              <a:rPr lang="en-IN" dirty="0"/>
              <a:t> ==null ? </a:t>
            </a:r>
            <a:r>
              <a:rPr lang="en-IN" dirty="0" err="1"/>
              <a:t>string.Empty</a:t>
            </a:r>
            <a:r>
              <a:rPr lang="en-IN" dirty="0"/>
              <a:t> : _ </a:t>
            </a:r>
            <a:r>
              <a:rPr lang="en-IN" dirty="0" err="1"/>
              <a:t>yougman</a:t>
            </a:r>
            <a:r>
              <a:rPr lang="en-IN" dirty="0"/>
              <a:t> +"!";</a:t>
            </a:r>
          </a:p>
          <a:p>
            <a:r>
              <a:rPr lang="en-IN" dirty="0"/>
              <a:t> }</a:t>
            </a:r>
          </a:p>
          <a:p>
            <a:r>
              <a:rPr lang="en-IN" dirty="0"/>
              <a:t> set { _ </a:t>
            </a:r>
            <a:r>
              <a:rPr lang="en-IN" dirty="0" err="1"/>
              <a:t>youngman</a:t>
            </a:r>
            <a:r>
              <a:rPr lang="en-IN" dirty="0"/>
              <a:t> = value;} </a:t>
            </a:r>
          </a:p>
          <a:p>
            <a:r>
              <a:rPr lang="en-IN" dirty="0"/>
              <a:t> }</a:t>
            </a:r>
          </a:p>
          <a:p>
            <a:r>
              <a:rPr lang="en-IN" dirty="0"/>
              <a:t> }</a:t>
            </a:r>
          </a:p>
        </p:txBody>
      </p:sp>
      <p:pic>
        <p:nvPicPr>
          <p:cNvPr id="3075" name="Picture 3">
            <a:extLst>
              <a:ext uri="{FF2B5EF4-FFF2-40B4-BE49-F238E27FC236}">
                <a16:creationId xmlns:a16="http://schemas.microsoft.com/office/drawing/2014/main" xmlns="" id="{6B5B6B51-EB8F-7A45-4CAF-87AFE894CFF8}"/>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528107" y="1304925"/>
            <a:ext cx="6000750" cy="21240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06444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97890B-02E6-CBCB-1AB1-3E5E5CC08213}"/>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0" i="0" kern="1200">
                <a:effectLst/>
                <a:latin typeface="+mj-lt"/>
                <a:ea typeface="+mj-ea"/>
                <a:cs typeface="+mj-cs"/>
              </a:rPr>
              <a:t>How can a browser execute C# code?</a:t>
            </a:r>
            <a:br>
              <a:rPr lang="en-US" b="0" i="0" kern="1200">
                <a:effectLst/>
                <a:latin typeface="+mj-lt"/>
                <a:ea typeface="+mj-ea"/>
                <a:cs typeface="+mj-cs"/>
              </a:rPr>
            </a:br>
            <a:endParaRPr lang="en-US" kern="1200">
              <a:latin typeface="+mj-lt"/>
              <a:ea typeface="+mj-ea"/>
              <a:cs typeface="+mj-cs"/>
            </a:endParaRPr>
          </a:p>
        </p:txBody>
      </p:sp>
      <p:pic>
        <p:nvPicPr>
          <p:cNvPr id="2050" name="Picture 2" descr="blazor and webassembly">
            <a:extLst>
              <a:ext uri="{FF2B5EF4-FFF2-40B4-BE49-F238E27FC236}">
                <a16:creationId xmlns:a16="http://schemas.microsoft.com/office/drawing/2014/main" xmlns="" id="{44F16BE4-15C8-4A48-1AC2-990DAC4CF28B}"/>
              </a:ext>
            </a:extLst>
          </p:cNvPr>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580747" y="1690688"/>
            <a:ext cx="5181600" cy="3084286"/>
          </a:xfrm>
          <a:prstGeom prst="rect">
            <a:avLst/>
          </a:prstGeom>
          <a:solidFill>
            <a:srgbClr val="FFFFFF"/>
          </a:solidFill>
        </p:spPr>
      </p:pic>
      <p:sp>
        <p:nvSpPr>
          <p:cNvPr id="4" name="TextBox 3">
            <a:extLst>
              <a:ext uri="{FF2B5EF4-FFF2-40B4-BE49-F238E27FC236}">
                <a16:creationId xmlns:a16="http://schemas.microsoft.com/office/drawing/2014/main" xmlns="" id="{8319ADAE-28BF-DFB6-392D-CCBB7B368C75}"/>
              </a:ext>
            </a:extLst>
          </p:cNvPr>
          <p:cNvSpPr txBox="1"/>
          <p:nvPr/>
        </p:nvSpPr>
        <p:spPr>
          <a:xfrm>
            <a:off x="6172200" y="1825625"/>
            <a:ext cx="5181600"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800" b="0" i="0" dirty="0" err="1">
                <a:effectLst/>
              </a:rPr>
              <a:t>Blazor</a:t>
            </a:r>
            <a:r>
              <a:rPr lang="en-US" sz="2800" b="0" i="0" dirty="0">
                <a:effectLst/>
              </a:rPr>
              <a:t> can run C# code directly in the browser, using </a:t>
            </a:r>
            <a:r>
              <a:rPr lang="en-US" sz="2800" b="0" i="0" dirty="0" err="1">
                <a:effectLst/>
              </a:rPr>
              <a:t>WebAssembly</a:t>
            </a:r>
            <a:r>
              <a:rPr lang="en-US" sz="2800" b="0" i="0" dirty="0">
                <a:effectLst/>
              </a:rPr>
              <a:t>. It runs in the same security sandbox as JavaScript frameworks like Angular, React, Vue etc. Not just C#, in fact, we can run any type of code in the browser using </a:t>
            </a:r>
            <a:r>
              <a:rPr lang="en-US" sz="2800" b="0" i="0" dirty="0" err="1">
                <a:effectLst/>
              </a:rPr>
              <a:t>WebAssembly</a:t>
            </a:r>
            <a:r>
              <a:rPr lang="en-US" sz="2800" b="0" i="0" dirty="0">
                <a:effectLst/>
              </a:rPr>
              <a:t>.</a:t>
            </a:r>
          </a:p>
          <a:p>
            <a:pPr indent="-228600">
              <a:lnSpc>
                <a:spcPct val="90000"/>
              </a:lnSpc>
              <a:spcAft>
                <a:spcPts val="600"/>
              </a:spcAft>
              <a:buFont typeface="Arial" panose="020B0604020202020204" pitchFamily="34" charset="0"/>
              <a:buChar char="•"/>
            </a:pPr>
            <a:r>
              <a:rPr lang="en-US" sz="2800" dirty="0"/>
              <a:t>(-Interoperability)</a:t>
            </a:r>
          </a:p>
        </p:txBody>
      </p:sp>
      <p:sp>
        <p:nvSpPr>
          <p:cNvPr id="6" name="TextBox 5">
            <a:extLst>
              <a:ext uri="{FF2B5EF4-FFF2-40B4-BE49-F238E27FC236}">
                <a16:creationId xmlns:a16="http://schemas.microsoft.com/office/drawing/2014/main" xmlns="" id="{05DEB3F9-A62B-08C2-D514-A02AC127612C}"/>
              </a:ext>
            </a:extLst>
          </p:cNvPr>
          <p:cNvSpPr txBox="1"/>
          <p:nvPr/>
        </p:nvSpPr>
        <p:spPr>
          <a:xfrm>
            <a:off x="429087" y="5253633"/>
            <a:ext cx="9709212" cy="923330"/>
          </a:xfrm>
          <a:prstGeom prst="rect">
            <a:avLst/>
          </a:prstGeom>
          <a:noFill/>
        </p:spPr>
        <p:txBody>
          <a:bodyPr wrap="square">
            <a:spAutoFit/>
          </a:bodyPr>
          <a:lstStyle/>
          <a:p>
            <a:r>
              <a:rPr lang="en-US" b="0" i="0" dirty="0" err="1">
                <a:solidFill>
                  <a:srgbClr val="333333"/>
                </a:solidFill>
                <a:effectLst/>
                <a:latin typeface="PT Serif" panose="020A0603040505020204" pitchFamily="18" charset="0"/>
              </a:rPr>
              <a:t>WebAssembly</a:t>
            </a:r>
            <a:r>
              <a:rPr lang="en-US" b="0" i="0" dirty="0">
                <a:solidFill>
                  <a:srgbClr val="333333"/>
                </a:solidFill>
                <a:effectLst/>
                <a:latin typeface="PT Serif" panose="020A0603040505020204" pitchFamily="18" charset="0"/>
              </a:rPr>
              <a:t> is based on open web standards. So it is a native part of all modern browsers including mobile browsers. This means for the </a:t>
            </a:r>
            <a:r>
              <a:rPr lang="en-US" b="0" i="0" dirty="0" err="1">
                <a:solidFill>
                  <a:srgbClr val="333333"/>
                </a:solidFill>
                <a:effectLst/>
                <a:latin typeface="PT Serif" panose="020A0603040505020204" pitchFamily="18" charset="0"/>
              </a:rPr>
              <a:t>blazor</a:t>
            </a:r>
            <a:r>
              <a:rPr lang="en-US" b="0" i="0" dirty="0">
                <a:solidFill>
                  <a:srgbClr val="333333"/>
                </a:solidFill>
                <a:effectLst/>
                <a:latin typeface="PT Serif" panose="020A0603040505020204" pitchFamily="18" charset="0"/>
              </a:rPr>
              <a:t> application to work, there is no need to install any special plugin like back in the days of silver light and flash.</a:t>
            </a:r>
            <a:endParaRPr lang="en-IN" dirty="0"/>
          </a:p>
        </p:txBody>
      </p:sp>
    </p:spTree>
    <p:extLst>
      <p:ext uri="{BB962C8B-B14F-4D97-AF65-F5344CB8AC3E}">
        <p14:creationId xmlns:p14="http://schemas.microsoft.com/office/powerpoint/2010/main" xmlns="" val="7680264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9A5F9F-A80D-8DCD-DBF1-933784550D7F}"/>
              </a:ext>
            </a:extLst>
          </p:cNvPr>
          <p:cNvSpPr>
            <a:spLocks noGrp="1"/>
          </p:cNvSpPr>
          <p:nvPr>
            <p:ph type="title"/>
          </p:nvPr>
        </p:nvSpPr>
        <p:spPr/>
        <p:txBody>
          <a:bodyPr/>
          <a:lstStyle/>
          <a:p>
            <a:r>
              <a:rPr lang="en-IN" dirty="0"/>
              <a:t>Life Cycle of Component in </a:t>
            </a:r>
            <a:r>
              <a:rPr lang="en-IN" dirty="0" err="1"/>
              <a:t>Blazor</a:t>
            </a:r>
            <a:r>
              <a:rPr lang="en-IN" dirty="0"/>
              <a:t>:</a:t>
            </a:r>
          </a:p>
        </p:txBody>
      </p:sp>
      <p:sp>
        <p:nvSpPr>
          <p:cNvPr id="5" name="TextBox 4">
            <a:extLst>
              <a:ext uri="{FF2B5EF4-FFF2-40B4-BE49-F238E27FC236}">
                <a16:creationId xmlns:a16="http://schemas.microsoft.com/office/drawing/2014/main" xmlns="" id="{2B6B2BE7-DF74-19A2-FB9E-A92A041EA52C}"/>
              </a:ext>
            </a:extLst>
          </p:cNvPr>
          <p:cNvSpPr txBox="1"/>
          <p:nvPr/>
        </p:nvSpPr>
        <p:spPr>
          <a:xfrm>
            <a:off x="1030146" y="1690688"/>
            <a:ext cx="9491241" cy="3785652"/>
          </a:xfrm>
          <a:prstGeom prst="rect">
            <a:avLst/>
          </a:prstGeom>
          <a:noFill/>
        </p:spPr>
        <p:txBody>
          <a:bodyPr wrap="square">
            <a:spAutoFit/>
          </a:bodyPr>
          <a:lstStyle/>
          <a:p>
            <a:r>
              <a:rPr lang="en-US" sz="2400" dirty="0"/>
              <a:t>Component lifecycle events:</a:t>
            </a:r>
          </a:p>
          <a:p>
            <a:endParaRPr lang="en-US" sz="2400" dirty="0"/>
          </a:p>
          <a:p>
            <a:r>
              <a:rPr lang="en-US" sz="2400" dirty="0"/>
              <a:t>If the component is rendering for the first time on a request:</a:t>
            </a:r>
          </a:p>
          <a:p>
            <a:r>
              <a:rPr lang="en-US" sz="2400" dirty="0"/>
              <a:t>Create the component's instance.</a:t>
            </a:r>
          </a:p>
          <a:p>
            <a:r>
              <a:rPr lang="en-US" sz="2400" dirty="0"/>
              <a:t>Perform property injection. Run </a:t>
            </a:r>
            <a:r>
              <a:rPr lang="en-US" sz="2400" dirty="0" err="1"/>
              <a:t>SetParametersAsync</a:t>
            </a:r>
            <a:r>
              <a:rPr lang="en-US" sz="2400" dirty="0"/>
              <a:t>.</a:t>
            </a:r>
          </a:p>
          <a:p>
            <a:r>
              <a:rPr lang="en-US" sz="2400" dirty="0"/>
              <a:t>Call </a:t>
            </a:r>
            <a:r>
              <a:rPr lang="en-US" sz="2400" dirty="0" err="1"/>
              <a:t>OnInitialized</a:t>
            </a:r>
            <a:r>
              <a:rPr lang="en-US" sz="2400" dirty="0"/>
              <a:t>{Async}. If an incomplete Task is returned, the Task is awaited and then the component is </a:t>
            </a:r>
            <a:r>
              <a:rPr lang="en-US" sz="2400" dirty="0" err="1"/>
              <a:t>rerendered</a:t>
            </a:r>
            <a:r>
              <a:rPr lang="en-US" sz="2400" dirty="0"/>
              <a:t>.</a:t>
            </a:r>
          </a:p>
          <a:p>
            <a:r>
              <a:rPr lang="en-US" sz="2400" dirty="0"/>
              <a:t>Call </a:t>
            </a:r>
            <a:r>
              <a:rPr lang="en-US" sz="2400" dirty="0" err="1"/>
              <a:t>OnParametersSet</a:t>
            </a:r>
            <a:r>
              <a:rPr lang="en-US" sz="2400" dirty="0"/>
              <a:t>{Async}. If an incomplete Task is returned, the Task is awaited and then the component is </a:t>
            </a:r>
            <a:r>
              <a:rPr lang="en-US" sz="2400" dirty="0" err="1"/>
              <a:t>rerendered</a:t>
            </a:r>
            <a:r>
              <a:rPr lang="en-US" sz="2400" dirty="0"/>
              <a:t>.</a:t>
            </a:r>
          </a:p>
          <a:p>
            <a:r>
              <a:rPr lang="en-US" sz="2400" dirty="0"/>
              <a:t>Render for all synchronous work and complete Tasks.</a:t>
            </a:r>
            <a:endParaRPr lang="en-IN" sz="2400" dirty="0"/>
          </a:p>
        </p:txBody>
      </p:sp>
    </p:spTree>
    <p:extLst>
      <p:ext uri="{BB962C8B-B14F-4D97-AF65-F5344CB8AC3E}">
        <p14:creationId xmlns:p14="http://schemas.microsoft.com/office/powerpoint/2010/main" xmlns="" val="34961179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mponent lifecycle events of a Razor component in Blazor">
            <a:extLst>
              <a:ext uri="{FF2B5EF4-FFF2-40B4-BE49-F238E27FC236}">
                <a16:creationId xmlns:a16="http://schemas.microsoft.com/office/drawing/2014/main" xmlns="" id="{AD920DE1-62B6-64AB-259B-7056197B449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35667" y="364817"/>
            <a:ext cx="4898986" cy="5895975"/>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a:extLst>
              <a:ext uri="{FF2B5EF4-FFF2-40B4-BE49-F238E27FC236}">
                <a16:creationId xmlns:a16="http://schemas.microsoft.com/office/drawing/2014/main" xmlns="" id="{1EA56103-A4A3-BE41-4117-9AEAE1673D88}"/>
              </a:ext>
            </a:extLst>
          </p:cNvPr>
          <p:cNvSpPr txBox="1"/>
          <p:nvPr/>
        </p:nvSpPr>
        <p:spPr>
          <a:xfrm>
            <a:off x="5234652" y="668850"/>
            <a:ext cx="6094070" cy="5693866"/>
          </a:xfrm>
          <a:prstGeom prst="rect">
            <a:avLst/>
          </a:prstGeom>
          <a:noFill/>
        </p:spPr>
        <p:txBody>
          <a:bodyPr wrap="square">
            <a:spAutoFit/>
          </a:bodyPr>
          <a:lstStyle/>
          <a:p>
            <a:r>
              <a:rPr lang="en-US" sz="2800" b="0" i="0" dirty="0">
                <a:solidFill>
                  <a:srgbClr val="171717"/>
                </a:solidFill>
                <a:effectLst/>
                <a:latin typeface="Segoe UI" panose="020B0502040204020203" pitchFamily="34" charset="0"/>
              </a:rPr>
              <a:t>A parent component renders before its children components because rendering is what determines which children are present. If synchronous parent component initialization is used, the parent initialization is guaranteed to complete first. If asynchronous parent component initialization is used, the completion order of parent and child component initialization can't be determined because it depends on the initialization code running.</a:t>
            </a:r>
            <a:endParaRPr lang="en-IN" sz="2800" dirty="0"/>
          </a:p>
        </p:txBody>
      </p:sp>
    </p:spTree>
    <p:extLst>
      <p:ext uri="{BB962C8B-B14F-4D97-AF65-F5344CB8AC3E}">
        <p14:creationId xmlns:p14="http://schemas.microsoft.com/office/powerpoint/2010/main" xmlns="" val="20326250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1FA9CC4-3DD0-869C-AE85-C4329D94742A}"/>
              </a:ext>
            </a:extLst>
          </p:cNvPr>
          <p:cNvSpPr txBox="1"/>
          <p:nvPr/>
        </p:nvSpPr>
        <p:spPr>
          <a:xfrm>
            <a:off x="431157" y="389866"/>
            <a:ext cx="6094070" cy="1477328"/>
          </a:xfrm>
          <a:prstGeom prst="rect">
            <a:avLst/>
          </a:prstGeom>
          <a:noFill/>
        </p:spPr>
        <p:txBody>
          <a:bodyPr wrap="square">
            <a:spAutoFit/>
          </a:bodyPr>
          <a:lstStyle/>
          <a:p>
            <a:pPr algn="l"/>
            <a:r>
              <a:rPr lang="en-US" b="0" i="0" dirty="0">
                <a:solidFill>
                  <a:srgbClr val="171717"/>
                </a:solidFill>
                <a:effectLst/>
                <a:latin typeface="Segoe UI" panose="020B0502040204020203" pitchFamily="34" charset="0"/>
              </a:rPr>
              <a:t>Document Object Model (DOM) event processing:</a:t>
            </a:r>
          </a:p>
          <a:p>
            <a:pPr algn="l">
              <a:buFont typeface="+mj-lt"/>
              <a:buAutoNum type="arabicPeriod"/>
            </a:pPr>
            <a:r>
              <a:rPr lang="en-US" b="0" i="0" dirty="0">
                <a:solidFill>
                  <a:srgbClr val="171717"/>
                </a:solidFill>
                <a:effectLst/>
                <a:latin typeface="Segoe UI" panose="020B0502040204020203" pitchFamily="34" charset="0"/>
              </a:rPr>
              <a:t>The event handler is run.</a:t>
            </a:r>
          </a:p>
          <a:p>
            <a:pPr algn="l">
              <a:buFont typeface="+mj-lt"/>
              <a:buAutoNum type="arabicPeriod"/>
            </a:pPr>
            <a:r>
              <a:rPr lang="en-US" b="0" i="0" dirty="0">
                <a:solidFill>
                  <a:srgbClr val="171717"/>
                </a:solidFill>
                <a:effectLst/>
                <a:latin typeface="Segoe UI" panose="020B0502040204020203" pitchFamily="34" charset="0"/>
              </a:rPr>
              <a:t>If an incomplete </a:t>
            </a:r>
            <a:r>
              <a:rPr lang="en-US" b="0" i="0" u="sng" dirty="0">
                <a:solidFill>
                  <a:srgbClr val="171717"/>
                </a:solidFill>
                <a:effectLst/>
                <a:latin typeface="Segoe UI" panose="020B0502040204020203" pitchFamily="34" charset="0"/>
                <a:hlinkClick r:id="rId2"/>
              </a:rPr>
              <a:t>Task</a:t>
            </a:r>
            <a:r>
              <a:rPr lang="en-US" b="0" i="0" dirty="0">
                <a:solidFill>
                  <a:srgbClr val="171717"/>
                </a:solidFill>
                <a:effectLst/>
                <a:latin typeface="Segoe UI" panose="020B0502040204020203" pitchFamily="34" charset="0"/>
              </a:rPr>
              <a:t> is returned, the </a:t>
            </a:r>
            <a:r>
              <a:rPr lang="en-US" b="0" i="0" u="none" strike="noStrike" dirty="0">
                <a:solidFill>
                  <a:srgbClr val="171717"/>
                </a:solidFill>
                <a:effectLst/>
                <a:latin typeface="Segoe UI" panose="020B0502040204020203" pitchFamily="34" charset="0"/>
                <a:hlinkClick r:id="rId2"/>
              </a:rPr>
              <a:t>Task</a:t>
            </a:r>
            <a:r>
              <a:rPr lang="en-US" b="0" i="0" dirty="0">
                <a:solidFill>
                  <a:srgbClr val="171717"/>
                </a:solidFill>
                <a:effectLst/>
                <a:latin typeface="Segoe UI" panose="020B0502040204020203" pitchFamily="34" charset="0"/>
              </a:rPr>
              <a:t> is awaited and then the component is </a:t>
            </a:r>
            <a:r>
              <a:rPr lang="en-US" b="0" i="0" dirty="0" err="1">
                <a:solidFill>
                  <a:srgbClr val="171717"/>
                </a:solidFill>
                <a:effectLst/>
                <a:latin typeface="Segoe UI" panose="020B0502040204020203" pitchFamily="34" charset="0"/>
              </a:rPr>
              <a:t>rerendered</a:t>
            </a:r>
            <a:r>
              <a:rPr lang="en-US" b="0" i="0" dirty="0">
                <a:solidFill>
                  <a:srgbClr val="171717"/>
                </a:solidFill>
                <a:effectLst/>
                <a:latin typeface="Segoe UI" panose="020B0502040204020203" pitchFamily="34" charset="0"/>
              </a:rPr>
              <a:t>.</a:t>
            </a:r>
          </a:p>
          <a:p>
            <a:pPr algn="l">
              <a:buFont typeface="+mj-lt"/>
              <a:buAutoNum type="arabicPeriod"/>
            </a:pPr>
            <a:r>
              <a:rPr lang="en-US" b="0" i="0" dirty="0">
                <a:solidFill>
                  <a:srgbClr val="171717"/>
                </a:solidFill>
                <a:effectLst/>
                <a:latin typeface="Segoe UI" panose="020B0502040204020203" pitchFamily="34" charset="0"/>
              </a:rPr>
              <a:t>Render for all synchronous work and complete </a:t>
            </a:r>
            <a:r>
              <a:rPr lang="en-US" b="0" i="0" u="none" strike="noStrike" dirty="0">
                <a:solidFill>
                  <a:srgbClr val="171717"/>
                </a:solidFill>
                <a:effectLst/>
                <a:latin typeface="Segoe UI" panose="020B0502040204020203" pitchFamily="34" charset="0"/>
                <a:hlinkClick r:id="rId2"/>
              </a:rPr>
              <a:t>Task</a:t>
            </a:r>
            <a:r>
              <a:rPr lang="en-US" b="0" i="0" dirty="0">
                <a:solidFill>
                  <a:srgbClr val="171717"/>
                </a:solidFill>
                <a:effectLst/>
                <a:latin typeface="Segoe UI" panose="020B0502040204020203" pitchFamily="34" charset="0"/>
              </a:rPr>
              <a:t>s.</a:t>
            </a:r>
          </a:p>
        </p:txBody>
      </p:sp>
      <p:pic>
        <p:nvPicPr>
          <p:cNvPr id="7170" name="Picture 2" descr="Document Object Model (DOM) event processing">
            <a:extLst>
              <a:ext uri="{FF2B5EF4-FFF2-40B4-BE49-F238E27FC236}">
                <a16:creationId xmlns:a16="http://schemas.microsoft.com/office/drawing/2014/main" xmlns="" id="{E17A9A11-1F69-832F-81F9-72D73F8580F5}"/>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898684" y="2430624"/>
            <a:ext cx="4524375" cy="30384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510105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0230D2A-7DB0-B3DE-833E-212CCA2C64A1}"/>
              </a:ext>
            </a:extLst>
          </p:cNvPr>
          <p:cNvSpPr txBox="1"/>
          <p:nvPr/>
        </p:nvSpPr>
        <p:spPr>
          <a:xfrm>
            <a:off x="1831019" y="560163"/>
            <a:ext cx="6094520" cy="646331"/>
          </a:xfrm>
          <a:prstGeom prst="rect">
            <a:avLst/>
          </a:prstGeom>
          <a:noFill/>
        </p:spPr>
        <p:txBody>
          <a:bodyPr wrap="square">
            <a:spAutoFit/>
          </a:bodyPr>
          <a:lstStyle/>
          <a:p>
            <a:pPr algn="l"/>
            <a:r>
              <a:rPr lang="en-US" b="1" i="0" dirty="0">
                <a:solidFill>
                  <a:srgbClr val="171717"/>
                </a:solidFill>
                <a:effectLst/>
                <a:latin typeface="Segoe UI" panose="020B0502040204020203" pitchFamily="34" charset="0"/>
              </a:rPr>
              <a:t>Dynamically-rendered ASP.NET Core Razor components</a:t>
            </a:r>
          </a:p>
        </p:txBody>
      </p:sp>
      <p:sp>
        <p:nvSpPr>
          <p:cNvPr id="6" name="TextBox 5">
            <a:extLst>
              <a:ext uri="{FF2B5EF4-FFF2-40B4-BE49-F238E27FC236}">
                <a16:creationId xmlns:a16="http://schemas.microsoft.com/office/drawing/2014/main" xmlns="" id="{3C62FB88-EAC1-4CF1-9E7D-805B8BF2AE19}"/>
              </a:ext>
            </a:extLst>
          </p:cNvPr>
          <p:cNvSpPr txBox="1"/>
          <p:nvPr/>
        </p:nvSpPr>
        <p:spPr>
          <a:xfrm>
            <a:off x="860010" y="1460273"/>
            <a:ext cx="9549114" cy="3416320"/>
          </a:xfrm>
          <a:prstGeom prst="rect">
            <a:avLst/>
          </a:prstGeom>
          <a:noFill/>
        </p:spPr>
        <p:txBody>
          <a:bodyPr wrap="square">
            <a:spAutoFit/>
          </a:bodyPr>
          <a:lstStyle/>
          <a:p>
            <a:r>
              <a:rPr lang="en-US" sz="2400" dirty="0"/>
              <a:t>Use the built-in Dynamic Component component to render components by type.</a:t>
            </a:r>
          </a:p>
          <a:p>
            <a:endParaRPr lang="en-US" sz="2400" dirty="0"/>
          </a:p>
          <a:p>
            <a:r>
              <a:rPr lang="en-US" sz="2400" dirty="0"/>
              <a:t> Dynamic Component can render a component based on a user selection from ex:  a dropdown list  or button click.</a:t>
            </a:r>
          </a:p>
          <a:p>
            <a:endParaRPr lang="en-US" sz="2400" dirty="0"/>
          </a:p>
          <a:p>
            <a:pPr marL="342900" indent="-342900">
              <a:buFont typeface="Arial" panose="020B0604020202020204" pitchFamily="34" charset="0"/>
              <a:buChar char="•"/>
            </a:pPr>
            <a:r>
              <a:rPr lang="en-US" sz="2400" dirty="0" err="1"/>
              <a:t>componentType</a:t>
            </a:r>
            <a:r>
              <a:rPr lang="en-US" sz="2400" dirty="0"/>
              <a:t> specifies the type.</a:t>
            </a:r>
          </a:p>
          <a:p>
            <a:pPr marL="342900" indent="-342900">
              <a:buFont typeface="Arial" panose="020B0604020202020204" pitchFamily="34" charset="0"/>
              <a:buChar char="•"/>
            </a:pPr>
            <a:r>
              <a:rPr lang="en-US" sz="2400" dirty="0"/>
              <a:t>parameters specifies component parameters to pass to the </a:t>
            </a:r>
            <a:r>
              <a:rPr lang="en-US" sz="2400" dirty="0" err="1"/>
              <a:t>componentType</a:t>
            </a:r>
            <a:r>
              <a:rPr lang="en-US" sz="2400" dirty="0"/>
              <a:t> component.</a:t>
            </a:r>
          </a:p>
        </p:txBody>
      </p:sp>
    </p:spTree>
    <p:extLst>
      <p:ext uri="{BB962C8B-B14F-4D97-AF65-F5344CB8AC3E}">
        <p14:creationId xmlns:p14="http://schemas.microsoft.com/office/powerpoint/2010/main" xmlns="" val="15462573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35810A-5EE7-1D28-3BB7-E379DAE726C6}"/>
              </a:ext>
            </a:extLst>
          </p:cNvPr>
          <p:cNvSpPr>
            <a:spLocks noGrp="1"/>
          </p:cNvSpPr>
          <p:nvPr>
            <p:ph type="title"/>
          </p:nvPr>
        </p:nvSpPr>
        <p:spPr/>
        <p:txBody>
          <a:bodyPr/>
          <a:lstStyle/>
          <a:p>
            <a:r>
              <a:rPr lang="en-IN" sz="4000" dirty="0"/>
              <a:t>Dynamic Component :Rendered from</a:t>
            </a:r>
            <a:r>
              <a:rPr lang="en-IN" dirty="0"/>
              <a:t/>
            </a:r>
            <a:br>
              <a:rPr lang="en-IN" dirty="0"/>
            </a:br>
            <a:r>
              <a:rPr lang="en-IN" sz="1800" dirty="0" err="1">
                <a:solidFill>
                  <a:srgbClr val="FF0000"/>
                </a:solidFill>
              </a:rPr>
              <a:t>mainComponent</a:t>
            </a:r>
            <a:endParaRPr lang="en-IN" sz="1800" dirty="0">
              <a:solidFill>
                <a:srgbClr val="FF0000"/>
              </a:solidFill>
            </a:endParaRPr>
          </a:p>
        </p:txBody>
      </p:sp>
      <p:sp>
        <p:nvSpPr>
          <p:cNvPr id="6" name="TextBox 5">
            <a:extLst>
              <a:ext uri="{FF2B5EF4-FFF2-40B4-BE49-F238E27FC236}">
                <a16:creationId xmlns:a16="http://schemas.microsoft.com/office/drawing/2014/main" xmlns="" id="{F9C8811B-D700-6E1C-09A2-54DB059722CB}"/>
              </a:ext>
            </a:extLst>
          </p:cNvPr>
          <p:cNvSpPr txBox="1"/>
          <p:nvPr/>
        </p:nvSpPr>
        <p:spPr>
          <a:xfrm>
            <a:off x="688583" y="2622944"/>
            <a:ext cx="4134184" cy="1338828"/>
          </a:xfrm>
          <a:prstGeom prst="rect">
            <a:avLst/>
          </a:prstGeom>
          <a:noFill/>
        </p:spPr>
        <p:txBody>
          <a:bodyPr wrap="square">
            <a:spAutoFit/>
          </a:bodyPr>
          <a:lstStyle/>
          <a:p>
            <a:endParaRPr lang="en-IN" sz="900" dirty="0">
              <a:solidFill>
                <a:srgbClr val="0000FF"/>
              </a:solidFill>
              <a:latin typeface="Cascadia Mono" panose="020B0609020000020004" pitchFamily="49" charset="0"/>
            </a:endParaRPr>
          </a:p>
          <a:p>
            <a:r>
              <a:rPr lang="en-IN" sz="900" dirty="0">
                <a:solidFill>
                  <a:srgbClr val="0000FF"/>
                </a:solidFill>
                <a:latin typeface="Cascadia Mono" panose="020B0609020000020004" pitchFamily="49" charset="0"/>
              </a:rPr>
              <a:t>public</a:t>
            </a:r>
            <a:r>
              <a:rPr lang="en-IN" sz="900" dirty="0">
                <a:solidFill>
                  <a:srgbClr val="000000"/>
                </a:solidFill>
                <a:latin typeface="Cascadia Mono" panose="020B0609020000020004" pitchFamily="49" charset="0"/>
              </a:rPr>
              <a:t> </a:t>
            </a:r>
            <a:r>
              <a:rPr lang="en-IN" sz="900" dirty="0">
                <a:solidFill>
                  <a:srgbClr val="0000FF"/>
                </a:solidFill>
                <a:latin typeface="Cascadia Mono" panose="020B0609020000020004" pitchFamily="49" charset="0"/>
              </a:rPr>
              <a:t>void</a:t>
            </a:r>
            <a:r>
              <a:rPr lang="en-IN" sz="900" dirty="0">
                <a:solidFill>
                  <a:srgbClr val="000000"/>
                </a:solidFill>
                <a:latin typeface="Cascadia Mono" panose="020B0609020000020004" pitchFamily="49" charset="0"/>
              </a:rPr>
              <a:t> </a:t>
            </a:r>
            <a:r>
              <a:rPr lang="en-IN" sz="900" dirty="0" err="1">
                <a:solidFill>
                  <a:srgbClr val="000000"/>
                </a:solidFill>
                <a:latin typeface="Cascadia Mono" panose="020B0609020000020004" pitchFamily="49" charset="0"/>
              </a:rPr>
              <a:t>OnHelloWorldClick</a:t>
            </a:r>
            <a:r>
              <a:rPr lang="en-IN" sz="900" dirty="0">
                <a:solidFill>
                  <a:srgbClr val="000000"/>
                </a:solidFill>
                <a:latin typeface="Cascadia Mono" panose="020B0609020000020004" pitchFamily="49" charset="0"/>
              </a:rPr>
              <a:t>()</a:t>
            </a:r>
          </a:p>
          <a:p>
            <a:r>
              <a:rPr lang="en-US" sz="900" dirty="0">
                <a:solidFill>
                  <a:srgbClr val="000000"/>
                </a:solidFill>
                <a:latin typeface="Cascadia Mono" panose="020B0609020000020004" pitchFamily="49" charset="0"/>
              </a:rPr>
              <a:t>  {  </a:t>
            </a:r>
          </a:p>
          <a:p>
            <a:r>
              <a:rPr lang="en-US" sz="900" dirty="0" err="1">
                <a:solidFill>
                  <a:srgbClr val="000000"/>
                </a:solidFill>
                <a:latin typeface="Cascadia Mono" panose="020B0609020000020004" pitchFamily="49" charset="0"/>
              </a:rPr>
              <a:t>dyncompParams</a:t>
            </a:r>
            <a:r>
              <a:rPr lang="en-US" sz="900" dirty="0">
                <a:solidFill>
                  <a:srgbClr val="000000"/>
                </a:solidFill>
                <a:latin typeface="Cascadia Mono" panose="020B0609020000020004" pitchFamily="49" charset="0"/>
              </a:rPr>
              <a:t> = </a:t>
            </a:r>
            <a:r>
              <a:rPr lang="en-US" sz="900" dirty="0">
                <a:solidFill>
                  <a:srgbClr val="0000FF"/>
                </a:solidFill>
                <a:latin typeface="Cascadia Mono" panose="020B0609020000020004" pitchFamily="49" charset="0"/>
              </a:rPr>
              <a:t>new</a:t>
            </a:r>
            <a:r>
              <a:rPr lang="en-US" sz="900" dirty="0">
                <a:solidFill>
                  <a:srgbClr val="000000"/>
                </a:solidFill>
                <a:latin typeface="Cascadia Mono" panose="020B0609020000020004" pitchFamily="49" charset="0"/>
              </a:rPr>
              <a:t> </a:t>
            </a:r>
            <a:r>
              <a:rPr lang="en-US" sz="900" dirty="0">
                <a:solidFill>
                  <a:srgbClr val="2B91AF"/>
                </a:solidFill>
                <a:latin typeface="Cascadia Mono" panose="020B0609020000020004" pitchFamily="49" charset="0"/>
              </a:rPr>
              <a:t>Dictionary</a:t>
            </a:r>
            <a:r>
              <a:rPr lang="en-US" sz="900" dirty="0">
                <a:solidFill>
                  <a:srgbClr val="000000"/>
                </a:solidFill>
                <a:latin typeface="Cascadia Mono" panose="020B0609020000020004" pitchFamily="49" charset="0"/>
              </a:rPr>
              <a:t>&lt;</a:t>
            </a:r>
            <a:r>
              <a:rPr lang="en-US" sz="900" dirty="0">
                <a:solidFill>
                  <a:srgbClr val="0000FF"/>
                </a:solidFill>
                <a:latin typeface="Cascadia Mono" panose="020B0609020000020004" pitchFamily="49" charset="0"/>
              </a:rPr>
              <a:t>string</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object</a:t>
            </a:r>
            <a:r>
              <a:rPr lang="en-US" sz="900" dirty="0">
                <a:solidFill>
                  <a:srgbClr val="000000"/>
                </a:solidFill>
                <a:latin typeface="Cascadia Mono" panose="020B0609020000020004" pitchFamily="49" charset="0"/>
              </a:rPr>
              <a:t>&gt;()</a:t>
            </a:r>
          </a:p>
          <a:p>
            <a:r>
              <a:rPr lang="en-IN" sz="900" dirty="0">
                <a:solidFill>
                  <a:srgbClr val="000000"/>
                </a:solidFill>
                <a:latin typeface="Cascadia Mono" panose="020B0609020000020004" pitchFamily="49" charset="0"/>
              </a:rPr>
              <a:t>  {</a:t>
            </a:r>
          </a:p>
          <a:p>
            <a:r>
              <a:rPr lang="en-US" sz="900" dirty="0">
                <a:solidFill>
                  <a:srgbClr val="000000"/>
                </a:solidFill>
                <a:latin typeface="Cascadia Mono" panose="020B0609020000020004" pitchFamily="49" charset="0"/>
              </a:rPr>
              <a:t>    {</a:t>
            </a:r>
            <a:r>
              <a:rPr lang="en-US" sz="900" dirty="0">
                <a:solidFill>
                  <a:srgbClr val="A31515"/>
                </a:solidFill>
                <a:latin typeface="Cascadia Mono" panose="020B0609020000020004" pitchFamily="49" charset="0"/>
              </a:rPr>
              <a:t>"</a:t>
            </a:r>
            <a:r>
              <a:rPr lang="en-US" sz="900" dirty="0" err="1">
                <a:solidFill>
                  <a:srgbClr val="A31515"/>
                </a:solidFill>
                <a:latin typeface="Cascadia Mono" panose="020B0609020000020004" pitchFamily="49" charset="0"/>
              </a:rPr>
              <a:t>Value"</a:t>
            </a:r>
            <a:r>
              <a:rPr lang="en-US" sz="900" dirty="0" err="1">
                <a:solidFill>
                  <a:srgbClr val="000000"/>
                </a:solidFill>
                <a:latin typeface="Cascadia Mono" panose="020B0609020000020004" pitchFamily="49" charset="0"/>
              </a:rPr>
              <a:t>,</a:t>
            </a:r>
            <a:r>
              <a:rPr lang="en-US" sz="900" dirty="0" err="1">
                <a:solidFill>
                  <a:srgbClr val="A31515"/>
                </a:solidFill>
                <a:latin typeface="Cascadia Mono" panose="020B0609020000020004" pitchFamily="49" charset="0"/>
              </a:rPr>
              <a:t>"This</a:t>
            </a:r>
            <a:r>
              <a:rPr lang="en-US" sz="900" dirty="0">
                <a:solidFill>
                  <a:srgbClr val="A31515"/>
                </a:solidFill>
                <a:latin typeface="Cascadia Mono" panose="020B0609020000020004" pitchFamily="49" charset="0"/>
              </a:rPr>
              <a:t> is a value for Hello World component."</a:t>
            </a:r>
            <a:r>
              <a:rPr lang="en-US" sz="900" dirty="0">
                <a:solidFill>
                  <a:srgbClr val="000000"/>
                </a:solidFill>
                <a:latin typeface="Cascadia Mono" panose="020B0609020000020004" pitchFamily="49" charset="0"/>
              </a:rPr>
              <a:t> }</a:t>
            </a:r>
          </a:p>
          <a:p>
            <a:r>
              <a:rPr lang="en-IN" sz="900" dirty="0">
                <a:solidFill>
                  <a:srgbClr val="000000"/>
                </a:solidFill>
                <a:latin typeface="Cascadia Mono" panose="020B0609020000020004" pitchFamily="49" charset="0"/>
              </a:rPr>
              <a:t>  };</a:t>
            </a:r>
          </a:p>
          <a:p>
            <a:r>
              <a:rPr lang="en-IN" sz="900" dirty="0">
                <a:solidFill>
                  <a:srgbClr val="000000"/>
                </a:solidFill>
                <a:latin typeface="Cascadia Mono" panose="020B0609020000020004" pitchFamily="49" charset="0"/>
              </a:rPr>
              <a:t>    </a:t>
            </a:r>
            <a:r>
              <a:rPr lang="en-IN" sz="900" dirty="0" err="1">
                <a:solidFill>
                  <a:srgbClr val="000000"/>
                </a:solidFill>
                <a:latin typeface="Cascadia Mono" panose="020B0609020000020004" pitchFamily="49" charset="0"/>
              </a:rPr>
              <a:t>dyncompType</a:t>
            </a:r>
            <a:r>
              <a:rPr lang="en-IN" sz="900" dirty="0">
                <a:solidFill>
                  <a:srgbClr val="000000"/>
                </a:solidFill>
                <a:latin typeface="Cascadia Mono" panose="020B0609020000020004" pitchFamily="49" charset="0"/>
              </a:rPr>
              <a:t> = </a:t>
            </a:r>
            <a:r>
              <a:rPr lang="en-IN" sz="900" dirty="0" err="1">
                <a:solidFill>
                  <a:srgbClr val="0000FF"/>
                </a:solidFill>
                <a:latin typeface="Cascadia Mono" panose="020B0609020000020004" pitchFamily="49" charset="0"/>
              </a:rPr>
              <a:t>typeof</a:t>
            </a:r>
            <a:r>
              <a:rPr lang="en-IN" sz="900" dirty="0">
                <a:solidFill>
                  <a:srgbClr val="000000"/>
                </a:solidFill>
                <a:latin typeface="Cascadia Mono" panose="020B0609020000020004" pitchFamily="49" charset="0"/>
              </a:rPr>
              <a:t>(</a:t>
            </a:r>
            <a:r>
              <a:rPr lang="en-IN" sz="900" dirty="0">
                <a:solidFill>
                  <a:srgbClr val="2B91AF"/>
                </a:solidFill>
                <a:latin typeface="Cascadia Mono" panose="020B0609020000020004" pitchFamily="49" charset="0"/>
              </a:rPr>
              <a:t>HelloWorld</a:t>
            </a:r>
            <a:r>
              <a:rPr lang="en-IN" sz="900" dirty="0">
                <a:solidFill>
                  <a:srgbClr val="000000"/>
                </a:solidFill>
                <a:latin typeface="Cascadia Mono" panose="020B0609020000020004" pitchFamily="49" charset="0"/>
              </a:rPr>
              <a:t>);</a:t>
            </a:r>
          </a:p>
          <a:p>
            <a:r>
              <a:rPr lang="en-IN" sz="900" dirty="0">
                <a:solidFill>
                  <a:srgbClr val="000000"/>
                </a:solidFill>
                <a:latin typeface="Cascadia Mono" panose="020B0609020000020004" pitchFamily="49" charset="0"/>
              </a:rPr>
              <a:t>  }</a:t>
            </a:r>
            <a:endParaRPr lang="en-IN" dirty="0"/>
          </a:p>
        </p:txBody>
      </p:sp>
      <p:sp>
        <p:nvSpPr>
          <p:cNvPr id="8" name="TextBox 7">
            <a:extLst>
              <a:ext uri="{FF2B5EF4-FFF2-40B4-BE49-F238E27FC236}">
                <a16:creationId xmlns:a16="http://schemas.microsoft.com/office/drawing/2014/main" xmlns="" id="{7E5F3D4D-9E18-E7FF-7B64-B0C89BA1C427}"/>
              </a:ext>
            </a:extLst>
          </p:cNvPr>
          <p:cNvSpPr txBox="1"/>
          <p:nvPr/>
        </p:nvSpPr>
        <p:spPr>
          <a:xfrm>
            <a:off x="1191827" y="1864910"/>
            <a:ext cx="6094520" cy="230832"/>
          </a:xfrm>
          <a:prstGeom prst="rect">
            <a:avLst/>
          </a:prstGeom>
          <a:noFill/>
        </p:spPr>
        <p:txBody>
          <a:bodyPr wrap="square">
            <a:spAutoFit/>
          </a:bodyPr>
          <a:lstStyle/>
          <a:p>
            <a:r>
              <a:rPr lang="it-IT" sz="900" dirty="0">
                <a:solidFill>
                  <a:srgbClr val="0000FF"/>
                </a:solidFill>
                <a:latin typeface="Cascadia Mono" panose="020B0609020000020004" pitchFamily="49" charset="0"/>
              </a:rPr>
              <a:t>&lt;</a:t>
            </a:r>
            <a:r>
              <a:rPr lang="it-IT" sz="900" b="1" dirty="0">
                <a:solidFill>
                  <a:srgbClr val="800080"/>
                </a:solidFill>
                <a:latin typeface="Cascadia Mono" panose="020B0609020000020004" pitchFamily="49" charset="0"/>
              </a:rPr>
              <a:t>DynamicComponent</a:t>
            </a:r>
            <a:r>
              <a:rPr lang="it-IT" sz="900" b="0" dirty="0">
                <a:solidFill>
                  <a:srgbClr val="000000"/>
                </a:solidFill>
                <a:latin typeface="Cascadia Mono" panose="020B0609020000020004" pitchFamily="49" charset="0"/>
              </a:rPr>
              <a:t> </a:t>
            </a:r>
            <a:r>
              <a:rPr lang="it-IT" sz="900" b="1" dirty="0">
                <a:solidFill>
                  <a:srgbClr val="800080"/>
                </a:solidFill>
                <a:latin typeface="Cascadia Mono" panose="020B0609020000020004" pitchFamily="49" charset="0"/>
              </a:rPr>
              <a:t>Type</a:t>
            </a:r>
            <a:r>
              <a:rPr lang="it-IT" sz="900" b="0" dirty="0">
                <a:solidFill>
                  <a:srgbClr val="0000FF"/>
                </a:solidFill>
                <a:latin typeface="Cascadia Mono" panose="020B0609020000020004" pitchFamily="49" charset="0"/>
              </a:rPr>
              <a:t>="</a:t>
            </a:r>
            <a:r>
              <a:rPr lang="it-IT" sz="900" b="0" dirty="0">
                <a:solidFill>
                  <a:srgbClr val="000000"/>
                </a:solidFill>
                <a:latin typeface="Cascadia Mono" panose="020B0609020000020004" pitchFamily="49" charset="0"/>
              </a:rPr>
              <a:t>@dyncompType</a:t>
            </a:r>
            <a:r>
              <a:rPr lang="it-IT" sz="900" b="0" dirty="0">
                <a:solidFill>
                  <a:srgbClr val="0000FF"/>
                </a:solidFill>
                <a:latin typeface="Cascadia Mono" panose="020B0609020000020004" pitchFamily="49" charset="0"/>
              </a:rPr>
              <a:t>"</a:t>
            </a:r>
            <a:r>
              <a:rPr lang="it-IT" sz="900" b="0" dirty="0">
                <a:solidFill>
                  <a:srgbClr val="000000"/>
                </a:solidFill>
                <a:latin typeface="Cascadia Mono" panose="020B0609020000020004" pitchFamily="49" charset="0"/>
              </a:rPr>
              <a:t> </a:t>
            </a:r>
            <a:r>
              <a:rPr lang="it-IT" sz="900" b="1" dirty="0">
                <a:solidFill>
                  <a:srgbClr val="800080"/>
                </a:solidFill>
                <a:latin typeface="Cascadia Mono" panose="020B0609020000020004" pitchFamily="49" charset="0"/>
              </a:rPr>
              <a:t>Parameters</a:t>
            </a:r>
            <a:r>
              <a:rPr lang="it-IT" sz="900" b="0" dirty="0">
                <a:solidFill>
                  <a:srgbClr val="0000FF"/>
                </a:solidFill>
                <a:latin typeface="Cascadia Mono" panose="020B0609020000020004" pitchFamily="49" charset="0"/>
              </a:rPr>
              <a:t>="</a:t>
            </a:r>
            <a:r>
              <a:rPr lang="it-IT" sz="900" b="0" dirty="0">
                <a:solidFill>
                  <a:srgbClr val="000000"/>
                </a:solidFill>
                <a:latin typeface="Cascadia Mono" panose="020B0609020000020004" pitchFamily="49" charset="0"/>
              </a:rPr>
              <a:t>@dyncompParams</a:t>
            </a:r>
            <a:r>
              <a:rPr lang="it-IT" sz="900" b="0" dirty="0">
                <a:solidFill>
                  <a:srgbClr val="0000FF"/>
                </a:solidFill>
                <a:latin typeface="Cascadia Mono" panose="020B0609020000020004" pitchFamily="49" charset="0"/>
              </a:rPr>
              <a:t>"/&gt;</a:t>
            </a:r>
            <a:endParaRPr lang="en-IN" dirty="0"/>
          </a:p>
        </p:txBody>
      </p:sp>
      <p:pic>
        <p:nvPicPr>
          <p:cNvPr id="10" name="Picture 9">
            <a:extLst>
              <a:ext uri="{FF2B5EF4-FFF2-40B4-BE49-F238E27FC236}">
                <a16:creationId xmlns:a16="http://schemas.microsoft.com/office/drawing/2014/main" xmlns="" id="{3DDE275E-40C1-37E1-AD5C-23814BD02621}"/>
              </a:ext>
            </a:extLst>
          </p:cNvPr>
          <p:cNvPicPr>
            <a:picLocks noChangeAspect="1"/>
          </p:cNvPicPr>
          <p:nvPr/>
        </p:nvPicPr>
        <p:blipFill rotWithShape="1">
          <a:blip r:embed="rId2"/>
          <a:srcRect l="1050"/>
          <a:stretch/>
        </p:blipFill>
        <p:spPr>
          <a:xfrm>
            <a:off x="5166359" y="2622944"/>
            <a:ext cx="5108344" cy="2200275"/>
          </a:xfrm>
          <a:prstGeom prst="rect">
            <a:avLst/>
          </a:prstGeom>
        </p:spPr>
      </p:pic>
      <p:sp>
        <p:nvSpPr>
          <p:cNvPr id="12" name="TextBox 11">
            <a:extLst>
              <a:ext uri="{FF2B5EF4-FFF2-40B4-BE49-F238E27FC236}">
                <a16:creationId xmlns:a16="http://schemas.microsoft.com/office/drawing/2014/main" xmlns="" id="{AA9DC90D-3726-6B76-DD82-53C5E9F94409}"/>
              </a:ext>
            </a:extLst>
          </p:cNvPr>
          <p:cNvSpPr txBox="1"/>
          <p:nvPr/>
        </p:nvSpPr>
        <p:spPr>
          <a:xfrm>
            <a:off x="1249680" y="1605233"/>
            <a:ext cx="6096000" cy="230832"/>
          </a:xfrm>
          <a:prstGeom prst="rect">
            <a:avLst/>
          </a:prstGeom>
          <a:noFill/>
        </p:spPr>
        <p:txBody>
          <a:bodyPr wrap="square">
            <a:spAutoFit/>
          </a:bodyPr>
          <a:lstStyle/>
          <a:p>
            <a:r>
              <a:rPr lang="en-US" sz="900" dirty="0">
                <a:solidFill>
                  <a:srgbClr val="0000FF"/>
                </a:solidFill>
                <a:latin typeface="Cascadia Mono" panose="020B0609020000020004" pitchFamily="49" charset="0"/>
              </a:rPr>
              <a:t>&lt;</a:t>
            </a:r>
            <a:r>
              <a:rPr lang="en-US" sz="900" dirty="0">
                <a:solidFill>
                  <a:srgbClr val="800000"/>
                </a:solidFill>
                <a:latin typeface="Cascadia Mono" panose="020B0609020000020004" pitchFamily="49" charset="0"/>
              </a:rPr>
              <a:t>button</a:t>
            </a:r>
            <a:r>
              <a:rPr lang="en-US" sz="900" dirty="0">
                <a:solidFill>
                  <a:srgbClr val="000000"/>
                </a:solidFill>
                <a:latin typeface="Cascadia Mono" panose="020B0609020000020004" pitchFamily="49" charset="0"/>
              </a:rPr>
              <a:t> @</a:t>
            </a:r>
            <a:r>
              <a:rPr lang="en-US" sz="900" dirty="0">
                <a:solidFill>
                  <a:srgbClr val="800080"/>
                </a:solidFill>
                <a:latin typeface="Cascadia Mono" panose="020B0609020000020004" pitchFamily="49" charset="0"/>
              </a:rPr>
              <a:t>onclick</a:t>
            </a:r>
            <a:r>
              <a:rPr lang="en-US" sz="900" dirty="0">
                <a:solidFill>
                  <a:srgbClr val="0000FF"/>
                </a:solidFill>
                <a:latin typeface="Cascadia Mono" panose="020B0609020000020004" pitchFamily="49" charset="0"/>
              </a:rPr>
              <a:t>="</a:t>
            </a:r>
            <a:r>
              <a:rPr lang="en-US" sz="900" dirty="0">
                <a:solidFill>
                  <a:srgbClr val="000000"/>
                </a:solidFill>
                <a:latin typeface="Cascadia Mono" panose="020B0609020000020004" pitchFamily="49" charset="0"/>
              </a:rPr>
              <a:t>OnHelloWorldClick</a:t>
            </a:r>
            <a:r>
              <a:rPr lang="en-US" sz="900" dirty="0">
                <a:solidFill>
                  <a:srgbClr val="0000FF"/>
                </a:solidFill>
                <a:latin typeface="Cascadia Mono" panose="020B0609020000020004" pitchFamily="49" charset="0"/>
              </a:rPr>
              <a:t>"&gt;</a:t>
            </a:r>
            <a:r>
              <a:rPr lang="en-US" sz="900" dirty="0">
                <a:solidFill>
                  <a:srgbClr val="000000"/>
                </a:solidFill>
                <a:latin typeface="Cascadia Mono" panose="020B0609020000020004" pitchFamily="49" charset="0"/>
              </a:rPr>
              <a:t>Hello World!</a:t>
            </a:r>
            <a:r>
              <a:rPr lang="en-US" sz="900" dirty="0">
                <a:solidFill>
                  <a:srgbClr val="0000FF"/>
                </a:solidFill>
                <a:latin typeface="Cascadia Mono" panose="020B0609020000020004" pitchFamily="49" charset="0"/>
              </a:rPr>
              <a:t>&lt;/</a:t>
            </a:r>
            <a:r>
              <a:rPr lang="en-US" sz="900" dirty="0">
                <a:solidFill>
                  <a:srgbClr val="800000"/>
                </a:solidFill>
                <a:latin typeface="Cascadia Mono" panose="020B0609020000020004" pitchFamily="49" charset="0"/>
              </a:rPr>
              <a:t>button</a:t>
            </a:r>
            <a:r>
              <a:rPr lang="en-US" sz="900" dirty="0">
                <a:solidFill>
                  <a:srgbClr val="0000FF"/>
                </a:solidFill>
                <a:latin typeface="Cascadia Mono" panose="020B0609020000020004" pitchFamily="49" charset="0"/>
              </a:rPr>
              <a:t>&gt;</a:t>
            </a:r>
            <a:endParaRPr lang="en-IN" dirty="0"/>
          </a:p>
        </p:txBody>
      </p:sp>
    </p:spTree>
    <p:extLst>
      <p:ext uri="{BB962C8B-B14F-4D97-AF65-F5344CB8AC3E}">
        <p14:creationId xmlns:p14="http://schemas.microsoft.com/office/powerpoint/2010/main" xmlns="" val="38682575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E9A1A357-35B0-A7C3-0C90-9615D713FF75}"/>
              </a:ext>
            </a:extLst>
          </p:cNvPr>
          <p:cNvSpPr txBox="1"/>
          <p:nvPr/>
        </p:nvSpPr>
        <p:spPr>
          <a:xfrm>
            <a:off x="757303" y="140723"/>
            <a:ext cx="10440888" cy="1077218"/>
          </a:xfrm>
          <a:prstGeom prst="rect">
            <a:avLst/>
          </a:prstGeom>
          <a:noFill/>
        </p:spPr>
        <p:txBody>
          <a:bodyPr wrap="square">
            <a:spAutoFit/>
          </a:bodyPr>
          <a:lstStyle/>
          <a:p>
            <a:pPr algn="l"/>
            <a:r>
              <a:rPr lang="en-US" sz="3200" b="1" i="0" dirty="0">
                <a:solidFill>
                  <a:srgbClr val="171717"/>
                </a:solidFill>
                <a:effectLst/>
                <a:latin typeface="Segoe UI" panose="020B0502040204020203" pitchFamily="34" charset="0"/>
              </a:rPr>
              <a:t>Lazy load assemblies in ASP.NET Core </a:t>
            </a:r>
            <a:r>
              <a:rPr lang="en-US" sz="3200" b="1" i="0" dirty="0" err="1">
                <a:solidFill>
                  <a:srgbClr val="171717"/>
                </a:solidFill>
                <a:effectLst/>
                <a:latin typeface="Segoe UI" panose="020B0502040204020203" pitchFamily="34" charset="0"/>
              </a:rPr>
              <a:t>Blazor</a:t>
            </a:r>
            <a:r>
              <a:rPr lang="en-US" sz="3200" b="1" i="0" dirty="0">
                <a:solidFill>
                  <a:srgbClr val="171717"/>
                </a:solidFill>
                <a:effectLst/>
                <a:latin typeface="Segoe UI" panose="020B0502040204020203" pitchFamily="34" charset="0"/>
              </a:rPr>
              <a:t> </a:t>
            </a:r>
            <a:r>
              <a:rPr lang="en-US" sz="3200" b="1" i="0" dirty="0" err="1">
                <a:solidFill>
                  <a:srgbClr val="171717"/>
                </a:solidFill>
                <a:effectLst/>
                <a:latin typeface="Segoe UI" panose="020B0502040204020203" pitchFamily="34" charset="0"/>
              </a:rPr>
              <a:t>WebAssembly</a:t>
            </a:r>
            <a:endParaRPr lang="en-US" sz="3200" b="1" i="0" dirty="0">
              <a:solidFill>
                <a:srgbClr val="171717"/>
              </a:solidFill>
              <a:effectLst/>
              <a:latin typeface="Segoe UI" panose="020B0502040204020203" pitchFamily="34" charset="0"/>
            </a:endParaRPr>
          </a:p>
        </p:txBody>
      </p:sp>
      <p:sp>
        <p:nvSpPr>
          <p:cNvPr id="10" name="TextBox 9">
            <a:extLst>
              <a:ext uri="{FF2B5EF4-FFF2-40B4-BE49-F238E27FC236}">
                <a16:creationId xmlns:a16="http://schemas.microsoft.com/office/drawing/2014/main" xmlns="" id="{974BA31F-8E5A-25AB-F411-D82140D8806A}"/>
              </a:ext>
            </a:extLst>
          </p:cNvPr>
          <p:cNvSpPr txBox="1"/>
          <p:nvPr/>
        </p:nvSpPr>
        <p:spPr>
          <a:xfrm>
            <a:off x="757304" y="1217941"/>
            <a:ext cx="10677393" cy="1200329"/>
          </a:xfrm>
          <a:prstGeom prst="rect">
            <a:avLst/>
          </a:prstGeom>
          <a:noFill/>
        </p:spPr>
        <p:txBody>
          <a:bodyPr wrap="square">
            <a:spAutoFit/>
          </a:bodyPr>
          <a:lstStyle/>
          <a:p>
            <a:r>
              <a:rPr lang="en-US" sz="2400" b="0" i="0" dirty="0">
                <a:solidFill>
                  <a:srgbClr val="171717"/>
                </a:solidFill>
                <a:effectLst/>
                <a:latin typeface="Segoe UI" panose="020B0502040204020203" pitchFamily="34" charset="0"/>
              </a:rPr>
              <a:t>1  </a:t>
            </a:r>
            <a:r>
              <a:rPr lang="en-US" sz="2400" b="0" i="0" dirty="0" err="1">
                <a:solidFill>
                  <a:srgbClr val="171717"/>
                </a:solidFill>
                <a:effectLst/>
                <a:latin typeface="Segoe UI" panose="020B0502040204020203" pitchFamily="34" charset="0"/>
              </a:rPr>
              <a:t>Blazor</a:t>
            </a:r>
            <a:r>
              <a:rPr lang="en-US" sz="2400" b="0" i="0" dirty="0">
                <a:solidFill>
                  <a:srgbClr val="171717"/>
                </a:solidFill>
                <a:effectLst/>
                <a:latin typeface="Segoe UI" panose="020B0502040204020203" pitchFamily="34" charset="0"/>
              </a:rPr>
              <a:t> </a:t>
            </a:r>
            <a:r>
              <a:rPr lang="en-US" sz="2400" b="0" i="0" dirty="0" err="1">
                <a:solidFill>
                  <a:srgbClr val="171717"/>
                </a:solidFill>
                <a:effectLst/>
                <a:latin typeface="Segoe UI" panose="020B0502040204020203" pitchFamily="34" charset="0"/>
              </a:rPr>
              <a:t>WebAssembly</a:t>
            </a:r>
            <a:r>
              <a:rPr lang="en-US" sz="2400" b="0" i="0" dirty="0">
                <a:solidFill>
                  <a:srgbClr val="171717"/>
                </a:solidFill>
                <a:effectLst/>
                <a:latin typeface="Segoe UI" panose="020B0502040204020203" pitchFamily="34" charset="0"/>
              </a:rPr>
              <a:t> app startup performance can be improved by   waiting to load app assemblies until the assemblies are required, which is called </a:t>
            </a:r>
            <a:r>
              <a:rPr lang="en-US" sz="2400" b="0" i="1" dirty="0">
                <a:solidFill>
                  <a:srgbClr val="171717"/>
                </a:solidFill>
                <a:effectLst/>
                <a:latin typeface="Segoe UI" panose="020B0502040204020203" pitchFamily="34" charset="0"/>
              </a:rPr>
              <a:t>lazy loading</a:t>
            </a:r>
            <a:r>
              <a:rPr lang="en-US" sz="2400" b="0" i="0" dirty="0">
                <a:solidFill>
                  <a:srgbClr val="171717"/>
                </a:solidFill>
                <a:effectLst/>
                <a:latin typeface="Segoe UI" panose="020B0502040204020203" pitchFamily="34" charset="0"/>
              </a:rPr>
              <a:t>.</a:t>
            </a:r>
            <a:endParaRPr lang="en-IN" sz="2400" dirty="0"/>
          </a:p>
        </p:txBody>
      </p:sp>
      <p:sp>
        <p:nvSpPr>
          <p:cNvPr id="5" name="TextBox 4">
            <a:extLst>
              <a:ext uri="{FF2B5EF4-FFF2-40B4-BE49-F238E27FC236}">
                <a16:creationId xmlns:a16="http://schemas.microsoft.com/office/drawing/2014/main" xmlns="" id="{9F2C14D3-444B-E8AC-E653-9FD9EE822929}"/>
              </a:ext>
            </a:extLst>
          </p:cNvPr>
          <p:cNvSpPr txBox="1"/>
          <p:nvPr/>
        </p:nvSpPr>
        <p:spPr>
          <a:xfrm>
            <a:off x="661163" y="2418270"/>
            <a:ext cx="10138016" cy="4247317"/>
          </a:xfrm>
          <a:prstGeom prst="rect">
            <a:avLst/>
          </a:prstGeom>
          <a:noFill/>
        </p:spPr>
        <p:txBody>
          <a:bodyPr wrap="square">
            <a:spAutoFit/>
          </a:bodyPr>
          <a:lstStyle/>
          <a:p>
            <a:r>
              <a:rPr lang="en-US" sz="2400" dirty="0" err="1"/>
              <a:t>Blazor's</a:t>
            </a:r>
            <a:r>
              <a:rPr lang="en-US" sz="2400" dirty="0"/>
              <a:t> Router component designates the assemblies that </a:t>
            </a:r>
            <a:r>
              <a:rPr lang="en-US" sz="2400" dirty="0" err="1"/>
              <a:t>Blazor</a:t>
            </a:r>
            <a:r>
              <a:rPr lang="en-US" sz="2400" dirty="0"/>
              <a:t> searches for routable components and is also responsible for rendering the component for the route where the user navigates. The Router component's </a:t>
            </a:r>
            <a:r>
              <a:rPr lang="en-US" sz="2400" dirty="0" err="1"/>
              <a:t>OnNavigateAsync</a:t>
            </a:r>
            <a:r>
              <a:rPr lang="en-US" sz="2400" dirty="0"/>
              <a:t> method is used in conjunction with lazy loading to load the correct assemblies for endpoints that a user requests.</a:t>
            </a:r>
          </a:p>
          <a:p>
            <a:endParaRPr lang="en-US" sz="2400" dirty="0"/>
          </a:p>
          <a:p>
            <a:r>
              <a:rPr lang="en-US" sz="2400" dirty="0"/>
              <a:t>Logic is implemented inside </a:t>
            </a:r>
            <a:r>
              <a:rPr lang="en-US" sz="2400" dirty="0" err="1"/>
              <a:t>OnNavigateAsync</a:t>
            </a:r>
            <a:r>
              <a:rPr lang="en-US" sz="2400" dirty="0"/>
              <a:t> to determine the assemblies to load with </a:t>
            </a:r>
            <a:r>
              <a:rPr lang="en-US" sz="2400" dirty="0" err="1"/>
              <a:t>LazyAssemblyLoader</a:t>
            </a:r>
            <a:r>
              <a:rPr lang="en-US" sz="2400" dirty="0"/>
              <a:t>. Options for how to structure the logic include:</a:t>
            </a:r>
          </a:p>
          <a:p>
            <a:endParaRPr lang="en-US" sz="2400" dirty="0"/>
          </a:p>
          <a:p>
            <a:r>
              <a:rPr lang="en-US" dirty="0"/>
              <a:t>Conditional checks inside the </a:t>
            </a:r>
            <a:r>
              <a:rPr lang="en-US" dirty="0" err="1"/>
              <a:t>OnNavigateAsync</a:t>
            </a:r>
            <a:r>
              <a:rPr lang="en-US" dirty="0"/>
              <a:t> method.</a:t>
            </a:r>
          </a:p>
          <a:p>
            <a:r>
              <a:rPr lang="en-US" dirty="0"/>
              <a:t>A lookup table that maps routes to assembly names, either injected into the component or implemented within the @code block.</a:t>
            </a:r>
            <a:endParaRPr lang="en-IN" dirty="0"/>
          </a:p>
        </p:txBody>
      </p:sp>
    </p:spTree>
    <p:extLst>
      <p:ext uri="{BB962C8B-B14F-4D97-AF65-F5344CB8AC3E}">
        <p14:creationId xmlns:p14="http://schemas.microsoft.com/office/powerpoint/2010/main" xmlns="" val="1301041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E3A8F013-A84B-A976-F847-35BBF2DC7978}"/>
              </a:ext>
            </a:extLst>
          </p:cNvPr>
          <p:cNvSpPr>
            <a:spLocks noGrp="1"/>
          </p:cNvSpPr>
          <p:nvPr>
            <p:ph type="title"/>
          </p:nvPr>
        </p:nvSpPr>
        <p:spPr>
          <a:xfrm>
            <a:off x="838200" y="365125"/>
            <a:ext cx="10515600" cy="1325563"/>
          </a:xfrm>
        </p:spPr>
        <p:txBody>
          <a:bodyPr/>
          <a:lstStyle/>
          <a:p>
            <a:r>
              <a:rPr lang="en-US" dirty="0"/>
              <a:t>Lazy Loading</a:t>
            </a:r>
          </a:p>
        </p:txBody>
      </p:sp>
      <p:sp>
        <p:nvSpPr>
          <p:cNvPr id="4" name="TextBox 3">
            <a:extLst>
              <a:ext uri="{FF2B5EF4-FFF2-40B4-BE49-F238E27FC236}">
                <a16:creationId xmlns:a16="http://schemas.microsoft.com/office/drawing/2014/main" xmlns="" id="{4AAD82CC-7EBF-263E-C98C-648B497C542D}"/>
              </a:ext>
            </a:extLst>
          </p:cNvPr>
          <p:cNvSpPr txBox="1"/>
          <p:nvPr/>
        </p:nvSpPr>
        <p:spPr>
          <a:xfrm>
            <a:off x="838200" y="1825625"/>
            <a:ext cx="5181600"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800" b="1"/>
              <a:t>Project file configuration</a:t>
            </a:r>
          </a:p>
          <a:p>
            <a:pPr indent="-228600">
              <a:lnSpc>
                <a:spcPct val="90000"/>
              </a:lnSpc>
              <a:spcAft>
                <a:spcPts val="600"/>
              </a:spcAft>
              <a:buFont typeface="Arial" panose="020B0604020202020204" pitchFamily="34" charset="0"/>
              <a:buChar char="•"/>
            </a:pPr>
            <a:r>
              <a:rPr lang="en-US" sz="2800"/>
              <a:t>Mark assemblies for lazy loading in the app's project file (.csproj) using the BlazorWebAssemblyLazyLoad item. Use the assembly name with the .dll extension. The Blazor framework prevents the assembly from loading at app launch.</a:t>
            </a:r>
          </a:p>
        </p:txBody>
      </p:sp>
      <p:pic>
        <p:nvPicPr>
          <p:cNvPr id="6" name="Picture 5">
            <a:extLst>
              <a:ext uri="{FF2B5EF4-FFF2-40B4-BE49-F238E27FC236}">
                <a16:creationId xmlns:a16="http://schemas.microsoft.com/office/drawing/2014/main" xmlns="" id="{4FB1F25C-E36F-18F1-EBD2-F485502560DA}"/>
              </a:ext>
            </a:extLst>
          </p:cNvPr>
          <p:cNvPicPr>
            <a:picLocks noChangeAspect="1"/>
          </p:cNvPicPr>
          <p:nvPr/>
        </p:nvPicPr>
        <p:blipFill>
          <a:blip r:embed="rId2"/>
          <a:stretch>
            <a:fillRect/>
          </a:stretch>
        </p:blipFill>
        <p:spPr>
          <a:xfrm>
            <a:off x="6300537" y="2610685"/>
            <a:ext cx="5181600" cy="2442579"/>
          </a:xfrm>
          <a:prstGeom prst="rect">
            <a:avLst/>
          </a:prstGeom>
          <a:noFill/>
        </p:spPr>
      </p:pic>
    </p:spTree>
    <p:extLst>
      <p:ext uri="{BB962C8B-B14F-4D97-AF65-F5344CB8AC3E}">
        <p14:creationId xmlns:p14="http://schemas.microsoft.com/office/powerpoint/2010/main" xmlns="" val="3051494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AFA4D2-A9EC-4BF9-F08A-310E33179A69}"/>
              </a:ext>
            </a:extLst>
          </p:cNvPr>
          <p:cNvSpPr>
            <a:spLocks noGrp="1"/>
          </p:cNvSpPr>
          <p:nvPr>
            <p:ph type="title"/>
          </p:nvPr>
        </p:nvSpPr>
        <p:spPr>
          <a:xfrm>
            <a:off x="838200" y="365126"/>
            <a:ext cx="7044159" cy="653446"/>
          </a:xfrm>
        </p:spPr>
        <p:txBody>
          <a:bodyPr>
            <a:normAutofit fontScale="90000"/>
          </a:bodyPr>
          <a:lstStyle/>
          <a:p>
            <a:r>
              <a:rPr lang="en-IN" dirty="0"/>
              <a:t>Router component configuration</a:t>
            </a:r>
            <a:br>
              <a:rPr lang="en-IN" dirty="0"/>
            </a:br>
            <a:endParaRPr lang="en-IN" dirty="0"/>
          </a:p>
        </p:txBody>
      </p:sp>
      <p:sp>
        <p:nvSpPr>
          <p:cNvPr id="5" name="TextBox 4">
            <a:extLst>
              <a:ext uri="{FF2B5EF4-FFF2-40B4-BE49-F238E27FC236}">
                <a16:creationId xmlns:a16="http://schemas.microsoft.com/office/drawing/2014/main" xmlns="" id="{0D621D1B-94CE-570A-F665-C94E5A3943F9}"/>
              </a:ext>
            </a:extLst>
          </p:cNvPr>
          <p:cNvSpPr txBox="1"/>
          <p:nvPr/>
        </p:nvSpPr>
        <p:spPr>
          <a:xfrm>
            <a:off x="838200" y="1018572"/>
            <a:ext cx="9000281" cy="1569660"/>
          </a:xfrm>
          <a:prstGeom prst="rect">
            <a:avLst/>
          </a:prstGeom>
          <a:noFill/>
        </p:spPr>
        <p:txBody>
          <a:bodyPr wrap="square">
            <a:spAutoFit/>
          </a:bodyPr>
          <a:lstStyle/>
          <a:p>
            <a:r>
              <a:rPr lang="en-IN" sz="2400" dirty="0"/>
              <a:t>The </a:t>
            </a:r>
            <a:r>
              <a:rPr lang="en-IN" sz="2400" dirty="0" err="1"/>
              <a:t>Blazor</a:t>
            </a:r>
            <a:r>
              <a:rPr lang="en-IN" sz="2400" dirty="0"/>
              <a:t> framework automatically registers a singleton service for lazy loading assemblies in client-side </a:t>
            </a:r>
            <a:r>
              <a:rPr lang="en-IN" sz="2400" dirty="0" err="1"/>
              <a:t>Blazor</a:t>
            </a:r>
            <a:r>
              <a:rPr lang="en-IN" sz="2400" dirty="0"/>
              <a:t> </a:t>
            </a:r>
            <a:r>
              <a:rPr lang="en-IN" sz="2400" dirty="0" err="1"/>
              <a:t>WebAssembly</a:t>
            </a:r>
            <a:r>
              <a:rPr lang="en-IN" sz="2400" dirty="0"/>
              <a:t> apps†, </a:t>
            </a:r>
            <a:r>
              <a:rPr lang="en-IN" sz="2400" dirty="0" err="1"/>
              <a:t>LazyAssemblyLoader</a:t>
            </a:r>
            <a:r>
              <a:rPr lang="en-IN" sz="2400" dirty="0"/>
              <a:t>. The </a:t>
            </a:r>
            <a:r>
              <a:rPr lang="en-IN" sz="2400" dirty="0" err="1"/>
              <a:t>LazyAssemblyLoader.LoadAssembliesAsync</a:t>
            </a:r>
            <a:r>
              <a:rPr lang="en-IN" sz="2400" dirty="0"/>
              <a:t> method:</a:t>
            </a:r>
          </a:p>
        </p:txBody>
      </p:sp>
      <p:sp>
        <p:nvSpPr>
          <p:cNvPr id="7" name="TextBox 6">
            <a:extLst>
              <a:ext uri="{FF2B5EF4-FFF2-40B4-BE49-F238E27FC236}">
                <a16:creationId xmlns:a16="http://schemas.microsoft.com/office/drawing/2014/main" xmlns="" id="{F21CBC8B-724B-0851-28F0-B01463725BBC}"/>
              </a:ext>
            </a:extLst>
          </p:cNvPr>
          <p:cNvSpPr txBox="1"/>
          <p:nvPr/>
        </p:nvSpPr>
        <p:spPr>
          <a:xfrm>
            <a:off x="838199" y="2588232"/>
            <a:ext cx="9579015" cy="1200329"/>
          </a:xfrm>
          <a:prstGeom prst="rect">
            <a:avLst/>
          </a:prstGeom>
          <a:noFill/>
        </p:spPr>
        <p:txBody>
          <a:bodyPr wrap="square">
            <a:spAutoFit/>
          </a:bodyPr>
          <a:lstStyle/>
          <a:p>
            <a:pPr marL="285750" indent="-285750">
              <a:buFont typeface="Arial" panose="020B0604020202020204" pitchFamily="34" charset="0"/>
              <a:buChar char="•"/>
            </a:pPr>
            <a:r>
              <a:rPr lang="en-US" sz="2400" dirty="0"/>
              <a:t>Uses JS interop to fetch assemblies via a network call.</a:t>
            </a:r>
          </a:p>
          <a:p>
            <a:pPr marL="285750" indent="-285750">
              <a:buFont typeface="Arial" panose="020B0604020202020204" pitchFamily="34" charset="0"/>
              <a:buChar char="•"/>
            </a:pPr>
            <a:r>
              <a:rPr lang="en-US" sz="2400" dirty="0"/>
              <a:t>Loads assemblies into the runtime executing on </a:t>
            </a:r>
            <a:r>
              <a:rPr lang="en-US" sz="2400" dirty="0" err="1"/>
              <a:t>WebAssembly</a:t>
            </a:r>
            <a:r>
              <a:rPr lang="en-US" sz="2400" dirty="0"/>
              <a:t> in the browser.</a:t>
            </a:r>
            <a:endParaRPr lang="en-IN" sz="2400" dirty="0"/>
          </a:p>
        </p:txBody>
      </p:sp>
      <p:pic>
        <p:nvPicPr>
          <p:cNvPr id="8" name="Picture 7">
            <a:extLst>
              <a:ext uri="{FF2B5EF4-FFF2-40B4-BE49-F238E27FC236}">
                <a16:creationId xmlns:a16="http://schemas.microsoft.com/office/drawing/2014/main" xmlns="" id="{EF866233-A31E-88BE-308F-EC295135E1F1}"/>
              </a:ext>
            </a:extLst>
          </p:cNvPr>
          <p:cNvPicPr>
            <a:picLocks noChangeAspect="1"/>
          </p:cNvPicPr>
          <p:nvPr/>
        </p:nvPicPr>
        <p:blipFill>
          <a:blip r:embed="rId2"/>
          <a:stretch>
            <a:fillRect/>
          </a:stretch>
        </p:blipFill>
        <p:spPr>
          <a:xfrm>
            <a:off x="2564394" y="3513862"/>
            <a:ext cx="7667625" cy="3028950"/>
          </a:xfrm>
          <a:prstGeom prst="rect">
            <a:avLst/>
          </a:prstGeom>
        </p:spPr>
      </p:pic>
    </p:spTree>
    <p:extLst>
      <p:ext uri="{BB962C8B-B14F-4D97-AF65-F5344CB8AC3E}">
        <p14:creationId xmlns:p14="http://schemas.microsoft.com/office/powerpoint/2010/main" xmlns="" val="19047577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6B9CA6C-46A4-7489-7FEF-6367395184A2}"/>
              </a:ext>
            </a:extLst>
          </p:cNvPr>
          <p:cNvPicPr>
            <a:picLocks noChangeAspect="1"/>
          </p:cNvPicPr>
          <p:nvPr/>
        </p:nvPicPr>
        <p:blipFill>
          <a:blip r:embed="rId2"/>
          <a:stretch>
            <a:fillRect/>
          </a:stretch>
        </p:blipFill>
        <p:spPr>
          <a:xfrm>
            <a:off x="2812649" y="3429000"/>
            <a:ext cx="7946064" cy="3015205"/>
          </a:xfrm>
          <a:prstGeom prst="rect">
            <a:avLst/>
          </a:prstGeom>
        </p:spPr>
      </p:pic>
      <p:sp>
        <p:nvSpPr>
          <p:cNvPr id="6" name="TextBox 5">
            <a:extLst>
              <a:ext uri="{FF2B5EF4-FFF2-40B4-BE49-F238E27FC236}">
                <a16:creationId xmlns:a16="http://schemas.microsoft.com/office/drawing/2014/main" xmlns="" id="{8CB5D6F9-34EE-18BD-FDB7-E68B31A91A31}"/>
              </a:ext>
            </a:extLst>
          </p:cNvPr>
          <p:cNvSpPr txBox="1"/>
          <p:nvPr/>
        </p:nvSpPr>
        <p:spPr>
          <a:xfrm>
            <a:off x="374249" y="286613"/>
            <a:ext cx="10066116" cy="3416320"/>
          </a:xfrm>
          <a:prstGeom prst="rect">
            <a:avLst/>
          </a:prstGeom>
          <a:noFill/>
        </p:spPr>
        <p:txBody>
          <a:bodyPr wrap="square">
            <a:spAutoFit/>
          </a:bodyPr>
          <a:lstStyle/>
          <a:p>
            <a:r>
              <a:rPr lang="en-US" sz="2400" dirty="0"/>
              <a:t>The namespace for </a:t>
            </a:r>
            <a:r>
              <a:rPr lang="en-US" sz="2400" dirty="0" err="1"/>
              <a:t>Microsoft.AspNetCore.Components.WebAssembly.Services</a:t>
            </a:r>
            <a:r>
              <a:rPr lang="en-US" sz="2400" dirty="0"/>
              <a:t> is specified.</a:t>
            </a:r>
          </a:p>
          <a:p>
            <a:r>
              <a:rPr lang="en-US" sz="2400" dirty="0"/>
              <a:t>The </a:t>
            </a:r>
            <a:r>
              <a:rPr lang="en-US" sz="2400" dirty="0" err="1"/>
              <a:t>LazyAssemblyLoader</a:t>
            </a:r>
            <a:r>
              <a:rPr lang="en-US" sz="2400" dirty="0"/>
              <a:t> service is injected (</a:t>
            </a:r>
            <a:r>
              <a:rPr lang="en-US" sz="2400" dirty="0" err="1"/>
              <a:t>AssemblyLoader</a:t>
            </a:r>
            <a:r>
              <a:rPr lang="en-US" sz="2400" dirty="0"/>
              <a:t>).</a:t>
            </a:r>
          </a:p>
          <a:p>
            <a:r>
              <a:rPr lang="en-US" sz="2400" dirty="0"/>
              <a:t>The {PATH} placeholder is the path where the list of assemblies should load. The example uses a conditional check for a single path that loads a single set of assemblies.</a:t>
            </a:r>
          </a:p>
          <a:p>
            <a:r>
              <a:rPr lang="en-US" sz="2400" dirty="0"/>
              <a:t>The {LIST OF ASSEMBLIES} placeholder is the comma-separated list of assembly filename strings, including their .</a:t>
            </a:r>
            <a:r>
              <a:rPr lang="en-US" sz="2400" dirty="0" err="1"/>
              <a:t>dll</a:t>
            </a:r>
            <a:r>
              <a:rPr lang="en-US" sz="2400" dirty="0"/>
              <a:t> extensions (for example, "Assembly1.dll", "Assembly2.dll").</a:t>
            </a:r>
            <a:endParaRPr lang="en-IN" sz="2400" dirty="0"/>
          </a:p>
        </p:txBody>
      </p:sp>
    </p:spTree>
    <p:extLst>
      <p:ext uri="{BB962C8B-B14F-4D97-AF65-F5344CB8AC3E}">
        <p14:creationId xmlns:p14="http://schemas.microsoft.com/office/powerpoint/2010/main" xmlns="" val="40773735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50805B-FBFC-C0D3-DA42-13ECAAE86C3B}"/>
              </a:ext>
            </a:extLst>
          </p:cNvPr>
          <p:cNvSpPr>
            <a:spLocks noGrp="1"/>
          </p:cNvSpPr>
          <p:nvPr>
            <p:ph type="title"/>
          </p:nvPr>
        </p:nvSpPr>
        <p:spPr/>
        <p:txBody>
          <a:bodyPr/>
          <a:lstStyle/>
          <a:p>
            <a:r>
              <a:rPr lang="en-US" dirty="0"/>
              <a:t>Lazy loaded assembly Gran….</a:t>
            </a:r>
            <a:endParaRPr lang="en-IN" dirty="0"/>
          </a:p>
        </p:txBody>
      </p:sp>
      <p:pic>
        <p:nvPicPr>
          <p:cNvPr id="4" name="Picture 3">
            <a:extLst>
              <a:ext uri="{FF2B5EF4-FFF2-40B4-BE49-F238E27FC236}">
                <a16:creationId xmlns:a16="http://schemas.microsoft.com/office/drawing/2014/main" xmlns="" id="{FEF098B1-EE48-F4F5-7628-08D7410D24F0}"/>
              </a:ext>
            </a:extLst>
          </p:cNvPr>
          <p:cNvPicPr>
            <a:picLocks noChangeAspect="1"/>
          </p:cNvPicPr>
          <p:nvPr/>
        </p:nvPicPr>
        <p:blipFill>
          <a:blip r:embed="rId2"/>
          <a:stretch>
            <a:fillRect/>
          </a:stretch>
        </p:blipFill>
        <p:spPr>
          <a:xfrm>
            <a:off x="838200" y="1948363"/>
            <a:ext cx="4772025" cy="3667125"/>
          </a:xfrm>
          <a:prstGeom prst="rect">
            <a:avLst/>
          </a:prstGeom>
        </p:spPr>
      </p:pic>
      <p:pic>
        <p:nvPicPr>
          <p:cNvPr id="6" name="Picture 5">
            <a:extLst>
              <a:ext uri="{FF2B5EF4-FFF2-40B4-BE49-F238E27FC236}">
                <a16:creationId xmlns:a16="http://schemas.microsoft.com/office/drawing/2014/main" xmlns="" id="{3AB34F1C-1DAA-82D1-4B11-D24F1F91CCEE}"/>
              </a:ext>
            </a:extLst>
          </p:cNvPr>
          <p:cNvPicPr>
            <a:picLocks noChangeAspect="1"/>
          </p:cNvPicPr>
          <p:nvPr/>
        </p:nvPicPr>
        <p:blipFill>
          <a:blip r:embed="rId3"/>
          <a:stretch>
            <a:fillRect/>
          </a:stretch>
        </p:blipFill>
        <p:spPr>
          <a:xfrm>
            <a:off x="6096000" y="1491916"/>
            <a:ext cx="5638800" cy="5190371"/>
          </a:xfrm>
          <a:prstGeom prst="rect">
            <a:avLst/>
          </a:prstGeom>
        </p:spPr>
      </p:pic>
    </p:spTree>
    <p:extLst>
      <p:ext uri="{BB962C8B-B14F-4D97-AF65-F5344CB8AC3E}">
        <p14:creationId xmlns:p14="http://schemas.microsoft.com/office/powerpoint/2010/main" xmlns="" val="947295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1157D6-361E-89E9-E477-7CB239A035BA}"/>
              </a:ext>
            </a:extLst>
          </p:cNvPr>
          <p:cNvSpPr>
            <a:spLocks noGrp="1"/>
          </p:cNvSpPr>
          <p:nvPr>
            <p:ph type="title"/>
          </p:nvPr>
        </p:nvSpPr>
        <p:spPr/>
        <p:txBody>
          <a:bodyPr/>
          <a:lstStyle/>
          <a:p>
            <a:r>
              <a:rPr lang="en-IN" b="0" i="0" dirty="0" err="1">
                <a:solidFill>
                  <a:srgbClr val="323131"/>
                </a:solidFill>
                <a:effectLst/>
                <a:latin typeface="PT Serif" panose="020A0603040505020204" pitchFamily="18" charset="0"/>
              </a:rPr>
              <a:t>Blazor</a:t>
            </a:r>
            <a:r>
              <a:rPr lang="en-IN" b="0" i="0" dirty="0">
                <a:solidFill>
                  <a:srgbClr val="323131"/>
                </a:solidFill>
                <a:effectLst/>
                <a:latin typeface="PT Serif" panose="020A0603040505020204" pitchFamily="18" charset="0"/>
              </a:rPr>
              <a:t> hosting models</a:t>
            </a:r>
            <a:br>
              <a:rPr lang="en-IN" b="0" i="0" dirty="0">
                <a:solidFill>
                  <a:srgbClr val="323131"/>
                </a:solidFill>
                <a:effectLst/>
                <a:latin typeface="PT Serif" panose="020A0603040505020204" pitchFamily="18" charset="0"/>
              </a:rPr>
            </a:br>
            <a:endParaRPr lang="en-IN" dirty="0"/>
          </a:p>
        </p:txBody>
      </p:sp>
      <p:sp>
        <p:nvSpPr>
          <p:cNvPr id="4" name="TextBox 3">
            <a:extLst>
              <a:ext uri="{FF2B5EF4-FFF2-40B4-BE49-F238E27FC236}">
                <a16:creationId xmlns:a16="http://schemas.microsoft.com/office/drawing/2014/main" xmlns="" id="{47AF403D-BCE9-9BFA-570B-270DF3C71118}"/>
              </a:ext>
            </a:extLst>
          </p:cNvPr>
          <p:cNvSpPr txBox="1"/>
          <p:nvPr/>
        </p:nvSpPr>
        <p:spPr>
          <a:xfrm>
            <a:off x="838200" y="1337777"/>
            <a:ext cx="8502588" cy="1754326"/>
          </a:xfrm>
          <a:prstGeom prst="rect">
            <a:avLst/>
          </a:prstGeom>
          <a:noFill/>
        </p:spPr>
        <p:txBody>
          <a:bodyPr wrap="square">
            <a:spAutoFit/>
          </a:bodyPr>
          <a:lstStyle/>
          <a:p>
            <a:pPr algn="l"/>
            <a:r>
              <a:rPr lang="en-US" b="0" i="0" dirty="0" err="1">
                <a:solidFill>
                  <a:srgbClr val="333333"/>
                </a:solidFill>
                <a:effectLst/>
                <a:latin typeface="PT Serif" panose="020A0603040505020204" pitchFamily="18" charset="0"/>
              </a:rPr>
              <a:t>Blazor</a:t>
            </a:r>
            <a:r>
              <a:rPr lang="en-US" b="0" i="0" dirty="0">
                <a:solidFill>
                  <a:srgbClr val="333333"/>
                </a:solidFill>
                <a:effectLst/>
                <a:latin typeface="PT Serif" panose="020A0603040505020204" pitchFamily="18" charset="0"/>
              </a:rPr>
              <a:t> offers 2 hosting models.</a:t>
            </a:r>
          </a:p>
          <a:p>
            <a:pPr algn="l"/>
            <a:endParaRPr lang="en-US" b="0" i="0" dirty="0">
              <a:solidFill>
                <a:srgbClr val="333333"/>
              </a:solidFill>
              <a:effectLst/>
              <a:latin typeface="PT Serif" panose="020A0603040505020204" pitchFamily="18" charset="0"/>
            </a:endParaRPr>
          </a:p>
          <a:p>
            <a:pPr marL="342900" indent="-342900">
              <a:buFont typeface="+mj-lt"/>
              <a:buAutoNum type="arabicPeriod"/>
            </a:pPr>
            <a:r>
              <a:rPr lang="en-US" b="0" i="0" dirty="0" err="1">
                <a:solidFill>
                  <a:srgbClr val="333333"/>
                </a:solidFill>
                <a:effectLst/>
                <a:latin typeface="PT Serif" panose="020A0603040505020204" pitchFamily="18" charset="0"/>
              </a:rPr>
              <a:t>Blazor</a:t>
            </a:r>
            <a:r>
              <a:rPr lang="en-US" b="0" i="0" dirty="0">
                <a:solidFill>
                  <a:srgbClr val="333333"/>
                </a:solidFill>
                <a:effectLst/>
                <a:latin typeface="PT Serif" panose="020A0603040505020204" pitchFamily="18" charset="0"/>
              </a:rPr>
              <a:t> Server</a:t>
            </a:r>
          </a:p>
          <a:p>
            <a:pPr marL="342900" indent="-342900" algn="l">
              <a:buFont typeface="+mj-lt"/>
              <a:buAutoNum type="arabicPeriod"/>
            </a:pPr>
            <a:endParaRPr lang="en-US" b="0" i="0" dirty="0">
              <a:solidFill>
                <a:srgbClr val="333333"/>
              </a:solidFill>
              <a:effectLst/>
              <a:latin typeface="PT Serif" panose="020A0603040505020204" pitchFamily="18" charset="0"/>
            </a:endParaRPr>
          </a:p>
          <a:p>
            <a:pPr marL="342900" indent="-342900" algn="l">
              <a:buFont typeface="+mj-lt"/>
              <a:buAutoNum type="arabicPeriod"/>
            </a:pPr>
            <a:r>
              <a:rPr lang="en-US" b="0" i="0" dirty="0" err="1">
                <a:solidFill>
                  <a:srgbClr val="333333"/>
                </a:solidFill>
                <a:effectLst/>
                <a:latin typeface="PT Serif" panose="020A0603040505020204" pitchFamily="18" charset="0"/>
              </a:rPr>
              <a:t>Blazor</a:t>
            </a:r>
            <a:r>
              <a:rPr lang="en-US" b="0" i="0" dirty="0">
                <a:solidFill>
                  <a:srgbClr val="333333"/>
                </a:solidFill>
                <a:effectLst/>
                <a:latin typeface="PT Serif" panose="020A0603040505020204" pitchFamily="18" charset="0"/>
              </a:rPr>
              <a:t> </a:t>
            </a:r>
            <a:r>
              <a:rPr lang="en-US" b="0" i="0" dirty="0" err="1">
                <a:solidFill>
                  <a:srgbClr val="333333"/>
                </a:solidFill>
                <a:effectLst/>
                <a:latin typeface="PT Serif" panose="020A0603040505020204" pitchFamily="18" charset="0"/>
              </a:rPr>
              <a:t>WebAssembly</a:t>
            </a:r>
            <a:endParaRPr lang="en-US" b="0" i="0" dirty="0">
              <a:solidFill>
                <a:srgbClr val="000000"/>
              </a:solidFill>
              <a:effectLst/>
              <a:latin typeface="PT Serif" panose="020A0603040505020204" pitchFamily="18" charset="0"/>
            </a:endParaRPr>
          </a:p>
          <a:p>
            <a:pPr algn="l"/>
            <a:endParaRPr lang="en-US" b="0" i="0" dirty="0">
              <a:solidFill>
                <a:srgbClr val="000000"/>
              </a:solidFill>
              <a:effectLst/>
              <a:latin typeface="PT Serif" panose="020A0603040505020204" pitchFamily="18" charset="0"/>
            </a:endParaRPr>
          </a:p>
        </p:txBody>
      </p:sp>
      <p:sp>
        <p:nvSpPr>
          <p:cNvPr id="6" name="TextBox 5">
            <a:extLst>
              <a:ext uri="{FF2B5EF4-FFF2-40B4-BE49-F238E27FC236}">
                <a16:creationId xmlns:a16="http://schemas.microsoft.com/office/drawing/2014/main" xmlns="" id="{26DA408A-CC06-1283-7DE7-985E8E65B16E}"/>
              </a:ext>
            </a:extLst>
          </p:cNvPr>
          <p:cNvSpPr txBox="1"/>
          <p:nvPr/>
        </p:nvSpPr>
        <p:spPr>
          <a:xfrm>
            <a:off x="774576" y="2944596"/>
            <a:ext cx="9381478" cy="3139321"/>
          </a:xfrm>
          <a:prstGeom prst="rect">
            <a:avLst/>
          </a:prstGeom>
          <a:noFill/>
        </p:spPr>
        <p:txBody>
          <a:bodyPr wrap="square">
            <a:spAutoFit/>
          </a:bodyPr>
          <a:lstStyle/>
          <a:p>
            <a:r>
              <a:rPr lang="en-US" b="0" i="0" dirty="0">
                <a:solidFill>
                  <a:srgbClr val="333333"/>
                </a:solidFill>
                <a:effectLst/>
                <a:latin typeface="PT Serif" panose="020A0603040505020204" pitchFamily="18" charset="0"/>
              </a:rPr>
              <a:t>1 </a:t>
            </a:r>
            <a:r>
              <a:rPr lang="en-US" b="0" i="0" dirty="0" err="1">
                <a:solidFill>
                  <a:srgbClr val="333333"/>
                </a:solidFill>
                <a:effectLst/>
                <a:latin typeface="PT Serif" panose="020A0603040505020204" pitchFamily="18" charset="0"/>
              </a:rPr>
              <a:t>Blazor</a:t>
            </a:r>
            <a:r>
              <a:rPr lang="en-US" b="0" i="0" dirty="0">
                <a:solidFill>
                  <a:srgbClr val="333333"/>
                </a:solidFill>
                <a:effectLst/>
                <a:latin typeface="PT Serif" panose="020A0603040505020204" pitchFamily="18" charset="0"/>
              </a:rPr>
              <a:t> Server Hosting Model:-</a:t>
            </a:r>
          </a:p>
          <a:p>
            <a:r>
              <a:rPr lang="en-US" b="0" i="0" dirty="0">
                <a:solidFill>
                  <a:srgbClr val="333333"/>
                </a:solidFill>
                <a:effectLst/>
                <a:latin typeface="PT Serif" panose="020A0603040505020204" pitchFamily="18" charset="0"/>
              </a:rPr>
              <a:t>This is also called the server hosting model and in this model, the application is executed on the server from within an ASP.NET Core application. Between the client and the server, a </a:t>
            </a:r>
            <a:r>
              <a:rPr lang="en-US" b="0" i="0" dirty="0" err="1">
                <a:solidFill>
                  <a:srgbClr val="333333"/>
                </a:solidFill>
                <a:effectLst/>
                <a:latin typeface="PT Serif" panose="020A0603040505020204" pitchFamily="18" charset="0"/>
              </a:rPr>
              <a:t>SignalR</a:t>
            </a:r>
            <a:r>
              <a:rPr lang="en-US" b="0" i="0" dirty="0">
                <a:solidFill>
                  <a:srgbClr val="333333"/>
                </a:solidFill>
                <a:effectLst/>
                <a:latin typeface="PT Serif" panose="020A0603040505020204" pitchFamily="18" charset="0"/>
              </a:rPr>
              <a:t> connection is </a:t>
            </a:r>
            <a:r>
              <a:rPr lang="en-US" b="0" i="0" dirty="0" err="1" smtClean="0">
                <a:solidFill>
                  <a:srgbClr val="333333"/>
                </a:solidFill>
                <a:effectLst/>
                <a:latin typeface="PT Serif" panose="020A0603040505020204" pitchFamily="18" charset="0"/>
              </a:rPr>
              <a:t>established.When</a:t>
            </a:r>
            <a:r>
              <a:rPr lang="en-US" b="0" i="0" dirty="0" smtClean="0">
                <a:solidFill>
                  <a:srgbClr val="333333"/>
                </a:solidFill>
                <a:effectLst/>
                <a:latin typeface="PT Serif" panose="020A0603040505020204" pitchFamily="18" charset="0"/>
              </a:rPr>
              <a:t> </a:t>
            </a:r>
            <a:r>
              <a:rPr lang="en-US" b="0" i="0" dirty="0">
                <a:solidFill>
                  <a:srgbClr val="333333"/>
                </a:solidFill>
                <a:effectLst/>
                <a:latin typeface="PT Serif" panose="020A0603040505020204" pitchFamily="18" charset="0"/>
              </a:rPr>
              <a:t>an event occurs on the client such as a button click, for example, the information about the event is sent to the server over the </a:t>
            </a:r>
            <a:r>
              <a:rPr lang="en-US" b="0" i="0" dirty="0" err="1">
                <a:solidFill>
                  <a:srgbClr val="333333"/>
                </a:solidFill>
                <a:effectLst/>
                <a:latin typeface="PT Serif" panose="020A0603040505020204" pitchFamily="18" charset="0"/>
              </a:rPr>
              <a:t>SignalR</a:t>
            </a:r>
            <a:r>
              <a:rPr lang="en-US" b="0" i="0" dirty="0">
                <a:solidFill>
                  <a:srgbClr val="333333"/>
                </a:solidFill>
                <a:effectLst/>
                <a:latin typeface="PT Serif" panose="020A0603040505020204" pitchFamily="18" charset="0"/>
              </a:rPr>
              <a:t> connection. </a:t>
            </a:r>
          </a:p>
          <a:p>
            <a:r>
              <a:rPr lang="en-US" b="0" i="0" dirty="0">
                <a:solidFill>
                  <a:srgbClr val="333333"/>
                </a:solidFill>
                <a:effectLst/>
                <a:latin typeface="PT Serif" panose="020A0603040505020204" pitchFamily="18" charset="0"/>
              </a:rPr>
              <a:t>The server handles the event and for the generated HTML a diff (difference) is calculated. The entire HTML is not sent back again to the client, it's only the diff that is sent to the client over the established </a:t>
            </a:r>
            <a:r>
              <a:rPr lang="en-US" b="0" i="0" dirty="0" err="1">
                <a:solidFill>
                  <a:srgbClr val="333333"/>
                </a:solidFill>
                <a:effectLst/>
                <a:latin typeface="PT Serif" panose="020A0603040505020204" pitchFamily="18" charset="0"/>
              </a:rPr>
              <a:t>SignalR</a:t>
            </a:r>
            <a:r>
              <a:rPr lang="en-US" b="0" i="0" dirty="0">
                <a:solidFill>
                  <a:srgbClr val="333333"/>
                </a:solidFill>
                <a:effectLst/>
                <a:latin typeface="PT Serif" panose="020A0603040505020204" pitchFamily="18" charset="0"/>
              </a:rPr>
              <a:t> connection. The browser then updates the UI. </a:t>
            </a:r>
            <a:r>
              <a:rPr lang="en-US" b="0" i="0" dirty="0" err="1">
                <a:solidFill>
                  <a:srgbClr val="333333"/>
                </a:solidFill>
                <a:effectLst/>
                <a:latin typeface="PT Serif" panose="020A0603040505020204" pitchFamily="18" charset="0"/>
              </a:rPr>
              <a:t>Blazor</a:t>
            </a:r>
            <a:r>
              <a:rPr lang="en-US" b="0" i="0" dirty="0">
                <a:solidFill>
                  <a:srgbClr val="333333"/>
                </a:solidFill>
                <a:effectLst/>
                <a:latin typeface="PT Serif" panose="020A0603040505020204" pitchFamily="18" charset="0"/>
              </a:rPr>
              <a:t> embraces the single page application architecture which rewrites the same page dynamically in response to the user action. Since only the diff is applied to update the UI, the application feels faster and more responsive to the user.</a:t>
            </a:r>
            <a:endParaRPr lang="en-IN" dirty="0"/>
          </a:p>
        </p:txBody>
      </p:sp>
    </p:spTree>
    <p:extLst>
      <p:ext uri="{BB962C8B-B14F-4D97-AF65-F5344CB8AC3E}">
        <p14:creationId xmlns:p14="http://schemas.microsoft.com/office/powerpoint/2010/main" xmlns="" val="9412944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B5308DFB-07BA-95E4-76AD-FE1A8FC4119F}"/>
              </a:ext>
            </a:extLst>
          </p:cNvPr>
          <p:cNvPicPr>
            <a:picLocks noChangeAspect="1"/>
          </p:cNvPicPr>
          <p:nvPr/>
        </p:nvPicPr>
        <p:blipFill rotWithShape="1">
          <a:blip r:embed="rId2"/>
          <a:srcRect r="26437"/>
          <a:stretch/>
        </p:blipFill>
        <p:spPr>
          <a:xfrm>
            <a:off x="5304831" y="204787"/>
            <a:ext cx="3897043" cy="6448425"/>
          </a:xfrm>
          <a:prstGeom prst="rect">
            <a:avLst/>
          </a:prstGeom>
        </p:spPr>
      </p:pic>
      <p:pic>
        <p:nvPicPr>
          <p:cNvPr id="4" name="Picture 3">
            <a:extLst>
              <a:ext uri="{FF2B5EF4-FFF2-40B4-BE49-F238E27FC236}">
                <a16:creationId xmlns:a16="http://schemas.microsoft.com/office/drawing/2014/main" xmlns="" id="{D8418D5F-DEA6-BAE5-6FD7-38306BB12444}"/>
              </a:ext>
            </a:extLst>
          </p:cNvPr>
          <p:cNvPicPr>
            <a:picLocks noChangeAspect="1"/>
          </p:cNvPicPr>
          <p:nvPr/>
        </p:nvPicPr>
        <p:blipFill>
          <a:blip r:embed="rId3"/>
          <a:stretch>
            <a:fillRect/>
          </a:stretch>
        </p:blipFill>
        <p:spPr>
          <a:xfrm>
            <a:off x="1355564" y="880460"/>
            <a:ext cx="2952750" cy="5305425"/>
          </a:xfrm>
          <a:prstGeom prst="rect">
            <a:avLst/>
          </a:prstGeom>
        </p:spPr>
      </p:pic>
    </p:spTree>
    <p:extLst>
      <p:ext uri="{BB962C8B-B14F-4D97-AF65-F5344CB8AC3E}">
        <p14:creationId xmlns:p14="http://schemas.microsoft.com/office/powerpoint/2010/main" xmlns="" val="13961625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48B1A9-B187-FB89-B36A-DA96FD37F1F1}"/>
              </a:ext>
            </a:extLst>
          </p:cNvPr>
          <p:cNvSpPr>
            <a:spLocks noGrp="1"/>
          </p:cNvSpPr>
          <p:nvPr>
            <p:ph type="title"/>
          </p:nvPr>
        </p:nvSpPr>
        <p:spPr>
          <a:xfrm>
            <a:off x="838200" y="365125"/>
            <a:ext cx="8314678" cy="1259489"/>
          </a:xfrm>
        </p:spPr>
        <p:txBody>
          <a:bodyPr>
            <a:normAutofit fontScale="90000"/>
          </a:bodyPr>
          <a:lstStyle/>
          <a:p>
            <a:r>
              <a:rPr lang="en-IN" sz="4000" b="1" i="0" dirty="0">
                <a:solidFill>
                  <a:srgbClr val="171717"/>
                </a:solidFill>
                <a:effectLst/>
                <a:latin typeface="Segoe UI" panose="020B0502040204020203" pitchFamily="34" charset="0"/>
              </a:rPr>
              <a:t>ASP.NET Core </a:t>
            </a:r>
            <a:r>
              <a:rPr lang="en-IN" sz="4000" b="1" i="0" dirty="0" err="1">
                <a:solidFill>
                  <a:srgbClr val="171717"/>
                </a:solidFill>
                <a:effectLst/>
                <a:latin typeface="Segoe UI" panose="020B0502040204020203" pitchFamily="34" charset="0"/>
              </a:rPr>
              <a:t>Blazor</a:t>
            </a:r>
            <a:r>
              <a:rPr lang="en-IN" sz="4000" b="1" i="0" dirty="0">
                <a:solidFill>
                  <a:srgbClr val="171717"/>
                </a:solidFill>
                <a:effectLst/>
                <a:latin typeface="Segoe UI" panose="020B0502040204020203" pitchFamily="34" charset="0"/>
              </a:rPr>
              <a:t> Progressive Web Application (PWA)</a:t>
            </a:r>
            <a:r>
              <a:rPr lang="en-IN" b="1" i="0" dirty="0">
                <a:solidFill>
                  <a:srgbClr val="171717"/>
                </a:solidFill>
                <a:effectLst/>
                <a:latin typeface="Segoe UI" panose="020B0502040204020203" pitchFamily="34" charset="0"/>
              </a:rPr>
              <a:t/>
            </a:r>
            <a:br>
              <a:rPr lang="en-IN" b="1" i="0" dirty="0">
                <a:solidFill>
                  <a:srgbClr val="171717"/>
                </a:solidFill>
                <a:effectLst/>
                <a:latin typeface="Segoe UI" panose="020B0502040204020203" pitchFamily="34" charset="0"/>
              </a:rPr>
            </a:br>
            <a:endParaRPr lang="en-IN" dirty="0"/>
          </a:p>
        </p:txBody>
      </p:sp>
      <p:sp>
        <p:nvSpPr>
          <p:cNvPr id="4" name="TextBox 3">
            <a:extLst>
              <a:ext uri="{FF2B5EF4-FFF2-40B4-BE49-F238E27FC236}">
                <a16:creationId xmlns:a16="http://schemas.microsoft.com/office/drawing/2014/main" xmlns="" id="{E3899906-9341-AB55-97CA-87E2E88AB215}"/>
              </a:ext>
            </a:extLst>
          </p:cNvPr>
          <p:cNvSpPr txBox="1"/>
          <p:nvPr/>
        </p:nvSpPr>
        <p:spPr>
          <a:xfrm>
            <a:off x="838200" y="1469228"/>
            <a:ext cx="8518864" cy="646331"/>
          </a:xfrm>
          <a:prstGeom prst="rect">
            <a:avLst/>
          </a:prstGeom>
          <a:noFill/>
        </p:spPr>
        <p:txBody>
          <a:bodyPr wrap="square">
            <a:spAutoFit/>
          </a:bodyPr>
          <a:lstStyle/>
          <a:p>
            <a:r>
              <a:rPr lang="en-US" b="0" i="0" dirty="0">
                <a:solidFill>
                  <a:srgbClr val="171717"/>
                </a:solidFill>
                <a:effectLst/>
                <a:latin typeface="Segoe UI" panose="020B0502040204020203" pitchFamily="34" charset="0"/>
              </a:rPr>
              <a:t>A </a:t>
            </a:r>
            <a:r>
              <a:rPr lang="en-US" b="0" i="0" dirty="0" err="1">
                <a:solidFill>
                  <a:srgbClr val="171717"/>
                </a:solidFill>
                <a:effectLst/>
                <a:latin typeface="Segoe UI" panose="020B0502040204020203" pitchFamily="34" charset="0"/>
              </a:rPr>
              <a:t>Blazor</a:t>
            </a:r>
            <a:r>
              <a:rPr lang="en-US" b="0" i="0" dirty="0">
                <a:solidFill>
                  <a:srgbClr val="171717"/>
                </a:solidFill>
                <a:effectLst/>
                <a:latin typeface="Segoe UI" panose="020B0502040204020203" pitchFamily="34" charset="0"/>
              </a:rPr>
              <a:t> Progressive Web Application (PWA) is a single-page application (SPA) that uses modern browser APIs and capabilities to behave like a desktop app.</a:t>
            </a:r>
            <a:endParaRPr lang="en-IN" dirty="0"/>
          </a:p>
        </p:txBody>
      </p:sp>
      <p:sp>
        <p:nvSpPr>
          <p:cNvPr id="6" name="TextBox 5">
            <a:extLst>
              <a:ext uri="{FF2B5EF4-FFF2-40B4-BE49-F238E27FC236}">
                <a16:creationId xmlns:a16="http://schemas.microsoft.com/office/drawing/2014/main" xmlns="" id="{47648840-4B81-C23A-9681-60A5E8FE25E0}"/>
              </a:ext>
            </a:extLst>
          </p:cNvPr>
          <p:cNvSpPr txBox="1"/>
          <p:nvPr/>
        </p:nvSpPr>
        <p:spPr>
          <a:xfrm>
            <a:off x="1715608" y="2566438"/>
            <a:ext cx="7916663" cy="2862322"/>
          </a:xfrm>
          <a:prstGeom prst="rect">
            <a:avLst/>
          </a:prstGeom>
          <a:noFill/>
        </p:spPr>
        <p:txBody>
          <a:bodyPr wrap="square">
            <a:spAutoFit/>
          </a:bodyPr>
          <a:lstStyle/>
          <a:p>
            <a:pPr algn="l"/>
            <a:r>
              <a:rPr lang="en-US" b="0" i="0" dirty="0" err="1">
                <a:solidFill>
                  <a:srgbClr val="171717"/>
                </a:solidFill>
                <a:effectLst/>
                <a:latin typeface="Segoe UI" panose="020B0502040204020203" pitchFamily="34" charset="0"/>
              </a:rPr>
              <a:t>Blazor</a:t>
            </a:r>
            <a:r>
              <a:rPr lang="en-US" b="0" i="0" dirty="0">
                <a:solidFill>
                  <a:srgbClr val="171717"/>
                </a:solidFill>
                <a:effectLst/>
                <a:latin typeface="Segoe UI" panose="020B0502040204020203" pitchFamily="34" charset="0"/>
              </a:rPr>
              <a:t> </a:t>
            </a:r>
            <a:r>
              <a:rPr lang="en-US" b="0" i="0" dirty="0" err="1">
                <a:solidFill>
                  <a:srgbClr val="171717"/>
                </a:solidFill>
                <a:effectLst/>
                <a:latin typeface="Segoe UI" panose="020B0502040204020203" pitchFamily="34" charset="0"/>
              </a:rPr>
              <a:t>WebAssembly</a:t>
            </a:r>
            <a:r>
              <a:rPr lang="en-US" b="0" i="0" dirty="0">
                <a:solidFill>
                  <a:srgbClr val="171717"/>
                </a:solidFill>
                <a:effectLst/>
                <a:latin typeface="Segoe UI" panose="020B0502040204020203" pitchFamily="34" charset="0"/>
              </a:rPr>
              <a:t> is a standards-based client-side web app platform, so it can use any browser API, including PWA APIs required for the following capabilities:</a:t>
            </a:r>
          </a:p>
          <a:p>
            <a:pPr algn="l">
              <a:buFont typeface="Arial" panose="020B0604020202020204" pitchFamily="34" charset="0"/>
              <a:buChar char="•"/>
            </a:pPr>
            <a:r>
              <a:rPr lang="en-US" b="0" i="0" dirty="0">
                <a:solidFill>
                  <a:srgbClr val="171717"/>
                </a:solidFill>
                <a:effectLst/>
                <a:latin typeface="Segoe UI" panose="020B0502040204020203" pitchFamily="34" charset="0"/>
              </a:rPr>
              <a:t>Working offline and loading instantly, independent of network speed.</a:t>
            </a:r>
          </a:p>
          <a:p>
            <a:pPr algn="l">
              <a:buFont typeface="Arial" panose="020B0604020202020204" pitchFamily="34" charset="0"/>
              <a:buChar char="•"/>
            </a:pPr>
            <a:r>
              <a:rPr lang="en-US" b="0" i="0" dirty="0">
                <a:solidFill>
                  <a:srgbClr val="171717"/>
                </a:solidFill>
                <a:effectLst/>
                <a:latin typeface="Segoe UI" panose="020B0502040204020203" pitchFamily="34" charset="0"/>
              </a:rPr>
              <a:t>Running in its own app window, not just a browser window.</a:t>
            </a:r>
          </a:p>
          <a:p>
            <a:pPr algn="l">
              <a:buFont typeface="Arial" panose="020B0604020202020204" pitchFamily="34" charset="0"/>
              <a:buChar char="•"/>
            </a:pPr>
            <a:r>
              <a:rPr lang="en-US" b="0" i="0" dirty="0">
                <a:solidFill>
                  <a:srgbClr val="171717"/>
                </a:solidFill>
                <a:effectLst/>
                <a:latin typeface="Segoe UI" panose="020B0502040204020203" pitchFamily="34" charset="0"/>
              </a:rPr>
              <a:t>Being launched from the host's operating system start menu, dock, or home screen.</a:t>
            </a:r>
          </a:p>
          <a:p>
            <a:pPr algn="l">
              <a:buFont typeface="Arial" panose="020B0604020202020204" pitchFamily="34" charset="0"/>
              <a:buChar char="•"/>
            </a:pPr>
            <a:r>
              <a:rPr lang="en-US" b="0" i="0" dirty="0">
                <a:solidFill>
                  <a:srgbClr val="171717"/>
                </a:solidFill>
                <a:effectLst/>
                <a:latin typeface="Segoe UI" panose="020B0502040204020203" pitchFamily="34" charset="0"/>
              </a:rPr>
              <a:t>Receiving push notifications from a backend server, even while the user isn't using the app.</a:t>
            </a:r>
          </a:p>
          <a:p>
            <a:pPr algn="l">
              <a:buFont typeface="Arial" panose="020B0604020202020204" pitchFamily="34" charset="0"/>
              <a:buChar char="•"/>
            </a:pPr>
            <a:r>
              <a:rPr lang="en-US" b="0" i="0" dirty="0">
                <a:solidFill>
                  <a:srgbClr val="171717"/>
                </a:solidFill>
                <a:effectLst/>
                <a:latin typeface="Segoe UI" panose="020B0502040204020203" pitchFamily="34" charset="0"/>
              </a:rPr>
              <a:t>Automatically updating in the background.</a:t>
            </a:r>
          </a:p>
        </p:txBody>
      </p:sp>
    </p:spTree>
    <p:extLst>
      <p:ext uri="{BB962C8B-B14F-4D97-AF65-F5344CB8AC3E}">
        <p14:creationId xmlns:p14="http://schemas.microsoft.com/office/powerpoint/2010/main" xmlns="" val="27957101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92F5F8-061A-3EFA-B1C3-D712D891A27F}"/>
              </a:ext>
            </a:extLst>
          </p:cNvPr>
          <p:cNvSpPr>
            <a:spLocks noGrp="1"/>
          </p:cNvSpPr>
          <p:nvPr>
            <p:ph type="title"/>
          </p:nvPr>
        </p:nvSpPr>
        <p:spPr/>
        <p:txBody>
          <a:bodyPr/>
          <a:lstStyle/>
          <a:p>
            <a:r>
              <a:rPr lang="en-IN" dirty="0"/>
              <a:t>What is meant by word </a:t>
            </a:r>
            <a:r>
              <a:rPr lang="en-IN" dirty="0">
                <a:solidFill>
                  <a:schemeClr val="accent1"/>
                </a:solidFill>
              </a:rPr>
              <a:t>Progressive?</a:t>
            </a:r>
          </a:p>
        </p:txBody>
      </p:sp>
      <p:sp>
        <p:nvSpPr>
          <p:cNvPr id="4" name="TextBox 3">
            <a:extLst>
              <a:ext uri="{FF2B5EF4-FFF2-40B4-BE49-F238E27FC236}">
                <a16:creationId xmlns:a16="http://schemas.microsoft.com/office/drawing/2014/main" xmlns="" id="{81CC17C4-D56B-4C09-54CC-0BA1342F9485}"/>
              </a:ext>
            </a:extLst>
          </p:cNvPr>
          <p:cNvSpPr txBox="1"/>
          <p:nvPr/>
        </p:nvSpPr>
        <p:spPr>
          <a:xfrm>
            <a:off x="941033" y="1790576"/>
            <a:ext cx="7339613" cy="1569660"/>
          </a:xfrm>
          <a:prstGeom prst="rect">
            <a:avLst/>
          </a:prstGeom>
          <a:noFill/>
        </p:spPr>
        <p:txBody>
          <a:bodyPr wrap="square">
            <a:spAutoFit/>
          </a:bodyPr>
          <a:lstStyle/>
          <a:p>
            <a:pPr algn="l"/>
            <a:r>
              <a:rPr lang="en-US" b="0" i="0" dirty="0">
                <a:solidFill>
                  <a:srgbClr val="171717"/>
                </a:solidFill>
                <a:effectLst/>
                <a:latin typeface="Segoe UI" panose="020B0502040204020203" pitchFamily="34" charset="0"/>
              </a:rPr>
              <a:t>The word</a:t>
            </a:r>
            <a:r>
              <a:rPr lang="en-US" sz="2400" b="1" i="0" dirty="0">
                <a:solidFill>
                  <a:schemeClr val="accent1"/>
                </a:solidFill>
                <a:effectLst/>
                <a:latin typeface="Segoe UI" panose="020B0502040204020203" pitchFamily="34" charset="0"/>
              </a:rPr>
              <a:t> </a:t>
            </a:r>
            <a:r>
              <a:rPr lang="en-US" sz="2400" b="1" i="1" dirty="0">
                <a:solidFill>
                  <a:schemeClr val="accent1"/>
                </a:solidFill>
                <a:effectLst/>
                <a:latin typeface="Segoe UI" panose="020B0502040204020203" pitchFamily="34" charset="0"/>
              </a:rPr>
              <a:t>progressive</a:t>
            </a:r>
            <a:r>
              <a:rPr lang="en-US" sz="2400" b="1" i="0" dirty="0">
                <a:solidFill>
                  <a:schemeClr val="accent1"/>
                </a:solidFill>
                <a:effectLst/>
                <a:latin typeface="Segoe UI" panose="020B0502040204020203" pitchFamily="34" charset="0"/>
              </a:rPr>
              <a:t> </a:t>
            </a:r>
            <a:r>
              <a:rPr lang="en-US" b="0" i="0" dirty="0">
                <a:solidFill>
                  <a:srgbClr val="171717"/>
                </a:solidFill>
                <a:effectLst/>
                <a:latin typeface="Segoe UI" panose="020B0502040204020203" pitchFamily="34" charset="0"/>
              </a:rPr>
              <a:t>is used to describe these apps because:</a:t>
            </a:r>
          </a:p>
          <a:p>
            <a:pPr marL="342900" indent="-342900" algn="l">
              <a:buFont typeface="+mj-lt"/>
              <a:buAutoNum type="arabicPeriod"/>
            </a:pPr>
            <a:r>
              <a:rPr lang="en-US" b="0" i="0" dirty="0">
                <a:solidFill>
                  <a:srgbClr val="171717"/>
                </a:solidFill>
                <a:effectLst/>
                <a:latin typeface="Segoe UI" panose="020B0502040204020203" pitchFamily="34" charset="0"/>
              </a:rPr>
              <a:t>A user might first discover and use the app within their web browser like any other SPA.</a:t>
            </a:r>
          </a:p>
          <a:p>
            <a:pPr marL="342900" indent="-342900" algn="l">
              <a:buFont typeface="+mj-lt"/>
              <a:buAutoNum type="arabicPeriod"/>
            </a:pPr>
            <a:r>
              <a:rPr lang="en-US" b="0" i="0" dirty="0">
                <a:solidFill>
                  <a:srgbClr val="171717"/>
                </a:solidFill>
                <a:effectLst/>
                <a:latin typeface="Segoe UI" panose="020B0502040204020203" pitchFamily="34" charset="0"/>
              </a:rPr>
              <a:t>Later, the user progresses to installing it in their OS and enabling push notifications.</a:t>
            </a:r>
          </a:p>
        </p:txBody>
      </p:sp>
      <p:sp>
        <p:nvSpPr>
          <p:cNvPr id="6" name="TextBox 5">
            <a:extLst>
              <a:ext uri="{FF2B5EF4-FFF2-40B4-BE49-F238E27FC236}">
                <a16:creationId xmlns:a16="http://schemas.microsoft.com/office/drawing/2014/main" xmlns="" id="{063ACEF3-FA30-6387-5A6F-FAEBE3EA9377}"/>
              </a:ext>
            </a:extLst>
          </p:cNvPr>
          <p:cNvSpPr txBox="1"/>
          <p:nvPr/>
        </p:nvSpPr>
        <p:spPr>
          <a:xfrm>
            <a:off x="1289481" y="3921802"/>
            <a:ext cx="6094520" cy="1754326"/>
          </a:xfrm>
          <a:prstGeom prst="rect">
            <a:avLst/>
          </a:prstGeom>
          <a:noFill/>
        </p:spPr>
        <p:txBody>
          <a:bodyPr wrap="square">
            <a:spAutoFit/>
          </a:bodyPr>
          <a:lstStyle/>
          <a:p>
            <a:r>
              <a:rPr lang="en-IN" dirty="0"/>
              <a:t>dotnet new </a:t>
            </a:r>
            <a:r>
              <a:rPr lang="en-IN" dirty="0" err="1"/>
              <a:t>blazorwasm</a:t>
            </a:r>
            <a:r>
              <a:rPr lang="en-IN" dirty="0"/>
              <a:t> -o </a:t>
            </a:r>
            <a:r>
              <a:rPr lang="en-IN" dirty="0" err="1"/>
              <a:t>MyBlazorPwa</a:t>
            </a:r>
            <a:r>
              <a:rPr lang="en-IN" dirty="0"/>
              <a:t> –</a:t>
            </a:r>
            <a:r>
              <a:rPr lang="en-IN" dirty="0" err="1"/>
              <a:t>pwa</a:t>
            </a:r>
            <a:endParaRPr lang="en-IN" dirty="0"/>
          </a:p>
          <a:p>
            <a:endParaRPr lang="en-IN" dirty="0"/>
          </a:p>
          <a:p>
            <a:r>
              <a:rPr lang="en-IN" dirty="0">
                <a:solidFill>
                  <a:schemeClr val="accent1"/>
                </a:solidFill>
              </a:rPr>
              <a:t>STEP 2</a:t>
            </a:r>
            <a:r>
              <a:rPr lang="en-IN" dirty="0"/>
              <a:t>: COPY FOLLOWING LINK TO HEAD SECTION OF INDEX.HTML IN </a:t>
            </a:r>
            <a:r>
              <a:rPr lang="en-IN" dirty="0" err="1"/>
              <a:t>wwwroot</a:t>
            </a:r>
            <a:r>
              <a:rPr lang="en-IN" dirty="0"/>
              <a:t> folder</a:t>
            </a:r>
          </a:p>
          <a:p>
            <a:r>
              <a:rPr lang="en-IN" dirty="0">
                <a:solidFill>
                  <a:schemeClr val="accent1"/>
                </a:solidFill>
              </a:rPr>
              <a:t>STEP 3</a:t>
            </a:r>
            <a:r>
              <a:rPr lang="en-IN" dirty="0"/>
              <a:t>:COPY FOLLOWING SCRIPT FILE TO LAST LINE IN INDEX.HTML IN </a:t>
            </a:r>
            <a:r>
              <a:rPr lang="en-IN" dirty="0" err="1"/>
              <a:t>wwwroot</a:t>
            </a:r>
            <a:r>
              <a:rPr lang="en-IN" dirty="0"/>
              <a:t> folder</a:t>
            </a:r>
          </a:p>
        </p:txBody>
      </p:sp>
      <p:sp>
        <p:nvSpPr>
          <p:cNvPr id="8" name="TextBox 7">
            <a:extLst>
              <a:ext uri="{FF2B5EF4-FFF2-40B4-BE49-F238E27FC236}">
                <a16:creationId xmlns:a16="http://schemas.microsoft.com/office/drawing/2014/main" xmlns="" id="{BA835DDF-EB18-03EA-2B3A-F9E990AF8C4F}"/>
              </a:ext>
            </a:extLst>
          </p:cNvPr>
          <p:cNvSpPr txBox="1"/>
          <p:nvPr/>
        </p:nvSpPr>
        <p:spPr>
          <a:xfrm>
            <a:off x="1289481" y="3531707"/>
            <a:ext cx="6094520" cy="369332"/>
          </a:xfrm>
          <a:prstGeom prst="rect">
            <a:avLst/>
          </a:prstGeom>
          <a:noFill/>
        </p:spPr>
        <p:txBody>
          <a:bodyPr wrap="square">
            <a:spAutoFit/>
          </a:bodyPr>
          <a:lstStyle/>
          <a:p>
            <a:r>
              <a:rPr lang="en-IN" dirty="0">
                <a:solidFill>
                  <a:schemeClr val="accent1"/>
                </a:solidFill>
              </a:rPr>
              <a:t>STEP 1 </a:t>
            </a:r>
            <a:r>
              <a:rPr lang="en-IN" dirty="0"/>
              <a:t>:</a:t>
            </a:r>
            <a:r>
              <a:rPr lang="en-IN" dirty="0" err="1"/>
              <a:t>.Net</a:t>
            </a:r>
            <a:r>
              <a:rPr lang="en-IN" dirty="0"/>
              <a:t> CLI command to create Progressive Web App:</a:t>
            </a:r>
          </a:p>
        </p:txBody>
      </p:sp>
      <p:sp>
        <p:nvSpPr>
          <p:cNvPr id="12" name="TextBox 11">
            <a:extLst>
              <a:ext uri="{FF2B5EF4-FFF2-40B4-BE49-F238E27FC236}">
                <a16:creationId xmlns:a16="http://schemas.microsoft.com/office/drawing/2014/main" xmlns="" id="{7D83E900-F5DF-E93B-030E-27D0F162D737}"/>
              </a:ext>
            </a:extLst>
          </p:cNvPr>
          <p:cNvSpPr txBox="1"/>
          <p:nvPr/>
        </p:nvSpPr>
        <p:spPr>
          <a:xfrm>
            <a:off x="201966" y="5809550"/>
            <a:ext cx="10397972" cy="369332"/>
          </a:xfrm>
          <a:prstGeom prst="rect">
            <a:avLst/>
          </a:prstGeom>
          <a:noFill/>
        </p:spPr>
        <p:txBody>
          <a:bodyPr wrap="square">
            <a:spAutoFit/>
          </a:bodyPr>
          <a:lstStyle/>
          <a:p>
            <a:r>
              <a:rPr lang="en-IN" sz="1800" dirty="0">
                <a:solidFill>
                  <a:srgbClr val="000000"/>
                </a:solidFill>
                <a:latin typeface="Cascadia Mono" panose="020B0609020000020004" pitchFamily="49" charset="0"/>
              </a:rPr>
              <a:t> </a:t>
            </a:r>
            <a:r>
              <a:rPr lang="en-IN" sz="1800" dirty="0">
                <a:solidFill>
                  <a:srgbClr val="0000FF"/>
                </a:solidFill>
                <a:latin typeface="Cascadia Mono" panose="020B0609020000020004" pitchFamily="49" charset="0"/>
              </a:rPr>
              <a:t>&lt;</a:t>
            </a:r>
            <a:r>
              <a:rPr lang="en-IN" sz="1800" dirty="0">
                <a:solidFill>
                  <a:srgbClr val="800000"/>
                </a:solidFill>
                <a:latin typeface="Cascadia Mono" panose="020B0609020000020004" pitchFamily="49" charset="0"/>
              </a:rPr>
              <a:t>script</a:t>
            </a:r>
            <a:r>
              <a:rPr lang="en-IN" sz="1800" dirty="0">
                <a:solidFill>
                  <a:srgbClr val="0000FF"/>
                </a:solidFill>
                <a:latin typeface="Cascadia Mono" panose="020B0609020000020004" pitchFamily="49" charset="0"/>
              </a:rPr>
              <a:t>&gt;</a:t>
            </a:r>
            <a:r>
              <a:rPr lang="en-IN" sz="1800" dirty="0" err="1">
                <a:solidFill>
                  <a:srgbClr val="000000"/>
                </a:solidFill>
                <a:latin typeface="Cascadia Mono" panose="020B0609020000020004" pitchFamily="49" charset="0"/>
              </a:rPr>
              <a:t>navigator.serviceWorker.register</a:t>
            </a:r>
            <a:r>
              <a:rPr lang="en-IN" sz="1800" dirty="0">
                <a:solidFill>
                  <a:srgbClr val="000000"/>
                </a:solidFill>
                <a:latin typeface="Cascadia Mono" panose="020B0609020000020004" pitchFamily="49" charset="0"/>
              </a:rPr>
              <a:t>('service-worker.js');</a:t>
            </a:r>
            <a:r>
              <a:rPr lang="en-IN" sz="1800" dirty="0">
                <a:solidFill>
                  <a:srgbClr val="0000FF"/>
                </a:solidFill>
                <a:latin typeface="Cascadia Mono" panose="020B0609020000020004" pitchFamily="49" charset="0"/>
              </a:rPr>
              <a:t>&lt;/</a:t>
            </a:r>
            <a:r>
              <a:rPr lang="en-IN" sz="1800" dirty="0">
                <a:solidFill>
                  <a:srgbClr val="800000"/>
                </a:solidFill>
                <a:latin typeface="Cascadia Mono" panose="020B0609020000020004" pitchFamily="49" charset="0"/>
              </a:rPr>
              <a:t>script</a:t>
            </a:r>
            <a:r>
              <a:rPr lang="en-IN" sz="1800" dirty="0">
                <a:solidFill>
                  <a:srgbClr val="0000FF"/>
                </a:solidFill>
                <a:latin typeface="Cascadia Mono" panose="020B0609020000020004" pitchFamily="49" charset="0"/>
              </a:rPr>
              <a:t>&gt;</a:t>
            </a:r>
            <a:endParaRPr lang="en-IN" dirty="0"/>
          </a:p>
        </p:txBody>
      </p:sp>
    </p:spTree>
    <p:extLst>
      <p:ext uri="{BB962C8B-B14F-4D97-AF65-F5344CB8AC3E}">
        <p14:creationId xmlns:p14="http://schemas.microsoft.com/office/powerpoint/2010/main" xmlns="" val="10745155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D01E71B-1094-1F1D-06EF-D5C90DD96FCA}"/>
              </a:ext>
            </a:extLst>
          </p:cNvPr>
          <p:cNvPicPr>
            <a:picLocks noChangeAspect="1"/>
          </p:cNvPicPr>
          <p:nvPr/>
        </p:nvPicPr>
        <p:blipFill rotWithShape="1">
          <a:blip r:embed="rId2"/>
          <a:srcRect l="3881"/>
          <a:stretch/>
        </p:blipFill>
        <p:spPr>
          <a:xfrm>
            <a:off x="276225" y="2228646"/>
            <a:ext cx="8728136" cy="4225222"/>
          </a:xfrm>
          <a:prstGeom prst="rect">
            <a:avLst/>
          </a:prstGeom>
        </p:spPr>
      </p:pic>
      <p:sp>
        <p:nvSpPr>
          <p:cNvPr id="4" name="TextBox 3">
            <a:extLst>
              <a:ext uri="{FF2B5EF4-FFF2-40B4-BE49-F238E27FC236}">
                <a16:creationId xmlns:a16="http://schemas.microsoft.com/office/drawing/2014/main" xmlns="" id="{EF6B9593-0918-9997-D2FA-711D18DB80EC}"/>
              </a:ext>
            </a:extLst>
          </p:cNvPr>
          <p:cNvSpPr txBox="1"/>
          <p:nvPr/>
        </p:nvSpPr>
        <p:spPr>
          <a:xfrm>
            <a:off x="1123950" y="85725"/>
            <a:ext cx="3971925" cy="2031325"/>
          </a:xfrm>
          <a:prstGeom prst="rect">
            <a:avLst/>
          </a:prstGeom>
          <a:noFill/>
        </p:spPr>
        <p:txBody>
          <a:bodyPr wrap="square" rtlCol="0">
            <a:spAutoFit/>
          </a:bodyPr>
          <a:lstStyle/>
          <a:p>
            <a:r>
              <a:rPr lang="en-IN" b="1" dirty="0"/>
              <a:t>Project </a:t>
            </a:r>
            <a:r>
              <a:rPr lang="en-IN" b="1" dirty="0" err="1"/>
              <a:t>fIle</a:t>
            </a:r>
            <a:r>
              <a:rPr lang="en-IN" b="1" dirty="0"/>
              <a:t> </a:t>
            </a:r>
            <a:r>
              <a:rPr lang="en-IN" b="1" dirty="0" err="1"/>
              <a:t>ServiceWorker</a:t>
            </a:r>
            <a:r>
              <a:rPr lang="en-IN" b="1" dirty="0"/>
              <a:t> added</a:t>
            </a:r>
          </a:p>
          <a:p>
            <a:endParaRPr lang="en-IN" b="1" dirty="0"/>
          </a:p>
          <a:p>
            <a:r>
              <a:rPr lang="en-IN" b="1" dirty="0"/>
              <a:t>In </a:t>
            </a:r>
            <a:r>
              <a:rPr lang="en-IN" b="1" dirty="0" err="1"/>
              <a:t>wwwroot</a:t>
            </a:r>
            <a:r>
              <a:rPr lang="en-IN" b="1" dirty="0"/>
              <a:t> folder </a:t>
            </a:r>
          </a:p>
          <a:p>
            <a:r>
              <a:rPr lang="en-IN" b="1" dirty="0" err="1"/>
              <a:t>manifest.json</a:t>
            </a:r>
            <a:endParaRPr lang="en-IN" b="1" dirty="0"/>
          </a:p>
          <a:p>
            <a:r>
              <a:rPr lang="en-IN" b="1" dirty="0"/>
              <a:t>Service-worker.js</a:t>
            </a:r>
          </a:p>
          <a:p>
            <a:r>
              <a:rPr lang="en-IN" b="1" dirty="0"/>
              <a:t>Service-worker-published.js  added</a:t>
            </a:r>
          </a:p>
          <a:p>
            <a:r>
              <a:rPr lang="en-IN" b="1" dirty="0"/>
              <a:t> </a:t>
            </a:r>
          </a:p>
        </p:txBody>
      </p:sp>
      <p:pic>
        <p:nvPicPr>
          <p:cNvPr id="6" name="Picture 5">
            <a:extLst>
              <a:ext uri="{FF2B5EF4-FFF2-40B4-BE49-F238E27FC236}">
                <a16:creationId xmlns:a16="http://schemas.microsoft.com/office/drawing/2014/main" xmlns="" id="{7C2F7D72-8619-D7E9-7963-854D4A31E6BB}"/>
              </a:ext>
            </a:extLst>
          </p:cNvPr>
          <p:cNvPicPr>
            <a:picLocks noChangeAspect="1"/>
          </p:cNvPicPr>
          <p:nvPr/>
        </p:nvPicPr>
        <p:blipFill>
          <a:blip r:embed="rId3"/>
          <a:stretch>
            <a:fillRect/>
          </a:stretch>
        </p:blipFill>
        <p:spPr>
          <a:xfrm>
            <a:off x="8085198" y="616982"/>
            <a:ext cx="3343275" cy="3724275"/>
          </a:xfrm>
          <a:prstGeom prst="rect">
            <a:avLst/>
          </a:prstGeom>
        </p:spPr>
      </p:pic>
    </p:spTree>
    <p:extLst>
      <p:ext uri="{BB962C8B-B14F-4D97-AF65-F5344CB8AC3E}">
        <p14:creationId xmlns:p14="http://schemas.microsoft.com/office/powerpoint/2010/main" xmlns="" val="33338659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66CD1F-A34B-C6F1-F9DD-3941615B82E7}"/>
              </a:ext>
            </a:extLst>
          </p:cNvPr>
          <p:cNvSpPr>
            <a:spLocks noGrp="1"/>
          </p:cNvSpPr>
          <p:nvPr>
            <p:ph type="title"/>
          </p:nvPr>
        </p:nvSpPr>
        <p:spPr/>
        <p:txBody>
          <a:bodyPr/>
          <a:lstStyle/>
          <a:p>
            <a:r>
              <a:rPr lang="en-IN" dirty="0"/>
              <a:t>Output : installer icon for standalone of </a:t>
            </a:r>
            <a:r>
              <a:rPr lang="en-IN" dirty="0" err="1"/>
              <a:t>wpa</a:t>
            </a:r>
            <a:endParaRPr lang="en-IN" dirty="0"/>
          </a:p>
        </p:txBody>
      </p:sp>
      <p:pic>
        <p:nvPicPr>
          <p:cNvPr id="6" name="Picture 5">
            <a:extLst>
              <a:ext uri="{FF2B5EF4-FFF2-40B4-BE49-F238E27FC236}">
                <a16:creationId xmlns:a16="http://schemas.microsoft.com/office/drawing/2014/main" xmlns="" id="{89A3C26C-9C6B-875D-EA66-7DF78BD3226F}"/>
              </a:ext>
            </a:extLst>
          </p:cNvPr>
          <p:cNvPicPr>
            <a:picLocks noChangeAspect="1"/>
          </p:cNvPicPr>
          <p:nvPr/>
        </p:nvPicPr>
        <p:blipFill>
          <a:blip r:embed="rId2"/>
          <a:stretch>
            <a:fillRect/>
          </a:stretch>
        </p:blipFill>
        <p:spPr>
          <a:xfrm>
            <a:off x="619125" y="1876425"/>
            <a:ext cx="8610600" cy="3981450"/>
          </a:xfrm>
          <a:prstGeom prst="rect">
            <a:avLst/>
          </a:prstGeom>
        </p:spPr>
      </p:pic>
    </p:spTree>
    <p:extLst>
      <p:ext uri="{BB962C8B-B14F-4D97-AF65-F5344CB8AC3E}">
        <p14:creationId xmlns:p14="http://schemas.microsoft.com/office/powerpoint/2010/main" xmlns="" val="30336411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xmlns=""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3749363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8EC31A-38B4-D24F-AE08-2200EF70850D}"/>
              </a:ext>
            </a:extLst>
          </p:cNvPr>
          <p:cNvSpPr>
            <a:spLocks noGrp="1"/>
          </p:cNvSpPr>
          <p:nvPr>
            <p:ph type="title"/>
          </p:nvPr>
        </p:nvSpPr>
        <p:spPr/>
        <p:txBody>
          <a:bodyPr>
            <a:normAutofit fontScale="90000"/>
          </a:bodyPr>
          <a:lstStyle/>
          <a:p>
            <a:r>
              <a:rPr lang="en-IN" b="0" i="0" dirty="0">
                <a:solidFill>
                  <a:srgbClr val="000000"/>
                </a:solidFill>
                <a:effectLst/>
                <a:latin typeface="PT Serif" panose="020A0603040505020204" pitchFamily="18" charset="0"/>
              </a:rPr>
              <a:t>2 </a:t>
            </a:r>
            <a:r>
              <a:rPr lang="en-IN" b="0" i="0" dirty="0" err="1">
                <a:solidFill>
                  <a:srgbClr val="000000"/>
                </a:solidFill>
                <a:effectLst/>
                <a:latin typeface="PT Serif" panose="020A0603040505020204" pitchFamily="18" charset="0"/>
              </a:rPr>
              <a:t>Blazor</a:t>
            </a:r>
            <a:r>
              <a:rPr lang="en-IN" b="0" i="0" dirty="0">
                <a:solidFill>
                  <a:srgbClr val="000000"/>
                </a:solidFill>
                <a:effectLst/>
                <a:latin typeface="PT Serif" panose="020A0603040505020204" pitchFamily="18" charset="0"/>
              </a:rPr>
              <a:t> </a:t>
            </a:r>
            <a:r>
              <a:rPr lang="en-IN" b="0" i="0" dirty="0" err="1">
                <a:solidFill>
                  <a:srgbClr val="000000"/>
                </a:solidFill>
                <a:effectLst/>
                <a:latin typeface="PT Serif" panose="020A0603040505020204" pitchFamily="18" charset="0"/>
              </a:rPr>
              <a:t>WebAssembly</a:t>
            </a:r>
            <a:r>
              <a:rPr lang="en-IN" b="0" i="0" dirty="0">
                <a:solidFill>
                  <a:srgbClr val="000000"/>
                </a:solidFill>
                <a:effectLst/>
                <a:latin typeface="PT Serif" panose="020A0603040505020204" pitchFamily="18" charset="0"/>
              </a:rPr>
              <a:t/>
            </a:r>
            <a:br>
              <a:rPr lang="en-IN" b="0" i="0" dirty="0">
                <a:solidFill>
                  <a:srgbClr val="000000"/>
                </a:solidFill>
                <a:effectLst/>
                <a:latin typeface="PT Serif" panose="020A0603040505020204" pitchFamily="18" charset="0"/>
              </a:rPr>
            </a:br>
            <a:r>
              <a:rPr lang="en-IN" sz="1400" b="0" i="0" dirty="0">
                <a:solidFill>
                  <a:srgbClr val="000000"/>
                </a:solidFill>
                <a:effectLst/>
                <a:latin typeface="PT Serif" panose="020A0603040505020204" pitchFamily="18" charset="0"/>
              </a:rPr>
              <a:t>(</a:t>
            </a:r>
            <a:r>
              <a:rPr lang="en-IN" sz="1400" b="0" i="0" dirty="0" err="1">
                <a:solidFill>
                  <a:srgbClr val="000000"/>
                </a:solidFill>
                <a:effectLst/>
                <a:latin typeface="PT Serif" panose="020A0603040505020204" pitchFamily="18" charset="0"/>
              </a:rPr>
              <a:t>js-interopability</a:t>
            </a:r>
            <a:r>
              <a:rPr lang="en-IN" sz="1400" b="0" i="0" dirty="0">
                <a:solidFill>
                  <a:srgbClr val="000000"/>
                </a:solidFill>
                <a:effectLst/>
                <a:latin typeface="PT Serif" panose="020A0603040505020204" pitchFamily="18" charset="0"/>
              </a:rPr>
              <a:t>)</a:t>
            </a:r>
            <a:r>
              <a:rPr lang="en-IN" b="0" i="0" dirty="0">
                <a:solidFill>
                  <a:srgbClr val="000000"/>
                </a:solidFill>
                <a:effectLst/>
                <a:latin typeface="PT Serif" panose="020A0603040505020204" pitchFamily="18" charset="0"/>
              </a:rPr>
              <a:t/>
            </a:r>
            <a:br>
              <a:rPr lang="en-IN" b="0" i="0" dirty="0">
                <a:solidFill>
                  <a:srgbClr val="000000"/>
                </a:solidFill>
                <a:effectLst/>
                <a:latin typeface="PT Serif" panose="020A0603040505020204" pitchFamily="18" charset="0"/>
              </a:rPr>
            </a:br>
            <a:endParaRPr lang="en-IN" dirty="0"/>
          </a:p>
        </p:txBody>
      </p:sp>
      <p:sp>
        <p:nvSpPr>
          <p:cNvPr id="4" name="TextBox 3">
            <a:extLst>
              <a:ext uri="{FF2B5EF4-FFF2-40B4-BE49-F238E27FC236}">
                <a16:creationId xmlns:a16="http://schemas.microsoft.com/office/drawing/2014/main" xmlns="" id="{53FA8D38-D8B9-007F-EBCD-B231DED86487}"/>
              </a:ext>
            </a:extLst>
          </p:cNvPr>
          <p:cNvSpPr txBox="1"/>
          <p:nvPr/>
        </p:nvSpPr>
        <p:spPr>
          <a:xfrm>
            <a:off x="754602" y="1527790"/>
            <a:ext cx="8511465" cy="3970318"/>
          </a:xfrm>
          <a:prstGeom prst="rect">
            <a:avLst/>
          </a:prstGeom>
          <a:noFill/>
        </p:spPr>
        <p:txBody>
          <a:bodyPr wrap="square">
            <a:spAutoFit/>
          </a:bodyPr>
          <a:lstStyle/>
          <a:p>
            <a:r>
              <a:rPr lang="en-US" b="0" i="0" dirty="0">
                <a:solidFill>
                  <a:srgbClr val="333333"/>
                </a:solidFill>
                <a:effectLst/>
                <a:latin typeface="PT Serif" panose="020A0603040505020204" pitchFamily="18" charset="0"/>
              </a:rPr>
              <a:t>This is also called the client-side hosting model and in this model, the application runs directly in the browser on </a:t>
            </a:r>
            <a:r>
              <a:rPr lang="en-US" b="0" i="0" dirty="0" err="1">
                <a:solidFill>
                  <a:srgbClr val="333333"/>
                </a:solidFill>
                <a:effectLst/>
                <a:latin typeface="PT Serif" panose="020A0603040505020204" pitchFamily="18" charset="0"/>
              </a:rPr>
              <a:t>WebAssembly</a:t>
            </a:r>
            <a:r>
              <a:rPr lang="en-US" b="0" i="0" dirty="0">
                <a:solidFill>
                  <a:srgbClr val="333333"/>
                </a:solidFill>
                <a:effectLst/>
                <a:latin typeface="PT Serif" panose="020A0603040505020204" pitchFamily="18" charset="0"/>
              </a:rPr>
              <a:t>. So, everything the application needs </a:t>
            </a:r>
            <a:r>
              <a:rPr lang="en-US" b="0" i="0" dirty="0" err="1">
                <a:solidFill>
                  <a:srgbClr val="333333"/>
                </a:solidFill>
                <a:effectLst/>
                <a:latin typeface="PT Serif" panose="020A0603040505020204" pitchFamily="18" charset="0"/>
              </a:rPr>
              <a:t>i.e</a:t>
            </a:r>
            <a:r>
              <a:rPr lang="en-US" b="0" i="0" dirty="0">
                <a:solidFill>
                  <a:srgbClr val="333333"/>
                </a:solidFill>
                <a:effectLst/>
                <a:latin typeface="PT Serif" panose="020A0603040505020204" pitchFamily="18" charset="0"/>
              </a:rPr>
              <a:t> the compiled application code itself, it's dependencies and the .NET runtime are downloaded to the browser.</a:t>
            </a:r>
          </a:p>
          <a:p>
            <a:endParaRPr lang="en-US" dirty="0">
              <a:solidFill>
                <a:srgbClr val="333333"/>
              </a:solidFill>
              <a:latin typeface="PT Serif" panose="020A0603040505020204" pitchFamily="18" charset="0"/>
            </a:endParaRPr>
          </a:p>
          <a:p>
            <a:r>
              <a:rPr lang="en-US" b="0" i="0" dirty="0">
                <a:solidFill>
                  <a:srgbClr val="333333"/>
                </a:solidFill>
                <a:effectLst/>
                <a:latin typeface="PT Serif" panose="020A0603040505020204" pitchFamily="18" charset="0"/>
              </a:rPr>
              <a:t> We use the </a:t>
            </a:r>
            <a:r>
              <a:rPr lang="en-US" b="0" i="0" dirty="0" err="1">
                <a:solidFill>
                  <a:srgbClr val="333333"/>
                </a:solidFill>
                <a:effectLst/>
                <a:latin typeface="PT Serif" panose="020A0603040505020204" pitchFamily="18" charset="0"/>
              </a:rPr>
              <a:t>Blazor</a:t>
            </a:r>
            <a:r>
              <a:rPr lang="en-US" b="0" i="0" dirty="0">
                <a:solidFill>
                  <a:srgbClr val="333333"/>
                </a:solidFill>
                <a:effectLst/>
                <a:latin typeface="PT Serif" panose="020A0603040505020204" pitchFamily="18" charset="0"/>
              </a:rPr>
              <a:t> </a:t>
            </a:r>
            <a:r>
              <a:rPr lang="en-US" b="0" i="0" dirty="0" err="1">
                <a:solidFill>
                  <a:srgbClr val="333333"/>
                </a:solidFill>
                <a:effectLst/>
                <a:latin typeface="PT Serif" panose="020A0603040505020204" pitchFamily="18" charset="0"/>
              </a:rPr>
              <a:t>WebAssembly</a:t>
            </a:r>
            <a:r>
              <a:rPr lang="en-US" b="0" i="0" dirty="0">
                <a:solidFill>
                  <a:srgbClr val="333333"/>
                </a:solidFill>
                <a:effectLst/>
                <a:latin typeface="PT Serif" panose="020A0603040505020204" pitchFamily="18" charset="0"/>
              </a:rPr>
              <a:t> App template, to create a </a:t>
            </a:r>
            <a:r>
              <a:rPr lang="en-US" b="0" i="0" dirty="0" err="1">
                <a:solidFill>
                  <a:srgbClr val="333333"/>
                </a:solidFill>
                <a:effectLst/>
                <a:latin typeface="PT Serif" panose="020A0603040505020204" pitchFamily="18" charset="0"/>
              </a:rPr>
              <a:t>Blazor</a:t>
            </a:r>
            <a:r>
              <a:rPr lang="en-US" b="0" i="0" dirty="0">
                <a:solidFill>
                  <a:srgbClr val="333333"/>
                </a:solidFill>
                <a:effectLst/>
                <a:latin typeface="PT Serif" panose="020A0603040505020204" pitchFamily="18" charset="0"/>
              </a:rPr>
              <a:t> application with the client-side hosting model.</a:t>
            </a:r>
          </a:p>
          <a:p>
            <a:r>
              <a:rPr lang="en-US" dirty="0">
                <a:solidFill>
                  <a:srgbClr val="333333"/>
                </a:solidFill>
                <a:latin typeface="PT Serif" panose="020A0603040505020204" pitchFamily="18" charset="0"/>
              </a:rPr>
              <a:t>It is the </a:t>
            </a:r>
            <a:r>
              <a:rPr lang="en-US" dirty="0" err="1">
                <a:solidFill>
                  <a:srgbClr val="333333"/>
                </a:solidFill>
                <a:latin typeface="PT Serif" panose="020A0603040505020204" pitchFamily="18" charset="0"/>
              </a:rPr>
              <a:t>Javascript</a:t>
            </a:r>
            <a:r>
              <a:rPr lang="en-US" dirty="0">
                <a:solidFill>
                  <a:srgbClr val="333333"/>
                </a:solidFill>
                <a:latin typeface="PT Serif" panose="020A0603040505020204" pitchFamily="18" charset="0"/>
              </a:rPr>
              <a:t> </a:t>
            </a:r>
            <a:r>
              <a:rPr lang="en-US" dirty="0" err="1">
                <a:solidFill>
                  <a:srgbClr val="333333"/>
                </a:solidFill>
                <a:latin typeface="PT Serif" panose="020A0603040505020204" pitchFamily="18" charset="0"/>
              </a:rPr>
              <a:t>InterOp</a:t>
            </a:r>
            <a:r>
              <a:rPr lang="en-US" dirty="0">
                <a:solidFill>
                  <a:srgbClr val="333333"/>
                </a:solidFill>
                <a:latin typeface="PT Serif" panose="020A0603040505020204" pitchFamily="18" charset="0"/>
              </a:rPr>
              <a:t> responsible to execute the code:</a:t>
            </a:r>
          </a:p>
          <a:p>
            <a:r>
              <a:rPr lang="en-US" dirty="0">
                <a:solidFill>
                  <a:srgbClr val="333333"/>
                </a:solidFill>
                <a:latin typeface="PT Serif" panose="020A0603040505020204" pitchFamily="18" charset="0"/>
              </a:rPr>
              <a:t>The dotnet Runtime executes the C# code which is downloaded and then it is converted into </a:t>
            </a:r>
            <a:r>
              <a:rPr lang="en-US" dirty="0" err="1">
                <a:solidFill>
                  <a:srgbClr val="333333"/>
                </a:solidFill>
                <a:latin typeface="PT Serif" panose="020A0603040505020204" pitchFamily="18" charset="0"/>
              </a:rPr>
              <a:t>js</a:t>
            </a:r>
            <a:r>
              <a:rPr lang="en-US" dirty="0">
                <a:solidFill>
                  <a:srgbClr val="333333"/>
                </a:solidFill>
                <a:latin typeface="PT Serif" panose="020A0603040505020204" pitchFamily="18" charset="0"/>
              </a:rPr>
              <a:t> code , which is supported  by the Browser.</a:t>
            </a:r>
          </a:p>
          <a:p>
            <a:r>
              <a:rPr lang="en-US" dirty="0">
                <a:solidFill>
                  <a:srgbClr val="333333"/>
                </a:solidFill>
                <a:latin typeface="PT Serif" panose="020A0603040505020204" pitchFamily="18" charset="0"/>
              </a:rPr>
              <a:t>It is  just like we execute C PLUS </a:t>
            </a:r>
            <a:r>
              <a:rPr lang="en-US" dirty="0" err="1">
                <a:solidFill>
                  <a:srgbClr val="333333"/>
                </a:solidFill>
                <a:latin typeface="PT Serif" panose="020A0603040505020204" pitchFamily="18" charset="0"/>
              </a:rPr>
              <a:t>PLUS</a:t>
            </a:r>
            <a:r>
              <a:rPr lang="en-US" dirty="0">
                <a:solidFill>
                  <a:srgbClr val="333333"/>
                </a:solidFill>
                <a:latin typeface="PT Serif" panose="020A0603040505020204" pitchFamily="18" charset="0"/>
              </a:rPr>
              <a:t> code in dotnet by using COM </a:t>
            </a:r>
            <a:r>
              <a:rPr lang="en-US" dirty="0" smtClean="0">
                <a:solidFill>
                  <a:srgbClr val="333333"/>
                </a:solidFill>
                <a:latin typeface="PT Serif" panose="020A0603040505020204" pitchFamily="18" charset="0"/>
              </a:rPr>
              <a:t>interoperability </a:t>
            </a:r>
            <a:r>
              <a:rPr lang="en-US" dirty="0">
                <a:solidFill>
                  <a:srgbClr val="333333"/>
                </a:solidFill>
                <a:latin typeface="PT Serif" panose="020A0603040505020204" pitchFamily="18" charset="0"/>
              </a:rPr>
              <a:t>. Here the Blazor.webAssembly.js is the </a:t>
            </a:r>
            <a:r>
              <a:rPr lang="en-US" dirty="0" err="1">
                <a:solidFill>
                  <a:srgbClr val="333333"/>
                </a:solidFill>
                <a:latin typeface="PT Serif" panose="020A0603040505020204" pitchFamily="18" charset="0"/>
              </a:rPr>
              <a:t>interoperOP</a:t>
            </a:r>
            <a:r>
              <a:rPr lang="en-US" dirty="0">
                <a:solidFill>
                  <a:srgbClr val="333333"/>
                </a:solidFill>
                <a:latin typeface="PT Serif" panose="020A0603040505020204" pitchFamily="18" charset="0"/>
              </a:rPr>
              <a:t> responsible to convert C# code into </a:t>
            </a:r>
            <a:r>
              <a:rPr lang="en-US" dirty="0" err="1">
                <a:solidFill>
                  <a:srgbClr val="333333"/>
                </a:solidFill>
                <a:latin typeface="PT Serif" panose="020A0603040505020204" pitchFamily="18" charset="0"/>
              </a:rPr>
              <a:t>Javascript</a:t>
            </a:r>
            <a:r>
              <a:rPr lang="en-US" dirty="0">
                <a:solidFill>
                  <a:srgbClr val="333333"/>
                </a:solidFill>
                <a:latin typeface="PT Serif" panose="020A0603040505020204" pitchFamily="18" charset="0"/>
              </a:rPr>
              <a:t> code. </a:t>
            </a:r>
          </a:p>
          <a:p>
            <a:endParaRPr lang="en-IN" dirty="0"/>
          </a:p>
        </p:txBody>
      </p:sp>
    </p:spTree>
    <p:extLst>
      <p:ext uri="{BB962C8B-B14F-4D97-AF65-F5344CB8AC3E}">
        <p14:creationId xmlns:p14="http://schemas.microsoft.com/office/powerpoint/2010/main" xmlns="" val="77799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D11379B-75B1-5593-9897-B685026C75F7}"/>
              </a:ext>
            </a:extLst>
          </p:cNvPr>
          <p:cNvSpPr txBox="1"/>
          <p:nvPr/>
        </p:nvSpPr>
        <p:spPr>
          <a:xfrm>
            <a:off x="1289482" y="396821"/>
            <a:ext cx="6094520" cy="369332"/>
          </a:xfrm>
          <a:prstGeom prst="rect">
            <a:avLst/>
          </a:prstGeom>
          <a:noFill/>
        </p:spPr>
        <p:txBody>
          <a:bodyPr wrap="square">
            <a:spAutoFit/>
          </a:bodyPr>
          <a:lstStyle/>
          <a:p>
            <a:pPr algn="l"/>
            <a:r>
              <a:rPr lang="en-IN" b="0" i="0" dirty="0" err="1">
                <a:solidFill>
                  <a:srgbClr val="000000"/>
                </a:solidFill>
                <a:effectLst/>
                <a:latin typeface="Segoe UI" panose="020B0502040204020203" pitchFamily="34" charset="0"/>
              </a:rPr>
              <a:t>Blazor</a:t>
            </a:r>
            <a:r>
              <a:rPr lang="en-IN" b="0" i="0" dirty="0">
                <a:solidFill>
                  <a:srgbClr val="000000"/>
                </a:solidFill>
                <a:effectLst/>
                <a:latin typeface="Segoe UI" panose="020B0502040204020203" pitchFamily="34" charset="0"/>
              </a:rPr>
              <a:t> project structure</a:t>
            </a:r>
          </a:p>
        </p:txBody>
      </p:sp>
      <p:pic>
        <p:nvPicPr>
          <p:cNvPr id="5" name="Picture 4">
            <a:extLst>
              <a:ext uri="{FF2B5EF4-FFF2-40B4-BE49-F238E27FC236}">
                <a16:creationId xmlns:a16="http://schemas.microsoft.com/office/drawing/2014/main" xmlns="" id="{8BB83F55-D5DA-BBFF-9F55-2B5F3EDB7F5D}"/>
              </a:ext>
            </a:extLst>
          </p:cNvPr>
          <p:cNvPicPr>
            <a:picLocks noChangeAspect="1"/>
          </p:cNvPicPr>
          <p:nvPr/>
        </p:nvPicPr>
        <p:blipFill rotWithShape="1">
          <a:blip r:embed="rId2"/>
          <a:srcRect l="4219" r="19219" b="25695"/>
          <a:stretch/>
        </p:blipFill>
        <p:spPr>
          <a:xfrm>
            <a:off x="942975" y="1171575"/>
            <a:ext cx="9334500" cy="5095875"/>
          </a:xfrm>
          <a:prstGeom prst="rect">
            <a:avLst/>
          </a:prstGeom>
        </p:spPr>
      </p:pic>
    </p:spTree>
    <p:extLst>
      <p:ext uri="{BB962C8B-B14F-4D97-AF65-F5344CB8AC3E}">
        <p14:creationId xmlns:p14="http://schemas.microsoft.com/office/powerpoint/2010/main" xmlns="" val="2954292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83E926-A49B-83BB-27EB-CA825C983B48}"/>
              </a:ext>
            </a:extLst>
          </p:cNvPr>
          <p:cNvSpPr>
            <a:spLocks noGrp="1"/>
          </p:cNvSpPr>
          <p:nvPr>
            <p:ph type="title"/>
          </p:nvPr>
        </p:nvSpPr>
        <p:spPr/>
        <p:txBody>
          <a:bodyPr/>
          <a:lstStyle/>
          <a:p>
            <a:r>
              <a:rPr lang="en-IN" dirty="0"/>
              <a:t>Routing in </a:t>
            </a:r>
            <a:r>
              <a:rPr lang="en-IN" dirty="0" err="1"/>
              <a:t>Blazor</a:t>
            </a:r>
            <a:r>
              <a:rPr lang="en-IN" dirty="0"/>
              <a:t> :</a:t>
            </a:r>
            <a:r>
              <a:rPr lang="en-IN" dirty="0" err="1"/>
              <a:t>App.Razor</a:t>
            </a:r>
            <a:r>
              <a:rPr lang="en-IN" dirty="0"/>
              <a:t> Component</a:t>
            </a:r>
          </a:p>
        </p:txBody>
      </p:sp>
      <p:pic>
        <p:nvPicPr>
          <p:cNvPr id="6" name="Picture 5">
            <a:extLst>
              <a:ext uri="{FF2B5EF4-FFF2-40B4-BE49-F238E27FC236}">
                <a16:creationId xmlns:a16="http://schemas.microsoft.com/office/drawing/2014/main" xmlns="" id="{E4EDF5C5-4E64-BCF2-A486-E6C152A7DC9A}"/>
              </a:ext>
            </a:extLst>
          </p:cNvPr>
          <p:cNvPicPr>
            <a:picLocks noChangeAspect="1"/>
          </p:cNvPicPr>
          <p:nvPr/>
        </p:nvPicPr>
        <p:blipFill>
          <a:blip r:embed="rId2"/>
          <a:stretch>
            <a:fillRect/>
          </a:stretch>
        </p:blipFill>
        <p:spPr>
          <a:xfrm>
            <a:off x="490537" y="1838325"/>
            <a:ext cx="11210925" cy="3181350"/>
          </a:xfrm>
          <a:prstGeom prst="rect">
            <a:avLst/>
          </a:prstGeom>
        </p:spPr>
      </p:pic>
      <p:sp>
        <p:nvSpPr>
          <p:cNvPr id="8" name="TextBox 7">
            <a:extLst>
              <a:ext uri="{FF2B5EF4-FFF2-40B4-BE49-F238E27FC236}">
                <a16:creationId xmlns:a16="http://schemas.microsoft.com/office/drawing/2014/main" xmlns="" id="{D734EF14-F4EC-5B5B-ABC8-1BE01BA0AA21}"/>
              </a:ext>
            </a:extLst>
          </p:cNvPr>
          <p:cNvSpPr txBox="1"/>
          <p:nvPr/>
        </p:nvSpPr>
        <p:spPr>
          <a:xfrm>
            <a:off x="838200" y="5019675"/>
            <a:ext cx="10782670" cy="1477328"/>
          </a:xfrm>
          <a:prstGeom prst="rect">
            <a:avLst/>
          </a:prstGeom>
          <a:noFill/>
        </p:spPr>
        <p:txBody>
          <a:bodyPr wrap="square">
            <a:spAutoFit/>
          </a:bodyPr>
          <a:lstStyle/>
          <a:p>
            <a:r>
              <a:rPr lang="en-US" b="0" i="0" dirty="0">
                <a:solidFill>
                  <a:srgbClr val="333333"/>
                </a:solidFill>
                <a:effectLst/>
                <a:latin typeface="PT Serif" panose="020A0603040505020204" pitchFamily="18" charset="0"/>
              </a:rPr>
              <a:t>This is the root component of the application. It uses the built-in </a:t>
            </a:r>
            <a:r>
              <a:rPr lang="en-US" b="0" i="0" dirty="0">
                <a:solidFill>
                  <a:srgbClr val="BA372A"/>
                </a:solidFill>
                <a:effectLst/>
                <a:latin typeface="PT Serif" panose="020A0603040505020204" pitchFamily="18" charset="0"/>
              </a:rPr>
              <a:t>Router </a:t>
            </a:r>
            <a:r>
              <a:rPr lang="en-US" b="0" i="0" dirty="0">
                <a:solidFill>
                  <a:srgbClr val="333333"/>
                </a:solidFill>
                <a:effectLst/>
                <a:latin typeface="PT Serif" panose="020A0603040505020204" pitchFamily="18" charset="0"/>
              </a:rPr>
              <a:t>component and sets up client-side routing. It is this Router component that intercepts browser navigation and renders the page that matches the requested address. The Router uses the </a:t>
            </a:r>
            <a:r>
              <a:rPr lang="en-US" b="0" i="0" dirty="0">
                <a:solidFill>
                  <a:srgbClr val="1F00FF"/>
                </a:solidFill>
                <a:effectLst/>
                <a:latin typeface="PT Serif" panose="020A0603040505020204" pitchFamily="18" charset="0"/>
              </a:rPr>
              <a:t>Found </a:t>
            </a:r>
            <a:r>
              <a:rPr lang="en-US" b="0" i="0" dirty="0">
                <a:solidFill>
                  <a:srgbClr val="333333"/>
                </a:solidFill>
                <a:effectLst/>
                <a:latin typeface="PT Serif" panose="020A0603040505020204" pitchFamily="18" charset="0"/>
              </a:rPr>
              <a:t>property to display the content when a match is found. If a match is not found, the </a:t>
            </a:r>
            <a:r>
              <a:rPr lang="en-US" b="0" i="0" dirty="0" err="1">
                <a:solidFill>
                  <a:srgbClr val="1F00FF"/>
                </a:solidFill>
                <a:effectLst/>
                <a:latin typeface="PT Serif" panose="020A0603040505020204" pitchFamily="18" charset="0"/>
              </a:rPr>
              <a:t>NotFound</a:t>
            </a:r>
            <a:r>
              <a:rPr lang="en-US" b="0" i="0" dirty="0">
                <a:solidFill>
                  <a:srgbClr val="1F00FF"/>
                </a:solidFill>
                <a:effectLst/>
                <a:latin typeface="PT Serif" panose="020A0603040505020204" pitchFamily="18" charset="0"/>
              </a:rPr>
              <a:t> </a:t>
            </a:r>
            <a:r>
              <a:rPr lang="en-US" b="0" i="0" dirty="0">
                <a:solidFill>
                  <a:srgbClr val="333333"/>
                </a:solidFill>
                <a:effectLst/>
                <a:latin typeface="PT Serif" panose="020A0603040505020204" pitchFamily="18" charset="0"/>
              </a:rPr>
              <a:t>property is used to display the  message - </a:t>
            </a:r>
            <a:r>
              <a:rPr lang="en-US" b="0" i="0" dirty="0">
                <a:solidFill>
                  <a:srgbClr val="E03E2D"/>
                </a:solidFill>
                <a:effectLst/>
                <a:latin typeface="PT Serif" panose="020A0603040505020204" pitchFamily="18" charset="0"/>
              </a:rPr>
              <a:t>Sorry, there's nothing at this address.</a:t>
            </a:r>
            <a:endParaRPr lang="en-IN" dirty="0"/>
          </a:p>
        </p:txBody>
      </p:sp>
    </p:spTree>
    <p:extLst>
      <p:ext uri="{BB962C8B-B14F-4D97-AF65-F5344CB8AC3E}">
        <p14:creationId xmlns:p14="http://schemas.microsoft.com/office/powerpoint/2010/main" xmlns="" val="3042125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9BB9C21-5295-99E5-1BEF-8DBF49340713}"/>
              </a:ext>
            </a:extLst>
          </p:cNvPr>
          <p:cNvSpPr txBox="1"/>
          <p:nvPr/>
        </p:nvSpPr>
        <p:spPr>
          <a:xfrm>
            <a:off x="810086" y="618763"/>
            <a:ext cx="6094520" cy="523220"/>
          </a:xfrm>
          <a:prstGeom prst="rect">
            <a:avLst/>
          </a:prstGeom>
          <a:noFill/>
        </p:spPr>
        <p:txBody>
          <a:bodyPr wrap="square">
            <a:spAutoFit/>
          </a:bodyPr>
          <a:lstStyle/>
          <a:p>
            <a:pPr algn="l"/>
            <a:r>
              <a:rPr lang="en-IN" sz="2800" b="0" i="0" dirty="0">
                <a:solidFill>
                  <a:srgbClr val="323131"/>
                </a:solidFill>
                <a:effectLst/>
                <a:latin typeface="PT Serif" panose="020A0603040505020204" pitchFamily="18" charset="0"/>
              </a:rPr>
              <a:t>Pages folder</a:t>
            </a:r>
          </a:p>
        </p:txBody>
      </p:sp>
      <p:sp>
        <p:nvSpPr>
          <p:cNvPr id="5" name="TextBox 4">
            <a:extLst>
              <a:ext uri="{FF2B5EF4-FFF2-40B4-BE49-F238E27FC236}">
                <a16:creationId xmlns:a16="http://schemas.microsoft.com/office/drawing/2014/main" xmlns="" id="{3EDD4305-FDEE-3DFA-2AAC-80F4263E09AE}"/>
              </a:ext>
            </a:extLst>
          </p:cNvPr>
          <p:cNvSpPr txBox="1"/>
          <p:nvPr/>
        </p:nvSpPr>
        <p:spPr>
          <a:xfrm>
            <a:off x="541537" y="1399920"/>
            <a:ext cx="8742285" cy="2862322"/>
          </a:xfrm>
          <a:prstGeom prst="rect">
            <a:avLst/>
          </a:prstGeom>
          <a:noFill/>
        </p:spPr>
        <p:txBody>
          <a:bodyPr wrap="square">
            <a:spAutoFit/>
          </a:bodyPr>
          <a:lstStyle/>
          <a:p>
            <a:pPr algn="l"/>
            <a:r>
              <a:rPr lang="en-US" b="0" i="0" dirty="0">
                <a:solidFill>
                  <a:srgbClr val="333333"/>
                </a:solidFill>
                <a:effectLst/>
                <a:latin typeface="PT Serif" panose="020A0603040505020204" pitchFamily="18" charset="0"/>
              </a:rPr>
              <a:t>This folder contains the _Host razor page and the routable components that make up the </a:t>
            </a:r>
            <a:r>
              <a:rPr lang="en-US" b="0" i="0" dirty="0" err="1">
                <a:solidFill>
                  <a:srgbClr val="333333"/>
                </a:solidFill>
                <a:effectLst/>
                <a:latin typeface="PT Serif" panose="020A0603040505020204" pitchFamily="18" charset="0"/>
              </a:rPr>
              <a:t>Blazor</a:t>
            </a:r>
            <a:r>
              <a:rPr lang="en-US" b="0" i="0" dirty="0">
                <a:solidFill>
                  <a:srgbClr val="333333"/>
                </a:solidFill>
                <a:effectLst/>
                <a:latin typeface="PT Serif" panose="020A0603040505020204" pitchFamily="18" charset="0"/>
              </a:rPr>
              <a:t> app. The components have the .razor extension.</a:t>
            </a:r>
          </a:p>
          <a:p>
            <a:pPr algn="l">
              <a:buFont typeface="Arial" panose="020B0604020202020204" pitchFamily="34" charset="0"/>
              <a:buChar char="•"/>
            </a:pPr>
            <a:r>
              <a:rPr lang="en-US" b="0" i="0" dirty="0">
                <a:solidFill>
                  <a:srgbClr val="333333"/>
                </a:solidFill>
                <a:effectLst/>
                <a:latin typeface="PT Serif" panose="020A0603040505020204" pitchFamily="18" charset="0"/>
              </a:rPr>
              <a:t>Index component (</a:t>
            </a:r>
            <a:r>
              <a:rPr lang="en-US" b="0" i="0" dirty="0" err="1">
                <a:solidFill>
                  <a:srgbClr val="333333"/>
                </a:solidFill>
                <a:effectLst/>
                <a:latin typeface="PT Serif" panose="020A0603040505020204" pitchFamily="18" charset="0"/>
              </a:rPr>
              <a:t>Index.razor</a:t>
            </a:r>
            <a:r>
              <a:rPr lang="en-US" b="0" i="0" dirty="0">
                <a:solidFill>
                  <a:srgbClr val="333333"/>
                </a:solidFill>
                <a:effectLst/>
                <a:latin typeface="PT Serif" panose="020A0603040505020204" pitchFamily="18" charset="0"/>
              </a:rPr>
              <a:t>) – Rendered when we navigate to the root application URL.</a:t>
            </a:r>
          </a:p>
          <a:p>
            <a:pPr algn="l">
              <a:buFont typeface="Arial" panose="020B0604020202020204" pitchFamily="34" charset="0"/>
              <a:buChar char="•"/>
            </a:pPr>
            <a:r>
              <a:rPr lang="en-US" b="0" i="0" dirty="0">
                <a:solidFill>
                  <a:srgbClr val="333333"/>
                </a:solidFill>
                <a:effectLst/>
                <a:latin typeface="PT Serif" panose="020A0603040505020204" pitchFamily="18" charset="0"/>
              </a:rPr>
              <a:t>Counter component (</a:t>
            </a:r>
            <a:r>
              <a:rPr lang="en-US" b="0" i="0" dirty="0" err="1">
                <a:solidFill>
                  <a:srgbClr val="333333"/>
                </a:solidFill>
                <a:effectLst/>
                <a:latin typeface="PT Serif" panose="020A0603040505020204" pitchFamily="18" charset="0"/>
              </a:rPr>
              <a:t>Counter.razor</a:t>
            </a:r>
            <a:r>
              <a:rPr lang="en-US" b="0" i="0" dirty="0">
                <a:solidFill>
                  <a:srgbClr val="333333"/>
                </a:solidFill>
                <a:effectLst/>
                <a:latin typeface="PT Serif" panose="020A0603040505020204" pitchFamily="18" charset="0"/>
              </a:rPr>
              <a:t>) – Rendered when we navigate to the path /counter.</a:t>
            </a:r>
          </a:p>
          <a:p>
            <a:pPr algn="l">
              <a:buFont typeface="Arial" panose="020B0604020202020204" pitchFamily="34" charset="0"/>
              <a:buChar char="•"/>
            </a:pPr>
            <a:r>
              <a:rPr lang="en-US" b="0" i="0" dirty="0" err="1">
                <a:solidFill>
                  <a:srgbClr val="333333"/>
                </a:solidFill>
                <a:effectLst/>
                <a:latin typeface="PT Serif" panose="020A0603040505020204" pitchFamily="18" charset="0"/>
              </a:rPr>
              <a:t>FetchData</a:t>
            </a:r>
            <a:r>
              <a:rPr lang="en-US" b="0" i="0" dirty="0">
                <a:solidFill>
                  <a:srgbClr val="333333"/>
                </a:solidFill>
                <a:effectLst/>
                <a:latin typeface="PT Serif" panose="020A0603040505020204" pitchFamily="18" charset="0"/>
              </a:rPr>
              <a:t> component (</a:t>
            </a:r>
            <a:r>
              <a:rPr lang="en-US" b="0" i="0" dirty="0" err="1">
                <a:solidFill>
                  <a:srgbClr val="333333"/>
                </a:solidFill>
                <a:effectLst/>
                <a:latin typeface="PT Serif" panose="020A0603040505020204" pitchFamily="18" charset="0"/>
              </a:rPr>
              <a:t>FetchData.razor</a:t>
            </a:r>
            <a:r>
              <a:rPr lang="en-US" b="0" i="0" dirty="0">
                <a:solidFill>
                  <a:srgbClr val="333333"/>
                </a:solidFill>
                <a:effectLst/>
                <a:latin typeface="PT Serif" panose="020A0603040505020204" pitchFamily="18" charset="0"/>
              </a:rPr>
              <a:t>) – Rendered when we navigate to the path /</a:t>
            </a:r>
            <a:r>
              <a:rPr lang="en-US" b="0" i="0" dirty="0" err="1">
                <a:solidFill>
                  <a:srgbClr val="333333"/>
                </a:solidFill>
                <a:effectLst/>
                <a:latin typeface="PT Serif" panose="020A0603040505020204" pitchFamily="18" charset="0"/>
              </a:rPr>
              <a:t>fetchdata</a:t>
            </a:r>
            <a:r>
              <a:rPr lang="en-US" b="0" i="0" dirty="0">
                <a:solidFill>
                  <a:srgbClr val="333333"/>
                </a:solidFill>
                <a:effectLst/>
                <a:latin typeface="PT Serif" panose="020A0603040505020204" pitchFamily="18" charset="0"/>
              </a:rPr>
              <a:t>.</a:t>
            </a:r>
          </a:p>
          <a:p>
            <a:pPr algn="l">
              <a:buFont typeface="Arial" panose="020B0604020202020204" pitchFamily="34" charset="0"/>
              <a:buChar char="•"/>
            </a:pPr>
            <a:r>
              <a:rPr lang="en-US" b="0" i="0" dirty="0">
                <a:solidFill>
                  <a:srgbClr val="333333"/>
                </a:solidFill>
                <a:effectLst/>
                <a:latin typeface="PT Serif" panose="020A0603040505020204" pitchFamily="18" charset="0"/>
              </a:rPr>
              <a:t>Error component (</a:t>
            </a:r>
            <a:r>
              <a:rPr lang="en-US" b="0" i="0" dirty="0" err="1">
                <a:solidFill>
                  <a:srgbClr val="333333"/>
                </a:solidFill>
                <a:effectLst/>
                <a:latin typeface="PT Serif" panose="020A0603040505020204" pitchFamily="18" charset="0"/>
              </a:rPr>
              <a:t>Error.razor</a:t>
            </a:r>
            <a:r>
              <a:rPr lang="en-US" b="0" i="0" dirty="0">
                <a:solidFill>
                  <a:srgbClr val="333333"/>
                </a:solidFill>
                <a:effectLst/>
                <a:latin typeface="PT Serif" panose="020A0603040505020204" pitchFamily="18" charset="0"/>
              </a:rPr>
              <a:t>) – Rendered when an unhandled exception occurs in the </a:t>
            </a:r>
            <a:r>
              <a:rPr lang="en-US" b="0" i="0" dirty="0" err="1">
                <a:solidFill>
                  <a:srgbClr val="333333"/>
                </a:solidFill>
                <a:effectLst/>
                <a:latin typeface="PT Serif" panose="020A0603040505020204" pitchFamily="18" charset="0"/>
              </a:rPr>
              <a:t>blazor</a:t>
            </a:r>
            <a:r>
              <a:rPr lang="en-US" b="0" i="0" dirty="0">
                <a:solidFill>
                  <a:srgbClr val="333333"/>
                </a:solidFill>
                <a:effectLst/>
                <a:latin typeface="PT Serif" panose="020A0603040505020204" pitchFamily="18" charset="0"/>
              </a:rPr>
              <a:t> app.</a:t>
            </a:r>
          </a:p>
        </p:txBody>
      </p:sp>
    </p:spTree>
    <p:extLst>
      <p:ext uri="{BB962C8B-B14F-4D97-AF65-F5344CB8AC3E}">
        <p14:creationId xmlns:p14="http://schemas.microsoft.com/office/powerpoint/2010/main" xmlns="" val="941878616"/>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2018" id="{B0E980CD-A54D-4681-878C-2746A87DC6E5}" vid="{62E40539-E070-47D4-8381-3EBCC8F4FC45}"/>
    </a:ext>
  </a:extLst>
</a:theme>
</file>

<file path=docProps/app.xml><?xml version="1.0" encoding="utf-8"?>
<Properties xmlns="http://schemas.openxmlformats.org/officeDocument/2006/extended-properties" xmlns:vt="http://schemas.openxmlformats.org/officeDocument/2006/docPropsVTypes">
  <Template>2018</Template>
  <TotalTime>1293</TotalTime>
  <Words>3611</Words>
  <Application>Microsoft Office PowerPoint</Application>
  <PresentationFormat>Custom</PresentationFormat>
  <Paragraphs>279</Paragraphs>
  <Slides>55</Slides>
  <Notes>0</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2018</vt:lpstr>
      <vt:lpstr>Blazor </vt:lpstr>
      <vt:lpstr>Slide 2</vt:lpstr>
      <vt:lpstr>Slide 3</vt:lpstr>
      <vt:lpstr>How can a browser execute C# code? </vt:lpstr>
      <vt:lpstr>Blazor hosting models </vt:lpstr>
      <vt:lpstr>2 Blazor WebAssembly (js-interopability) </vt:lpstr>
      <vt:lpstr>Slide 7</vt:lpstr>
      <vt:lpstr>Routing in Blazor :App.Razor Component</vt:lpstr>
      <vt:lpstr>Slide 9</vt:lpstr>
      <vt:lpstr>Slide 10</vt:lpstr>
      <vt:lpstr>Slide 11</vt:lpstr>
      <vt:lpstr>Slide 12</vt:lpstr>
      <vt:lpstr>Pages/_Host.cshtml </vt:lpstr>
      <vt:lpstr>Slide 14</vt:lpstr>
      <vt:lpstr>Difference between 2 project structures</vt:lpstr>
      <vt:lpstr>Slide 16</vt:lpstr>
      <vt:lpstr>Slide 17</vt:lpstr>
      <vt:lpstr>Slide 18</vt:lpstr>
      <vt:lpstr>Slide 19</vt:lpstr>
      <vt:lpstr>Performance improvement </vt:lpstr>
      <vt:lpstr>Blazor Hybrid </vt:lpstr>
      <vt:lpstr>Blazor Hybrid App</vt:lpstr>
      <vt:lpstr>The Blazor Hybrid hosting model offers several benefits:</vt:lpstr>
      <vt:lpstr>Component in Blazor</vt:lpstr>
      <vt:lpstr>Slide 25</vt:lpstr>
      <vt:lpstr>Blazor Data Binding : One-way,  Two-way and Event Binding </vt:lpstr>
      <vt:lpstr>Two-way data binding </vt:lpstr>
      <vt:lpstr>ASP.NET Core Blazor cascading values and parameters </vt:lpstr>
      <vt:lpstr>Slide 29</vt:lpstr>
      <vt:lpstr>Slide 30</vt:lpstr>
      <vt:lpstr>Slide 31</vt:lpstr>
      <vt:lpstr>Slide 32</vt:lpstr>
      <vt:lpstr>Slide 33</vt:lpstr>
      <vt:lpstr>Event Binding </vt:lpstr>
      <vt:lpstr>Slide 35</vt:lpstr>
      <vt:lpstr>User-defined events </vt:lpstr>
      <vt:lpstr>Router &amp; Route template </vt:lpstr>
      <vt:lpstr>Route Parameters </vt:lpstr>
      <vt:lpstr>Slide 39</vt:lpstr>
      <vt:lpstr>Life Cycle of Component in Blazor:</vt:lpstr>
      <vt:lpstr>Slide 41</vt:lpstr>
      <vt:lpstr>Slide 42</vt:lpstr>
      <vt:lpstr>Slide 43</vt:lpstr>
      <vt:lpstr>Dynamic Component :Rendered from mainComponent</vt:lpstr>
      <vt:lpstr>Slide 45</vt:lpstr>
      <vt:lpstr>Lazy Loading</vt:lpstr>
      <vt:lpstr>Router component configuration </vt:lpstr>
      <vt:lpstr>Slide 48</vt:lpstr>
      <vt:lpstr>Lazy loaded assembly Gran….</vt:lpstr>
      <vt:lpstr>Slide 50</vt:lpstr>
      <vt:lpstr>ASP.NET Core Blazor Progressive Web Application (PWA) </vt:lpstr>
      <vt:lpstr>What is meant by word Progressive?</vt:lpstr>
      <vt:lpstr>Slide 53</vt:lpstr>
      <vt:lpstr>Output : installer icon for standalone of wpa</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HP</cp:lastModifiedBy>
  <cp:revision>73</cp:revision>
  <dcterms:created xsi:type="dcterms:W3CDTF">2019-03-07T07:10:25Z</dcterms:created>
  <dcterms:modified xsi:type="dcterms:W3CDTF">2024-12-09T17:49:50Z</dcterms:modified>
</cp:coreProperties>
</file>