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8" r:id="rId4"/>
    <p:sldId id="269" r:id="rId5"/>
    <p:sldId id="270" r:id="rId6"/>
    <p:sldId id="271" r:id="rId7"/>
    <p:sldId id="272" r:id="rId8"/>
    <p:sldId id="273" r:id="rId9"/>
    <p:sldId id="274"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EE486D6E-6BA8-4C52-924A-59253267AF57}"/>
              </a:ext>
            </a:extLst>
          </p:cNvPr>
          <p:cNvSpPr>
            <a:spLocks noGrp="1"/>
          </p:cNvSpPr>
          <p:nvPr>
            <p:ph type="subTitle" idx="1" hasCustomPrompt="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Microsoft Technology</a:t>
            </a:r>
            <a:endParaRPr lang="en-US" dirty="0"/>
          </a:p>
        </p:txBody>
      </p:sp>
      <p:sp>
        <p:nvSpPr>
          <p:cNvPr id="4" name="Date Placeholder 3">
            <a:extLst>
              <a:ext uri="{FF2B5EF4-FFF2-40B4-BE49-F238E27FC236}">
                <a16:creationId xmlns=""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pPr/>
              <a:t>2/28/2024</a:t>
            </a:fld>
            <a:endParaRPr lang="en-US"/>
          </a:p>
        </p:txBody>
      </p:sp>
      <p:sp>
        <p:nvSpPr>
          <p:cNvPr id="5" name="Footer Placeholder 4">
            <a:extLst>
              <a:ext uri="{FF2B5EF4-FFF2-40B4-BE49-F238E27FC236}">
                <a16:creationId xmlns="" xmlns:a16="http://schemas.microsoft.com/office/drawing/2014/main" id="{5318EDC7-CDC2-4407-9F8F-C0CEAA400966}"/>
              </a:ext>
            </a:extLst>
          </p:cNvPr>
          <p:cNvSpPr>
            <a:spLocks noGrp="1"/>
          </p:cNvSpPr>
          <p:nvPr>
            <p:ph type="ftr" sz="quarter" idx="11"/>
          </p:nvPr>
        </p:nvSpPr>
        <p:spPr/>
        <p:txBody>
          <a:bodyPr/>
          <a:lstStyle/>
          <a:p>
            <a:r>
              <a:rPr lang="en-IN" dirty="0" err="1" smtClean="0"/>
              <a:t>Sarita</a:t>
            </a:r>
            <a:r>
              <a:rPr lang="en-IN" dirty="0" smtClean="0"/>
              <a:t> Lad Corporate Trainer for CG,LTI,HCL, DXC Technology</a:t>
            </a:r>
            <a:endParaRPr lang="en-US" dirty="0"/>
          </a:p>
        </p:txBody>
      </p:sp>
      <p:sp>
        <p:nvSpPr>
          <p:cNvPr id="6" name="Slide Number Placeholder 5">
            <a:extLst>
              <a:ext uri="{FF2B5EF4-FFF2-40B4-BE49-F238E27FC236}">
                <a16:creationId xmlns=""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12-08-3.jpg"/>
          <p:cNvPicPr>
            <a:picLocks noChangeAspect="1"/>
          </p:cNvPicPr>
          <p:nvPr userDrawn="1"/>
        </p:nvPicPr>
        <p:blipFill>
          <a:blip r:embed="rId2" cstate="print"/>
          <a:stretch>
            <a:fillRect/>
          </a:stretch>
        </p:blipFill>
        <p:spPr>
          <a:xfrm>
            <a:off x="1111723" y="1902950"/>
            <a:ext cx="1456944" cy="1804416"/>
          </a:xfrm>
          <a:prstGeom prst="rect">
            <a:avLst/>
          </a:prstGeom>
        </p:spPr>
      </p:pic>
    </p:spTree>
    <p:extLst>
      <p:ext uri="{BB962C8B-B14F-4D97-AF65-F5344CB8AC3E}">
        <p14:creationId xmlns=""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B1346-0FB6-45C7-A96E-DBDDF4C7C069}"/>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5C29AF55-8DB4-4235-B18B-7CA1658AEA7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pPr/>
              <a:t>2/28/2024</a:t>
            </a:fld>
            <a:endParaRPr lang="en-US"/>
          </a:p>
        </p:txBody>
      </p:sp>
      <p:sp>
        <p:nvSpPr>
          <p:cNvPr id="5" name="Footer Placeholder 4">
            <a:extLst>
              <a:ext uri="{FF2B5EF4-FFF2-40B4-BE49-F238E27FC236}">
                <a16:creationId xmlns=""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pPr/>
              <a:t>2/28/2024</a:t>
            </a:fld>
            <a:endParaRPr lang="en-US"/>
          </a:p>
        </p:txBody>
      </p:sp>
      <p:sp>
        <p:nvSpPr>
          <p:cNvPr id="5" name="Footer Placeholder 4">
            <a:extLst>
              <a:ext uri="{FF2B5EF4-FFF2-40B4-BE49-F238E27FC236}">
                <a16:creationId xmlns=""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grpSp>
        <p:nvGrpSpPr>
          <p:cNvPr id="14" name="Group 13">
            <a:extLst>
              <a:ext uri="{FF2B5EF4-FFF2-40B4-BE49-F238E27FC236}">
                <a16:creationId xmlns=""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 xmlns:a16="http://schemas.microsoft.com/office/drawing/2014/main" id="{289441B2-4EF5-4599-887F-42F7A59ADD2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pPr/>
              <a:t>2/28/2024</a:t>
            </a:fld>
            <a:endParaRPr lang="en-US"/>
          </a:p>
        </p:txBody>
      </p:sp>
      <p:sp>
        <p:nvSpPr>
          <p:cNvPr id="5" name="Footer Placeholder 4">
            <a:extLst>
              <a:ext uri="{FF2B5EF4-FFF2-40B4-BE49-F238E27FC236}">
                <a16:creationId xmlns=""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pic>
        <p:nvPicPr>
          <p:cNvPr id="20481" name="Picture 1"/>
          <p:cNvPicPr>
            <a:picLocks noChangeAspect="1" noChangeArrowheads="1"/>
          </p:cNvPicPr>
          <p:nvPr userDrawn="1"/>
        </p:nvPicPr>
        <p:blipFill>
          <a:blip r:embed="rId3"/>
          <a:srcRect/>
          <a:stretch>
            <a:fillRect/>
          </a:stretch>
        </p:blipFill>
        <p:spPr bwMode="auto">
          <a:xfrm>
            <a:off x="9601200" y="321046"/>
            <a:ext cx="2590800" cy="695325"/>
          </a:xfrm>
          <a:prstGeom prst="rect">
            <a:avLst/>
          </a:prstGeom>
          <a:noFill/>
          <a:ln w="9525">
            <a:noFill/>
            <a:miter lim="800000"/>
            <a:headEnd/>
            <a:tailEnd/>
          </a:ln>
          <a:effectLst/>
        </p:spPr>
      </p:pic>
    </p:spTree>
    <p:extLst>
      <p:ext uri="{BB962C8B-B14F-4D97-AF65-F5344CB8AC3E}">
        <p14:creationId xmlns=""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70F9218A-B816-4B5F-A0BE-D0AAD688BCDE}"/>
              </a:ext>
            </a:extLst>
          </p:cNvPr>
          <p:cNvSpPr/>
          <p:nvPr userDrawn="1"/>
        </p:nvSpPr>
        <p:spPr>
          <a:xfrm>
            <a:off x="3782293" y="111095"/>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pPr/>
              <a:t>2/28/2024</a:t>
            </a:fld>
            <a:endParaRPr lang="en-US"/>
          </a:p>
        </p:txBody>
      </p:sp>
      <p:sp>
        <p:nvSpPr>
          <p:cNvPr id="6" name="Slide Number Placeholder 5">
            <a:extLst>
              <a:ext uri="{FF2B5EF4-FFF2-40B4-BE49-F238E27FC236}">
                <a16:creationId xmlns=""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descr="12-08-3.jpg"/>
          <p:cNvPicPr>
            <a:picLocks noChangeAspect="1"/>
          </p:cNvPicPr>
          <p:nvPr userDrawn="1"/>
        </p:nvPicPr>
        <p:blipFill>
          <a:blip r:embed="rId2" cstate="print"/>
          <a:stretch>
            <a:fillRect/>
          </a:stretch>
        </p:blipFill>
        <p:spPr>
          <a:xfrm>
            <a:off x="1051902" y="2108049"/>
            <a:ext cx="1456944" cy="1804416"/>
          </a:xfrm>
          <a:prstGeom prst="rect">
            <a:avLst/>
          </a:prstGeom>
        </p:spPr>
      </p:pic>
      <p:sp>
        <p:nvSpPr>
          <p:cNvPr id="16" name="Footer Placeholder 4">
            <a:extLst>
              <a:ext uri="{FF2B5EF4-FFF2-40B4-BE49-F238E27FC236}">
                <a16:creationId xmlns="" xmlns:a16="http://schemas.microsoft.com/office/drawing/2014/main" id="{5318EDC7-CDC2-4407-9F8F-C0CEAA400966}"/>
              </a:ext>
            </a:extLst>
          </p:cNvPr>
          <p:cNvSpPr txBox="1">
            <a:spLocks/>
          </p:cNvSpPr>
          <p:nvPr userDrawn="1"/>
        </p:nvSpPr>
        <p:spPr>
          <a:xfrm>
            <a:off x="4002992" y="6141281"/>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Sarita</a:t>
            </a:r>
            <a:r>
              <a:rPr kumimoji="0" lang="en-IN" sz="1200" b="0" i="0" u="none" strike="noStrike" kern="1200" cap="none" spc="0" normalizeH="0" baseline="0" noProof="0" dirty="0" smtClean="0">
                <a:ln>
                  <a:noFill/>
                </a:ln>
                <a:solidFill>
                  <a:schemeClr val="tx1">
                    <a:tint val="75000"/>
                  </a:schemeClr>
                </a:solidFill>
                <a:effectLst/>
                <a:uLnTx/>
                <a:uFillTx/>
                <a:latin typeface="+mn-lt"/>
                <a:ea typeface="+mn-ea"/>
                <a:cs typeface="+mn-cs"/>
              </a:rPr>
              <a:t> Lad Corporate Trainer for CG,LTI,HCL, DXC Technology</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 xmlns:a16="http://schemas.microsoft.com/office/drawing/2014/main" id="{F3355067-D68C-4E9D-814B-94F341ACA832}"/>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pPr/>
              <a:t>2/28/2024</a:t>
            </a:fld>
            <a:endParaRPr lang="en-US"/>
          </a:p>
        </p:txBody>
      </p:sp>
      <p:sp>
        <p:nvSpPr>
          <p:cNvPr id="6" name="Footer Placeholder 5">
            <a:extLst>
              <a:ext uri="{FF2B5EF4-FFF2-40B4-BE49-F238E27FC236}">
                <a16:creationId xmlns=""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pic>
        <p:nvPicPr>
          <p:cNvPr id="18433" name="Picture 1"/>
          <p:cNvPicPr>
            <a:picLocks noChangeAspect="1" noChangeArrowheads="1"/>
          </p:cNvPicPr>
          <p:nvPr userDrawn="1"/>
        </p:nvPicPr>
        <p:blipFill>
          <a:blip r:embed="rId2"/>
          <a:srcRect/>
          <a:stretch>
            <a:fillRect/>
          </a:stretch>
        </p:blipFill>
        <p:spPr bwMode="auto">
          <a:xfrm>
            <a:off x="9601200" y="133039"/>
            <a:ext cx="2590800" cy="695325"/>
          </a:xfrm>
          <a:prstGeom prst="rect">
            <a:avLst/>
          </a:prstGeom>
          <a:noFill/>
          <a:ln w="9525">
            <a:noFill/>
            <a:miter lim="800000"/>
            <a:headEnd/>
            <a:tailEnd/>
          </a:ln>
          <a:effectLst/>
        </p:spPr>
      </p:pic>
    </p:spTree>
    <p:extLst>
      <p:ext uri="{BB962C8B-B14F-4D97-AF65-F5344CB8AC3E}">
        <p14:creationId xmlns=""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pPr/>
              <a:t>2/28/2024</a:t>
            </a:fld>
            <a:endParaRPr lang="en-US"/>
          </a:p>
        </p:txBody>
      </p:sp>
      <p:sp>
        <p:nvSpPr>
          <p:cNvPr id="8" name="Footer Placeholder 7">
            <a:extLst>
              <a:ext uri="{FF2B5EF4-FFF2-40B4-BE49-F238E27FC236}">
                <a16:creationId xmlns=""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pic>
        <p:nvPicPr>
          <p:cNvPr id="17409" name="Picture 1"/>
          <p:cNvPicPr>
            <a:picLocks noChangeAspect="1" noChangeArrowheads="1"/>
          </p:cNvPicPr>
          <p:nvPr userDrawn="1"/>
        </p:nvPicPr>
        <p:blipFill>
          <a:blip r:embed="rId2"/>
          <a:srcRect/>
          <a:stretch>
            <a:fillRect/>
          </a:stretch>
        </p:blipFill>
        <p:spPr bwMode="auto">
          <a:xfrm>
            <a:off x="9492241" y="141584"/>
            <a:ext cx="2590800" cy="695325"/>
          </a:xfrm>
          <a:prstGeom prst="rect">
            <a:avLst/>
          </a:prstGeom>
          <a:noFill/>
          <a:ln w="9525">
            <a:noFill/>
            <a:miter lim="800000"/>
            <a:headEnd/>
            <a:tailEnd/>
          </a:ln>
          <a:effectLst/>
        </p:spPr>
      </p:pic>
    </p:spTree>
    <p:extLst>
      <p:ext uri="{BB962C8B-B14F-4D97-AF65-F5344CB8AC3E}">
        <p14:creationId xmlns=""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 xmlns:a16="http://schemas.microsoft.com/office/drawing/2014/main" id="{634473C1-75AC-4CC3-97E1-56E2CDDB9EEA}"/>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pPr/>
              <a:t>2/28/2024</a:t>
            </a:fld>
            <a:endParaRPr lang="en-US"/>
          </a:p>
        </p:txBody>
      </p:sp>
      <p:sp>
        <p:nvSpPr>
          <p:cNvPr id="4" name="Footer Placeholder 3">
            <a:extLst>
              <a:ext uri="{FF2B5EF4-FFF2-40B4-BE49-F238E27FC236}">
                <a16:creationId xmlns=""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pic>
        <p:nvPicPr>
          <p:cNvPr id="16385" name="Picture 1"/>
          <p:cNvPicPr>
            <a:picLocks noChangeAspect="1" noChangeArrowheads="1"/>
          </p:cNvPicPr>
          <p:nvPr userDrawn="1"/>
        </p:nvPicPr>
        <p:blipFill>
          <a:blip r:embed="rId2"/>
          <a:srcRect/>
          <a:stretch>
            <a:fillRect/>
          </a:stretch>
        </p:blipFill>
        <p:spPr bwMode="auto">
          <a:xfrm>
            <a:off x="9601200" y="209951"/>
            <a:ext cx="2590800" cy="695325"/>
          </a:xfrm>
          <a:prstGeom prst="rect">
            <a:avLst/>
          </a:prstGeom>
          <a:noFill/>
          <a:ln w="9525">
            <a:noFill/>
            <a:miter lim="800000"/>
            <a:headEnd/>
            <a:tailEnd/>
          </a:ln>
          <a:effectLst/>
        </p:spPr>
      </p:pic>
    </p:spTree>
    <p:extLst>
      <p:ext uri="{BB962C8B-B14F-4D97-AF65-F5344CB8AC3E}">
        <p14:creationId xmlns=""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 xmlns:a16="http://schemas.microsoft.com/office/drawing/2014/main" id="{16EAC91E-9BE5-4729-AA9E-F5E9394A8D1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pPr/>
              <a:t>2/28/2024</a:t>
            </a:fld>
            <a:endParaRPr lang="en-US"/>
          </a:p>
        </p:txBody>
      </p:sp>
      <p:sp>
        <p:nvSpPr>
          <p:cNvPr id="3" name="Footer Placeholder 2">
            <a:extLst>
              <a:ext uri="{FF2B5EF4-FFF2-40B4-BE49-F238E27FC236}">
                <a16:creationId xmlns=""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pPr/>
              <a:t>2/28/2024</a:t>
            </a:fld>
            <a:endParaRPr lang="en-US"/>
          </a:p>
        </p:txBody>
      </p:sp>
      <p:sp>
        <p:nvSpPr>
          <p:cNvPr id="6" name="Footer Placeholder 5">
            <a:extLst>
              <a:ext uri="{FF2B5EF4-FFF2-40B4-BE49-F238E27FC236}">
                <a16:creationId xmlns=""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pic>
        <p:nvPicPr>
          <p:cNvPr id="14337" name="Picture 1"/>
          <p:cNvPicPr>
            <a:picLocks noChangeAspect="1" noChangeArrowheads="1"/>
          </p:cNvPicPr>
          <p:nvPr userDrawn="1"/>
        </p:nvPicPr>
        <p:blipFill>
          <a:blip r:embed="rId2"/>
          <a:srcRect/>
          <a:stretch>
            <a:fillRect/>
          </a:stretch>
        </p:blipFill>
        <p:spPr bwMode="auto">
          <a:xfrm>
            <a:off x="9601200" y="141585"/>
            <a:ext cx="2590800" cy="695325"/>
          </a:xfrm>
          <a:prstGeom prst="rect">
            <a:avLst/>
          </a:prstGeom>
          <a:noFill/>
          <a:ln w="9525">
            <a:noFill/>
            <a:miter lim="800000"/>
            <a:headEnd/>
            <a:tailEnd/>
          </a:ln>
          <a:effectLst/>
        </p:spPr>
      </p:pic>
    </p:spTree>
    <p:extLst>
      <p:ext uri="{BB962C8B-B14F-4D97-AF65-F5344CB8AC3E}">
        <p14:creationId xmlns=""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pPr/>
              <a:t>2/28/2024</a:t>
            </a:fld>
            <a:endParaRPr lang="en-US"/>
          </a:p>
        </p:txBody>
      </p:sp>
      <p:sp>
        <p:nvSpPr>
          <p:cNvPr id="6" name="Footer Placeholder 5">
            <a:extLst>
              <a:ext uri="{FF2B5EF4-FFF2-40B4-BE49-F238E27FC236}">
                <a16:creationId xmlns=""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2/28/2024</a:t>
            </a:fld>
            <a:endParaRPr lang="en-US"/>
          </a:p>
        </p:txBody>
      </p:sp>
      <p:sp>
        <p:nvSpPr>
          <p:cNvPr id="5" name="Footer Placeholder 4">
            <a:extLst>
              <a:ext uri="{FF2B5EF4-FFF2-40B4-BE49-F238E27FC236}">
                <a16:creationId xmlns=""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0F88C2-D62C-496E-8359-A6E42ABBE5C2}"/>
              </a:ext>
            </a:extLst>
          </p:cNvPr>
          <p:cNvSpPr>
            <a:spLocks noGrp="1"/>
          </p:cNvSpPr>
          <p:nvPr>
            <p:ph type="ctrTitle"/>
          </p:nvPr>
        </p:nvSpPr>
        <p:spPr/>
        <p:txBody>
          <a:bodyPr/>
          <a:lstStyle/>
          <a:p>
            <a:pPr fontAlgn="base"/>
            <a:r>
              <a:rPr lang="en-IN" b="0" i="0" dirty="0" err="1" smtClean="0">
                <a:effectLst/>
                <a:latin typeface="-apple-system"/>
              </a:rPr>
              <a:t>ActionResult</a:t>
            </a:r>
            <a:r>
              <a:rPr lang="en-IN" b="0" i="0" dirty="0" smtClean="0">
                <a:effectLst/>
                <a:latin typeface="-apple-system"/>
              </a:rPr>
              <a:t> Types in Web API</a:t>
            </a:r>
            <a:endParaRPr lang="en-IN" b="0" i="0" dirty="0">
              <a:effectLst/>
              <a:latin typeface="-apple-system"/>
            </a:endParaRPr>
          </a:p>
        </p:txBody>
      </p:sp>
      <p:sp>
        <p:nvSpPr>
          <p:cNvPr id="3" name="Subtitle 2">
            <a:extLst>
              <a:ext uri="{FF2B5EF4-FFF2-40B4-BE49-F238E27FC236}">
                <a16:creationId xmlns=""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 xmlns:p14="http://schemas.microsoft.com/office/powerpoint/2010/main" val="926091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EEFDC-790E-4E47-A515-1EBCF1F2F2CD}"/>
              </a:ext>
            </a:extLst>
          </p:cNvPr>
          <p:cNvSpPr>
            <a:spLocks noGrp="1"/>
          </p:cNvSpPr>
          <p:nvPr>
            <p:ph type="title"/>
          </p:nvPr>
        </p:nvSpPr>
        <p:spPr/>
        <p:txBody>
          <a:bodyPr/>
          <a:lstStyle/>
          <a:p>
            <a:pPr algn="l" fontAlgn="base"/>
            <a:r>
              <a:rPr lang="en-IN" b="1" i="0" dirty="0" err="1" smtClean="0">
                <a:effectLst/>
                <a:latin typeface="-apple-system"/>
              </a:rPr>
              <a:t>ResultTypes</a:t>
            </a:r>
            <a:r>
              <a:rPr lang="en-IN" b="1" i="0" dirty="0" smtClean="0">
                <a:effectLst/>
                <a:latin typeface="-apple-system"/>
              </a:rPr>
              <a:t> in </a:t>
            </a:r>
            <a:r>
              <a:rPr lang="en-IN" b="1" i="0" dirty="0" err="1" smtClean="0">
                <a:effectLst/>
                <a:latin typeface="-apple-system"/>
              </a:rPr>
              <a:t>WebAPI</a:t>
            </a:r>
            <a:r>
              <a:rPr lang="en-IN" b="1" i="0" dirty="0" smtClean="0">
                <a:effectLst/>
                <a:latin typeface="-apple-system"/>
              </a:rPr>
              <a:t> </a:t>
            </a:r>
            <a:endParaRPr lang="en-IN" b="1" i="0" dirty="0">
              <a:effectLst/>
              <a:latin typeface="-apple-system"/>
            </a:endParaRPr>
          </a:p>
        </p:txBody>
      </p:sp>
      <p:sp>
        <p:nvSpPr>
          <p:cNvPr id="4" name="Content Placeholder 3"/>
          <p:cNvSpPr>
            <a:spLocks noGrp="1"/>
          </p:cNvSpPr>
          <p:nvPr>
            <p:ph idx="1"/>
          </p:nvPr>
        </p:nvSpPr>
        <p:spPr>
          <a:xfrm>
            <a:off x="726724" y="1253331"/>
            <a:ext cx="8520793" cy="3905265"/>
          </a:xfrm>
        </p:spPr>
        <p:txBody>
          <a:bodyPr/>
          <a:lstStyle/>
          <a:p>
            <a:r>
              <a:rPr lang="en-US" dirty="0" smtClean="0"/>
              <a:t>In ASP.NET Core Web API, controller actions can return various types of results, ultimately affecting the HTTP response sent to the client. The choice of return type depends on what you need to communicate to the client about the result of the operation performed by the action method. In ASP.NET Core Web API, we can return data from the controller action method in three different ways. </a:t>
            </a:r>
            <a:endParaRPr lang="en-US" dirty="0"/>
          </a:p>
        </p:txBody>
      </p:sp>
    </p:spTree>
    <p:extLst>
      <p:ext uri="{BB962C8B-B14F-4D97-AF65-F5344CB8AC3E}">
        <p14:creationId xmlns="" xmlns:p14="http://schemas.microsoft.com/office/powerpoint/2010/main" val="1330197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Various Return Types:</a:t>
            </a:r>
            <a:endParaRPr lang="en-US" dirty="0"/>
          </a:p>
        </p:txBody>
      </p:sp>
      <p:sp>
        <p:nvSpPr>
          <p:cNvPr id="7" name="Rectangle 6"/>
          <p:cNvSpPr/>
          <p:nvPr/>
        </p:nvSpPr>
        <p:spPr>
          <a:xfrm>
            <a:off x="802258" y="1585138"/>
            <a:ext cx="8893834" cy="4247317"/>
          </a:xfrm>
          <a:prstGeom prst="rect">
            <a:avLst/>
          </a:prstGeom>
        </p:spPr>
        <p:txBody>
          <a:bodyPr wrap="square">
            <a:spAutoFit/>
          </a:bodyPr>
          <a:lstStyle/>
          <a:p>
            <a:pPr fontAlgn="base"/>
            <a:r>
              <a:rPr lang="en-US" b="1" dirty="0" smtClean="0"/>
              <a:t>Primitive or Complex Types:</a:t>
            </a:r>
            <a:r>
              <a:rPr lang="en-US" dirty="0" smtClean="0"/>
              <a:t> Actions can return primitive types (like </a:t>
            </a:r>
            <a:r>
              <a:rPr lang="en-US" dirty="0" err="1" smtClean="0"/>
              <a:t>int</a:t>
            </a:r>
            <a:r>
              <a:rPr lang="en-US" dirty="0" smtClean="0"/>
              <a:t>, string, etc.) or complex types (such as custom objects). When returning these directly, ASP.NET Core serializes the object into JSON (by default) and sets the content type of the response to application/</a:t>
            </a:r>
            <a:r>
              <a:rPr lang="en-US" dirty="0" err="1" smtClean="0"/>
              <a:t>json</a:t>
            </a:r>
            <a:r>
              <a:rPr lang="en-US" dirty="0" smtClean="0"/>
              <a:t>.</a:t>
            </a:r>
          </a:p>
          <a:p>
            <a:pPr fontAlgn="base"/>
            <a:r>
              <a:rPr lang="en-US" b="1" dirty="0" err="1" smtClean="0"/>
              <a:t>IActionResult</a:t>
            </a:r>
            <a:r>
              <a:rPr lang="en-US" b="1" dirty="0" smtClean="0"/>
              <a:t>:</a:t>
            </a:r>
            <a:r>
              <a:rPr lang="en-US" dirty="0" smtClean="0"/>
              <a:t> The </a:t>
            </a:r>
            <a:r>
              <a:rPr lang="en-US" dirty="0" err="1" smtClean="0"/>
              <a:t>IActionResult</a:t>
            </a:r>
            <a:r>
              <a:rPr lang="en-US" dirty="0" smtClean="0"/>
              <a:t> return type can return various HTTP responses, including status codes, files, and error messages. This return type is useful when an action needs to return different types of responses, such as </a:t>
            </a:r>
            <a:r>
              <a:rPr lang="en-US" dirty="0" err="1" smtClean="0"/>
              <a:t>NotFound</a:t>
            </a:r>
            <a:r>
              <a:rPr lang="en-US" dirty="0" smtClean="0"/>
              <a:t>(), OK(), </a:t>
            </a:r>
            <a:r>
              <a:rPr lang="en-US" dirty="0" err="1" smtClean="0"/>
              <a:t>BadRequest</a:t>
            </a:r>
            <a:r>
              <a:rPr lang="en-US" dirty="0" smtClean="0"/>
              <a:t>(), etc.</a:t>
            </a:r>
          </a:p>
          <a:p>
            <a:pPr fontAlgn="base"/>
            <a:r>
              <a:rPr lang="en-US" b="1" dirty="0" err="1" smtClean="0"/>
              <a:t>ActionResult</a:t>
            </a:r>
            <a:r>
              <a:rPr lang="en-US" b="1" dirty="0" smtClean="0"/>
              <a:t>&lt;T&gt;:</a:t>
            </a:r>
            <a:r>
              <a:rPr lang="en-US" dirty="0" smtClean="0"/>
              <a:t> The </a:t>
            </a:r>
            <a:r>
              <a:rPr lang="en-US" dirty="0" err="1" smtClean="0"/>
              <a:t>ActionResult</a:t>
            </a:r>
            <a:r>
              <a:rPr lang="en-US" dirty="0" smtClean="0"/>
              <a:t>&lt;T&gt; return type allows for returning either a response that can be serialized into JSON (or another format) or an action result (like </a:t>
            </a:r>
            <a:r>
              <a:rPr lang="en-US" dirty="0" err="1" smtClean="0"/>
              <a:t>IActionResult</a:t>
            </a:r>
            <a:r>
              <a:rPr lang="en-US" dirty="0" smtClean="0"/>
              <a:t>). This provides more flexibility in return types, allowing for both the return of data (as type T) and action results like </a:t>
            </a:r>
            <a:r>
              <a:rPr lang="en-US" dirty="0" err="1" smtClean="0"/>
              <a:t>NotFound</a:t>
            </a:r>
            <a:r>
              <a:rPr lang="en-US" dirty="0" smtClean="0"/>
              <a:t>() or Ok().</a:t>
            </a:r>
          </a:p>
          <a:p>
            <a:pPr fontAlgn="base"/>
            <a:r>
              <a:rPr lang="en-US" b="1" dirty="0" smtClean="0"/>
              <a:t>Specific Result Types:</a:t>
            </a:r>
            <a:r>
              <a:rPr lang="en-US" dirty="0" smtClean="0"/>
              <a:t> ASP.NET Core provides several specific result types that implement the </a:t>
            </a:r>
            <a:r>
              <a:rPr lang="en-US" dirty="0" err="1" smtClean="0"/>
              <a:t>IActionResult</a:t>
            </a:r>
            <a:r>
              <a:rPr lang="en-US" dirty="0" smtClean="0"/>
              <a:t> interface and are used to return specific types of responses. Examples include Ok, </a:t>
            </a:r>
            <a:r>
              <a:rPr lang="en-US" dirty="0" err="1" smtClean="0"/>
              <a:t>BadRequest</a:t>
            </a:r>
            <a:r>
              <a:rPr lang="en-US" dirty="0" smtClean="0"/>
              <a:t>, </a:t>
            </a:r>
            <a:r>
              <a:rPr lang="en-US" dirty="0" err="1" smtClean="0"/>
              <a:t>NotFound</a:t>
            </a:r>
            <a:r>
              <a:rPr lang="en-US" dirty="0" smtClean="0"/>
              <a:t>, and File. These result types offer a clearer intention of the HTTP response returned from the API</a:t>
            </a:r>
            <a:r>
              <a:rPr lang="en-US" dirty="0" smtClean="0"/>
              <a:t>.</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9071" y="1376261"/>
            <a:ext cx="7263442" cy="2585323"/>
          </a:xfrm>
          <a:prstGeom prst="rect">
            <a:avLst/>
          </a:prstGeom>
        </p:spPr>
        <p:txBody>
          <a:bodyPr wrap="square">
            <a:spAutoFit/>
          </a:bodyPr>
          <a:lstStyle/>
          <a:p>
            <a:pPr fontAlgn="base"/>
            <a:r>
              <a:rPr lang="en-US" b="1" dirty="0" smtClean="0"/>
              <a:t>Void:</a:t>
            </a:r>
            <a:r>
              <a:rPr lang="en-US" dirty="0" smtClean="0"/>
              <a:t> Returning void from an action method results in an empty 204 No Content response. This is typically used when an action performs an operation that does not need to return data to the client.</a:t>
            </a:r>
          </a:p>
          <a:p>
            <a:pPr fontAlgn="base"/>
            <a:r>
              <a:rPr lang="en-US" b="1" dirty="0" smtClean="0"/>
              <a:t>Task&lt;</a:t>
            </a:r>
            <a:r>
              <a:rPr lang="en-US" b="1" dirty="0" err="1" smtClean="0"/>
              <a:t>IActionResult</a:t>
            </a:r>
            <a:r>
              <a:rPr lang="en-US" b="1" dirty="0" smtClean="0"/>
              <a:t>&gt; or Task&lt;</a:t>
            </a:r>
            <a:r>
              <a:rPr lang="en-US" b="1" dirty="0" err="1" smtClean="0"/>
              <a:t>ActionResult</a:t>
            </a:r>
            <a:r>
              <a:rPr lang="en-US" b="1" dirty="0" smtClean="0"/>
              <a:t>&lt;T&gt;&gt;:</a:t>
            </a:r>
            <a:r>
              <a:rPr lang="en-US" dirty="0" smtClean="0"/>
              <a:t> For asynchronous operations, actions can return Task&lt;</a:t>
            </a:r>
            <a:r>
              <a:rPr lang="en-US" dirty="0" err="1" smtClean="0"/>
              <a:t>IActionResult</a:t>
            </a:r>
            <a:r>
              <a:rPr lang="en-US" dirty="0" smtClean="0"/>
              <a:t>&gt; or Task&lt;</a:t>
            </a:r>
            <a:r>
              <a:rPr lang="en-US" dirty="0" err="1" smtClean="0"/>
              <a:t>ActionResult</a:t>
            </a:r>
            <a:r>
              <a:rPr lang="en-US" dirty="0" smtClean="0"/>
              <a:t>&lt;T&gt;&gt;. This enables the action methods to perform asynchronous operations, like database calls or web service requests, without blocking the calling thread. The framework handles the task completion and writes the result to the response.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550" y="1026543"/>
            <a:ext cx="10515600" cy="543465"/>
          </a:xfrm>
        </p:spPr>
        <p:txBody>
          <a:bodyPr>
            <a:normAutofit fontScale="90000"/>
          </a:bodyPr>
          <a:lstStyle/>
          <a:p>
            <a:r>
              <a:rPr lang="en-US" sz="4000" b="1" dirty="0" err="1" smtClean="0"/>
              <a:t>IActionResult</a:t>
            </a:r>
            <a:r>
              <a:rPr lang="en-US" sz="4000" b="1" dirty="0" smtClean="0"/>
              <a:t> Return Type in ASP.NET Core Web API:</a:t>
            </a:r>
            <a:r>
              <a:rPr lang="en-US" b="1" dirty="0" smtClean="0"/>
              <a:t/>
            </a:r>
            <a:br>
              <a:rPr lang="en-US" b="1" dirty="0" smtClean="0"/>
            </a:br>
            <a:endParaRPr lang="en-US" dirty="0"/>
          </a:p>
        </p:txBody>
      </p:sp>
      <p:sp>
        <p:nvSpPr>
          <p:cNvPr id="3" name="Rectangle 2"/>
          <p:cNvSpPr/>
          <p:nvPr/>
        </p:nvSpPr>
        <p:spPr>
          <a:xfrm>
            <a:off x="1199071" y="1859340"/>
            <a:ext cx="8376249" cy="2862322"/>
          </a:xfrm>
          <a:prstGeom prst="rect">
            <a:avLst/>
          </a:prstGeom>
        </p:spPr>
        <p:txBody>
          <a:bodyPr wrap="square">
            <a:spAutoFit/>
          </a:bodyPr>
          <a:lstStyle/>
          <a:p>
            <a:pPr fontAlgn="base"/>
            <a:r>
              <a:rPr lang="en-US" dirty="0" smtClean="0"/>
              <a:t>The </a:t>
            </a:r>
            <a:r>
              <a:rPr lang="en-US" dirty="0" err="1" smtClean="0"/>
              <a:t>IActionResult</a:t>
            </a:r>
            <a:r>
              <a:rPr lang="en-US" dirty="0" smtClean="0"/>
              <a:t> return type is used when the action method will return different types of data. The </a:t>
            </a:r>
            <a:r>
              <a:rPr lang="en-US" dirty="0" err="1" smtClean="0"/>
              <a:t>IActionResult</a:t>
            </a:r>
            <a:r>
              <a:rPr lang="en-US" dirty="0" smtClean="0"/>
              <a:t> return type is capable of representing various HTTP status codes. It’s the most flexible return type because it can return different types of responses, such as OK, </a:t>
            </a:r>
            <a:r>
              <a:rPr lang="en-US" dirty="0" err="1" smtClean="0"/>
              <a:t>BadRequest</a:t>
            </a:r>
            <a:r>
              <a:rPr lang="en-US" dirty="0" smtClean="0"/>
              <a:t>, </a:t>
            </a:r>
            <a:r>
              <a:rPr lang="en-US" dirty="0" err="1" smtClean="0"/>
              <a:t>NotFound</a:t>
            </a:r>
            <a:r>
              <a:rPr lang="en-US" dirty="0" smtClean="0"/>
              <a:t>, and many more from your action method</a:t>
            </a:r>
            <a:r>
              <a:rPr lang="en-US" dirty="0" smtClean="0"/>
              <a:t>.</a:t>
            </a:r>
          </a:p>
          <a:p>
            <a:pPr fontAlgn="base"/>
            <a:endParaRPr lang="en-US" dirty="0" smtClean="0"/>
          </a:p>
          <a:p>
            <a:pPr fontAlgn="base"/>
            <a:r>
              <a:rPr lang="en-US" dirty="0" smtClean="0"/>
              <a:t>This is useful when your action method needs to return different HTTP responses based on the outcome of the operation. For example, if you want to return </a:t>
            </a:r>
            <a:r>
              <a:rPr lang="en-US" dirty="0" err="1" smtClean="0"/>
              <a:t>NotFound</a:t>
            </a:r>
            <a:r>
              <a:rPr lang="en-US" dirty="0" smtClean="0"/>
              <a:t>, OK, Redirect, etc. data from your action method, then you need to use </a:t>
            </a:r>
            <a:r>
              <a:rPr lang="en-US" dirty="0" err="1" smtClean="0"/>
              <a:t>IActionResult</a:t>
            </a:r>
            <a:r>
              <a:rPr lang="en-US" dirty="0" smtClean="0"/>
              <a:t> as the return type from your action method.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IActionResult:example</a:t>
            </a:r>
            <a:r>
              <a:rPr lang="en-IN" dirty="0" smtClean="0"/>
              <a:t/>
            </a:r>
            <a:br>
              <a:rPr lang="en-IN" dirty="0" smtClean="0"/>
            </a:br>
            <a:r>
              <a:rPr lang="en-US" dirty="0" err="1" smtClean="0"/>
              <a:t>WebAPI_ResultTypes_Demo</a:t>
            </a:r>
            <a:endParaRPr lang="en-US" dirty="0"/>
          </a:p>
        </p:txBody>
      </p:sp>
      <p:pic>
        <p:nvPicPr>
          <p:cNvPr id="1026" name="Picture 2"/>
          <p:cNvPicPr>
            <a:picLocks noChangeAspect="1" noChangeArrowheads="1"/>
          </p:cNvPicPr>
          <p:nvPr/>
        </p:nvPicPr>
        <p:blipFill>
          <a:blip r:embed="rId2"/>
          <a:srcRect/>
          <a:stretch>
            <a:fillRect/>
          </a:stretch>
        </p:blipFill>
        <p:spPr bwMode="auto">
          <a:xfrm>
            <a:off x="595223" y="3438704"/>
            <a:ext cx="7361388" cy="27798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331789" y="1782704"/>
            <a:ext cx="4977442" cy="361642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4642" y="1138059"/>
            <a:ext cx="6096000" cy="1200329"/>
          </a:xfrm>
          <a:prstGeom prst="rect">
            <a:avLst/>
          </a:prstGeom>
        </p:spPr>
        <p:txBody>
          <a:bodyPr>
            <a:spAutoFit/>
          </a:bodyPr>
          <a:lstStyle/>
          <a:p>
            <a:r>
              <a:rPr lang="en-US" dirty="0" smtClean="0"/>
              <a:t>we returned two different types of data from the same action method, </a:t>
            </a:r>
            <a:r>
              <a:rPr lang="en-US" dirty="0" err="1" smtClean="0"/>
              <a:t>GetEmployeeDetails</a:t>
            </a:r>
            <a:r>
              <a:rPr lang="en-US" dirty="0" smtClean="0"/>
              <a:t>. The </a:t>
            </a:r>
            <a:r>
              <a:rPr lang="en-US" dirty="0" err="1" smtClean="0"/>
              <a:t>IActionResult</a:t>
            </a:r>
            <a:r>
              <a:rPr lang="en-US" dirty="0" smtClean="0"/>
              <a:t> is an Interface and allows us to return multiple types. You can return the data using some built-in methods as follows, </a:t>
            </a:r>
            <a:endParaRPr lang="en-US" dirty="0"/>
          </a:p>
        </p:txBody>
      </p:sp>
      <p:sp>
        <p:nvSpPr>
          <p:cNvPr id="3" name="Rectangle 2"/>
          <p:cNvSpPr/>
          <p:nvPr/>
        </p:nvSpPr>
        <p:spPr>
          <a:xfrm>
            <a:off x="1840302" y="2828358"/>
            <a:ext cx="6096000" cy="1477328"/>
          </a:xfrm>
          <a:prstGeom prst="rect">
            <a:avLst/>
          </a:prstGeom>
        </p:spPr>
        <p:txBody>
          <a:bodyPr>
            <a:spAutoFit/>
          </a:bodyPr>
          <a:lstStyle/>
          <a:p>
            <a:pPr fontAlgn="base"/>
            <a:r>
              <a:rPr lang="fr-FR" dirty="0" smtClean="0">
                <a:solidFill>
                  <a:srgbClr val="FF0000"/>
                </a:solidFill>
              </a:rPr>
              <a:t>OK()</a:t>
            </a:r>
          </a:p>
          <a:p>
            <a:pPr fontAlgn="base"/>
            <a:r>
              <a:rPr lang="fr-FR" dirty="0" err="1" smtClean="0">
                <a:solidFill>
                  <a:srgbClr val="FF0000"/>
                </a:solidFill>
              </a:rPr>
              <a:t>NotFound</a:t>
            </a:r>
            <a:r>
              <a:rPr lang="fr-FR" dirty="0" smtClean="0">
                <a:solidFill>
                  <a:srgbClr val="FF0000"/>
                </a:solidFill>
              </a:rPr>
              <a:t>()</a:t>
            </a:r>
          </a:p>
          <a:p>
            <a:pPr fontAlgn="base"/>
            <a:r>
              <a:rPr lang="fr-FR" dirty="0" smtClean="0"/>
              <a:t>Content()</a:t>
            </a:r>
          </a:p>
          <a:p>
            <a:pPr fontAlgn="base"/>
            <a:r>
              <a:rPr lang="fr-FR" dirty="0" smtClean="0"/>
              <a:t>File()</a:t>
            </a:r>
          </a:p>
          <a:p>
            <a:pPr fontAlgn="base"/>
            <a:r>
              <a:rPr lang="fr-FR" dirty="0" err="1" smtClean="0"/>
              <a:t>Redirect</a:t>
            </a:r>
            <a:r>
              <a:rPr lang="fr-FR" dirty="0" smtClean="0"/>
              <a:t>, Etc.</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615" y="313367"/>
            <a:ext cx="10515600" cy="1325563"/>
          </a:xfrm>
        </p:spPr>
        <p:txBody>
          <a:bodyPr>
            <a:noAutofit/>
          </a:bodyPr>
          <a:lstStyle/>
          <a:p>
            <a:r>
              <a:rPr lang="en-US" sz="3200" b="1" dirty="0" smtClean="0"/>
              <a:t>Benefits of using </a:t>
            </a:r>
            <a:r>
              <a:rPr lang="en-US" sz="3200" b="1" dirty="0" err="1" smtClean="0"/>
              <a:t>IActionResult</a:t>
            </a:r>
            <a:r>
              <a:rPr lang="en-US" sz="3200" b="1" dirty="0" smtClean="0"/>
              <a:t> type in ASP.NET Core </a:t>
            </a:r>
            <a:r>
              <a:rPr lang="en-US" sz="3200" b="1" dirty="0" smtClean="0"/>
              <a:t/>
            </a:r>
            <a:br>
              <a:rPr lang="en-US" sz="3200" b="1" dirty="0" smtClean="0"/>
            </a:br>
            <a:r>
              <a:rPr lang="en-US" sz="3200" b="1" dirty="0" smtClean="0"/>
              <a:t>Web </a:t>
            </a:r>
            <a:r>
              <a:rPr lang="en-US" sz="3200" b="1" dirty="0" smtClean="0"/>
              <a:t>API</a:t>
            </a:r>
            <a:r>
              <a:rPr lang="en-US" sz="3600" b="1" dirty="0" smtClean="0"/>
              <a:t/>
            </a:r>
            <a:br>
              <a:rPr lang="en-US" sz="3600" b="1" dirty="0" smtClean="0"/>
            </a:br>
            <a:endParaRPr lang="en-US" sz="3600" dirty="0"/>
          </a:p>
        </p:txBody>
      </p:sp>
      <p:sp>
        <p:nvSpPr>
          <p:cNvPr id="4" name="Rectangle 3"/>
          <p:cNvSpPr/>
          <p:nvPr/>
        </p:nvSpPr>
        <p:spPr>
          <a:xfrm>
            <a:off x="707364" y="1489402"/>
            <a:ext cx="9980763" cy="4524315"/>
          </a:xfrm>
          <a:prstGeom prst="rect">
            <a:avLst/>
          </a:prstGeom>
        </p:spPr>
        <p:txBody>
          <a:bodyPr wrap="square">
            <a:spAutoFit/>
          </a:bodyPr>
          <a:lstStyle/>
          <a:p>
            <a:pPr fontAlgn="base"/>
            <a:r>
              <a:rPr lang="en-US" dirty="0" smtClean="0"/>
              <a:t>The </a:t>
            </a:r>
            <a:r>
              <a:rPr lang="en-US" dirty="0" err="1" smtClean="0"/>
              <a:t>IActionResult</a:t>
            </a:r>
            <a:r>
              <a:rPr lang="en-US" dirty="0" smtClean="0"/>
              <a:t> type in ASP.NET Core Web API provides several benefits that enhance web application development, maintenance, and scalability. It is a flexible and unified way to return different types of responses from controller actions. Here are some of the key benefits:</a:t>
            </a:r>
          </a:p>
          <a:p>
            <a:pPr fontAlgn="base"/>
            <a:r>
              <a:rPr lang="en-US" b="1" dirty="0" smtClean="0"/>
              <a:t>Flexibility in Response Types:</a:t>
            </a:r>
            <a:r>
              <a:rPr lang="en-US" dirty="0" smtClean="0"/>
              <a:t> </a:t>
            </a:r>
            <a:r>
              <a:rPr lang="en-US" dirty="0" err="1" smtClean="0"/>
              <a:t>IActionResult</a:t>
            </a:r>
            <a:r>
              <a:rPr lang="en-US" dirty="0" smtClean="0"/>
              <a:t> allows an action method to return various response types, such as OK, </a:t>
            </a:r>
            <a:r>
              <a:rPr lang="en-US" dirty="0" err="1" smtClean="0"/>
              <a:t>BadRequest</a:t>
            </a:r>
            <a:r>
              <a:rPr lang="en-US" dirty="0" smtClean="0"/>
              <a:t>, </a:t>
            </a:r>
            <a:r>
              <a:rPr lang="en-US" dirty="0" err="1" smtClean="0"/>
              <a:t>NotFound</a:t>
            </a:r>
            <a:r>
              <a:rPr lang="en-US" dirty="0" smtClean="0"/>
              <a:t>, or File. This flexibility lets developers easily handle responses to the needs of different API calls without having to change the method signature.</a:t>
            </a:r>
          </a:p>
          <a:p>
            <a:pPr fontAlgn="base"/>
            <a:r>
              <a:rPr lang="en-US" b="1" dirty="0" smtClean="0"/>
              <a:t>Improved Readability and Maintainability:</a:t>
            </a:r>
            <a:r>
              <a:rPr lang="en-US" dirty="0" smtClean="0"/>
              <a:t> By using </a:t>
            </a:r>
            <a:r>
              <a:rPr lang="en-US" dirty="0" err="1" smtClean="0"/>
              <a:t>IActionResult</a:t>
            </a:r>
            <a:r>
              <a:rPr lang="en-US" dirty="0" smtClean="0"/>
              <a:t>, the intent of the code becomes clearer. For instance, returning Ok(result) or </a:t>
            </a:r>
            <a:r>
              <a:rPr lang="en-US" dirty="0" err="1" smtClean="0"/>
              <a:t>NotFound</a:t>
            </a:r>
            <a:r>
              <a:rPr lang="en-US" dirty="0" smtClean="0"/>
              <a:t>() directly from an action method makes it easy to understand the possible outcomes of the API call, improving the maintainability of the code.</a:t>
            </a:r>
          </a:p>
          <a:p>
            <a:pPr fontAlgn="base"/>
            <a:r>
              <a:rPr lang="en-US" b="1" dirty="0" smtClean="0"/>
              <a:t>Support for Asynchronous Operations:</a:t>
            </a:r>
            <a:r>
              <a:rPr lang="en-US" dirty="0" smtClean="0"/>
              <a:t> ASP.NET Core supports asynchronous action methods, allowing for non-blocking I/O operations. </a:t>
            </a:r>
            <a:r>
              <a:rPr lang="en-US" dirty="0" err="1" smtClean="0"/>
              <a:t>IActionResult</a:t>
            </a:r>
            <a:r>
              <a:rPr lang="en-US" dirty="0" smtClean="0"/>
              <a:t> can be used with asynchronous patterns, such as Task&lt;</a:t>
            </a:r>
            <a:r>
              <a:rPr lang="en-US" dirty="0" err="1" smtClean="0"/>
              <a:t>IActionResult</a:t>
            </a:r>
            <a:r>
              <a:rPr lang="en-US" dirty="0" smtClean="0"/>
              <a:t>&gt;, to improve the scalability and performance of web applications by efficiently handling web requests.</a:t>
            </a:r>
          </a:p>
          <a:p>
            <a:pPr fontAlgn="base"/>
            <a:r>
              <a:rPr lang="en-US" b="1" dirty="0" smtClean="0"/>
              <a:t>Enhanced Client-Side Interaction:</a:t>
            </a:r>
            <a:r>
              <a:rPr lang="en-US" dirty="0" smtClean="0"/>
              <a:t> By using standardized responses provided by </a:t>
            </a:r>
            <a:r>
              <a:rPr lang="en-US" dirty="0" err="1" smtClean="0"/>
              <a:t>IActionResult</a:t>
            </a:r>
            <a:r>
              <a:rPr lang="en-US" dirty="0" smtClean="0"/>
              <a:t>, such as status codes and content results, client-side applications can more easily interpret and react to the API responses. This standardization helps in building robust client-server communication.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err="1" smtClean="0"/>
              <a:t>ActionResult</a:t>
            </a:r>
            <a:r>
              <a:rPr lang="en-US" sz="3100" b="1" dirty="0" smtClean="0"/>
              <a:t>&lt;T&gt; Return Type in ASP.NET Core Web API:</a:t>
            </a:r>
            <a:r>
              <a:rPr lang="en-US" b="1" dirty="0" smtClean="0"/>
              <a:t/>
            </a:r>
            <a:br>
              <a:rPr lang="en-US" b="1" dirty="0" smtClean="0"/>
            </a:br>
            <a:endParaRPr lang="en-US" dirty="0"/>
          </a:p>
        </p:txBody>
      </p:sp>
      <p:sp>
        <p:nvSpPr>
          <p:cNvPr id="3" name="Rectangle 2"/>
          <p:cNvSpPr/>
          <p:nvPr/>
        </p:nvSpPr>
        <p:spPr>
          <a:xfrm>
            <a:off x="923026" y="1292858"/>
            <a:ext cx="8177842" cy="1200329"/>
          </a:xfrm>
          <a:prstGeom prst="rect">
            <a:avLst/>
          </a:prstGeom>
        </p:spPr>
        <p:txBody>
          <a:bodyPr wrap="square">
            <a:spAutoFit/>
          </a:bodyPr>
          <a:lstStyle/>
          <a:p>
            <a:r>
              <a:rPr lang="en-US" dirty="0" err="1" smtClean="0"/>
              <a:t>ActionResult</a:t>
            </a:r>
            <a:r>
              <a:rPr lang="en-US" dirty="0" smtClean="0"/>
              <a:t>&lt;T&gt; extends </a:t>
            </a:r>
            <a:r>
              <a:rPr lang="en-US" dirty="0" err="1" smtClean="0"/>
              <a:t>IActionResult</a:t>
            </a:r>
            <a:r>
              <a:rPr lang="en-US" dirty="0" smtClean="0"/>
              <a:t> by allowing you to return either a response type that implements </a:t>
            </a:r>
            <a:r>
              <a:rPr lang="en-US" dirty="0" err="1" smtClean="0"/>
              <a:t>IActionResult</a:t>
            </a:r>
            <a:r>
              <a:rPr lang="en-US" dirty="0" smtClean="0"/>
              <a:t> or return a specific type T. So, it is the combination of </a:t>
            </a:r>
            <a:r>
              <a:rPr lang="en-US" dirty="0" err="1" smtClean="0"/>
              <a:t>ActionResult</a:t>
            </a:r>
            <a:r>
              <a:rPr lang="en-US" dirty="0" smtClean="0"/>
              <a:t> and Specific type. It enables us to return a type deriving either from </a:t>
            </a:r>
            <a:r>
              <a:rPr lang="en-US" dirty="0" err="1" smtClean="0"/>
              <a:t>ActionResult</a:t>
            </a:r>
            <a:r>
              <a:rPr lang="en-US" dirty="0" smtClean="0"/>
              <a:t> or a specific type.</a:t>
            </a:r>
            <a:endParaRPr lang="en-US" dirty="0"/>
          </a:p>
        </p:txBody>
      </p:sp>
      <p:pic>
        <p:nvPicPr>
          <p:cNvPr id="2050" name="Picture 2"/>
          <p:cNvPicPr>
            <a:picLocks noChangeAspect="1" noChangeArrowheads="1"/>
          </p:cNvPicPr>
          <p:nvPr/>
        </p:nvPicPr>
        <p:blipFill>
          <a:blip r:embed="rId2"/>
          <a:srcRect/>
          <a:stretch>
            <a:fillRect/>
          </a:stretch>
        </p:blipFill>
        <p:spPr bwMode="auto">
          <a:xfrm>
            <a:off x="905774" y="3374213"/>
            <a:ext cx="7594031" cy="332033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824826" y="2192459"/>
            <a:ext cx="6810933" cy="270734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SaritaCorporateTrain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SaritaCorporateTrainer</Template>
  <TotalTime>31</TotalTime>
  <Words>398</Words>
  <Application>Microsoft Office PowerPoint</Application>
  <PresentationFormat>Custom</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SaritaCorporateTrainer</vt:lpstr>
      <vt:lpstr>ActionResult Types in Web API</vt:lpstr>
      <vt:lpstr>ResultTypes in WebAPI </vt:lpstr>
      <vt:lpstr>Various Return Types:</vt:lpstr>
      <vt:lpstr>Slide 4</vt:lpstr>
      <vt:lpstr>IActionResult Return Type in ASP.NET Core Web API: </vt:lpstr>
      <vt:lpstr>IActionResult:example WebAPI_ResultTypes_Demo</vt:lpstr>
      <vt:lpstr>Slide 7</vt:lpstr>
      <vt:lpstr>Benefits of using IActionResult type in ASP.NET Core  Web API </vt:lpstr>
      <vt:lpstr>ActionResult&lt;T&gt; Return Type in ASP.NET Core Web API: </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ActionResult Types in Web API</dc:title>
  <dc:creator>HP</dc:creator>
  <cp:lastModifiedBy>HP</cp:lastModifiedBy>
  <cp:revision>9</cp:revision>
  <dcterms:created xsi:type="dcterms:W3CDTF">2024-02-28T14:07:25Z</dcterms:created>
  <dcterms:modified xsi:type="dcterms:W3CDTF">2024-02-28T14:38:50Z</dcterms:modified>
</cp:coreProperties>
</file>