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76" r:id="rId6"/>
    <p:sldId id="279" r:id="rId7"/>
    <p:sldId id="278" r:id="rId8"/>
    <p:sldId id="277" r:id="rId9"/>
    <p:sldId id="267" r:id="rId10"/>
    <p:sldId id="258" r:id="rId11"/>
    <p:sldId id="257" r:id="rId12"/>
    <p:sldId id="260" r:id="rId13"/>
    <p:sldId id="261" r:id="rId14"/>
    <p:sldId id="262" r:id="rId15"/>
    <p:sldId id="265" r:id="rId16"/>
    <p:sldId id="264" r:id="rId17"/>
    <p:sldId id="266" r:id="rId18"/>
    <p:sldId id="268" r:id="rId19"/>
    <p:sldId id="269" r:id="rId20"/>
    <p:sldId id="263" r:id="rId21"/>
    <p:sldId id="272" r:id="rId22"/>
    <p:sldId id="271" r:id="rId23"/>
    <p:sldId id="274" r:id="rId24"/>
    <p:sldId id="270" r:id="rId25"/>
    <p:sldId id="275" r:id="rId26"/>
    <p:sldId id="259" r:id="rId27"/>
    <p:sldId id="27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19FCFA-682C-48F5-81F4-7816B8C33F24}" v="8" dt="2022-04-05T04:46:55.9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474CCF-98B4-411A-8810-C31E8C29E19B}"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474CCF-98B4-411A-8810-C31E8C29E19B}"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474CCF-98B4-411A-8810-C31E8C29E19B}"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474CCF-98B4-411A-8810-C31E8C29E19B}"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474CCF-98B4-411A-8810-C31E8C29E19B}"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474CCF-98B4-411A-8810-C31E8C29E19B}" type="datetimeFigureOut">
              <a:rPr lang="en-US" smtClean="0"/>
              <a:pPr/>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474CCF-98B4-411A-8810-C31E8C29E19B}" type="datetimeFigureOut">
              <a:rPr lang="en-US" smtClean="0"/>
              <a:pPr/>
              <a:t>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474CCF-98B4-411A-8810-C31E8C29E19B}" type="datetimeFigureOut">
              <a:rPr lang="en-US" smtClean="0"/>
              <a:pPr/>
              <a:t>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74CCF-98B4-411A-8810-C31E8C29E19B}" type="datetimeFigureOut">
              <a:rPr lang="en-US" smtClean="0"/>
              <a:pPr/>
              <a:t>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474CCF-98B4-411A-8810-C31E8C29E19B}" type="datetimeFigureOut">
              <a:rPr lang="en-US" smtClean="0"/>
              <a:pPr/>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474CCF-98B4-411A-8810-C31E8C29E19B}" type="datetimeFigureOut">
              <a:rPr lang="en-US" smtClean="0"/>
              <a:pPr/>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pPr/>
              <a:t>2/27/2024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exceptionnotfound.net/the-startup-file-in-asp-net-5-what-does-it-do/"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0F88C2-D62C-496E-8359-A6E42ABBE5C2}"/>
              </a:ext>
            </a:extLst>
          </p:cNvPr>
          <p:cNvSpPr>
            <a:spLocks noGrp="1"/>
          </p:cNvSpPr>
          <p:nvPr>
            <p:ph type="ctrTitle"/>
          </p:nvPr>
        </p:nvSpPr>
        <p:spPr/>
        <p:txBody>
          <a:bodyPr/>
          <a:lstStyle/>
          <a:p>
            <a:r>
              <a:rPr lang="en-US" dirty="0"/>
              <a:t>Middleware</a:t>
            </a:r>
          </a:p>
        </p:txBody>
      </p:sp>
      <p:sp>
        <p:nvSpPr>
          <p:cNvPr id="3" name="Subtitle 2">
            <a:extLst>
              <a:ext uri="{FF2B5EF4-FFF2-40B4-BE49-F238E27FC236}">
                <a16:creationId xmlns="" xmlns:a16="http://schemas.microsoft.com/office/drawing/2014/main" id="{D66627D2-8B6B-4DCC-9D83-1FA969EFAFA0}"/>
              </a:ext>
            </a:extLst>
          </p:cNvPr>
          <p:cNvSpPr>
            <a:spLocks noGrp="1"/>
          </p:cNvSpPr>
          <p:nvPr>
            <p:ph type="subTitle" idx="1"/>
          </p:nvPr>
        </p:nvSpPr>
        <p:spPr/>
        <p:txBody>
          <a:bodyPr>
            <a:normAutofit/>
          </a:bodyPr>
          <a:lstStyle/>
          <a:p>
            <a:r>
              <a:rPr lang="en-US" dirty="0"/>
              <a:t>Sarita Lad</a:t>
            </a:r>
          </a:p>
          <a:p>
            <a:r>
              <a:rPr lang="en-US" sz="1800" dirty="0">
                <a:solidFill>
                  <a:schemeClr val="tx1">
                    <a:lumMod val="50000"/>
                    <a:lumOff val="50000"/>
                  </a:schemeClr>
                </a:solidFill>
              </a:rPr>
              <a:t>DATE</a:t>
            </a:r>
          </a:p>
        </p:txBody>
      </p:sp>
    </p:spTree>
    <p:extLst>
      <p:ext uri="{BB962C8B-B14F-4D97-AF65-F5344CB8AC3E}">
        <p14:creationId xmlns="" xmlns:p14="http://schemas.microsoft.com/office/powerpoint/2010/main"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C21D3147-4563-4C1A-887B-4B7AB78C1DB3}"/>
              </a:ext>
            </a:extLst>
          </p:cNvPr>
          <p:cNvSpPr>
            <a:spLocks noGrp="1"/>
          </p:cNvSpPr>
          <p:nvPr>
            <p:ph type="title"/>
          </p:nvPr>
        </p:nvSpPr>
        <p:spPr/>
        <p:txBody>
          <a:bodyPr anchor="ctr">
            <a:normAutofit/>
          </a:bodyPr>
          <a:lstStyle/>
          <a:p>
            <a:r>
              <a:rPr lang="en-US" dirty="0"/>
              <a:t>What is Middleware?</a:t>
            </a:r>
            <a:endParaRPr lang="en-IN" dirty="0"/>
          </a:p>
        </p:txBody>
      </p:sp>
      <p:sp>
        <p:nvSpPr>
          <p:cNvPr id="6" name="Content Placeholder 3">
            <a:extLst>
              <a:ext uri="{FF2B5EF4-FFF2-40B4-BE49-F238E27FC236}">
                <a16:creationId xmlns="" xmlns:a16="http://schemas.microsoft.com/office/drawing/2014/main" id="{7F4387A6-0E6A-49BA-8E0D-355F669517AA}"/>
              </a:ext>
            </a:extLst>
          </p:cNvPr>
          <p:cNvSpPr>
            <a:spLocks noGrp="1"/>
          </p:cNvSpPr>
          <p:nvPr>
            <p:ph sz="half" idx="1"/>
          </p:nvPr>
        </p:nvSpPr>
        <p:spPr/>
        <p:txBody>
          <a:bodyPr>
            <a:normAutofit/>
          </a:bodyPr>
          <a:lstStyle/>
          <a:p>
            <a:r>
              <a:rPr lang="en-US" sz="2000" b="1" i="0" dirty="0">
                <a:effectLst/>
              </a:rPr>
              <a:t>Configure() method in ASP.NET Core Startup class</a:t>
            </a:r>
            <a:endParaRPr lang="en-US" sz="2000" b="0" i="0" dirty="0">
              <a:effectLst/>
            </a:endParaRPr>
          </a:p>
          <a:p>
            <a:pPr fontAlgn="base"/>
            <a:r>
              <a:rPr lang="en-US" sz="2000" b="0" i="0" dirty="0">
                <a:effectLst/>
              </a:rPr>
              <a:t>The Configure method is a place where we can configure </a:t>
            </a:r>
            <a:r>
              <a:rPr lang="en-US" sz="2000" b="0" i="0" u="sng" dirty="0">
                <a:effectLst/>
              </a:rPr>
              <a:t>the application request pipeline </a:t>
            </a:r>
            <a:r>
              <a:rPr lang="en-US" sz="2000" b="0" i="0" dirty="0">
                <a:effectLst/>
              </a:rPr>
              <a:t>for our asp.net core application using the </a:t>
            </a:r>
            <a:r>
              <a:rPr lang="en-US" sz="2000" b="0" i="0" dirty="0" err="1">
                <a:effectLst/>
              </a:rPr>
              <a:t>IApplicationBuilder</a:t>
            </a:r>
            <a:r>
              <a:rPr lang="en-US" sz="2000" b="0" i="0" dirty="0">
                <a:effectLst/>
              </a:rPr>
              <a:t> instance that is provided by the built-in IoC container.</a:t>
            </a:r>
          </a:p>
          <a:p>
            <a:pPr fontAlgn="base"/>
            <a:r>
              <a:rPr lang="en-US" sz="2000" b="0" i="0" dirty="0">
                <a:effectLst/>
              </a:rPr>
              <a:t>ASP.NET Core introduced the middleware components to define a request pipeline, which will be executed on every request. You include only those middleware components which are required by your application and thus increase the performance of your application.</a:t>
            </a:r>
          </a:p>
          <a:p>
            <a:endParaRPr lang="en-IN" sz="2000" dirty="0"/>
          </a:p>
        </p:txBody>
      </p:sp>
      <p:pic>
        <p:nvPicPr>
          <p:cNvPr id="1026" name="Picture 2" descr="Understanding Middleware Components in ASP.NET Core">
            <a:extLst>
              <a:ext uri="{FF2B5EF4-FFF2-40B4-BE49-F238E27FC236}">
                <a16:creationId xmlns="" xmlns:a16="http://schemas.microsoft.com/office/drawing/2014/main" id="{92A7693D-654D-4B0B-8D5B-3442908B7F8A}"/>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tretch>
            <a:fillRect/>
          </a:stretch>
        </p:blipFill>
        <p:spPr bwMode="auto">
          <a:xfrm>
            <a:off x="6286500" y="2143126"/>
            <a:ext cx="5181600" cy="2886074"/>
          </a:xfrm>
          <a:prstGeom prst="rect">
            <a:avLst/>
          </a:prstGeom>
          <a:solidFill>
            <a:srgbClr val="FFFFFF"/>
          </a:solidFill>
        </p:spPr>
      </p:pic>
    </p:spTree>
    <p:extLst>
      <p:ext uri="{BB962C8B-B14F-4D97-AF65-F5344CB8AC3E}">
        <p14:creationId xmlns="" xmlns:p14="http://schemas.microsoft.com/office/powerpoint/2010/main" val="1665895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878CE9F2-3BCA-4A9E-8810-1D8C0EC583FE}"/>
              </a:ext>
            </a:extLst>
          </p:cNvPr>
          <p:cNvSpPr>
            <a:spLocks noGrp="1"/>
          </p:cNvSpPr>
          <p:nvPr>
            <p:ph type="title"/>
          </p:nvPr>
        </p:nvSpPr>
        <p:spPr/>
        <p:txBody>
          <a:bodyPr>
            <a:normAutofit fontScale="90000"/>
          </a:bodyPr>
          <a:lstStyle/>
          <a:p>
            <a:r>
              <a:rPr lang="en-US" b="1" i="0" dirty="0">
                <a:solidFill>
                  <a:srgbClr val="000000"/>
                </a:solidFill>
                <a:effectLst/>
                <a:latin typeface="arial" panose="020B0604020202020204" pitchFamily="34" charset="0"/>
              </a:rPr>
              <a:t>What is the Execution Order of Middleware Components in ASP.NET Core Application?</a:t>
            </a:r>
            <a:r>
              <a:rPr lang="en-US" b="0" i="0" dirty="0">
                <a:solidFill>
                  <a:srgbClr val="3A3A3A"/>
                </a:solidFill>
                <a:effectLst/>
                <a:latin typeface="-apple-system"/>
              </a:rPr>
              <a:t/>
            </a:r>
            <a:br>
              <a:rPr lang="en-US" b="0" i="0" dirty="0">
                <a:solidFill>
                  <a:srgbClr val="3A3A3A"/>
                </a:solidFill>
                <a:effectLst/>
                <a:latin typeface="-apple-system"/>
              </a:rPr>
            </a:br>
            <a:endParaRPr lang="en-IN" dirty="0"/>
          </a:p>
        </p:txBody>
      </p:sp>
      <p:pic>
        <p:nvPicPr>
          <p:cNvPr id="8" name="Content Placeholder 3" descr="A screenshot of a computer&#10;&#10;Description automatically generated">
            <a:extLst>
              <a:ext uri="{FF2B5EF4-FFF2-40B4-BE49-F238E27FC236}">
                <a16:creationId xmlns="" xmlns:a16="http://schemas.microsoft.com/office/drawing/2014/main" id="{DEB2A651-970E-46F9-BD69-BD27C913B71B}"/>
              </a:ext>
            </a:extLst>
          </p:cNvPr>
          <p:cNvPicPr>
            <a:picLocks noGrp="1" noChangeAspect="1"/>
          </p:cNvPicPr>
          <p:nvPr>
            <p:ph idx="1"/>
          </p:nvPr>
        </p:nvPicPr>
        <p:blipFill rotWithShape="1">
          <a:blip r:embed="rId2" cstate="print"/>
          <a:srcRect l="8775" t="8508" r="11589" b="28147"/>
          <a:stretch/>
        </p:blipFill>
        <p:spPr bwMode="auto">
          <a:xfrm>
            <a:off x="599411" y="1305341"/>
            <a:ext cx="4709436" cy="3943350"/>
          </a:xfrm>
          <a:prstGeom prst="rect">
            <a:avLst/>
          </a:prstGeom>
          <a:ln>
            <a:noFill/>
          </a:ln>
          <a:extLst>
            <a:ext uri="{53640926-AAD7-44D8-BBD7-CCE9431645EC}">
              <a14:shadowObscured xmlns="" xmlns:a14="http://schemas.microsoft.com/office/drawing/2010/main"/>
            </a:ext>
          </a:extLst>
        </p:spPr>
      </p:pic>
      <p:sp>
        <p:nvSpPr>
          <p:cNvPr id="10" name="TextBox 9">
            <a:extLst>
              <a:ext uri="{FF2B5EF4-FFF2-40B4-BE49-F238E27FC236}">
                <a16:creationId xmlns="" xmlns:a16="http://schemas.microsoft.com/office/drawing/2014/main" id="{89669FF0-9F0F-442C-A380-B0FFC4F55F39}"/>
              </a:ext>
            </a:extLst>
          </p:cNvPr>
          <p:cNvSpPr txBox="1"/>
          <p:nvPr/>
        </p:nvSpPr>
        <p:spPr>
          <a:xfrm>
            <a:off x="5586275" y="1296787"/>
            <a:ext cx="6094520" cy="4247317"/>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The ASP.NET Core middleware components are executed in the same order as they are added to the pipeline. So, we need to take care when adding the middleware components to the request processing pipeline.</a:t>
            </a:r>
            <a:endParaRPr lang="en-US" b="0" i="0" dirty="0">
              <a:solidFill>
                <a:srgbClr val="212529"/>
              </a:solidFill>
              <a:effectLst/>
              <a:latin typeface="-apple-system"/>
            </a:endParaRPr>
          </a:p>
          <a:p>
            <a:pPr algn="just" fontAlgn="base"/>
            <a:r>
              <a:rPr lang="en-US" b="0" i="0" dirty="0">
                <a:solidFill>
                  <a:srgbClr val="000000"/>
                </a:solidFill>
                <a:effectLst/>
                <a:latin typeface="arial" panose="020B0604020202020204" pitchFamily="34" charset="0"/>
              </a:rPr>
              <a:t>As per your application’s business requirements, you may add any number of Middleware components. For example, if you are developing a static web application with some static HTML pages and images, then you may require only “</a:t>
            </a:r>
            <a:r>
              <a:rPr lang="en-US" b="0" i="0" dirty="0" err="1">
                <a:solidFill>
                  <a:srgbClr val="000000"/>
                </a:solidFill>
                <a:effectLst/>
                <a:latin typeface="arial" panose="020B0604020202020204" pitchFamily="34" charset="0"/>
              </a:rPr>
              <a:t>StaticFiles</a:t>
            </a:r>
            <a:r>
              <a:rPr lang="en-US" b="0" i="0" dirty="0">
                <a:solidFill>
                  <a:srgbClr val="000000"/>
                </a:solidFill>
                <a:effectLst/>
                <a:latin typeface="arial" panose="020B0604020202020204" pitchFamily="34" charset="0"/>
              </a:rPr>
              <a:t>” middleware components in the request processing pipeline.</a:t>
            </a:r>
            <a:endParaRPr lang="en-US" b="0" i="0" dirty="0">
              <a:solidFill>
                <a:srgbClr val="212529"/>
              </a:solidFill>
              <a:effectLst/>
              <a:latin typeface="-apple-system"/>
            </a:endParaRPr>
          </a:p>
          <a:p>
            <a:pPr algn="just" fontAlgn="base"/>
            <a:r>
              <a:rPr lang="en-US" b="0" i="0" dirty="0">
                <a:solidFill>
                  <a:srgbClr val="000000"/>
                </a:solidFill>
                <a:effectLst/>
                <a:latin typeface="arial" panose="020B0604020202020204" pitchFamily="34" charset="0"/>
              </a:rPr>
              <a:t>But, if you are developing a secure dynamic data-driven web application then you may require several middleware components such as Logging Middleware, Authentication middleware, Authorization middleware, MVC middleware, etc.</a:t>
            </a:r>
            <a:endParaRPr lang="en-US" b="0" i="0" dirty="0">
              <a:solidFill>
                <a:srgbClr val="212529"/>
              </a:solidFill>
              <a:effectLst/>
              <a:latin typeface="-apple-system"/>
            </a:endParaRPr>
          </a:p>
        </p:txBody>
      </p:sp>
    </p:spTree>
    <p:extLst>
      <p:ext uri="{BB962C8B-B14F-4D97-AF65-F5344CB8AC3E}">
        <p14:creationId xmlns="" xmlns:p14="http://schemas.microsoft.com/office/powerpoint/2010/main" val="2936876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878CE9F2-3BCA-4A9E-8810-1D8C0EC583FE}"/>
              </a:ext>
            </a:extLst>
          </p:cNvPr>
          <p:cNvSpPr>
            <a:spLocks noGrp="1"/>
          </p:cNvSpPr>
          <p:nvPr>
            <p:ph type="title"/>
          </p:nvPr>
        </p:nvSpPr>
        <p:spPr/>
        <p:txBody>
          <a:bodyPr>
            <a:normAutofit fontScale="90000"/>
          </a:bodyPr>
          <a:lstStyle/>
          <a:p>
            <a:r>
              <a:rPr lang="en-US" b="1" i="0" dirty="0">
                <a:solidFill>
                  <a:srgbClr val="000000"/>
                </a:solidFill>
                <a:effectLst/>
                <a:latin typeface="arial" panose="020B0604020202020204" pitchFamily="34" charset="0"/>
              </a:rPr>
              <a:t>What are Request Delegates in ASP.NET Core?</a:t>
            </a:r>
            <a:r>
              <a:rPr lang="en-US" b="0" i="0" dirty="0">
                <a:solidFill>
                  <a:srgbClr val="3A3A3A"/>
                </a:solidFill>
                <a:effectLst/>
                <a:latin typeface="-apple-system"/>
              </a:rPr>
              <a:t/>
            </a:r>
            <a:br>
              <a:rPr lang="en-US" b="0" i="0" dirty="0">
                <a:solidFill>
                  <a:srgbClr val="3A3A3A"/>
                </a:solidFill>
                <a:effectLst/>
                <a:latin typeface="-apple-system"/>
              </a:rPr>
            </a:br>
            <a:endParaRPr lang="en-IN" dirty="0"/>
          </a:p>
        </p:txBody>
      </p:sp>
      <p:sp>
        <p:nvSpPr>
          <p:cNvPr id="5" name="TextBox 4">
            <a:extLst>
              <a:ext uri="{FF2B5EF4-FFF2-40B4-BE49-F238E27FC236}">
                <a16:creationId xmlns="" xmlns:a16="http://schemas.microsoft.com/office/drawing/2014/main" id="{6B932E27-6E02-468E-9349-7A5B0501A9C7}"/>
              </a:ext>
            </a:extLst>
          </p:cNvPr>
          <p:cNvSpPr txBox="1"/>
          <p:nvPr/>
        </p:nvSpPr>
        <p:spPr>
          <a:xfrm>
            <a:off x="486730" y="1075765"/>
            <a:ext cx="8788215" cy="2862322"/>
          </a:xfrm>
          <a:prstGeom prst="rect">
            <a:avLst/>
          </a:prstGeom>
          <a:noFill/>
        </p:spPr>
        <p:txBody>
          <a:bodyPr wrap="square">
            <a:spAutoFit/>
          </a:bodyPr>
          <a:lstStyle/>
          <a:p>
            <a:r>
              <a:rPr lang="en-US" b="0" i="0" dirty="0">
                <a:solidFill>
                  <a:srgbClr val="000000"/>
                </a:solidFill>
                <a:effectLst/>
                <a:latin typeface="arial" panose="020B0604020202020204" pitchFamily="34" charset="0"/>
              </a:rPr>
              <a:t>In ASP.NET Core, Request delegates are used to build the request pipeline i.e. request delegates are used to handle each incoming HTTP request. In ASP.NET Core, you can configure the Request delegates using the </a:t>
            </a:r>
            <a:r>
              <a:rPr lang="en-US" b="1" i="0" dirty="0">
                <a:solidFill>
                  <a:srgbClr val="000000"/>
                </a:solidFill>
                <a:effectLst/>
                <a:latin typeface="arial" panose="020B0604020202020204" pitchFamily="34" charset="0"/>
              </a:rPr>
              <a:t>Run, Map, and Use</a:t>
            </a:r>
            <a:r>
              <a:rPr lang="en-US" b="0" i="0" dirty="0">
                <a:solidFill>
                  <a:srgbClr val="000000"/>
                </a:solidFill>
                <a:effectLst/>
                <a:latin typeface="arial" panose="020B0604020202020204" pitchFamily="34" charset="0"/>
              </a:rPr>
              <a:t> extension methods. You can specify a request delegate using an in-line anonymous method (called in-line middleware) or you can specify the request delegates using a reusable class. These reusable classes and in-line anonymous methods are called middleware or middleware components. Each middleware component in the request processing pipeline is responsible for invoking the next component in the pipeline or short-circuiting the pipeline by not calling the next middleware component.</a:t>
            </a:r>
            <a:endParaRPr lang="en-IN" dirty="0"/>
          </a:p>
        </p:txBody>
      </p:sp>
    </p:spTree>
    <p:extLst>
      <p:ext uri="{BB962C8B-B14F-4D97-AF65-F5344CB8AC3E}">
        <p14:creationId xmlns="" xmlns:p14="http://schemas.microsoft.com/office/powerpoint/2010/main" val="2977968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878CE9F2-3BCA-4A9E-8810-1D8C0EC583FE}"/>
              </a:ext>
            </a:extLst>
          </p:cNvPr>
          <p:cNvSpPr>
            <a:spLocks noGrp="1"/>
          </p:cNvSpPr>
          <p:nvPr>
            <p:ph type="title"/>
          </p:nvPr>
        </p:nvSpPr>
        <p:spPr/>
        <p:txBody>
          <a:bodyPr>
            <a:normAutofit fontScale="90000"/>
          </a:bodyPr>
          <a:lstStyle/>
          <a:p>
            <a:r>
              <a:rPr lang="en-US" b="1" i="0" dirty="0">
                <a:solidFill>
                  <a:srgbClr val="000000"/>
                </a:solidFill>
                <a:effectLst/>
                <a:latin typeface="arial" panose="020B0604020202020204" pitchFamily="34" charset="0"/>
              </a:rPr>
              <a:t>What is the use of the Use and Run method in ASP.NET Core Web Application?</a:t>
            </a:r>
            <a:r>
              <a:rPr lang="en-US" b="0" i="0" dirty="0">
                <a:solidFill>
                  <a:srgbClr val="3A3A3A"/>
                </a:solidFill>
                <a:effectLst/>
                <a:latin typeface="-apple-system"/>
              </a:rPr>
              <a:t/>
            </a:r>
            <a:br>
              <a:rPr lang="en-US" b="0" i="0" dirty="0">
                <a:solidFill>
                  <a:srgbClr val="3A3A3A"/>
                </a:solidFill>
                <a:effectLst/>
                <a:latin typeface="-apple-system"/>
              </a:rPr>
            </a:br>
            <a:endParaRPr lang="en-IN" dirty="0"/>
          </a:p>
        </p:txBody>
      </p:sp>
      <p:sp>
        <p:nvSpPr>
          <p:cNvPr id="5" name="TextBox 4">
            <a:extLst>
              <a:ext uri="{FF2B5EF4-FFF2-40B4-BE49-F238E27FC236}">
                <a16:creationId xmlns="" xmlns:a16="http://schemas.microsoft.com/office/drawing/2014/main" id="{B9388492-3E40-4FF6-B4FE-0E2480FAB115}"/>
              </a:ext>
            </a:extLst>
          </p:cNvPr>
          <p:cNvSpPr txBox="1"/>
          <p:nvPr/>
        </p:nvSpPr>
        <p:spPr>
          <a:xfrm>
            <a:off x="612559" y="1289845"/>
            <a:ext cx="8333912" cy="2031325"/>
          </a:xfrm>
          <a:prstGeom prst="rect">
            <a:avLst/>
          </a:prstGeom>
          <a:noFill/>
        </p:spPr>
        <p:txBody>
          <a:bodyPr wrap="square">
            <a:spAutoFit/>
          </a:bodyPr>
          <a:lstStyle/>
          <a:p>
            <a:r>
              <a:rPr lang="en-US" b="0" i="0" dirty="0">
                <a:solidFill>
                  <a:srgbClr val="000000"/>
                </a:solidFill>
                <a:effectLst/>
                <a:latin typeface="arial" panose="020B0604020202020204" pitchFamily="34" charset="0"/>
              </a:rPr>
              <a:t>In ASP.NET Core, you can use the “</a:t>
            </a:r>
            <a:r>
              <a:rPr lang="en-US" b="1" i="0" dirty="0">
                <a:solidFill>
                  <a:srgbClr val="000000"/>
                </a:solidFill>
                <a:effectLst/>
                <a:latin typeface="arial" panose="020B0604020202020204" pitchFamily="34" charset="0"/>
              </a:rPr>
              <a:t>Use</a:t>
            </a:r>
            <a:r>
              <a:rPr lang="en-US" b="0" i="0" dirty="0">
                <a:solidFill>
                  <a:srgbClr val="000000"/>
                </a:solidFill>
                <a:effectLst/>
                <a:latin typeface="arial" panose="020B0604020202020204" pitchFamily="34" charset="0"/>
              </a:rPr>
              <a:t>” and “</a:t>
            </a:r>
            <a:r>
              <a:rPr lang="en-US" b="1" i="0" dirty="0">
                <a:solidFill>
                  <a:srgbClr val="000000"/>
                </a:solidFill>
                <a:effectLst/>
                <a:latin typeface="arial" panose="020B0604020202020204" pitchFamily="34" charset="0"/>
              </a:rPr>
              <a:t>Run</a:t>
            </a:r>
            <a:r>
              <a:rPr lang="en-US" b="0" i="0" dirty="0">
                <a:solidFill>
                  <a:srgbClr val="000000"/>
                </a:solidFill>
                <a:effectLst/>
                <a:latin typeface="arial" panose="020B0604020202020204" pitchFamily="34" charset="0"/>
              </a:rPr>
              <a:t>” extension methods to register the Inline Middleware component into the Request processing pipeline. The “Run” extension method allows us to add the terminating middleware (the middleware which will not call the next middleware components in the request processing pipeline). On the other hand, the “Use” extension method allows us to add the middleware components which may call the next middleware component in the request processing pipeline.</a:t>
            </a:r>
            <a:endParaRPr lang="en-IN" dirty="0"/>
          </a:p>
        </p:txBody>
      </p:sp>
      <p:sp>
        <p:nvSpPr>
          <p:cNvPr id="6" name="TextBox 5">
            <a:extLst>
              <a:ext uri="{FF2B5EF4-FFF2-40B4-BE49-F238E27FC236}">
                <a16:creationId xmlns="" xmlns:a16="http://schemas.microsoft.com/office/drawing/2014/main" id="{181EF059-6C95-4E60-86CC-8092AA8CE6C0}"/>
              </a:ext>
            </a:extLst>
          </p:cNvPr>
          <p:cNvSpPr txBox="1"/>
          <p:nvPr/>
        </p:nvSpPr>
        <p:spPr>
          <a:xfrm>
            <a:off x="747943" y="3661975"/>
            <a:ext cx="6389704" cy="2031325"/>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As you can see, in the configure method, three middleware components are registered in the request processing pipeline using the </a:t>
            </a:r>
            <a:r>
              <a:rPr lang="en-US" b="0" i="0" dirty="0" err="1">
                <a:solidFill>
                  <a:srgbClr val="000000"/>
                </a:solidFill>
                <a:effectLst/>
                <a:latin typeface="arial" panose="020B0604020202020204" pitchFamily="34" charset="0"/>
              </a:rPr>
              <a:t>IApplicationBuilder</a:t>
            </a:r>
            <a:r>
              <a:rPr lang="en-US" b="0" i="0" dirty="0">
                <a:solidFill>
                  <a:srgbClr val="000000"/>
                </a:solidFill>
                <a:effectLst/>
                <a:latin typeface="arial" panose="020B0604020202020204" pitchFamily="34" charset="0"/>
              </a:rPr>
              <a:t> instance i.e. app. They are as follows</a:t>
            </a:r>
            <a:endParaRPr lang="en-US" b="0" i="0" dirty="0">
              <a:solidFill>
                <a:srgbClr val="212529"/>
              </a:solidFill>
              <a:effectLst/>
              <a:latin typeface="-apple-system"/>
            </a:endParaRPr>
          </a:p>
          <a:p>
            <a:pPr algn="just" fontAlgn="base">
              <a:buFont typeface="+mj-lt"/>
              <a:buAutoNum type="arabicPeriod"/>
            </a:pPr>
            <a:r>
              <a:rPr lang="en-US" b="1" i="0" dirty="0" err="1">
                <a:solidFill>
                  <a:srgbClr val="000000"/>
                </a:solidFill>
                <a:effectLst/>
                <a:latin typeface="arial" panose="020B0604020202020204" pitchFamily="34" charset="0"/>
              </a:rPr>
              <a:t>UseDeveloperExceptionPage</a:t>
            </a:r>
            <a:r>
              <a:rPr lang="en-US" b="1" i="0" dirty="0">
                <a:solidFill>
                  <a:srgbClr val="000000"/>
                </a:solidFill>
                <a:effectLst/>
                <a:latin typeface="arial" panose="020B0604020202020204" pitchFamily="34" charset="0"/>
              </a:rPr>
              <a:t>() Middleware component</a:t>
            </a:r>
            <a:endParaRPr lang="en-US" b="0" i="0" dirty="0">
              <a:solidFill>
                <a:srgbClr val="212529"/>
              </a:solidFill>
              <a:effectLst/>
              <a:latin typeface="-apple-system"/>
            </a:endParaRPr>
          </a:p>
          <a:p>
            <a:pPr algn="just" fontAlgn="base">
              <a:buFont typeface="+mj-lt"/>
              <a:buAutoNum type="arabicPeriod"/>
            </a:pPr>
            <a:r>
              <a:rPr lang="en-US" b="1" i="0" dirty="0" err="1">
                <a:solidFill>
                  <a:srgbClr val="000000"/>
                </a:solidFill>
                <a:effectLst/>
                <a:latin typeface="arial" panose="020B0604020202020204" pitchFamily="34" charset="0"/>
              </a:rPr>
              <a:t>UseRouting</a:t>
            </a:r>
            <a:r>
              <a:rPr lang="en-US" b="1" i="0" dirty="0">
                <a:solidFill>
                  <a:srgbClr val="000000"/>
                </a:solidFill>
                <a:effectLst/>
                <a:latin typeface="arial" panose="020B0604020202020204" pitchFamily="34" charset="0"/>
              </a:rPr>
              <a:t>()</a:t>
            </a:r>
            <a:endParaRPr lang="en-US" b="0" i="0" dirty="0">
              <a:solidFill>
                <a:srgbClr val="212529"/>
              </a:solidFill>
              <a:effectLst/>
              <a:latin typeface="-apple-system"/>
            </a:endParaRPr>
          </a:p>
          <a:p>
            <a:pPr algn="just" fontAlgn="base">
              <a:buFont typeface="+mj-lt"/>
              <a:buAutoNum type="arabicPeriod"/>
            </a:pPr>
            <a:r>
              <a:rPr lang="en-US" b="1" i="0" dirty="0" err="1">
                <a:solidFill>
                  <a:srgbClr val="000000"/>
                </a:solidFill>
                <a:effectLst/>
                <a:latin typeface="arial" panose="020B0604020202020204" pitchFamily="34" charset="0"/>
              </a:rPr>
              <a:t>UseEndpoints</a:t>
            </a:r>
            <a:r>
              <a:rPr lang="en-US" b="1" i="0" dirty="0">
                <a:solidFill>
                  <a:srgbClr val="000000"/>
                </a:solidFill>
                <a:effectLst/>
                <a:latin typeface="arial" panose="020B0604020202020204" pitchFamily="34" charset="0"/>
              </a:rPr>
              <a:t>() Middleware component</a:t>
            </a:r>
            <a:endParaRPr lang="en-US" b="0" i="0" dirty="0">
              <a:solidFill>
                <a:srgbClr val="212529"/>
              </a:solidFill>
              <a:effectLst/>
              <a:latin typeface="-apple-system"/>
            </a:endParaRPr>
          </a:p>
        </p:txBody>
      </p:sp>
    </p:spTree>
    <p:extLst>
      <p:ext uri="{BB962C8B-B14F-4D97-AF65-F5344CB8AC3E}">
        <p14:creationId xmlns="" xmlns:p14="http://schemas.microsoft.com/office/powerpoint/2010/main" val="3530131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D86A6812-06C7-4E1E-B7C5-8130F9F0D2A0}"/>
              </a:ext>
            </a:extLst>
          </p:cNvPr>
          <p:cNvSpPr txBox="1"/>
          <p:nvPr/>
        </p:nvSpPr>
        <p:spPr>
          <a:xfrm>
            <a:off x="523782" y="1028343"/>
            <a:ext cx="10120543" cy="4247317"/>
          </a:xfrm>
          <a:prstGeom prst="rect">
            <a:avLst/>
          </a:prstGeom>
          <a:noFill/>
        </p:spPr>
        <p:txBody>
          <a:bodyPr wrap="square">
            <a:spAutoFit/>
          </a:bodyPr>
          <a:lstStyle/>
          <a:p>
            <a:pPr fontAlgn="base"/>
            <a:r>
              <a:rPr lang="en-US" b="1" i="0" dirty="0" err="1">
                <a:solidFill>
                  <a:srgbClr val="000000"/>
                </a:solidFill>
                <a:effectLst/>
                <a:latin typeface="arial" panose="020B0604020202020204" pitchFamily="34" charset="0"/>
              </a:rPr>
              <a:t>DeveloperExceptionPage</a:t>
            </a:r>
            <a:r>
              <a:rPr lang="en-US" b="1" i="0" dirty="0">
                <a:solidFill>
                  <a:srgbClr val="000000"/>
                </a:solidFill>
                <a:effectLst/>
                <a:latin typeface="arial" panose="020B0604020202020204" pitchFamily="34" charset="0"/>
              </a:rPr>
              <a:t> Middleware Component:</a:t>
            </a:r>
            <a:endParaRPr lang="en-US" b="0" i="0" dirty="0">
              <a:solidFill>
                <a:srgbClr val="3A3A3A"/>
              </a:solidFill>
              <a:effectLst/>
              <a:latin typeface="-apple-system"/>
            </a:endParaRPr>
          </a:p>
          <a:p>
            <a:pPr fontAlgn="base"/>
            <a:r>
              <a:rPr lang="en-US" b="0" i="0" dirty="0">
                <a:solidFill>
                  <a:srgbClr val="000000"/>
                </a:solidFill>
                <a:effectLst/>
                <a:latin typeface="arial" panose="020B0604020202020204" pitchFamily="34" charset="0"/>
              </a:rPr>
              <a:t>As you can see, within the configure method, the </a:t>
            </a:r>
            <a:r>
              <a:rPr lang="en-US" b="1" i="0" dirty="0" err="1">
                <a:solidFill>
                  <a:srgbClr val="000000"/>
                </a:solidFill>
                <a:effectLst/>
                <a:latin typeface="arial" panose="020B0604020202020204" pitchFamily="34" charset="0"/>
              </a:rPr>
              <a:t>UseDeveloperExceptionPage</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middleware component is registered into the pipeline and this middleware component will come into the picture only when the hosting environment is set to “development”. This middleware component is going to execute when there is an unhandled exception occurred in the application and since it is in development mode, it is going to show you the culprit line of code. </a:t>
            </a:r>
            <a:endParaRPr lang="en-US" b="0" i="0" dirty="0">
              <a:solidFill>
                <a:srgbClr val="212529"/>
              </a:solidFill>
              <a:effectLst/>
              <a:latin typeface="-apple-system"/>
            </a:endParaRPr>
          </a:p>
          <a:p>
            <a:pPr fontAlgn="base"/>
            <a:r>
              <a:rPr lang="en-US" b="1" i="0" dirty="0" err="1">
                <a:solidFill>
                  <a:srgbClr val="000000"/>
                </a:solidFill>
                <a:effectLst/>
                <a:latin typeface="arial" panose="020B0604020202020204" pitchFamily="34" charset="0"/>
              </a:rPr>
              <a:t>UseRouting</a:t>
            </a:r>
            <a:r>
              <a:rPr lang="en-US" b="1" i="0" dirty="0">
                <a:solidFill>
                  <a:srgbClr val="000000"/>
                </a:solidFill>
                <a:effectLst/>
                <a:latin typeface="arial" panose="020B0604020202020204" pitchFamily="34" charset="0"/>
              </a:rPr>
              <a:t>() Middleware Component:</a:t>
            </a:r>
            <a:endParaRPr lang="en-US" b="0" i="0" dirty="0">
              <a:solidFill>
                <a:srgbClr val="3A3A3A"/>
              </a:solidFill>
              <a:effectLst/>
              <a:latin typeface="-apple-system"/>
            </a:endParaRPr>
          </a:p>
          <a:p>
            <a:pPr fontAlgn="base"/>
            <a:r>
              <a:rPr lang="en-US" b="0" i="0" dirty="0">
                <a:solidFill>
                  <a:srgbClr val="000000"/>
                </a:solidFill>
                <a:effectLst/>
                <a:latin typeface="arial" panose="020B0604020202020204" pitchFamily="34" charset="0"/>
              </a:rPr>
              <a:t>This middleware component is used to add Endpoint Routing Middleware to the request processing pipeline i.e. it will map the URL (or incoming HTTP Request) to a particular resource. We will discuss this in detail in our Routing articles.</a:t>
            </a:r>
            <a:endParaRPr lang="en-US" b="0" i="0" dirty="0">
              <a:solidFill>
                <a:srgbClr val="212529"/>
              </a:solidFill>
              <a:effectLst/>
              <a:latin typeface="-apple-system"/>
            </a:endParaRPr>
          </a:p>
          <a:p>
            <a:pPr fontAlgn="base"/>
            <a:r>
              <a:rPr lang="en-US" b="1" i="0" dirty="0" err="1">
                <a:solidFill>
                  <a:srgbClr val="000000"/>
                </a:solidFill>
                <a:effectLst/>
                <a:latin typeface="arial" panose="020B0604020202020204" pitchFamily="34" charset="0"/>
              </a:rPr>
              <a:t>UseEndpoints</a:t>
            </a:r>
            <a:r>
              <a:rPr lang="en-US" b="1" i="0" dirty="0">
                <a:solidFill>
                  <a:srgbClr val="000000"/>
                </a:solidFill>
                <a:effectLst/>
                <a:latin typeface="arial" panose="020B0604020202020204" pitchFamily="34" charset="0"/>
              </a:rPr>
              <a:t>() Middleware Component:</a:t>
            </a:r>
            <a:endParaRPr lang="en-US" b="0" i="0" dirty="0">
              <a:solidFill>
                <a:srgbClr val="3A3A3A"/>
              </a:solidFill>
              <a:effectLst/>
              <a:latin typeface="-apple-system"/>
            </a:endParaRPr>
          </a:p>
          <a:p>
            <a:pPr fontAlgn="base"/>
            <a:r>
              <a:rPr lang="en-US" b="0" i="0" dirty="0">
                <a:solidFill>
                  <a:srgbClr val="000000"/>
                </a:solidFill>
                <a:effectLst/>
                <a:latin typeface="arial" panose="020B0604020202020204" pitchFamily="34" charset="0"/>
              </a:rPr>
              <a:t>In this middleware, the routing decisions are going to be taken using the Map extension method. Following is the default implementation of </a:t>
            </a:r>
            <a:r>
              <a:rPr lang="en-US" b="0" i="0" dirty="0" err="1">
                <a:solidFill>
                  <a:srgbClr val="000000"/>
                </a:solidFill>
                <a:effectLst/>
                <a:latin typeface="arial" panose="020B0604020202020204" pitchFamily="34" charset="0"/>
              </a:rPr>
              <a:t>UseEndpoints</a:t>
            </a:r>
            <a:r>
              <a:rPr lang="en-US" b="0" i="0" dirty="0">
                <a:solidFill>
                  <a:srgbClr val="000000"/>
                </a:solidFill>
                <a:effectLst/>
                <a:latin typeface="arial" panose="020B0604020202020204" pitchFamily="34" charset="0"/>
              </a:rPr>
              <a:t> middleware components. In the </a:t>
            </a:r>
            <a:r>
              <a:rPr lang="en-US" b="0" i="0" dirty="0" err="1">
                <a:solidFill>
                  <a:srgbClr val="000000"/>
                </a:solidFill>
                <a:effectLst/>
                <a:latin typeface="arial" panose="020B0604020202020204" pitchFamily="34" charset="0"/>
              </a:rPr>
              <a:t>MapGet</a:t>
            </a:r>
            <a:r>
              <a:rPr lang="en-US" b="0" i="0" dirty="0">
                <a:solidFill>
                  <a:srgbClr val="000000"/>
                </a:solidFill>
                <a:effectLst/>
                <a:latin typeface="arial" panose="020B0604020202020204" pitchFamily="34" charset="0"/>
              </a:rPr>
              <a:t> extension method, we have specified the URL pattern like “/”. This means the domain name only. So, any request with only the domain name is going to be handle by this middleware.</a:t>
            </a:r>
            <a:endParaRPr lang="en-US" b="0" i="0" dirty="0">
              <a:solidFill>
                <a:srgbClr val="212529"/>
              </a:solidFill>
              <a:effectLst/>
              <a:latin typeface="-apple-system"/>
            </a:endParaRPr>
          </a:p>
        </p:txBody>
      </p:sp>
    </p:spTree>
    <p:extLst>
      <p:ext uri="{BB962C8B-B14F-4D97-AF65-F5344CB8AC3E}">
        <p14:creationId xmlns="" xmlns:p14="http://schemas.microsoft.com/office/powerpoint/2010/main" val="142767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878CE9F2-3BCA-4A9E-8810-1D8C0EC583FE}"/>
              </a:ext>
            </a:extLst>
          </p:cNvPr>
          <p:cNvSpPr>
            <a:spLocks noGrp="1"/>
          </p:cNvSpPr>
          <p:nvPr>
            <p:ph type="title"/>
          </p:nvPr>
        </p:nvSpPr>
        <p:spPr/>
        <p:txBody>
          <a:bodyPr/>
          <a:lstStyle/>
          <a:p>
            <a:endParaRPr lang="en-IN"/>
          </a:p>
        </p:txBody>
      </p:sp>
      <p:pic>
        <p:nvPicPr>
          <p:cNvPr id="2050" name="Picture 2" descr="What are the ASP.NET Core Middleware Components?">
            <a:extLst>
              <a:ext uri="{FF2B5EF4-FFF2-40B4-BE49-F238E27FC236}">
                <a16:creationId xmlns="" xmlns:a16="http://schemas.microsoft.com/office/drawing/2014/main" id="{AAFB9DD9-903D-4648-AF2A-2FDD40B773AC}"/>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24587" y="2866309"/>
            <a:ext cx="5276850" cy="1533525"/>
          </a:xfrm>
          <a:prstGeom prst="rect">
            <a:avLst/>
          </a:prstGeom>
          <a:noFill/>
          <a:extLst>
            <a:ext uri="{909E8E84-426E-40DD-AFC4-6F175D3DCCD1}">
              <a14:hiddenFill xmlns="" xmlns:a14="http://schemas.microsoft.com/office/drawing/2010/main">
                <a:solidFill>
                  <a:srgbClr val="FFFFFF"/>
                </a:solidFill>
              </a14:hiddenFill>
            </a:ext>
          </a:extLst>
        </p:spPr>
      </p:pic>
      <p:pic>
        <p:nvPicPr>
          <p:cNvPr id="2052" name="Picture 4" descr="What is the difference between MapGet and Map method?">
            <a:extLst>
              <a:ext uri="{FF2B5EF4-FFF2-40B4-BE49-F238E27FC236}">
                <a16:creationId xmlns="" xmlns:a16="http://schemas.microsoft.com/office/drawing/2014/main" id="{64B984DA-D8AC-44A6-9BF9-6A9C5509E231}"/>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701437" y="4641404"/>
            <a:ext cx="5229225" cy="1647825"/>
          </a:xfrm>
          <a:prstGeom prst="rect">
            <a:avLst/>
          </a:prstGeom>
          <a:noFill/>
          <a:extLst>
            <a:ext uri="{909E8E84-426E-40DD-AFC4-6F175D3DCCD1}">
              <a14:hiddenFill xmlns="" xmlns:a14="http://schemas.microsoft.com/office/drawing/2010/main">
                <a:solidFill>
                  <a:srgbClr val="FFFFFF"/>
                </a:solidFill>
              </a14:hiddenFill>
            </a:ext>
          </a:extLst>
        </p:spPr>
      </p:pic>
      <p:sp>
        <p:nvSpPr>
          <p:cNvPr id="6" name="TextBox 5">
            <a:extLst>
              <a:ext uri="{FF2B5EF4-FFF2-40B4-BE49-F238E27FC236}">
                <a16:creationId xmlns="" xmlns:a16="http://schemas.microsoft.com/office/drawing/2014/main" id="{C0AD3E7B-392B-4C51-8237-662501A9DDA1}"/>
              </a:ext>
            </a:extLst>
          </p:cNvPr>
          <p:cNvSpPr txBox="1"/>
          <p:nvPr/>
        </p:nvSpPr>
        <p:spPr>
          <a:xfrm>
            <a:off x="506735" y="1257838"/>
            <a:ext cx="9132375" cy="1200329"/>
          </a:xfrm>
          <a:prstGeom prst="rect">
            <a:avLst/>
          </a:prstGeom>
          <a:noFill/>
        </p:spPr>
        <p:txBody>
          <a:bodyPr wrap="square">
            <a:spAutoFit/>
          </a:bodyPr>
          <a:lstStyle/>
          <a:p>
            <a:pPr fontAlgn="base"/>
            <a:r>
              <a:rPr lang="en-US" b="1" i="0" dirty="0">
                <a:solidFill>
                  <a:srgbClr val="000000"/>
                </a:solidFill>
                <a:effectLst/>
                <a:latin typeface="arial" panose="020B0604020202020204" pitchFamily="34" charset="0"/>
              </a:rPr>
              <a:t>What is the difference between </a:t>
            </a:r>
            <a:r>
              <a:rPr lang="en-US" b="1" i="0" dirty="0" err="1">
                <a:solidFill>
                  <a:srgbClr val="000000"/>
                </a:solidFill>
                <a:effectLst/>
                <a:latin typeface="arial" panose="020B0604020202020204" pitchFamily="34" charset="0"/>
              </a:rPr>
              <a:t>MapGet</a:t>
            </a:r>
            <a:r>
              <a:rPr lang="en-US" b="1" i="0" dirty="0">
                <a:solidFill>
                  <a:srgbClr val="000000"/>
                </a:solidFill>
                <a:effectLst/>
                <a:latin typeface="arial" panose="020B0604020202020204" pitchFamily="34" charset="0"/>
              </a:rPr>
              <a:t> and Map method?</a:t>
            </a:r>
            <a:endParaRPr lang="en-US" b="0" i="0" dirty="0">
              <a:solidFill>
                <a:srgbClr val="3A3A3A"/>
              </a:solidFill>
              <a:effectLst/>
              <a:latin typeface="-apple-system"/>
            </a:endParaRPr>
          </a:p>
          <a:p>
            <a:pPr fontAlgn="base"/>
            <a:r>
              <a:rPr lang="en-US" b="0" i="0" dirty="0">
                <a:solidFill>
                  <a:srgbClr val="000000"/>
                </a:solidFill>
                <a:effectLst/>
                <a:latin typeface="arial" panose="020B0604020202020204" pitchFamily="34" charset="0"/>
              </a:rPr>
              <a:t>The </a:t>
            </a:r>
            <a:r>
              <a:rPr lang="en-US" b="0" i="0" dirty="0" err="1">
                <a:solidFill>
                  <a:srgbClr val="000000"/>
                </a:solidFill>
                <a:effectLst/>
                <a:latin typeface="arial" panose="020B0604020202020204" pitchFamily="34" charset="0"/>
              </a:rPr>
              <a:t>MapGet</a:t>
            </a:r>
            <a:r>
              <a:rPr lang="en-US" b="0" i="0" dirty="0">
                <a:solidFill>
                  <a:srgbClr val="000000"/>
                </a:solidFill>
                <a:effectLst/>
                <a:latin typeface="arial" panose="020B0604020202020204" pitchFamily="34" charset="0"/>
              </a:rPr>
              <a:t> method is going to handle the GET HTTP Requests whereas the Map method is going to handle all types of HTTP requests such as GET, POST, PUT, &amp; DELETE, etc.</a:t>
            </a:r>
            <a:endParaRPr lang="en-US" b="0" i="0" dirty="0">
              <a:solidFill>
                <a:srgbClr val="212529"/>
              </a:solidFill>
              <a:effectLst/>
              <a:latin typeface="-apple-system"/>
            </a:endParaRPr>
          </a:p>
        </p:txBody>
      </p:sp>
    </p:spTree>
    <p:extLst>
      <p:ext uri="{BB962C8B-B14F-4D97-AF65-F5344CB8AC3E}">
        <p14:creationId xmlns="" xmlns:p14="http://schemas.microsoft.com/office/powerpoint/2010/main" val="830785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EB6AD07B-6308-4FC9-AA7F-7D634369C3EA}"/>
              </a:ext>
            </a:extLst>
          </p:cNvPr>
          <p:cNvSpPr txBox="1"/>
          <p:nvPr/>
        </p:nvSpPr>
        <p:spPr>
          <a:xfrm>
            <a:off x="836719" y="145923"/>
            <a:ext cx="9576787" cy="1754326"/>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How to set Custom HTML Page as the Default Page?</a:t>
            </a:r>
            <a:endParaRPr lang="en-US" b="0" i="0" dirty="0">
              <a:solidFill>
                <a:srgbClr val="3A3A3A"/>
              </a:solidFill>
              <a:effectLst/>
              <a:latin typeface="-apple-system"/>
            </a:endParaRPr>
          </a:p>
          <a:p>
            <a:pPr algn="just" fontAlgn="base"/>
            <a:r>
              <a:rPr lang="en-US" b="0" i="0" dirty="0">
                <a:solidFill>
                  <a:srgbClr val="000000"/>
                </a:solidFill>
                <a:effectLst/>
                <a:latin typeface="arial" panose="020B0604020202020204" pitchFamily="34" charset="0"/>
              </a:rPr>
              <a:t>The </a:t>
            </a:r>
            <a:r>
              <a:rPr lang="en-US" b="1" i="0" dirty="0" err="1">
                <a:solidFill>
                  <a:srgbClr val="000000"/>
                </a:solidFill>
                <a:effectLst/>
                <a:latin typeface="arial" panose="020B0604020202020204" pitchFamily="34" charset="0"/>
              </a:rPr>
              <a:t>UseDefaultFiles</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middleware will search the </a:t>
            </a:r>
            <a:r>
              <a:rPr lang="en-US" b="1" i="0" dirty="0" err="1">
                <a:solidFill>
                  <a:srgbClr val="000000"/>
                </a:solidFill>
                <a:effectLst/>
                <a:latin typeface="arial" panose="020B0604020202020204" pitchFamily="34" charset="0"/>
              </a:rPr>
              <a:t>wwwroot</a:t>
            </a:r>
            <a:r>
              <a:rPr lang="en-US" b="0" i="0" dirty="0">
                <a:solidFill>
                  <a:srgbClr val="000000"/>
                </a:solidFill>
                <a:effectLst/>
                <a:latin typeface="arial" panose="020B0604020202020204" pitchFamily="34" charset="0"/>
              </a:rPr>
              <a:t> folder for the following files.</a:t>
            </a:r>
            <a:endParaRPr lang="en-US" b="0" i="0" dirty="0">
              <a:solidFill>
                <a:srgbClr val="212529"/>
              </a:solidFill>
              <a:effectLst/>
              <a:latin typeface="-apple-system"/>
            </a:endParaRPr>
          </a:p>
          <a:p>
            <a:pPr algn="just" fontAlgn="base">
              <a:buFont typeface="+mj-lt"/>
              <a:buAutoNum type="arabicPeriod"/>
            </a:pPr>
            <a:r>
              <a:rPr lang="en-US" b="1" i="0" dirty="0">
                <a:solidFill>
                  <a:srgbClr val="0000FF"/>
                </a:solidFill>
                <a:effectLst/>
                <a:latin typeface="arial" panose="020B0604020202020204" pitchFamily="34" charset="0"/>
              </a:rPr>
              <a:t>index.htm</a:t>
            </a:r>
            <a:endParaRPr lang="en-US" b="0" i="0" dirty="0">
              <a:solidFill>
                <a:srgbClr val="212529"/>
              </a:solidFill>
              <a:effectLst/>
              <a:latin typeface="-apple-system"/>
            </a:endParaRPr>
          </a:p>
          <a:p>
            <a:pPr algn="just" fontAlgn="base">
              <a:buFont typeface="+mj-lt"/>
              <a:buAutoNum type="arabicPeriod"/>
            </a:pPr>
            <a:r>
              <a:rPr lang="en-US" b="1" i="0" dirty="0">
                <a:solidFill>
                  <a:srgbClr val="0000FF"/>
                </a:solidFill>
                <a:effectLst/>
                <a:latin typeface="arial" panose="020B0604020202020204" pitchFamily="34" charset="0"/>
              </a:rPr>
              <a:t>index.html</a:t>
            </a:r>
            <a:endParaRPr lang="en-US" b="0" i="0" dirty="0">
              <a:solidFill>
                <a:srgbClr val="212529"/>
              </a:solidFill>
              <a:effectLst/>
              <a:latin typeface="-apple-system"/>
            </a:endParaRPr>
          </a:p>
          <a:p>
            <a:pPr algn="just" fontAlgn="base">
              <a:buFont typeface="+mj-lt"/>
              <a:buAutoNum type="arabicPeriod"/>
            </a:pPr>
            <a:r>
              <a:rPr lang="en-US" b="1" i="0" dirty="0">
                <a:solidFill>
                  <a:srgbClr val="0000FF"/>
                </a:solidFill>
                <a:effectLst/>
                <a:latin typeface="arial" panose="020B0604020202020204" pitchFamily="34" charset="0"/>
              </a:rPr>
              <a:t>default.htm</a:t>
            </a:r>
            <a:endParaRPr lang="en-US" b="0" i="0" dirty="0">
              <a:solidFill>
                <a:srgbClr val="212529"/>
              </a:solidFill>
              <a:effectLst/>
              <a:latin typeface="-apple-system"/>
            </a:endParaRPr>
          </a:p>
          <a:p>
            <a:pPr algn="just" fontAlgn="base">
              <a:buFont typeface="+mj-lt"/>
              <a:buAutoNum type="arabicPeriod"/>
            </a:pPr>
            <a:r>
              <a:rPr lang="en-US" b="1" i="0" dirty="0">
                <a:solidFill>
                  <a:srgbClr val="0000FF"/>
                </a:solidFill>
                <a:effectLst/>
                <a:latin typeface="arial" panose="020B0604020202020204" pitchFamily="34" charset="0"/>
              </a:rPr>
              <a:t>default.html </a:t>
            </a:r>
            <a:endParaRPr lang="en-US" b="0" i="0" dirty="0">
              <a:solidFill>
                <a:srgbClr val="212529"/>
              </a:solidFill>
              <a:effectLst/>
              <a:latin typeface="-apple-system"/>
            </a:endParaRPr>
          </a:p>
        </p:txBody>
      </p:sp>
      <p:sp>
        <p:nvSpPr>
          <p:cNvPr id="6" name="TextBox 5">
            <a:extLst>
              <a:ext uri="{FF2B5EF4-FFF2-40B4-BE49-F238E27FC236}">
                <a16:creationId xmlns="" xmlns:a16="http://schemas.microsoft.com/office/drawing/2014/main" id="{AAB2DAC4-F5ED-4B14-B4BC-2624D6980801}"/>
              </a:ext>
            </a:extLst>
          </p:cNvPr>
          <p:cNvSpPr txBox="1"/>
          <p:nvPr/>
        </p:nvSpPr>
        <p:spPr>
          <a:xfrm>
            <a:off x="3253666" y="1530917"/>
            <a:ext cx="6094520" cy="369332"/>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Setting MyCustomPage1.html as Default Page:</a:t>
            </a:r>
            <a:endParaRPr lang="en-US" b="0" i="0" dirty="0">
              <a:solidFill>
                <a:srgbClr val="3A3A3A"/>
              </a:solidFill>
              <a:effectLst/>
              <a:latin typeface="-apple-system"/>
            </a:endParaRPr>
          </a:p>
        </p:txBody>
      </p:sp>
      <p:pic>
        <p:nvPicPr>
          <p:cNvPr id="8" name="Picture 7">
            <a:extLst>
              <a:ext uri="{FF2B5EF4-FFF2-40B4-BE49-F238E27FC236}">
                <a16:creationId xmlns="" xmlns:a16="http://schemas.microsoft.com/office/drawing/2014/main" id="{58C95B84-1BFB-48F9-BB1F-DA662C08E249}"/>
              </a:ext>
            </a:extLst>
          </p:cNvPr>
          <p:cNvPicPr>
            <a:picLocks noChangeAspect="1"/>
          </p:cNvPicPr>
          <p:nvPr/>
        </p:nvPicPr>
        <p:blipFill rotWithShape="1">
          <a:blip r:embed="rId2" cstate="print"/>
          <a:srcRect l="33932" t="20380" r="16079" b="24660"/>
          <a:stretch/>
        </p:blipFill>
        <p:spPr>
          <a:xfrm>
            <a:off x="836719" y="2113312"/>
            <a:ext cx="8697898" cy="4491673"/>
          </a:xfrm>
          <a:prstGeom prst="rect">
            <a:avLst/>
          </a:prstGeom>
        </p:spPr>
      </p:pic>
    </p:spTree>
    <p:extLst>
      <p:ext uri="{BB962C8B-B14F-4D97-AF65-F5344CB8AC3E}">
        <p14:creationId xmlns="" xmlns:p14="http://schemas.microsoft.com/office/powerpoint/2010/main" val="1596250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878CE9F2-3BCA-4A9E-8810-1D8C0EC583FE}"/>
              </a:ext>
            </a:extLst>
          </p:cNvPr>
          <p:cNvSpPr>
            <a:spLocks noGrp="1"/>
          </p:cNvSpPr>
          <p:nvPr>
            <p:ph type="title"/>
          </p:nvPr>
        </p:nvSpPr>
        <p:spPr/>
        <p:txBody>
          <a:bodyPr>
            <a:normAutofit fontScale="90000"/>
          </a:bodyPr>
          <a:lstStyle/>
          <a:p>
            <a:r>
              <a:rPr lang="en-US" b="1" i="0" dirty="0">
                <a:solidFill>
                  <a:srgbClr val="000000"/>
                </a:solidFill>
                <a:effectLst/>
                <a:latin typeface="arial" panose="020B0604020202020204" pitchFamily="34" charset="0"/>
              </a:rPr>
              <a:t>What is the use of the </a:t>
            </a:r>
            <a:r>
              <a:rPr lang="en-US" b="1" i="0" dirty="0" err="1">
                <a:solidFill>
                  <a:srgbClr val="000000"/>
                </a:solidFill>
                <a:effectLst/>
                <a:latin typeface="arial" panose="020B0604020202020204" pitchFamily="34" charset="0"/>
              </a:rPr>
              <a:t>UseFileServer</a:t>
            </a:r>
            <a:r>
              <a:rPr lang="en-US" b="1" i="0" dirty="0">
                <a:solidFill>
                  <a:srgbClr val="000000"/>
                </a:solidFill>
                <a:effectLst/>
                <a:latin typeface="arial" panose="020B0604020202020204" pitchFamily="34" charset="0"/>
              </a:rPr>
              <a:t>() Middleware component?</a:t>
            </a:r>
            <a:r>
              <a:rPr lang="en-US" b="0" i="0" dirty="0">
                <a:solidFill>
                  <a:srgbClr val="3A3A3A"/>
                </a:solidFill>
                <a:effectLst/>
                <a:latin typeface="-apple-system"/>
              </a:rPr>
              <a:t/>
            </a:r>
            <a:br>
              <a:rPr lang="en-US" b="0" i="0" dirty="0">
                <a:solidFill>
                  <a:srgbClr val="3A3A3A"/>
                </a:solidFill>
                <a:effectLst/>
                <a:latin typeface="-apple-system"/>
              </a:rPr>
            </a:br>
            <a:endParaRPr lang="en-IN" dirty="0"/>
          </a:p>
        </p:txBody>
      </p:sp>
      <p:sp>
        <p:nvSpPr>
          <p:cNvPr id="5" name="TextBox 4">
            <a:extLst>
              <a:ext uri="{FF2B5EF4-FFF2-40B4-BE49-F238E27FC236}">
                <a16:creationId xmlns="" xmlns:a16="http://schemas.microsoft.com/office/drawing/2014/main" id="{1DBFA865-790D-4A43-92D1-4988C7E7FB61}"/>
              </a:ext>
            </a:extLst>
          </p:cNvPr>
          <p:cNvSpPr txBox="1"/>
          <p:nvPr/>
        </p:nvSpPr>
        <p:spPr>
          <a:xfrm>
            <a:off x="426128" y="1075765"/>
            <a:ext cx="8236258" cy="2031325"/>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The </a:t>
            </a:r>
            <a:r>
              <a:rPr lang="en-US" b="0" i="0" dirty="0" err="1">
                <a:solidFill>
                  <a:srgbClr val="000000"/>
                </a:solidFill>
                <a:effectLst/>
                <a:latin typeface="arial" panose="020B0604020202020204" pitchFamily="34" charset="0"/>
              </a:rPr>
              <a:t>UseFileServer</a:t>
            </a:r>
            <a:r>
              <a:rPr lang="en-US" b="0" i="0" dirty="0">
                <a:solidFill>
                  <a:srgbClr val="000000"/>
                </a:solidFill>
                <a:effectLst/>
                <a:latin typeface="arial" panose="020B0604020202020204" pitchFamily="34" charset="0"/>
              </a:rPr>
              <a:t>() middleware components combines the functionality of </a:t>
            </a:r>
            <a:r>
              <a:rPr lang="en-US" b="0" i="0" dirty="0" err="1">
                <a:solidFill>
                  <a:srgbClr val="000000"/>
                </a:solidFill>
                <a:effectLst/>
                <a:latin typeface="arial" panose="020B0604020202020204" pitchFamily="34" charset="0"/>
              </a:rPr>
              <a:t>UseStaticFiles</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UseDefaultFiles</a:t>
            </a:r>
            <a:r>
              <a:rPr lang="en-US" b="0" i="0" dirty="0">
                <a:solidFill>
                  <a:srgbClr val="000000"/>
                </a:solidFill>
                <a:effectLst/>
                <a:latin typeface="arial" panose="020B0604020202020204" pitchFamily="34" charset="0"/>
              </a:rPr>
              <a:t> and </a:t>
            </a:r>
            <a:r>
              <a:rPr lang="en-US" b="0" i="0" dirty="0" err="1">
                <a:solidFill>
                  <a:srgbClr val="000000"/>
                </a:solidFill>
                <a:effectLst/>
                <a:latin typeface="arial" panose="020B0604020202020204" pitchFamily="34" charset="0"/>
              </a:rPr>
              <a:t>UseDirectoryBrowser</a:t>
            </a:r>
            <a:r>
              <a:rPr lang="en-US" b="0" i="0" dirty="0">
                <a:solidFill>
                  <a:srgbClr val="000000"/>
                </a:solidFill>
                <a:effectLst/>
                <a:latin typeface="arial" panose="020B0604020202020204" pitchFamily="34" charset="0"/>
              </a:rPr>
              <a:t> middleware. We already discussed the </a:t>
            </a:r>
            <a:r>
              <a:rPr lang="en-US" b="0" i="0" dirty="0" err="1">
                <a:solidFill>
                  <a:srgbClr val="000000"/>
                </a:solidFill>
                <a:effectLst/>
                <a:latin typeface="arial" panose="020B0604020202020204" pitchFamily="34" charset="0"/>
              </a:rPr>
              <a:t>UseStaticFiles</a:t>
            </a:r>
            <a:r>
              <a:rPr lang="en-US" b="0" i="0" dirty="0">
                <a:solidFill>
                  <a:srgbClr val="000000"/>
                </a:solidFill>
                <a:effectLst/>
                <a:latin typeface="arial" panose="020B0604020202020204" pitchFamily="34" charset="0"/>
              </a:rPr>
              <a:t> and </a:t>
            </a:r>
            <a:r>
              <a:rPr lang="en-US" b="0" i="0" dirty="0" err="1">
                <a:solidFill>
                  <a:srgbClr val="000000"/>
                </a:solidFill>
                <a:effectLst/>
                <a:latin typeface="arial" panose="020B0604020202020204" pitchFamily="34" charset="0"/>
              </a:rPr>
              <a:t>UseDefaultFiles</a:t>
            </a:r>
            <a:r>
              <a:rPr lang="en-US" b="0" i="0" dirty="0">
                <a:solidFill>
                  <a:srgbClr val="000000"/>
                </a:solidFill>
                <a:effectLst/>
                <a:latin typeface="arial" panose="020B0604020202020204" pitchFamily="34" charset="0"/>
              </a:rPr>
              <a:t> middleware. The </a:t>
            </a:r>
            <a:r>
              <a:rPr lang="en-US" b="0" i="0" dirty="0" err="1">
                <a:solidFill>
                  <a:srgbClr val="000000"/>
                </a:solidFill>
                <a:effectLst/>
                <a:latin typeface="arial" panose="020B0604020202020204" pitchFamily="34" charset="0"/>
              </a:rPr>
              <a:t>DirectoryBrowser</a:t>
            </a:r>
            <a:r>
              <a:rPr lang="en-US" b="0" i="0" dirty="0">
                <a:solidFill>
                  <a:srgbClr val="000000"/>
                </a:solidFill>
                <a:effectLst/>
                <a:latin typeface="arial" panose="020B0604020202020204" pitchFamily="34" charset="0"/>
              </a:rPr>
              <a:t> middleware as the name says enables the directory browsing which allows the users to see the files which are stored in a specific directory. In our example, we can replace the </a:t>
            </a:r>
            <a:r>
              <a:rPr lang="en-US" b="0" i="0" dirty="0" err="1">
                <a:solidFill>
                  <a:srgbClr val="000000"/>
                </a:solidFill>
                <a:effectLst/>
                <a:latin typeface="arial" panose="020B0604020202020204" pitchFamily="34" charset="0"/>
              </a:rPr>
              <a:t>UseStaticFiles</a:t>
            </a:r>
            <a:r>
              <a:rPr lang="en-US" b="0" i="0" dirty="0">
                <a:solidFill>
                  <a:srgbClr val="000000"/>
                </a:solidFill>
                <a:effectLst/>
                <a:latin typeface="arial" panose="020B0604020202020204" pitchFamily="34" charset="0"/>
              </a:rPr>
              <a:t>() and </a:t>
            </a:r>
            <a:r>
              <a:rPr lang="en-US" b="0" i="0" dirty="0" err="1">
                <a:solidFill>
                  <a:srgbClr val="000000"/>
                </a:solidFill>
                <a:effectLst/>
                <a:latin typeface="arial" panose="020B0604020202020204" pitchFamily="34" charset="0"/>
              </a:rPr>
              <a:t>UseDefaultFiles</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middlewares</a:t>
            </a:r>
            <a:r>
              <a:rPr lang="en-US" b="0" i="0" dirty="0">
                <a:solidFill>
                  <a:srgbClr val="000000"/>
                </a:solidFill>
                <a:effectLst/>
                <a:latin typeface="arial" panose="020B0604020202020204" pitchFamily="34" charset="0"/>
              </a:rPr>
              <a:t> with the </a:t>
            </a:r>
            <a:r>
              <a:rPr lang="en-US" b="0" i="0" dirty="0" err="1">
                <a:solidFill>
                  <a:srgbClr val="000000"/>
                </a:solidFill>
                <a:effectLst/>
                <a:latin typeface="arial" panose="020B0604020202020204" pitchFamily="34" charset="0"/>
              </a:rPr>
              <a:t>UseFileServer</a:t>
            </a:r>
            <a:r>
              <a:rPr lang="en-US" b="0" i="0" dirty="0">
                <a:solidFill>
                  <a:srgbClr val="000000"/>
                </a:solidFill>
                <a:effectLst/>
                <a:latin typeface="arial" panose="020B0604020202020204" pitchFamily="34" charset="0"/>
              </a:rPr>
              <a:t>() Middleware as shown below.</a:t>
            </a:r>
            <a:endParaRPr lang="en-US" b="0" i="0" dirty="0">
              <a:solidFill>
                <a:srgbClr val="212529"/>
              </a:solidFill>
              <a:effectLst/>
              <a:latin typeface="-apple-system"/>
            </a:endParaRPr>
          </a:p>
        </p:txBody>
      </p:sp>
      <p:pic>
        <p:nvPicPr>
          <p:cNvPr id="6" name="Picture 5">
            <a:extLst>
              <a:ext uri="{FF2B5EF4-FFF2-40B4-BE49-F238E27FC236}">
                <a16:creationId xmlns="" xmlns:a16="http://schemas.microsoft.com/office/drawing/2014/main" id="{59AEDF1E-2ECF-4271-8169-2B7CF88A8961}"/>
              </a:ext>
            </a:extLst>
          </p:cNvPr>
          <p:cNvPicPr>
            <a:picLocks noChangeAspect="1"/>
          </p:cNvPicPr>
          <p:nvPr/>
        </p:nvPicPr>
        <p:blipFill rotWithShape="1">
          <a:blip r:embed="rId2" cstate="print"/>
          <a:srcRect l="33858" t="30680" r="15535" b="24272"/>
          <a:stretch/>
        </p:blipFill>
        <p:spPr>
          <a:xfrm>
            <a:off x="2583402" y="3258105"/>
            <a:ext cx="7288567" cy="3435657"/>
          </a:xfrm>
          <a:prstGeom prst="rect">
            <a:avLst/>
          </a:prstGeom>
        </p:spPr>
      </p:pic>
    </p:spTree>
    <p:extLst>
      <p:ext uri="{BB962C8B-B14F-4D97-AF65-F5344CB8AC3E}">
        <p14:creationId xmlns="" xmlns:p14="http://schemas.microsoft.com/office/powerpoint/2010/main" val="3374868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878CE9F2-3BCA-4A9E-8810-1D8C0EC583FE}"/>
              </a:ext>
            </a:extLst>
          </p:cNvPr>
          <p:cNvSpPr>
            <a:spLocks noGrp="1"/>
          </p:cNvSpPr>
          <p:nvPr>
            <p:ph type="title"/>
          </p:nvPr>
        </p:nvSpPr>
        <p:spPr>
          <a:xfrm>
            <a:off x="353565" y="278160"/>
            <a:ext cx="9438716" cy="769405"/>
          </a:xfrm>
        </p:spPr>
        <p:txBody>
          <a:bodyPr>
            <a:normAutofit fontScale="90000"/>
          </a:bodyPr>
          <a:lstStyle/>
          <a:p>
            <a:r>
              <a:rPr lang="en-IN" sz="1800" b="1" i="0" dirty="0">
                <a:solidFill>
                  <a:srgbClr val="000000"/>
                </a:solidFill>
                <a:effectLst/>
                <a:latin typeface="arial" panose="020B0604020202020204" pitchFamily="34" charset="0"/>
              </a:rPr>
              <a:t>Developer Exception Page Middleware in ASP.NET Core Application</a:t>
            </a:r>
            <a:r>
              <a:rPr lang="en-IN" b="0" i="0" dirty="0">
                <a:solidFill>
                  <a:srgbClr val="3A3A3A"/>
                </a:solidFill>
                <a:effectLst/>
                <a:latin typeface="-apple-system"/>
              </a:rPr>
              <a:t/>
            </a:r>
            <a:br>
              <a:rPr lang="en-IN" b="0" i="0" dirty="0">
                <a:solidFill>
                  <a:srgbClr val="3A3A3A"/>
                </a:solidFill>
                <a:effectLst/>
                <a:latin typeface="-apple-system"/>
              </a:rPr>
            </a:br>
            <a:endParaRPr lang="en-IN" dirty="0"/>
          </a:p>
        </p:txBody>
      </p:sp>
      <p:sp>
        <p:nvSpPr>
          <p:cNvPr id="5" name="TextBox 4">
            <a:extLst>
              <a:ext uri="{FF2B5EF4-FFF2-40B4-BE49-F238E27FC236}">
                <a16:creationId xmlns="" xmlns:a16="http://schemas.microsoft.com/office/drawing/2014/main" id="{7CD4A022-8434-4DA8-82C6-7B73FB4CD39D}"/>
              </a:ext>
            </a:extLst>
          </p:cNvPr>
          <p:cNvSpPr txBox="1"/>
          <p:nvPr/>
        </p:nvSpPr>
        <p:spPr>
          <a:xfrm>
            <a:off x="561512" y="906392"/>
            <a:ext cx="7517167" cy="646331"/>
          </a:xfrm>
          <a:prstGeom prst="rect">
            <a:avLst/>
          </a:prstGeom>
          <a:noFill/>
        </p:spPr>
        <p:txBody>
          <a:bodyPr wrap="square">
            <a:spAutoFit/>
          </a:bodyPr>
          <a:lstStyle/>
          <a:p>
            <a:r>
              <a:rPr lang="en-IN" dirty="0"/>
              <a:t>https://dotnettutorials.net/lesson/developer-exception-page-middleware-asp-net-core/</a:t>
            </a:r>
          </a:p>
        </p:txBody>
      </p:sp>
      <p:sp>
        <p:nvSpPr>
          <p:cNvPr id="6" name="TextBox 5">
            <a:extLst>
              <a:ext uri="{FF2B5EF4-FFF2-40B4-BE49-F238E27FC236}">
                <a16:creationId xmlns="" xmlns:a16="http://schemas.microsoft.com/office/drawing/2014/main" id="{CA9C5B01-7A1E-430F-9024-99359BAAD2C7}"/>
              </a:ext>
            </a:extLst>
          </p:cNvPr>
          <p:cNvSpPr txBox="1"/>
          <p:nvPr/>
        </p:nvSpPr>
        <p:spPr>
          <a:xfrm>
            <a:off x="479394" y="1675797"/>
            <a:ext cx="8271768" cy="1754326"/>
          </a:xfrm>
          <a:prstGeom prst="rect">
            <a:avLst/>
          </a:prstGeom>
          <a:noFill/>
        </p:spPr>
        <p:txBody>
          <a:bodyPr wrap="square">
            <a:spAutoFit/>
          </a:bodyPr>
          <a:lstStyle/>
          <a:p>
            <a:r>
              <a:rPr lang="en-US" b="0" i="0" dirty="0">
                <a:solidFill>
                  <a:srgbClr val="000000"/>
                </a:solidFill>
                <a:effectLst/>
                <a:latin typeface="arial" panose="020B0604020202020204" pitchFamily="34" charset="0"/>
              </a:rPr>
              <a:t>If you want your application to display a page that shows the detailed information about the unhandled exception, then you need to configure the Developer Exception Page middleware in the request processing pipeline. To do so, modify the Configure() method of the Startup class as shown below to add the Developer Exception Page middleware which will handle the unhandled exception that occurred in your application.</a:t>
            </a:r>
            <a:endParaRPr lang="en-IN" dirty="0"/>
          </a:p>
        </p:txBody>
      </p:sp>
      <p:pic>
        <p:nvPicPr>
          <p:cNvPr id="8" name="Picture 7">
            <a:extLst>
              <a:ext uri="{FF2B5EF4-FFF2-40B4-BE49-F238E27FC236}">
                <a16:creationId xmlns="" xmlns:a16="http://schemas.microsoft.com/office/drawing/2014/main" id="{60D2E384-5E21-4068-991F-CE09FBF7A8AA}"/>
              </a:ext>
            </a:extLst>
          </p:cNvPr>
          <p:cNvPicPr>
            <a:picLocks noChangeAspect="1"/>
          </p:cNvPicPr>
          <p:nvPr/>
        </p:nvPicPr>
        <p:blipFill rotWithShape="1">
          <a:blip r:embed="rId2" cstate="print"/>
          <a:srcRect l="34005" t="30421" r="16189" b="29061"/>
          <a:stretch/>
        </p:blipFill>
        <p:spPr>
          <a:xfrm>
            <a:off x="4012707" y="3429000"/>
            <a:ext cx="7057747" cy="3291396"/>
          </a:xfrm>
          <a:prstGeom prst="rect">
            <a:avLst/>
          </a:prstGeom>
        </p:spPr>
      </p:pic>
    </p:spTree>
    <p:extLst>
      <p:ext uri="{BB962C8B-B14F-4D97-AF65-F5344CB8AC3E}">
        <p14:creationId xmlns="" xmlns:p14="http://schemas.microsoft.com/office/powerpoint/2010/main" val="1534167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878CE9F2-3BCA-4A9E-8810-1D8C0EC583FE}"/>
              </a:ext>
            </a:extLst>
          </p:cNvPr>
          <p:cNvSpPr>
            <a:spLocks noGrp="1"/>
          </p:cNvSpPr>
          <p:nvPr>
            <p:ph type="title"/>
          </p:nvPr>
        </p:nvSpPr>
        <p:spPr/>
        <p:txBody>
          <a:bodyPr/>
          <a:lstStyle/>
          <a:p>
            <a:endParaRPr lang="en-IN"/>
          </a:p>
        </p:txBody>
      </p:sp>
      <p:sp>
        <p:nvSpPr>
          <p:cNvPr id="6" name="TextBox 5">
            <a:extLst>
              <a:ext uri="{FF2B5EF4-FFF2-40B4-BE49-F238E27FC236}">
                <a16:creationId xmlns="" xmlns:a16="http://schemas.microsoft.com/office/drawing/2014/main" id="{91B5B3C7-9171-4CD5-9FFA-34CBDFA425A4}"/>
              </a:ext>
            </a:extLst>
          </p:cNvPr>
          <p:cNvSpPr txBox="1"/>
          <p:nvPr/>
        </p:nvSpPr>
        <p:spPr>
          <a:xfrm>
            <a:off x="674702" y="1877523"/>
            <a:ext cx="8555854" cy="2862322"/>
          </a:xfrm>
          <a:prstGeom prst="rect">
            <a:avLst/>
          </a:prstGeom>
          <a:noFill/>
        </p:spPr>
        <p:txBody>
          <a:bodyPr wrap="square">
            <a:spAutoFit/>
          </a:bodyPr>
          <a:lstStyle/>
          <a:p>
            <a:pPr algn="just" fontAlgn="base">
              <a:buFont typeface="+mj-lt"/>
              <a:buAutoNum type="arabicPeriod"/>
            </a:pPr>
            <a:r>
              <a:rPr lang="en-US" b="1" i="0" dirty="0">
                <a:solidFill>
                  <a:srgbClr val="000000"/>
                </a:solidFill>
                <a:effectLst/>
                <a:latin typeface="arial" panose="020B0604020202020204" pitchFamily="34" charset="0"/>
              </a:rPr>
              <a:t>Stack</a:t>
            </a:r>
            <a:r>
              <a:rPr lang="en-US" b="0" i="0" dirty="0">
                <a:solidFill>
                  <a:srgbClr val="000000"/>
                </a:solidFill>
                <a:effectLst/>
                <a:latin typeface="arial" panose="020B0604020202020204" pitchFamily="34" charset="0"/>
              </a:rPr>
              <a:t>: The Stack tab gives the information of stack trace which indicated where exactly the exception occurred, the file name, and the line number that causes the exception.</a:t>
            </a:r>
            <a:endParaRPr lang="en-US" b="0" i="0" dirty="0">
              <a:solidFill>
                <a:srgbClr val="212529"/>
              </a:solidFill>
              <a:effectLst/>
              <a:latin typeface="-apple-system"/>
            </a:endParaRPr>
          </a:p>
          <a:p>
            <a:pPr algn="just" fontAlgn="base">
              <a:buFont typeface="+mj-lt"/>
              <a:buAutoNum type="arabicPeriod"/>
            </a:pPr>
            <a:r>
              <a:rPr lang="en-US" b="1" i="0" dirty="0">
                <a:solidFill>
                  <a:srgbClr val="000000"/>
                </a:solidFill>
                <a:effectLst/>
                <a:latin typeface="arial" panose="020B0604020202020204" pitchFamily="34" charset="0"/>
              </a:rPr>
              <a:t>Query</a:t>
            </a:r>
            <a:r>
              <a:rPr lang="en-US" b="0" i="0" dirty="0">
                <a:solidFill>
                  <a:srgbClr val="000000"/>
                </a:solidFill>
                <a:effectLst/>
                <a:latin typeface="arial" panose="020B0604020202020204" pitchFamily="34" charset="0"/>
              </a:rPr>
              <a:t>: The Query tab gives information about the query strings.</a:t>
            </a:r>
            <a:endParaRPr lang="en-US" b="0" i="0" dirty="0">
              <a:solidFill>
                <a:srgbClr val="212529"/>
              </a:solidFill>
              <a:effectLst/>
              <a:latin typeface="-apple-system"/>
            </a:endParaRPr>
          </a:p>
          <a:p>
            <a:pPr algn="just" fontAlgn="base">
              <a:buFont typeface="+mj-lt"/>
              <a:buAutoNum type="arabicPeriod"/>
            </a:pPr>
            <a:r>
              <a:rPr lang="en-US" b="1" i="0" dirty="0">
                <a:solidFill>
                  <a:srgbClr val="000000"/>
                </a:solidFill>
                <a:effectLst/>
                <a:latin typeface="arial" panose="020B0604020202020204" pitchFamily="34" charset="0"/>
              </a:rPr>
              <a:t>Cookies</a:t>
            </a:r>
            <a:r>
              <a:rPr lang="en-US" b="0" i="0" dirty="0">
                <a:solidFill>
                  <a:srgbClr val="000000"/>
                </a:solidFill>
                <a:effectLst/>
                <a:latin typeface="arial" panose="020B0604020202020204" pitchFamily="34" charset="0"/>
              </a:rPr>
              <a:t>: The Cookies tab displays the information about the cookies set by the request.</a:t>
            </a:r>
            <a:endParaRPr lang="en-US" b="0" i="0" dirty="0">
              <a:solidFill>
                <a:srgbClr val="212529"/>
              </a:solidFill>
              <a:effectLst/>
              <a:latin typeface="-apple-system"/>
            </a:endParaRPr>
          </a:p>
          <a:p>
            <a:pPr algn="just" fontAlgn="base">
              <a:buFont typeface="+mj-lt"/>
              <a:buAutoNum type="arabicPeriod"/>
            </a:pPr>
            <a:r>
              <a:rPr lang="en-US" b="1" i="0" dirty="0">
                <a:solidFill>
                  <a:srgbClr val="000000"/>
                </a:solidFill>
                <a:effectLst/>
                <a:latin typeface="arial" panose="020B0604020202020204" pitchFamily="34" charset="0"/>
              </a:rPr>
              <a:t>Header</a:t>
            </a:r>
            <a:r>
              <a:rPr lang="en-US" b="0" i="0" dirty="0">
                <a:solidFill>
                  <a:srgbClr val="000000"/>
                </a:solidFill>
                <a:effectLst/>
                <a:latin typeface="arial" panose="020B0604020202020204" pitchFamily="34" charset="0"/>
              </a:rPr>
              <a:t>: The Header tab gives information about the headers which is sent by the client when makes the request.</a:t>
            </a:r>
            <a:endParaRPr lang="en-US" b="0" i="0" dirty="0">
              <a:solidFill>
                <a:srgbClr val="212529"/>
              </a:solidFill>
              <a:effectLst/>
              <a:latin typeface="-apple-system"/>
            </a:endParaRPr>
          </a:p>
          <a:p>
            <a:pPr algn="just" fontAlgn="base">
              <a:buFont typeface="+mj-lt"/>
              <a:buAutoNum type="arabicPeriod"/>
            </a:pPr>
            <a:r>
              <a:rPr lang="en-US" b="1" i="0" dirty="0">
                <a:solidFill>
                  <a:srgbClr val="000000"/>
                </a:solidFill>
                <a:effectLst/>
                <a:latin typeface="arial" panose="020B0604020202020204" pitchFamily="34" charset="0"/>
              </a:rPr>
              <a:t>Route</a:t>
            </a:r>
            <a:r>
              <a:rPr lang="en-US" b="0" i="0" dirty="0">
                <a:solidFill>
                  <a:srgbClr val="000000"/>
                </a:solidFill>
                <a:effectLst/>
                <a:latin typeface="arial" panose="020B0604020202020204" pitchFamily="34" charset="0"/>
              </a:rPr>
              <a:t>: The Route tab gives information about the Route Pattern and Route HTTP Verb type of the method, etc.</a:t>
            </a:r>
            <a:endParaRPr lang="en-US" b="0" i="0" dirty="0">
              <a:solidFill>
                <a:srgbClr val="212529"/>
              </a:solidFill>
              <a:effectLst/>
              <a:latin typeface="-apple-system"/>
            </a:endParaRPr>
          </a:p>
        </p:txBody>
      </p:sp>
    </p:spTree>
    <p:extLst>
      <p:ext uri="{BB962C8B-B14F-4D97-AF65-F5344CB8AC3E}">
        <p14:creationId xmlns="" xmlns:p14="http://schemas.microsoft.com/office/powerpoint/2010/main" val="350809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Middleware ?</a:t>
            </a:r>
            <a:endParaRPr lang="en-US" dirty="0"/>
          </a:p>
        </p:txBody>
      </p:sp>
      <p:sp>
        <p:nvSpPr>
          <p:cNvPr id="3" name="Rectangle 2"/>
          <p:cNvSpPr/>
          <p:nvPr/>
        </p:nvSpPr>
        <p:spPr>
          <a:xfrm>
            <a:off x="1565563" y="2413338"/>
            <a:ext cx="9739745" cy="2308324"/>
          </a:xfrm>
          <a:prstGeom prst="rect">
            <a:avLst/>
          </a:prstGeom>
        </p:spPr>
        <p:txBody>
          <a:bodyPr wrap="square">
            <a:spAutoFit/>
          </a:bodyPr>
          <a:lstStyle/>
          <a:p>
            <a:pPr fontAlgn="base"/>
            <a:r>
              <a:rPr lang="en-US" sz="2400" b="1" dirty="0" smtClean="0"/>
              <a:t>What are the ASP.NET Core Middleware Components?</a:t>
            </a:r>
            <a:endParaRPr lang="en-US" sz="2400" dirty="0" smtClean="0"/>
          </a:p>
          <a:p>
            <a:pPr fontAlgn="base"/>
            <a:r>
              <a:rPr lang="en-US" sz="2400" dirty="0" smtClean="0"/>
              <a:t>The ASP.NET Core Middleware Components are the software components (technically components are nothing but the C# Classes) that are assembled into the application pipeline to handle the HTTP Requests and Responses. Each middleware component in ASP.NET Core Application performs the following tasks.</a:t>
            </a: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878CE9F2-3BCA-4A9E-8810-1D8C0EC583FE}"/>
              </a:ext>
            </a:extLst>
          </p:cNvPr>
          <p:cNvSpPr>
            <a:spLocks noGrp="1"/>
          </p:cNvSpPr>
          <p:nvPr>
            <p:ph type="title"/>
          </p:nvPr>
        </p:nvSpPr>
        <p:spPr/>
        <p:txBody>
          <a:bodyPr/>
          <a:lstStyle/>
          <a:p>
            <a:r>
              <a:rPr lang="en-US" dirty="0" err="1"/>
              <a:t>ActionFilter</a:t>
            </a:r>
            <a:r>
              <a:rPr lang="en-US" dirty="0"/>
              <a:t> runs before and after the action</a:t>
            </a:r>
            <a:endParaRPr lang="en-IN" dirty="0"/>
          </a:p>
        </p:txBody>
      </p:sp>
      <p:pic>
        <p:nvPicPr>
          <p:cNvPr id="3" name="Picture 2">
            <a:extLst>
              <a:ext uri="{FF2B5EF4-FFF2-40B4-BE49-F238E27FC236}">
                <a16:creationId xmlns="" xmlns:a16="http://schemas.microsoft.com/office/drawing/2014/main" id="{46AC84E1-696C-42A0-A003-33A4414852B4}"/>
              </a:ext>
            </a:extLst>
          </p:cNvPr>
          <p:cNvPicPr>
            <a:picLocks noChangeAspect="1"/>
          </p:cNvPicPr>
          <p:nvPr/>
        </p:nvPicPr>
        <p:blipFill rotWithShape="1">
          <a:blip r:embed="rId2" cstate="print"/>
          <a:srcRect l="26250" t="22223" r="55234" b="31111"/>
          <a:stretch/>
        </p:blipFill>
        <p:spPr>
          <a:xfrm>
            <a:off x="3200400" y="1524000"/>
            <a:ext cx="2257425" cy="3200400"/>
          </a:xfrm>
          <a:prstGeom prst="rect">
            <a:avLst/>
          </a:prstGeom>
        </p:spPr>
      </p:pic>
      <p:sp>
        <p:nvSpPr>
          <p:cNvPr id="6" name="TextBox 5">
            <a:extLst>
              <a:ext uri="{FF2B5EF4-FFF2-40B4-BE49-F238E27FC236}">
                <a16:creationId xmlns="" xmlns:a16="http://schemas.microsoft.com/office/drawing/2014/main" id="{8ECADBC2-FAF7-40A9-A45C-E2F52F84E275}"/>
              </a:ext>
            </a:extLst>
          </p:cNvPr>
          <p:cNvSpPr txBox="1"/>
          <p:nvPr/>
        </p:nvSpPr>
        <p:spPr>
          <a:xfrm>
            <a:off x="5646198" y="1455938"/>
            <a:ext cx="4287914" cy="3970318"/>
          </a:xfrm>
          <a:prstGeom prst="rect">
            <a:avLst/>
          </a:prstGeom>
          <a:noFill/>
        </p:spPr>
        <p:txBody>
          <a:bodyPr wrap="square" rtlCol="0">
            <a:spAutoFit/>
          </a:bodyPr>
          <a:lstStyle/>
          <a:p>
            <a:r>
              <a:rPr lang="en-US" dirty="0"/>
              <a:t>We have to register the custom filter </a:t>
            </a:r>
            <a:r>
              <a:rPr lang="en-US" dirty="0" err="1"/>
              <a:t>oin</a:t>
            </a:r>
            <a:r>
              <a:rPr lang="en-US" dirty="0"/>
              <a:t> Startup File configure </a:t>
            </a:r>
            <a:r>
              <a:rPr lang="en-US" dirty="0" err="1"/>
              <a:t>Serviecs</a:t>
            </a:r>
            <a:r>
              <a:rPr lang="en-US" dirty="0"/>
              <a:t> </a:t>
            </a:r>
          </a:p>
          <a:p>
            <a:r>
              <a:rPr lang="en-US" dirty="0"/>
              <a:t>1 Action Filter added globally</a:t>
            </a:r>
          </a:p>
          <a:p>
            <a:r>
              <a:rPr lang="en-US" dirty="0"/>
              <a:t>2 On </a:t>
            </a:r>
            <a:r>
              <a:rPr lang="en-US" dirty="0" err="1"/>
              <a:t>ControllerLevel</a:t>
            </a:r>
            <a:r>
              <a:rPr lang="en-US" dirty="0"/>
              <a:t> </a:t>
            </a:r>
          </a:p>
          <a:p>
            <a:r>
              <a:rPr lang="en-US" dirty="0"/>
              <a:t>3 On </a:t>
            </a:r>
            <a:r>
              <a:rPr lang="en-US" dirty="0" err="1"/>
              <a:t>ActionLevel</a:t>
            </a:r>
            <a:endParaRPr lang="en-US" dirty="0"/>
          </a:p>
          <a:p>
            <a:endParaRPr lang="en-US" dirty="0"/>
          </a:p>
          <a:p>
            <a:r>
              <a:rPr lang="en-US" dirty="0"/>
              <a:t>For 2</a:t>
            </a:r>
            <a:r>
              <a:rPr lang="en-US" baseline="30000" dirty="0"/>
              <a:t>nd</a:t>
            </a:r>
            <a:r>
              <a:rPr lang="en-US" dirty="0"/>
              <a:t> and 3</a:t>
            </a:r>
            <a:r>
              <a:rPr lang="en-US" baseline="30000" dirty="0"/>
              <a:t>rd</a:t>
            </a:r>
            <a:r>
              <a:rPr lang="en-US" dirty="0"/>
              <a:t> , we have to </a:t>
            </a:r>
            <a:r>
              <a:rPr lang="en-US" dirty="0" err="1"/>
              <a:t>inherite</a:t>
            </a:r>
            <a:r>
              <a:rPr lang="en-US" dirty="0"/>
              <a:t> the custom Filter from Attribute class.</a:t>
            </a:r>
          </a:p>
          <a:p>
            <a:endParaRPr lang="en-US" dirty="0"/>
          </a:p>
          <a:p>
            <a:r>
              <a:rPr lang="en-US" dirty="0"/>
              <a:t>The filters are of 2 categories </a:t>
            </a:r>
          </a:p>
          <a:p>
            <a:r>
              <a:rPr lang="en-US" dirty="0"/>
              <a:t>1 Synchronous</a:t>
            </a:r>
          </a:p>
          <a:p>
            <a:r>
              <a:rPr lang="en-US" dirty="0"/>
              <a:t>2 Asynchronous </a:t>
            </a:r>
          </a:p>
          <a:p>
            <a:endParaRPr lang="en-US" dirty="0"/>
          </a:p>
          <a:p>
            <a:endParaRPr lang="en-IN" dirty="0"/>
          </a:p>
        </p:txBody>
      </p:sp>
      <p:pic>
        <p:nvPicPr>
          <p:cNvPr id="8" name="Picture 7">
            <a:extLst>
              <a:ext uri="{FF2B5EF4-FFF2-40B4-BE49-F238E27FC236}">
                <a16:creationId xmlns="" xmlns:a16="http://schemas.microsoft.com/office/drawing/2014/main" id="{B3F90D61-A61B-4B6A-BB32-46DDBB9B4B08}"/>
              </a:ext>
            </a:extLst>
          </p:cNvPr>
          <p:cNvPicPr>
            <a:picLocks noChangeAspect="1"/>
          </p:cNvPicPr>
          <p:nvPr/>
        </p:nvPicPr>
        <p:blipFill rotWithShape="1">
          <a:blip r:embed="rId3" cstate="print"/>
          <a:srcRect l="9830" t="19935" r="51651" b="56764"/>
          <a:stretch/>
        </p:blipFill>
        <p:spPr>
          <a:xfrm>
            <a:off x="1154098" y="4812872"/>
            <a:ext cx="6915704" cy="1987113"/>
          </a:xfrm>
          <a:prstGeom prst="rect">
            <a:avLst/>
          </a:prstGeom>
        </p:spPr>
      </p:pic>
    </p:spTree>
    <p:extLst>
      <p:ext uri="{BB962C8B-B14F-4D97-AF65-F5344CB8AC3E}">
        <p14:creationId xmlns="" xmlns:p14="http://schemas.microsoft.com/office/powerpoint/2010/main" val="271459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878CE9F2-3BCA-4A9E-8810-1D8C0EC583FE}"/>
              </a:ext>
            </a:extLst>
          </p:cNvPr>
          <p:cNvSpPr>
            <a:spLocks noGrp="1"/>
          </p:cNvSpPr>
          <p:nvPr>
            <p:ph type="title"/>
          </p:nvPr>
        </p:nvSpPr>
        <p:spPr/>
        <p:txBody>
          <a:bodyPr>
            <a:normAutofit fontScale="90000"/>
          </a:bodyPr>
          <a:lstStyle/>
          <a:p>
            <a:r>
              <a:rPr lang="en-US" dirty="0"/>
              <a:t>Multiple Filters can be applied for controllers and actions</a:t>
            </a:r>
            <a:endParaRPr lang="en-IN" dirty="0"/>
          </a:p>
        </p:txBody>
      </p:sp>
      <p:pic>
        <p:nvPicPr>
          <p:cNvPr id="3" name="Picture 2">
            <a:extLst>
              <a:ext uri="{FF2B5EF4-FFF2-40B4-BE49-F238E27FC236}">
                <a16:creationId xmlns="" xmlns:a16="http://schemas.microsoft.com/office/drawing/2014/main" id="{1596C7A2-5546-46B0-A78A-74FCC36DD17F}"/>
              </a:ext>
            </a:extLst>
          </p:cNvPr>
          <p:cNvPicPr>
            <a:picLocks noChangeAspect="1"/>
          </p:cNvPicPr>
          <p:nvPr/>
        </p:nvPicPr>
        <p:blipFill rotWithShape="1">
          <a:blip r:embed="rId2" cstate="print"/>
          <a:srcRect l="7578" t="20972" r="54063" b="30556"/>
          <a:stretch/>
        </p:blipFill>
        <p:spPr>
          <a:xfrm>
            <a:off x="3181349" y="2235879"/>
            <a:ext cx="4676775" cy="3324225"/>
          </a:xfrm>
          <a:prstGeom prst="rect">
            <a:avLst/>
          </a:prstGeom>
        </p:spPr>
      </p:pic>
    </p:spTree>
    <p:extLst>
      <p:ext uri="{BB962C8B-B14F-4D97-AF65-F5344CB8AC3E}">
        <p14:creationId xmlns="" xmlns:p14="http://schemas.microsoft.com/office/powerpoint/2010/main" val="2310993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878CE9F2-3BCA-4A9E-8810-1D8C0EC583FE}"/>
              </a:ext>
            </a:extLst>
          </p:cNvPr>
          <p:cNvSpPr>
            <a:spLocks noGrp="1"/>
          </p:cNvSpPr>
          <p:nvPr>
            <p:ph type="title"/>
          </p:nvPr>
        </p:nvSpPr>
        <p:spPr/>
        <p:txBody>
          <a:bodyPr/>
          <a:lstStyle/>
          <a:p>
            <a:endParaRPr lang="en-IN"/>
          </a:p>
        </p:txBody>
      </p:sp>
    </p:spTree>
    <p:extLst>
      <p:ext uri="{BB962C8B-B14F-4D97-AF65-F5344CB8AC3E}">
        <p14:creationId xmlns="" xmlns:p14="http://schemas.microsoft.com/office/powerpoint/2010/main" val="75489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3749363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878CE9F2-3BCA-4A9E-8810-1D8C0EC583FE}"/>
              </a:ext>
            </a:extLst>
          </p:cNvPr>
          <p:cNvSpPr>
            <a:spLocks noGrp="1"/>
          </p:cNvSpPr>
          <p:nvPr>
            <p:ph type="title"/>
          </p:nvPr>
        </p:nvSpPr>
        <p:spPr/>
        <p:txBody>
          <a:bodyPr/>
          <a:lstStyle/>
          <a:p>
            <a:endParaRPr lang="en-IN"/>
          </a:p>
        </p:txBody>
      </p:sp>
    </p:spTree>
    <p:extLst>
      <p:ext uri="{BB962C8B-B14F-4D97-AF65-F5344CB8AC3E}">
        <p14:creationId xmlns="" xmlns:p14="http://schemas.microsoft.com/office/powerpoint/2010/main" val="1342371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utoShape 2" descr="https://www.tutorialsteacher.com/Content/images/core/request-processing.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8" name="AutoShape 4" descr="https://www.tutorialsteacher.com/Content/images/core/request-processing.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 name="Picture 3" descr="RequestProcessing in dotnetCore.png"/>
          <p:cNvPicPr>
            <a:picLocks noChangeAspect="1"/>
          </p:cNvPicPr>
          <p:nvPr/>
        </p:nvPicPr>
        <p:blipFill>
          <a:blip r:embed="rId2"/>
          <a:stretch>
            <a:fillRect/>
          </a:stretch>
        </p:blipFill>
        <p:spPr>
          <a:xfrm>
            <a:off x="793630" y="888521"/>
            <a:ext cx="9300142" cy="480491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D:\Pictures\Middlware RequestPipeLine.jpg"/>
          <p:cNvPicPr>
            <a:picLocks noChangeAspect="1" noChangeArrowheads="1"/>
          </p:cNvPicPr>
          <p:nvPr/>
        </p:nvPicPr>
        <p:blipFill>
          <a:blip r:embed="rId2"/>
          <a:srcRect/>
          <a:stretch>
            <a:fillRect/>
          </a:stretch>
        </p:blipFill>
        <p:spPr bwMode="auto">
          <a:xfrm>
            <a:off x="469541" y="1251249"/>
            <a:ext cx="11442700" cy="495935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What are the types of middleware in NET Core?</a:t>
            </a:r>
            <a:endParaRPr lang="en-US" sz="4000" dirty="0"/>
          </a:p>
        </p:txBody>
      </p:sp>
      <p:graphicFrame>
        <p:nvGraphicFramePr>
          <p:cNvPr id="3" name="Table 2"/>
          <p:cNvGraphicFramePr>
            <a:graphicFrameLocks noGrp="1"/>
          </p:cNvGraphicFramePr>
          <p:nvPr/>
        </p:nvGraphicFramePr>
        <p:xfrm>
          <a:off x="2317917" y="2062288"/>
          <a:ext cx="6610422" cy="2499360"/>
        </p:xfrm>
        <a:graphic>
          <a:graphicData uri="http://schemas.openxmlformats.org/drawingml/2006/table">
            <a:tbl>
              <a:tblPr/>
              <a:tblGrid>
                <a:gridCol w="1771003"/>
                <a:gridCol w="4839419"/>
              </a:tblGrid>
              <a:tr h="198120">
                <a:tc>
                  <a:txBody>
                    <a:bodyPr/>
                    <a:lstStyle/>
                    <a:p>
                      <a:pPr algn="l" fontAlgn="t"/>
                      <a:r>
                        <a:rPr lang="en-US" b="1" dirty="0">
                          <a:solidFill>
                            <a:srgbClr val="202124"/>
                          </a:solidFill>
                        </a:rPr>
                        <a:t>Middleware</a:t>
                      </a:r>
                    </a:p>
                  </a:txBody>
                  <a:tcPr marR="76200" marT="60960" marB="60960">
                    <a:lnL>
                      <a:noFill/>
                    </a:lnL>
                    <a:lnR>
                      <a:noFill/>
                    </a:lnR>
                    <a:lnT>
                      <a:noFill/>
                    </a:lnT>
                    <a:lnB w="7620" cap="flat" cmpd="sng" algn="ctr">
                      <a:solidFill>
                        <a:srgbClr val="DADCE0"/>
                      </a:solidFill>
                      <a:prstDash val="solid"/>
                      <a:round/>
                      <a:headEnd type="none" w="med" len="med"/>
                      <a:tailEnd type="none" w="med" len="med"/>
                    </a:lnB>
                    <a:solidFill>
                      <a:srgbClr val="FFFFFF"/>
                    </a:solidFill>
                  </a:tcPr>
                </a:tc>
                <a:tc>
                  <a:txBody>
                    <a:bodyPr/>
                    <a:lstStyle/>
                    <a:p>
                      <a:pPr algn="l" fontAlgn="t"/>
                      <a:r>
                        <a:rPr lang="en-US" b="1">
                          <a:solidFill>
                            <a:srgbClr val="202124"/>
                          </a:solidFill>
                        </a:rPr>
                        <a:t>Description</a:t>
                      </a:r>
                    </a:p>
                  </a:txBody>
                  <a:tcPr marL="76200" marR="76200" marT="60960" marB="60960">
                    <a:lnL>
                      <a:noFill/>
                    </a:lnL>
                    <a:lnR>
                      <a:noFill/>
                    </a:lnR>
                    <a:lnT>
                      <a:noFill/>
                    </a:lnT>
                    <a:lnB w="7620" cap="flat" cmpd="sng" algn="ctr">
                      <a:solidFill>
                        <a:srgbClr val="DADCE0"/>
                      </a:solidFill>
                      <a:prstDash val="solid"/>
                      <a:round/>
                      <a:headEnd type="none" w="med" len="med"/>
                      <a:tailEnd type="none" w="med" len="med"/>
                    </a:lnB>
                    <a:solidFill>
                      <a:srgbClr val="FFFFFF"/>
                    </a:solidFill>
                  </a:tcPr>
                </a:tc>
              </a:tr>
              <a:tr h="198120">
                <a:tc>
                  <a:txBody>
                    <a:bodyPr/>
                    <a:lstStyle/>
                    <a:p>
                      <a:r>
                        <a:rPr lang="en-US"/>
                        <a:t>Routing</a:t>
                      </a:r>
                    </a:p>
                  </a:txBody>
                  <a:tcPr marR="76200" marT="60960" marB="60960" anchor="ctr">
                    <a:lnL>
                      <a:noFill/>
                    </a:lnL>
                    <a:lnR>
                      <a:noFill/>
                    </a:lnR>
                    <a:lnT w="7620" cap="flat" cmpd="sng" algn="ctr">
                      <a:solidFill>
                        <a:srgbClr val="DADCE0"/>
                      </a:solidFill>
                      <a:prstDash val="solid"/>
                      <a:round/>
                      <a:headEnd type="none" w="med" len="med"/>
                      <a:tailEnd type="none" w="med" len="med"/>
                    </a:lnT>
                    <a:lnB w="7620" cap="flat" cmpd="sng" algn="ctr">
                      <a:solidFill>
                        <a:srgbClr val="DADCE0"/>
                      </a:solidFill>
                      <a:prstDash val="solid"/>
                      <a:round/>
                      <a:headEnd type="none" w="med" len="med"/>
                      <a:tailEnd type="none" w="med" len="med"/>
                    </a:lnB>
                    <a:solidFill>
                      <a:srgbClr val="FFFFFF"/>
                    </a:solidFill>
                  </a:tcPr>
                </a:tc>
                <a:tc>
                  <a:txBody>
                    <a:bodyPr/>
                    <a:lstStyle/>
                    <a:p>
                      <a:r>
                        <a:rPr lang="en-US"/>
                        <a:t>Adds routing capabilities for MVC or web form</a:t>
                      </a:r>
                    </a:p>
                  </a:txBody>
                  <a:tcPr marL="76200" marR="76200" marT="60960" marB="60960" anchor="ctr">
                    <a:lnL>
                      <a:noFill/>
                    </a:lnL>
                    <a:lnR>
                      <a:noFill/>
                    </a:lnR>
                    <a:lnT w="7620" cap="flat" cmpd="sng" algn="ctr">
                      <a:solidFill>
                        <a:srgbClr val="DADCE0"/>
                      </a:solidFill>
                      <a:prstDash val="solid"/>
                      <a:round/>
                      <a:headEnd type="none" w="med" len="med"/>
                      <a:tailEnd type="none" w="med" len="med"/>
                    </a:lnT>
                    <a:lnB w="7620" cap="flat" cmpd="sng" algn="ctr">
                      <a:solidFill>
                        <a:srgbClr val="DADCE0"/>
                      </a:solidFill>
                      <a:prstDash val="solid"/>
                      <a:round/>
                      <a:headEnd type="none" w="med" len="med"/>
                      <a:tailEnd type="none" w="med" len="med"/>
                    </a:lnB>
                    <a:solidFill>
                      <a:srgbClr val="FFFFFF"/>
                    </a:solidFill>
                  </a:tcPr>
                </a:tc>
              </a:tr>
              <a:tr h="198120">
                <a:tc>
                  <a:txBody>
                    <a:bodyPr/>
                    <a:lstStyle/>
                    <a:p>
                      <a:r>
                        <a:rPr lang="en-US"/>
                        <a:t>Session</a:t>
                      </a:r>
                    </a:p>
                  </a:txBody>
                  <a:tcPr marR="76200" marT="60960" marB="60960" anchor="ctr">
                    <a:lnL>
                      <a:noFill/>
                    </a:lnL>
                    <a:lnR>
                      <a:noFill/>
                    </a:lnR>
                    <a:lnT w="7620" cap="flat" cmpd="sng" algn="ctr">
                      <a:solidFill>
                        <a:srgbClr val="DADCE0"/>
                      </a:solidFill>
                      <a:prstDash val="solid"/>
                      <a:round/>
                      <a:headEnd type="none" w="med" len="med"/>
                      <a:tailEnd type="none" w="med" len="med"/>
                    </a:lnT>
                    <a:lnB w="7620" cap="flat" cmpd="sng" algn="ctr">
                      <a:solidFill>
                        <a:srgbClr val="DADCE0"/>
                      </a:solidFill>
                      <a:prstDash val="solid"/>
                      <a:round/>
                      <a:headEnd type="none" w="med" len="med"/>
                      <a:tailEnd type="none" w="med" len="med"/>
                    </a:lnB>
                    <a:solidFill>
                      <a:srgbClr val="FFFFFF"/>
                    </a:solidFill>
                  </a:tcPr>
                </a:tc>
                <a:tc>
                  <a:txBody>
                    <a:bodyPr/>
                    <a:lstStyle/>
                    <a:p>
                      <a:r>
                        <a:rPr lang="en-US"/>
                        <a:t>Adds support for user session.</a:t>
                      </a:r>
                    </a:p>
                  </a:txBody>
                  <a:tcPr marL="76200" marR="76200" marT="60960" marB="60960" anchor="ctr">
                    <a:lnL>
                      <a:noFill/>
                    </a:lnL>
                    <a:lnR>
                      <a:noFill/>
                    </a:lnR>
                    <a:lnT w="7620" cap="flat" cmpd="sng" algn="ctr">
                      <a:solidFill>
                        <a:srgbClr val="DADCE0"/>
                      </a:solidFill>
                      <a:prstDash val="solid"/>
                      <a:round/>
                      <a:headEnd type="none" w="med" len="med"/>
                      <a:tailEnd type="none" w="med" len="med"/>
                    </a:lnT>
                    <a:lnB w="7620" cap="flat" cmpd="sng" algn="ctr">
                      <a:solidFill>
                        <a:srgbClr val="DADCE0"/>
                      </a:solidFill>
                      <a:prstDash val="solid"/>
                      <a:round/>
                      <a:headEnd type="none" w="med" len="med"/>
                      <a:tailEnd type="none" w="med" len="med"/>
                    </a:lnB>
                    <a:solidFill>
                      <a:srgbClr val="FFFFFF"/>
                    </a:solidFill>
                  </a:tcPr>
                </a:tc>
              </a:tr>
              <a:tr h="198120">
                <a:tc>
                  <a:txBody>
                    <a:bodyPr/>
                    <a:lstStyle/>
                    <a:p>
                      <a:r>
                        <a:rPr lang="en-US"/>
                        <a:t>StaticFiles</a:t>
                      </a:r>
                    </a:p>
                  </a:txBody>
                  <a:tcPr marR="76200" marT="60960" marB="60960" anchor="ctr">
                    <a:lnL>
                      <a:noFill/>
                    </a:lnL>
                    <a:lnR>
                      <a:noFill/>
                    </a:lnR>
                    <a:lnT w="7620" cap="flat" cmpd="sng" algn="ctr">
                      <a:solidFill>
                        <a:srgbClr val="DADCE0"/>
                      </a:solidFill>
                      <a:prstDash val="solid"/>
                      <a:round/>
                      <a:headEnd type="none" w="med" len="med"/>
                      <a:tailEnd type="none" w="med" len="med"/>
                    </a:lnT>
                    <a:lnB w="7620" cap="flat" cmpd="sng" algn="ctr">
                      <a:solidFill>
                        <a:srgbClr val="DADCE0"/>
                      </a:solidFill>
                      <a:prstDash val="solid"/>
                      <a:round/>
                      <a:headEnd type="none" w="med" len="med"/>
                      <a:tailEnd type="none" w="med" len="med"/>
                    </a:lnB>
                    <a:solidFill>
                      <a:srgbClr val="FFFFFF"/>
                    </a:solidFill>
                  </a:tcPr>
                </a:tc>
                <a:tc>
                  <a:txBody>
                    <a:bodyPr/>
                    <a:lstStyle/>
                    <a:p>
                      <a:r>
                        <a:rPr lang="en-US" dirty="0"/>
                        <a:t>Adds support for serving static files and directory browsing.</a:t>
                      </a:r>
                    </a:p>
                  </a:txBody>
                  <a:tcPr marL="76200" marR="76200" marT="60960" marB="60960" anchor="ctr">
                    <a:lnL>
                      <a:noFill/>
                    </a:lnL>
                    <a:lnR>
                      <a:noFill/>
                    </a:lnR>
                    <a:lnT w="7620" cap="flat" cmpd="sng" algn="ctr">
                      <a:solidFill>
                        <a:srgbClr val="DADCE0"/>
                      </a:solidFill>
                      <a:prstDash val="solid"/>
                      <a:round/>
                      <a:headEnd type="none" w="med" len="med"/>
                      <a:tailEnd type="none" w="med" len="med"/>
                    </a:lnT>
                    <a:lnB w="7620" cap="flat" cmpd="sng" algn="ctr">
                      <a:solidFill>
                        <a:srgbClr val="DADCE0"/>
                      </a:solidFill>
                      <a:prstDash val="solid"/>
                      <a:round/>
                      <a:headEnd type="none" w="med" len="med"/>
                      <a:tailEnd type="none" w="med" len="med"/>
                    </a:lnB>
                    <a:solidFill>
                      <a:srgbClr val="FFFFFF"/>
                    </a:solidFill>
                  </a:tcPr>
                </a:tc>
              </a:tr>
              <a:tr h="198120">
                <a:tc>
                  <a:txBody>
                    <a:bodyPr/>
                    <a:lstStyle/>
                    <a:p>
                      <a:r>
                        <a:rPr lang="en-US"/>
                        <a:t>Diagnostics</a:t>
                      </a:r>
                    </a:p>
                  </a:txBody>
                  <a:tcPr marR="76200" marT="60960" marB="60960" anchor="ctr">
                    <a:lnL>
                      <a:noFill/>
                    </a:lnL>
                    <a:lnR>
                      <a:noFill/>
                    </a:lnR>
                    <a:lnT w="7620" cap="flat" cmpd="sng" algn="ctr">
                      <a:solidFill>
                        <a:srgbClr val="DADCE0"/>
                      </a:solidFill>
                      <a:prstDash val="solid"/>
                      <a:round/>
                      <a:headEnd type="none" w="med" len="med"/>
                      <a:tailEnd type="none" w="med" len="med"/>
                    </a:lnT>
                    <a:lnB w="7620" cap="flat" cmpd="sng" algn="ctr">
                      <a:solidFill>
                        <a:srgbClr val="DADCE0"/>
                      </a:solidFill>
                      <a:prstDash val="solid"/>
                      <a:round/>
                      <a:headEnd type="none" w="med" len="med"/>
                      <a:tailEnd type="none" w="med" len="med"/>
                    </a:lnB>
                    <a:solidFill>
                      <a:srgbClr val="FFFFFF"/>
                    </a:solidFill>
                  </a:tcPr>
                </a:tc>
                <a:tc>
                  <a:txBody>
                    <a:bodyPr/>
                    <a:lstStyle/>
                    <a:p>
                      <a:r>
                        <a:rPr lang="en-US" sz="1800" b="0" i="0" kern="1200" dirty="0" smtClean="0">
                          <a:solidFill>
                            <a:schemeClr val="tx1"/>
                          </a:solidFill>
                          <a:latin typeface="+mn-lt"/>
                          <a:ea typeface="+mn-ea"/>
                          <a:cs typeface="+mn-cs"/>
                        </a:rPr>
                        <a:t>Adds support for reporting and handling exceptions and errors.</a:t>
                      </a:r>
                      <a:endParaRPr lang="en-US" dirty="0"/>
                    </a:p>
                  </a:txBody>
                  <a:tcPr>
                    <a:lnL>
                      <a:noFill/>
                    </a:lnL>
                    <a:lnT w="7620" cap="flat" cmpd="sng" algn="ctr">
                      <a:solidFill>
                        <a:srgbClr val="DADCE0"/>
                      </a:solidFill>
                      <a:prstDash val="solid"/>
                      <a:round/>
                      <a:headEnd type="none" w="med" len="med"/>
                      <a:tailEnd type="none" w="med" len="med"/>
                    </a:lnT>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878CE9F2-3BCA-4A9E-8810-1D8C0EC583FE}"/>
              </a:ext>
            </a:extLst>
          </p:cNvPr>
          <p:cNvSpPr>
            <a:spLocks noGrp="1"/>
          </p:cNvSpPr>
          <p:nvPr>
            <p:ph type="title"/>
          </p:nvPr>
        </p:nvSpPr>
        <p:spPr/>
        <p:txBody>
          <a:bodyPr/>
          <a:lstStyle/>
          <a:p>
            <a:r>
              <a:rPr lang="en-IN" dirty="0" err="1" smtClean="0"/>
              <a:t>UseStaticFiles</a:t>
            </a:r>
            <a:r>
              <a:rPr lang="en-IN" dirty="0" smtClean="0"/>
              <a:t>() Middleware</a:t>
            </a:r>
            <a:endParaRPr lang="en-IN" dirty="0"/>
          </a:p>
        </p:txBody>
      </p:sp>
      <p:sp>
        <p:nvSpPr>
          <p:cNvPr id="3" name="Rectangle 2"/>
          <p:cNvSpPr/>
          <p:nvPr/>
        </p:nvSpPr>
        <p:spPr>
          <a:xfrm>
            <a:off x="1141505" y="1208500"/>
            <a:ext cx="4301819" cy="369332"/>
          </a:xfrm>
          <a:prstGeom prst="rect">
            <a:avLst/>
          </a:prstGeom>
        </p:spPr>
        <p:txBody>
          <a:bodyPr wrap="none">
            <a:spAutoFit/>
          </a:bodyPr>
          <a:lstStyle/>
          <a:p>
            <a:r>
              <a:rPr lang="en-US" dirty="0" smtClean="0"/>
              <a:t>What does </a:t>
            </a:r>
            <a:r>
              <a:rPr lang="en-US" dirty="0" err="1" smtClean="0"/>
              <a:t>UseStaticFiles</a:t>
            </a:r>
            <a:r>
              <a:rPr lang="en-US" dirty="0" smtClean="0"/>
              <a:t> () middleware do?</a:t>
            </a:r>
            <a:endParaRPr lang="en-US" dirty="0"/>
          </a:p>
        </p:txBody>
      </p:sp>
      <p:sp>
        <p:nvSpPr>
          <p:cNvPr id="5" name="Rectangle 4"/>
          <p:cNvSpPr/>
          <p:nvPr/>
        </p:nvSpPr>
        <p:spPr>
          <a:xfrm>
            <a:off x="1150189" y="1889511"/>
            <a:ext cx="6096000" cy="646331"/>
          </a:xfrm>
          <a:prstGeom prst="rect">
            <a:avLst/>
          </a:prstGeom>
        </p:spPr>
        <p:txBody>
          <a:bodyPr>
            <a:spAutoFit/>
          </a:bodyPr>
          <a:lstStyle/>
          <a:p>
            <a:r>
              <a:rPr lang="en-US" dirty="0" smtClean="0"/>
              <a:t>Static File Middleware (</a:t>
            </a:r>
            <a:r>
              <a:rPr lang="en-US" dirty="0" err="1" smtClean="0"/>
              <a:t>UseStaticFiles</a:t>
            </a:r>
            <a:r>
              <a:rPr lang="en-US" dirty="0" smtClean="0"/>
              <a:t>) returns static files and short-circuits further request processing</a:t>
            </a:r>
            <a:endParaRPr lang="en-US" dirty="0"/>
          </a:p>
        </p:txBody>
      </p:sp>
    </p:spTree>
    <p:extLst>
      <p:ext uri="{BB962C8B-B14F-4D97-AF65-F5344CB8AC3E}">
        <p14:creationId xmlns="" xmlns:p14="http://schemas.microsoft.com/office/powerpoint/2010/main" val="507814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F33AFC-C220-4038-ACF0-E5D4B3B57FD0}"/>
              </a:ext>
            </a:extLst>
          </p:cNvPr>
          <p:cNvSpPr>
            <a:spLocks noGrp="1"/>
          </p:cNvSpPr>
          <p:nvPr>
            <p:ph type="title"/>
          </p:nvPr>
        </p:nvSpPr>
        <p:spPr/>
        <p:txBody>
          <a:bodyPr/>
          <a:lstStyle/>
          <a:p>
            <a:r>
              <a:rPr lang="en-US" dirty="0"/>
              <a:t>Middleware vs </a:t>
            </a:r>
            <a:r>
              <a:rPr lang="en-US" dirty="0" err="1"/>
              <a:t>HttpModule</a:t>
            </a:r>
            <a:r>
              <a:rPr lang="en-US" dirty="0"/>
              <a:t> and </a:t>
            </a:r>
            <a:r>
              <a:rPr lang="en-US" dirty="0" err="1"/>
              <a:t>HttpHandler</a:t>
            </a:r>
            <a:endParaRPr lang="en-US" dirty="0"/>
          </a:p>
        </p:txBody>
      </p:sp>
      <p:sp>
        <p:nvSpPr>
          <p:cNvPr id="5" name="Rectangle 2">
            <a:extLst>
              <a:ext uri="{FF2B5EF4-FFF2-40B4-BE49-F238E27FC236}">
                <a16:creationId xmlns="" xmlns:a16="http://schemas.microsoft.com/office/drawing/2014/main" id="{95306659-4392-4780-A10B-28EB0F95CEE2}"/>
              </a:ext>
            </a:extLst>
          </p:cNvPr>
          <p:cNvSpPr>
            <a:spLocks noChangeArrowheads="1"/>
          </p:cNvSpPr>
          <p:nvPr/>
        </p:nvSpPr>
        <p:spPr bwMode="auto">
          <a:xfrm>
            <a:off x="541538" y="1706532"/>
            <a:ext cx="10377996" cy="1938992"/>
          </a:xfrm>
          <a:prstGeom prst="rect">
            <a:avLst/>
          </a:prstGeom>
          <a:solidFill>
            <a:srgbClr val="F9F2F4"/>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Open Sans" panose="020B0606030504020204" pitchFamily="34" charset="0"/>
              </a:rPr>
              <a:t>We as ASP.NET developers are quite familiar with </a:t>
            </a:r>
            <a:r>
              <a:rPr kumimoji="0" lang="en-US" altLang="en-US" sz="2400" b="0" i="0" u="none" strike="noStrike" cap="none" normalizeH="0" baseline="0" dirty="0" err="1">
                <a:ln>
                  <a:noFill/>
                </a:ln>
                <a:solidFill>
                  <a:srgbClr val="C7254E"/>
                </a:solidFill>
                <a:effectLst/>
                <a:latin typeface="Menlo"/>
              </a:rPr>
              <a:t>HttpHandler</a:t>
            </a:r>
            <a:r>
              <a:rPr kumimoji="0" lang="en-US" altLang="en-US" sz="2400" b="0" i="0" u="none" strike="noStrike" cap="none" normalizeH="0" baseline="0" dirty="0">
                <a:ln>
                  <a:noFill/>
                </a:ln>
                <a:solidFill>
                  <a:srgbClr val="000000"/>
                </a:solidFill>
                <a:effectLst/>
                <a:latin typeface="Open Sans" panose="020B0606030504020204" pitchFamily="34" charset="0"/>
              </a:rPr>
              <a:t> and </a:t>
            </a:r>
            <a:r>
              <a:rPr kumimoji="0" lang="en-US" altLang="en-US" sz="2400" b="0" i="0" u="none" strike="noStrike" cap="none" normalizeH="0" baseline="0" dirty="0" err="1">
                <a:ln>
                  <a:noFill/>
                </a:ln>
                <a:solidFill>
                  <a:srgbClr val="C7254E"/>
                </a:solidFill>
                <a:effectLst/>
                <a:latin typeface="Menlo"/>
              </a:rPr>
              <a:t>HttpModules</a:t>
            </a:r>
            <a:r>
              <a:rPr kumimoji="0" lang="en-US" altLang="en-US" sz="2400" b="0" i="0" u="none" strike="noStrike" cap="none" normalizeH="0" baseline="0" dirty="0">
                <a:ln>
                  <a:noFill/>
                </a:ln>
                <a:solidFill>
                  <a:srgbClr val="000000"/>
                </a:solidFill>
                <a:effectLst/>
                <a:latin typeface="Open Sans" panose="020B0606030504020204" pitchFamily="34" charset="0"/>
              </a:rPr>
              <a:t> but with this new version of ASP.NET, they are gone. They are replaced with a new better, cleaner and easy to implement approach called “</a:t>
            </a:r>
            <a:r>
              <a:rPr kumimoji="0" lang="en-US" altLang="en-US" sz="2400" b="1" i="0" u="none" strike="noStrike" cap="none" normalizeH="0" baseline="0" dirty="0">
                <a:ln>
                  <a:noFill/>
                </a:ln>
                <a:solidFill>
                  <a:srgbClr val="000000"/>
                </a:solidFill>
                <a:effectLst/>
                <a:latin typeface="Open Sans" panose="020B0606030504020204" pitchFamily="34" charset="0"/>
              </a:rPr>
              <a:t>Middleware</a:t>
            </a:r>
            <a:r>
              <a:rPr kumimoji="0" lang="en-US" altLang="en-US" sz="2400" b="0" i="0" u="none" strike="noStrike" cap="none" normalizeH="0" baseline="0" dirty="0">
                <a:ln>
                  <a:noFill/>
                </a:ln>
                <a:solidFill>
                  <a:srgbClr val="000000"/>
                </a:solidFill>
                <a:effectLst/>
                <a:latin typeface="Open Sans" panose="020B0606030504020204" pitchFamily="34" charset="0"/>
              </a:rPr>
              <a:t>“. You can think of Middleware is a combination of </a:t>
            </a:r>
            <a:r>
              <a:rPr kumimoji="0" lang="en-US" altLang="en-US" sz="2400" b="0" i="0" u="none" strike="noStrike" cap="none" normalizeH="0" baseline="0" dirty="0" err="1">
                <a:ln>
                  <a:noFill/>
                </a:ln>
                <a:solidFill>
                  <a:srgbClr val="C7254E"/>
                </a:solidFill>
                <a:effectLst/>
                <a:latin typeface="Menlo"/>
              </a:rPr>
              <a:t>HttpHandler</a:t>
            </a:r>
            <a:r>
              <a:rPr kumimoji="0" lang="en-US" altLang="en-US" sz="2400" b="0" i="0" u="none" strike="noStrike" cap="none" normalizeH="0" baseline="0" dirty="0">
                <a:ln>
                  <a:noFill/>
                </a:ln>
                <a:solidFill>
                  <a:srgbClr val="000000"/>
                </a:solidFill>
                <a:effectLst/>
                <a:latin typeface="Open Sans" panose="020B0606030504020204" pitchFamily="34" charset="0"/>
              </a:rPr>
              <a:t> and </a:t>
            </a:r>
            <a:r>
              <a:rPr kumimoji="0" lang="en-US" altLang="en-US" sz="2400" b="0" i="0" u="none" strike="noStrike" cap="none" normalizeH="0" baseline="0" dirty="0" err="1">
                <a:ln>
                  <a:noFill/>
                </a:ln>
                <a:solidFill>
                  <a:srgbClr val="C7254E"/>
                </a:solidFill>
                <a:effectLst/>
                <a:latin typeface="Menlo"/>
              </a:rPr>
              <a:t>HttpModule</a:t>
            </a:r>
            <a:r>
              <a:rPr kumimoji="0" lang="en-US" altLang="en-US" sz="2400" b="0" i="0" u="none" strike="noStrike" cap="none" normalizeH="0" baseline="0" dirty="0">
                <a:ln>
                  <a:noFill/>
                </a:ln>
                <a:solidFill>
                  <a:srgbClr val="000000"/>
                </a:solidFill>
                <a:effectLst/>
                <a:latin typeface="Open Sans" panose="020B0606030504020204" pitchFamily="34" charset="0"/>
              </a:rPr>
              <a:t>.</a:t>
            </a:r>
            <a:r>
              <a:rPr kumimoji="0" lang="en-US" altLang="en-US" sz="2400" b="0" i="0" u="none" strike="noStrike" cap="none" normalizeH="0" baseline="0" dirty="0">
                <a:ln>
                  <a:noFill/>
                </a:ln>
                <a:solidFill>
                  <a:schemeClr val="tx1"/>
                </a:solidFill>
                <a:effectLst/>
              </a:rPr>
              <a:t> </a:t>
            </a:r>
          </a:p>
        </p:txBody>
      </p:sp>
    </p:spTree>
    <p:extLst>
      <p:ext uri="{BB962C8B-B14F-4D97-AF65-F5344CB8AC3E}">
        <p14:creationId xmlns="" xmlns:p14="http://schemas.microsoft.com/office/powerpoint/2010/main" val="2967395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6EEFDC-790E-4E47-A515-1EBCF1F2F2CD}"/>
              </a:ext>
            </a:extLst>
          </p:cNvPr>
          <p:cNvSpPr>
            <a:spLocks noGrp="1"/>
          </p:cNvSpPr>
          <p:nvPr>
            <p:ph type="title"/>
          </p:nvPr>
        </p:nvSpPr>
        <p:spPr/>
        <p:txBody>
          <a:bodyPr/>
          <a:lstStyle/>
          <a:p>
            <a:r>
              <a:rPr lang="en-US" dirty="0"/>
              <a:t>Middleware vs </a:t>
            </a:r>
            <a:r>
              <a:rPr lang="en-US" dirty="0" err="1"/>
              <a:t>HttpModule</a:t>
            </a:r>
            <a:r>
              <a:rPr lang="en-US" dirty="0"/>
              <a:t> and </a:t>
            </a:r>
            <a:r>
              <a:rPr lang="en-US" dirty="0" err="1"/>
              <a:t>HttpHandler</a:t>
            </a:r>
            <a:endParaRPr lang="en-US" dirty="0"/>
          </a:p>
        </p:txBody>
      </p:sp>
      <p:graphicFrame>
        <p:nvGraphicFramePr>
          <p:cNvPr id="3" name="Content Placeholder 2">
            <a:extLst>
              <a:ext uri="{FF2B5EF4-FFF2-40B4-BE49-F238E27FC236}">
                <a16:creationId xmlns="" xmlns:a16="http://schemas.microsoft.com/office/drawing/2014/main" id="{ABCF523A-B281-4E3C-8A18-D9E06E8B64A5}"/>
              </a:ext>
            </a:extLst>
          </p:cNvPr>
          <p:cNvGraphicFramePr>
            <a:graphicFrameLocks noGrp="1"/>
          </p:cNvGraphicFramePr>
          <p:nvPr>
            <p:ph idx="1"/>
            <p:extLst>
              <p:ext uri="{D42A27DB-BD31-4B8C-83A1-F6EECF244321}">
                <p14:modId xmlns="" xmlns:p14="http://schemas.microsoft.com/office/powerpoint/2010/main" val="68384792"/>
              </p:ext>
            </p:extLst>
          </p:nvPr>
        </p:nvGraphicFramePr>
        <p:xfrm>
          <a:off x="905522" y="1196508"/>
          <a:ext cx="9570128" cy="5060203"/>
        </p:xfrm>
        <a:graphic>
          <a:graphicData uri="http://schemas.openxmlformats.org/drawingml/2006/table">
            <a:tbl>
              <a:tblPr/>
              <a:tblGrid>
                <a:gridCol w="4784994">
                  <a:extLst>
                    <a:ext uri="{9D8B030D-6E8A-4147-A177-3AD203B41FA5}">
                      <a16:colId xmlns="" xmlns:a16="http://schemas.microsoft.com/office/drawing/2014/main" val="4110387683"/>
                    </a:ext>
                  </a:extLst>
                </a:gridCol>
                <a:gridCol w="4785134">
                  <a:extLst>
                    <a:ext uri="{9D8B030D-6E8A-4147-A177-3AD203B41FA5}">
                      <a16:colId xmlns="" xmlns:a16="http://schemas.microsoft.com/office/drawing/2014/main" val="709758156"/>
                    </a:ext>
                  </a:extLst>
                </a:gridCol>
              </a:tblGrid>
              <a:tr h="322107">
                <a:tc>
                  <a:txBody>
                    <a:bodyPr/>
                    <a:lstStyle/>
                    <a:p>
                      <a:pPr algn="ctr" fontAlgn="t"/>
                      <a:r>
                        <a:rPr lang="en-IN" sz="1500" dirty="0" err="1">
                          <a:solidFill>
                            <a:srgbClr val="000000"/>
                          </a:solidFill>
                          <a:effectLst/>
                        </a:rPr>
                        <a:t>HttpModule</a:t>
                      </a:r>
                      <a:endParaRPr lang="en-IN" sz="1500" dirty="0">
                        <a:solidFill>
                          <a:srgbClr val="000000"/>
                        </a:solidFill>
                        <a:effectLst/>
                      </a:endParaRPr>
                    </a:p>
                  </a:txBody>
                  <a:tcPr marL="49555" marR="49555" marT="49555" marB="49555">
                    <a:lnL>
                      <a:noFill/>
                    </a:lnL>
                    <a:lnR>
                      <a:noFill/>
                    </a:lnR>
                    <a:lnT w="7620" cap="flat" cmpd="sng" algn="ctr">
                      <a:solidFill>
                        <a:srgbClr val="DDDDDD"/>
                      </a:solidFill>
                      <a:prstDash val="solid"/>
                      <a:round/>
                      <a:headEnd type="none" w="med" len="med"/>
                      <a:tailEnd type="none" w="med" len="med"/>
                    </a:lnT>
                    <a:lnB w="7620" cap="flat" cmpd="sng" algn="ctr">
                      <a:solidFill>
                        <a:srgbClr val="909D5D"/>
                      </a:solidFill>
                      <a:prstDash val="solid"/>
                      <a:round/>
                      <a:headEnd type="none" w="med" len="med"/>
                      <a:tailEnd type="none" w="med" len="med"/>
                    </a:lnB>
                    <a:solidFill>
                      <a:srgbClr val="ADD8E6"/>
                    </a:solidFill>
                  </a:tcPr>
                </a:tc>
                <a:tc>
                  <a:txBody>
                    <a:bodyPr/>
                    <a:lstStyle/>
                    <a:p>
                      <a:pPr algn="ctr" fontAlgn="t"/>
                      <a:r>
                        <a:rPr lang="en-IN" sz="1500">
                          <a:solidFill>
                            <a:srgbClr val="000000"/>
                          </a:solidFill>
                          <a:effectLst/>
                        </a:rPr>
                        <a:t>Middleware</a:t>
                      </a:r>
                    </a:p>
                  </a:txBody>
                  <a:tcPr marL="49555" marR="49555" marT="49555" marB="4955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ADD8E6"/>
                    </a:solidFill>
                  </a:tcPr>
                </a:tc>
                <a:extLst>
                  <a:ext uri="{0D108BD9-81ED-4DB2-BD59-A6C34878D82A}">
                    <a16:rowId xmlns="" xmlns:a16="http://schemas.microsoft.com/office/drawing/2014/main" val="3296086723"/>
                  </a:ext>
                </a:extLst>
              </a:tr>
              <a:tr h="1437092">
                <a:tc>
                  <a:txBody>
                    <a:bodyPr/>
                    <a:lstStyle/>
                    <a:p>
                      <a:pPr fontAlgn="t"/>
                      <a:r>
                        <a:rPr lang="en-US" sz="1500" dirty="0" err="1">
                          <a:effectLst/>
                        </a:rPr>
                        <a:t>HttpModules</a:t>
                      </a:r>
                      <a:r>
                        <a:rPr lang="en-US" sz="1500" dirty="0">
                          <a:effectLst/>
                        </a:rPr>
                        <a:t> are configured via </a:t>
                      </a:r>
                      <a:r>
                        <a:rPr lang="en-US" sz="1500" dirty="0" err="1">
                          <a:effectLst/>
                        </a:rPr>
                        <a:t>web.config</a:t>
                      </a:r>
                      <a:r>
                        <a:rPr lang="en-US" sz="1500" dirty="0">
                          <a:effectLst/>
                        </a:rPr>
                        <a:t> or </a:t>
                      </a:r>
                      <a:r>
                        <a:rPr lang="en-US" sz="1500" dirty="0" err="1">
                          <a:effectLst/>
                        </a:rPr>
                        <a:t>global.asax</a:t>
                      </a:r>
                      <a:endParaRPr lang="en-US" sz="1500" dirty="0">
                        <a:effectLst/>
                      </a:endParaRPr>
                    </a:p>
                  </a:txBody>
                  <a:tcPr marL="49555" marR="49555" marT="49555" marB="49555">
                    <a:lnL>
                      <a:noFill/>
                    </a:lnL>
                    <a:lnR>
                      <a:noFill/>
                    </a:lnR>
                    <a:lnT w="7620" cap="flat" cmpd="sng" algn="ctr">
                      <a:solidFill>
                        <a:srgbClr val="909D5D"/>
                      </a:solidFill>
                      <a:prstDash val="solid"/>
                      <a:round/>
                      <a:headEnd type="none" w="med" len="med"/>
                      <a:tailEnd type="none" w="med" len="med"/>
                    </a:lnT>
                    <a:lnB w="7620" cap="flat" cmpd="sng" algn="ctr">
                      <a:solidFill>
                        <a:srgbClr val="F09B5D"/>
                      </a:solidFill>
                      <a:prstDash val="solid"/>
                      <a:round/>
                      <a:headEnd type="none" w="med" len="med"/>
                      <a:tailEnd type="none" w="med" len="med"/>
                    </a:lnB>
                    <a:solidFill>
                      <a:srgbClr val="FFFFFF"/>
                    </a:solidFill>
                  </a:tcPr>
                </a:tc>
                <a:tc>
                  <a:txBody>
                    <a:bodyPr/>
                    <a:lstStyle/>
                    <a:p>
                      <a:pPr fontAlgn="t"/>
                      <a:r>
                        <a:rPr lang="en-US" sz="1500">
                          <a:effectLst/>
                        </a:rPr>
                        <a:t>Middleware are configured via code rather than web.config. ASP.NET Core 1.0 has </a:t>
                      </a:r>
                      <a:r>
                        <a:rPr lang="en-US" sz="1500" u="sng" strike="noStrike">
                          <a:solidFill>
                            <a:srgbClr val="DA4453"/>
                          </a:solidFill>
                          <a:effectLst/>
                          <a:hlinkClick r:id="rId2"/>
                        </a:rPr>
                        <a:t>Startup.cs</a:t>
                      </a:r>
                      <a:r>
                        <a:rPr lang="en-US" sz="1500">
                          <a:effectLst/>
                        </a:rPr>
                        <a:t> file (entry point for application) where middlewares are added.</a:t>
                      </a:r>
                    </a:p>
                  </a:txBody>
                  <a:tcPr marL="49555" marR="49555" marT="49555" marB="4955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769149687"/>
                  </a:ext>
                </a:extLst>
              </a:tr>
              <a:tr h="1214095">
                <a:tc>
                  <a:txBody>
                    <a:bodyPr/>
                    <a:lstStyle/>
                    <a:p>
                      <a:pPr fontAlgn="t"/>
                      <a:r>
                        <a:rPr lang="en-US" sz="1500">
                          <a:effectLst/>
                        </a:rPr>
                        <a:t>As a developer, you don’t have control on their order of execution. As order of modules is mainly based on application life cycle events.</a:t>
                      </a:r>
                    </a:p>
                  </a:txBody>
                  <a:tcPr marL="49555" marR="49555" marT="49555" marB="49555">
                    <a:lnL>
                      <a:noFill/>
                    </a:lnL>
                    <a:lnR>
                      <a:noFill/>
                    </a:lnR>
                    <a:lnT w="7620" cap="flat" cmpd="sng" algn="ctr">
                      <a:solidFill>
                        <a:srgbClr val="F09B5D"/>
                      </a:solidFill>
                      <a:prstDash val="solid"/>
                      <a:round/>
                      <a:headEnd type="none" w="med" len="med"/>
                      <a:tailEnd type="none" w="med" len="med"/>
                    </a:lnT>
                    <a:lnB w="7620" cap="flat" cmpd="sng" algn="ctr">
                      <a:solidFill>
                        <a:srgbClr val="E08E5D"/>
                      </a:solidFill>
                      <a:prstDash val="solid"/>
                      <a:round/>
                      <a:headEnd type="none" w="med" len="med"/>
                      <a:tailEnd type="none" w="med" len="med"/>
                    </a:lnB>
                    <a:solidFill>
                      <a:srgbClr val="FFFFFF"/>
                    </a:solidFill>
                  </a:tcPr>
                </a:tc>
                <a:tc>
                  <a:txBody>
                    <a:bodyPr/>
                    <a:lstStyle/>
                    <a:p>
                      <a:pPr fontAlgn="t"/>
                      <a:r>
                        <a:rPr lang="en-US" sz="1500">
                          <a:effectLst/>
                        </a:rPr>
                        <a:t>Unlike modules, you are in full control of what get’s executed and in what order. As they are executed in the order in which they are added.</a:t>
                      </a:r>
                    </a:p>
                  </a:txBody>
                  <a:tcPr marL="49555" marR="49555" marT="49555" marB="4955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161765992"/>
                  </a:ext>
                </a:extLst>
              </a:tr>
              <a:tr h="768101">
                <a:tc>
                  <a:txBody>
                    <a:bodyPr/>
                    <a:lstStyle/>
                    <a:p>
                      <a:pPr fontAlgn="t"/>
                      <a:r>
                        <a:rPr lang="en-US" sz="1500">
                          <a:effectLst/>
                        </a:rPr>
                        <a:t>The execution order remains same for requests and responses.</a:t>
                      </a:r>
                    </a:p>
                  </a:txBody>
                  <a:tcPr marL="49555" marR="49555" marT="49555" marB="49555">
                    <a:lnL>
                      <a:noFill/>
                    </a:lnL>
                    <a:lnR>
                      <a:noFill/>
                    </a:lnR>
                    <a:lnT w="7620" cap="flat" cmpd="sng" algn="ctr">
                      <a:solidFill>
                        <a:srgbClr val="E08E5D"/>
                      </a:solidFill>
                      <a:prstDash val="solid"/>
                      <a:round/>
                      <a:headEnd type="none" w="med" len="med"/>
                      <a:tailEnd type="none" w="med" len="med"/>
                    </a:lnT>
                    <a:lnB w="7620" cap="flat" cmpd="sng" algn="ctr">
                      <a:solidFill>
                        <a:srgbClr val="50BD18"/>
                      </a:solidFill>
                      <a:prstDash val="solid"/>
                      <a:round/>
                      <a:headEnd type="none" w="med" len="med"/>
                      <a:tailEnd type="none" w="med" len="med"/>
                    </a:lnB>
                    <a:solidFill>
                      <a:srgbClr val="FFFFFF"/>
                    </a:solidFill>
                  </a:tcPr>
                </a:tc>
                <a:tc>
                  <a:txBody>
                    <a:bodyPr/>
                    <a:lstStyle/>
                    <a:p>
                      <a:pPr fontAlgn="t"/>
                      <a:r>
                        <a:rPr lang="en-US" sz="1500">
                          <a:effectLst/>
                        </a:rPr>
                        <a:t>Order of middleware for responses is the reverse from that for requests.</a:t>
                      </a:r>
                    </a:p>
                  </a:txBody>
                  <a:tcPr marL="49555" marR="49555" marT="49555" marB="4955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1067569406"/>
                  </a:ext>
                </a:extLst>
              </a:tr>
              <a:tr h="768101">
                <a:tc>
                  <a:txBody>
                    <a:bodyPr/>
                    <a:lstStyle/>
                    <a:p>
                      <a:pPr fontAlgn="t"/>
                      <a:r>
                        <a:rPr lang="en-US" sz="1500">
                          <a:effectLst/>
                        </a:rPr>
                        <a:t>HttpModules helps you to attach code specific to a application events.</a:t>
                      </a:r>
                    </a:p>
                  </a:txBody>
                  <a:tcPr marL="49555" marR="49555" marT="49555" marB="49555">
                    <a:lnL>
                      <a:noFill/>
                    </a:lnL>
                    <a:lnR>
                      <a:noFill/>
                    </a:lnR>
                    <a:lnT w="7620" cap="flat" cmpd="sng" algn="ctr">
                      <a:solidFill>
                        <a:srgbClr val="50BD18"/>
                      </a:solidFill>
                      <a:prstDash val="solid"/>
                      <a:round/>
                      <a:headEnd type="none" w="med" len="med"/>
                      <a:tailEnd type="none" w="med" len="med"/>
                    </a:lnT>
                    <a:lnB w="7620" cap="flat" cmpd="sng" algn="ctr">
                      <a:solidFill>
                        <a:srgbClr val="00BE18"/>
                      </a:solidFill>
                      <a:prstDash val="solid"/>
                      <a:round/>
                      <a:headEnd type="none" w="med" len="med"/>
                      <a:tailEnd type="none" w="med" len="med"/>
                    </a:lnB>
                    <a:solidFill>
                      <a:srgbClr val="F5F5F5"/>
                    </a:solidFill>
                  </a:tcPr>
                </a:tc>
                <a:tc>
                  <a:txBody>
                    <a:bodyPr/>
                    <a:lstStyle/>
                    <a:p>
                      <a:pPr fontAlgn="t"/>
                      <a:r>
                        <a:rPr lang="en-US" sz="1500">
                          <a:effectLst/>
                        </a:rPr>
                        <a:t>Middleware is independent of these events.</a:t>
                      </a:r>
                    </a:p>
                  </a:txBody>
                  <a:tcPr marL="49555" marR="49555" marT="49555" marB="4955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5F5F5"/>
                    </a:solidFill>
                  </a:tcPr>
                </a:tc>
                <a:extLst>
                  <a:ext uri="{0D108BD9-81ED-4DB2-BD59-A6C34878D82A}">
                    <a16:rowId xmlns="" xmlns:a16="http://schemas.microsoft.com/office/drawing/2014/main" val="1281917539"/>
                  </a:ext>
                </a:extLst>
              </a:tr>
              <a:tr h="545104">
                <a:tc>
                  <a:txBody>
                    <a:bodyPr/>
                    <a:lstStyle/>
                    <a:p>
                      <a:pPr fontAlgn="t"/>
                      <a:r>
                        <a:rPr lang="en-US" sz="1500">
                          <a:effectLst/>
                        </a:rPr>
                        <a:t>HttpModules are tied to System.web.</a:t>
                      </a:r>
                    </a:p>
                  </a:txBody>
                  <a:tcPr marL="49555" marR="49555" marT="49555" marB="49555">
                    <a:lnL>
                      <a:noFill/>
                    </a:lnL>
                    <a:lnR>
                      <a:noFill/>
                    </a:lnR>
                    <a:lnT w="7620" cap="flat" cmpd="sng" algn="ctr">
                      <a:solidFill>
                        <a:srgbClr val="00BE18"/>
                      </a:solidFill>
                      <a:prstDash val="solid"/>
                      <a:round/>
                      <a:headEnd type="none" w="med" len="med"/>
                      <a:tailEnd type="none" w="med" len="med"/>
                    </a:lnT>
                    <a:lnB>
                      <a:noFill/>
                    </a:lnB>
                    <a:solidFill>
                      <a:srgbClr val="FFFFFF"/>
                    </a:solidFill>
                  </a:tcPr>
                </a:tc>
                <a:tc>
                  <a:txBody>
                    <a:bodyPr/>
                    <a:lstStyle/>
                    <a:p>
                      <a:pPr fontAlgn="t"/>
                      <a:r>
                        <a:rPr lang="en-IN" sz="1500" dirty="0" err="1">
                          <a:effectLst/>
                        </a:rPr>
                        <a:t>Middlewares</a:t>
                      </a:r>
                      <a:r>
                        <a:rPr lang="en-IN" sz="1500" dirty="0">
                          <a:effectLst/>
                        </a:rPr>
                        <a:t> are host independent.</a:t>
                      </a:r>
                    </a:p>
                  </a:txBody>
                  <a:tcPr marL="49555" marR="49555" marT="49555" marB="49555">
                    <a:lnL>
                      <a:noFill/>
                    </a:lnL>
                    <a:lnR>
                      <a:noFill/>
                    </a:lnR>
                    <a:lnT w="7620"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 xmlns:a16="http://schemas.microsoft.com/office/drawing/2014/main" val="3189264837"/>
                  </a:ext>
                </a:extLst>
              </a:tr>
            </a:tbl>
          </a:graphicData>
        </a:graphic>
      </p:graphicFrame>
    </p:spTree>
    <p:extLst>
      <p:ext uri="{BB962C8B-B14F-4D97-AF65-F5344CB8AC3E}">
        <p14:creationId xmlns="" xmlns:p14="http://schemas.microsoft.com/office/powerpoint/2010/main" val="2290764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F33AFC-C220-4038-ACF0-E5D4B3B57FD0}"/>
              </a:ext>
            </a:extLst>
          </p:cNvPr>
          <p:cNvSpPr>
            <a:spLocks noGrp="1"/>
          </p:cNvSpPr>
          <p:nvPr>
            <p:ph type="title"/>
          </p:nvPr>
        </p:nvSpPr>
        <p:spPr/>
        <p:txBody>
          <a:bodyPr/>
          <a:lstStyle/>
          <a:p>
            <a:r>
              <a:rPr lang="en-US" dirty="0"/>
              <a:t>Middleware vs </a:t>
            </a:r>
            <a:r>
              <a:rPr lang="en-US" dirty="0" err="1"/>
              <a:t>HttpModule</a:t>
            </a:r>
            <a:r>
              <a:rPr lang="en-US" dirty="0"/>
              <a:t> and </a:t>
            </a:r>
            <a:r>
              <a:rPr lang="en-US" dirty="0" err="1"/>
              <a:t>HttpHandler</a:t>
            </a:r>
            <a:endParaRPr lang="en-US" dirty="0"/>
          </a:p>
        </p:txBody>
      </p:sp>
      <p:sp>
        <p:nvSpPr>
          <p:cNvPr id="7" name="TextBox 6">
            <a:extLst>
              <a:ext uri="{FF2B5EF4-FFF2-40B4-BE49-F238E27FC236}">
                <a16:creationId xmlns="" xmlns:a16="http://schemas.microsoft.com/office/drawing/2014/main" id="{6E1425F7-78D5-47AF-90E3-4A86001AC988}"/>
              </a:ext>
            </a:extLst>
          </p:cNvPr>
          <p:cNvSpPr txBox="1"/>
          <p:nvPr/>
        </p:nvSpPr>
        <p:spPr>
          <a:xfrm>
            <a:off x="552635" y="1075765"/>
            <a:ext cx="6094520" cy="369332"/>
          </a:xfrm>
          <a:prstGeom prst="rect">
            <a:avLst/>
          </a:prstGeom>
          <a:noFill/>
        </p:spPr>
        <p:txBody>
          <a:bodyPr wrap="square">
            <a:spAutoFit/>
          </a:bodyPr>
          <a:lstStyle/>
          <a:p>
            <a:pPr algn="l"/>
            <a:r>
              <a:rPr lang="en-IN" b="1" i="0" dirty="0">
                <a:solidFill>
                  <a:srgbClr val="DA4453"/>
                </a:solidFill>
                <a:effectLst/>
                <a:latin typeface="Roboto Slab"/>
              </a:rPr>
              <a:t>Built-in Middleware</a:t>
            </a:r>
          </a:p>
        </p:txBody>
      </p:sp>
      <p:sp>
        <p:nvSpPr>
          <p:cNvPr id="11" name="TextBox 10">
            <a:extLst>
              <a:ext uri="{FF2B5EF4-FFF2-40B4-BE49-F238E27FC236}">
                <a16:creationId xmlns="" xmlns:a16="http://schemas.microsoft.com/office/drawing/2014/main" id="{B72268AC-A07D-4D06-9B8A-4B15DAF4B1BB}"/>
              </a:ext>
            </a:extLst>
          </p:cNvPr>
          <p:cNvSpPr txBox="1"/>
          <p:nvPr/>
        </p:nvSpPr>
        <p:spPr>
          <a:xfrm>
            <a:off x="552635" y="1550204"/>
            <a:ext cx="8138604" cy="369332"/>
          </a:xfrm>
          <a:prstGeom prst="rect">
            <a:avLst/>
          </a:prstGeom>
          <a:noFill/>
        </p:spPr>
        <p:txBody>
          <a:bodyPr wrap="square">
            <a:spAutoFit/>
          </a:bodyPr>
          <a:lstStyle/>
          <a:p>
            <a:r>
              <a:rPr lang="en-US" b="0" i="0" dirty="0">
                <a:solidFill>
                  <a:srgbClr val="000000"/>
                </a:solidFill>
                <a:effectLst/>
                <a:latin typeface="Open Sans" panose="020B0606030504020204" pitchFamily="34" charset="0"/>
              </a:rPr>
              <a:t>ASP.NET Core 1.0 is shipped with the following Middleware components.</a:t>
            </a:r>
            <a:endParaRPr lang="en-IN" dirty="0"/>
          </a:p>
        </p:txBody>
      </p:sp>
      <p:graphicFrame>
        <p:nvGraphicFramePr>
          <p:cNvPr id="12" name="Table 11">
            <a:extLst>
              <a:ext uri="{FF2B5EF4-FFF2-40B4-BE49-F238E27FC236}">
                <a16:creationId xmlns="" xmlns:a16="http://schemas.microsoft.com/office/drawing/2014/main" id="{567455E2-BC23-44A6-9EDD-DF8DFB32B7BA}"/>
              </a:ext>
            </a:extLst>
          </p:cNvPr>
          <p:cNvGraphicFramePr>
            <a:graphicFrameLocks noGrp="1"/>
          </p:cNvGraphicFramePr>
          <p:nvPr>
            <p:extLst>
              <p:ext uri="{D42A27DB-BD31-4B8C-83A1-F6EECF244321}">
                <p14:modId xmlns="" xmlns:p14="http://schemas.microsoft.com/office/powerpoint/2010/main" val="3987959645"/>
              </p:ext>
            </p:extLst>
          </p:nvPr>
        </p:nvGraphicFramePr>
        <p:xfrm>
          <a:off x="761219" y="2242702"/>
          <a:ext cx="8138604" cy="3200400"/>
        </p:xfrm>
        <a:graphic>
          <a:graphicData uri="http://schemas.openxmlformats.org/drawingml/2006/table">
            <a:tbl>
              <a:tblPr/>
              <a:tblGrid>
                <a:gridCol w="4069302">
                  <a:extLst>
                    <a:ext uri="{9D8B030D-6E8A-4147-A177-3AD203B41FA5}">
                      <a16:colId xmlns="" xmlns:a16="http://schemas.microsoft.com/office/drawing/2014/main" val="2721925269"/>
                    </a:ext>
                  </a:extLst>
                </a:gridCol>
                <a:gridCol w="4069302">
                  <a:extLst>
                    <a:ext uri="{9D8B030D-6E8A-4147-A177-3AD203B41FA5}">
                      <a16:colId xmlns="" xmlns:a16="http://schemas.microsoft.com/office/drawing/2014/main" val="1823298871"/>
                    </a:ext>
                  </a:extLst>
                </a:gridCol>
              </a:tblGrid>
              <a:tr h="0">
                <a:tc>
                  <a:txBody>
                    <a:bodyPr/>
                    <a:lstStyle/>
                    <a:p>
                      <a:pPr fontAlgn="t"/>
                      <a:r>
                        <a:rPr lang="en-IN">
                          <a:effectLst/>
                        </a:rPr>
                        <a:t>Authentication</a:t>
                      </a:r>
                    </a:p>
                  </a:txBody>
                  <a:tcPr marL="60960" marR="60960" marT="60960" marB="60960">
                    <a:lnL>
                      <a:noFill/>
                    </a:lnL>
                    <a:lnR>
                      <a:noFill/>
                    </a:lnR>
                    <a:lnT w="7620" cap="flat" cmpd="sng" algn="ctr">
                      <a:solidFill>
                        <a:srgbClr val="504A98"/>
                      </a:solidFill>
                      <a:prstDash val="solid"/>
                      <a:round/>
                      <a:headEnd type="none" w="med" len="med"/>
                      <a:tailEnd type="none" w="med" len="med"/>
                    </a:lnT>
                    <a:lnB w="7620" cap="flat" cmpd="sng" algn="ctr">
                      <a:solidFill>
                        <a:srgbClr val="E04698"/>
                      </a:solidFill>
                      <a:prstDash val="solid"/>
                      <a:round/>
                      <a:headEnd type="none" w="med" len="med"/>
                      <a:tailEnd type="none" w="med" len="med"/>
                    </a:lnB>
                    <a:solidFill>
                      <a:srgbClr val="F5F5F5"/>
                    </a:solidFill>
                  </a:tcPr>
                </a:tc>
                <a:tc>
                  <a:txBody>
                    <a:bodyPr/>
                    <a:lstStyle/>
                    <a:p>
                      <a:pPr fontAlgn="t"/>
                      <a:r>
                        <a:rPr lang="en-IN">
                          <a:effectLst/>
                        </a:rPr>
                        <a:t>Provides authentication support.</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5F5F5"/>
                    </a:solidFill>
                  </a:tcPr>
                </a:tc>
                <a:extLst>
                  <a:ext uri="{0D108BD9-81ED-4DB2-BD59-A6C34878D82A}">
                    <a16:rowId xmlns="" xmlns:a16="http://schemas.microsoft.com/office/drawing/2014/main" val="4002122265"/>
                  </a:ext>
                </a:extLst>
              </a:tr>
              <a:tr h="0">
                <a:tc>
                  <a:txBody>
                    <a:bodyPr/>
                    <a:lstStyle/>
                    <a:p>
                      <a:pPr fontAlgn="t"/>
                      <a:r>
                        <a:rPr lang="en-IN">
                          <a:effectLst/>
                        </a:rPr>
                        <a:t>CORS</a:t>
                      </a:r>
                    </a:p>
                  </a:txBody>
                  <a:tcPr marL="60960" marR="60960" marT="60960" marB="60960">
                    <a:lnL>
                      <a:noFill/>
                    </a:lnL>
                    <a:lnR>
                      <a:noFill/>
                    </a:lnR>
                    <a:lnT w="7620" cap="flat" cmpd="sng" algn="ctr">
                      <a:solidFill>
                        <a:srgbClr val="E04698"/>
                      </a:solidFill>
                      <a:prstDash val="solid"/>
                      <a:round/>
                      <a:headEnd type="none" w="med" len="med"/>
                      <a:tailEnd type="none" w="med" len="med"/>
                    </a:lnT>
                    <a:lnB w="7620" cap="flat" cmpd="sng" algn="ctr">
                      <a:solidFill>
                        <a:srgbClr val="804898"/>
                      </a:solidFill>
                      <a:prstDash val="solid"/>
                      <a:round/>
                      <a:headEnd type="none" w="med" len="med"/>
                      <a:tailEnd type="none" w="med" len="med"/>
                    </a:lnB>
                    <a:solidFill>
                      <a:srgbClr val="FFFFFF"/>
                    </a:solidFill>
                  </a:tcPr>
                </a:tc>
                <a:tc>
                  <a:txBody>
                    <a:bodyPr/>
                    <a:lstStyle/>
                    <a:p>
                      <a:pPr fontAlgn="t"/>
                      <a:r>
                        <a:rPr lang="en-IN">
                          <a:effectLst/>
                        </a:rPr>
                        <a:t>Configures Cross-Origin Resource Sharing.</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1674936486"/>
                  </a:ext>
                </a:extLst>
              </a:tr>
              <a:tr h="0">
                <a:tc>
                  <a:txBody>
                    <a:bodyPr/>
                    <a:lstStyle/>
                    <a:p>
                      <a:pPr fontAlgn="t"/>
                      <a:r>
                        <a:rPr lang="en-IN">
                          <a:effectLst/>
                        </a:rPr>
                        <a:t>Routing</a:t>
                      </a:r>
                    </a:p>
                  </a:txBody>
                  <a:tcPr marL="60960" marR="60960" marT="60960" marB="60960">
                    <a:lnL>
                      <a:noFill/>
                    </a:lnL>
                    <a:lnR>
                      <a:noFill/>
                    </a:lnR>
                    <a:lnT w="7620" cap="flat" cmpd="sng" algn="ctr">
                      <a:solidFill>
                        <a:srgbClr val="804898"/>
                      </a:solidFill>
                      <a:prstDash val="solid"/>
                      <a:round/>
                      <a:headEnd type="none" w="med" len="med"/>
                      <a:tailEnd type="none" w="med" len="med"/>
                    </a:lnT>
                    <a:lnB w="7620" cap="flat" cmpd="sng" algn="ctr">
                      <a:solidFill>
                        <a:srgbClr val="804898"/>
                      </a:solidFill>
                      <a:prstDash val="solid"/>
                      <a:round/>
                      <a:headEnd type="none" w="med" len="med"/>
                      <a:tailEnd type="none" w="med" len="med"/>
                    </a:lnB>
                    <a:solidFill>
                      <a:srgbClr val="FFFFFF"/>
                    </a:solidFill>
                  </a:tcPr>
                </a:tc>
                <a:tc>
                  <a:txBody>
                    <a:bodyPr/>
                    <a:lstStyle/>
                    <a:p>
                      <a:pPr fontAlgn="t"/>
                      <a:r>
                        <a:rPr lang="en-US">
                          <a:effectLst/>
                        </a:rPr>
                        <a:t>Define and constrain request routes.</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2956200668"/>
                  </a:ext>
                </a:extLst>
              </a:tr>
              <a:tr h="0">
                <a:tc>
                  <a:txBody>
                    <a:bodyPr/>
                    <a:lstStyle/>
                    <a:p>
                      <a:pPr fontAlgn="t"/>
                      <a:r>
                        <a:rPr lang="en-IN">
                          <a:effectLst/>
                        </a:rPr>
                        <a:t>Session</a:t>
                      </a:r>
                    </a:p>
                  </a:txBody>
                  <a:tcPr marL="60960" marR="60960" marT="60960" marB="60960">
                    <a:lnL>
                      <a:noFill/>
                    </a:lnL>
                    <a:lnR>
                      <a:noFill/>
                    </a:lnR>
                    <a:lnT w="7620" cap="flat" cmpd="sng" algn="ctr">
                      <a:solidFill>
                        <a:srgbClr val="804898"/>
                      </a:solidFill>
                      <a:prstDash val="solid"/>
                      <a:round/>
                      <a:headEnd type="none" w="med" len="med"/>
                      <a:tailEnd type="none" w="med" len="med"/>
                    </a:lnT>
                    <a:lnB w="7620" cap="flat" cmpd="sng" algn="ctr">
                      <a:solidFill>
                        <a:srgbClr val="304798"/>
                      </a:solidFill>
                      <a:prstDash val="solid"/>
                      <a:round/>
                      <a:headEnd type="none" w="med" len="med"/>
                      <a:tailEnd type="none" w="med" len="med"/>
                    </a:lnB>
                    <a:solidFill>
                      <a:srgbClr val="FFFFFF"/>
                    </a:solidFill>
                  </a:tcPr>
                </a:tc>
                <a:tc>
                  <a:txBody>
                    <a:bodyPr/>
                    <a:lstStyle/>
                    <a:p>
                      <a:pPr fontAlgn="t"/>
                      <a:r>
                        <a:rPr lang="en-IN">
                          <a:effectLst/>
                        </a:rPr>
                        <a:t>Provides support for managing user sessions.</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1734500135"/>
                  </a:ext>
                </a:extLst>
              </a:tr>
              <a:tr h="0">
                <a:tc>
                  <a:txBody>
                    <a:bodyPr/>
                    <a:lstStyle/>
                    <a:p>
                      <a:pPr fontAlgn="t"/>
                      <a:r>
                        <a:rPr lang="en-IN">
                          <a:effectLst/>
                        </a:rPr>
                        <a:t>Routing</a:t>
                      </a:r>
                    </a:p>
                  </a:txBody>
                  <a:tcPr marL="60960" marR="60960" marT="60960" marB="60960">
                    <a:lnL>
                      <a:noFill/>
                    </a:lnL>
                    <a:lnR>
                      <a:noFill/>
                    </a:lnR>
                    <a:lnT w="7620" cap="flat" cmpd="sng" algn="ctr">
                      <a:solidFill>
                        <a:srgbClr val="304798"/>
                      </a:solidFill>
                      <a:prstDash val="solid"/>
                      <a:round/>
                      <a:headEnd type="none" w="med" len="med"/>
                      <a:tailEnd type="none" w="med" len="med"/>
                    </a:lnT>
                    <a:lnB w="7620" cap="flat" cmpd="sng" algn="ctr">
                      <a:solidFill>
                        <a:srgbClr val="C04C98"/>
                      </a:solidFill>
                      <a:prstDash val="solid"/>
                      <a:round/>
                      <a:headEnd type="none" w="med" len="med"/>
                      <a:tailEnd type="none" w="med" len="med"/>
                    </a:lnB>
                    <a:solidFill>
                      <a:srgbClr val="FFFFFF"/>
                    </a:solidFill>
                  </a:tcPr>
                </a:tc>
                <a:tc>
                  <a:txBody>
                    <a:bodyPr/>
                    <a:lstStyle/>
                    <a:p>
                      <a:pPr fontAlgn="t"/>
                      <a:r>
                        <a:rPr lang="en-US">
                          <a:effectLst/>
                        </a:rPr>
                        <a:t>Provides support for serving static files, and directory browsing.</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4264949474"/>
                  </a:ext>
                </a:extLst>
              </a:tr>
              <a:tr h="0">
                <a:tc>
                  <a:txBody>
                    <a:bodyPr/>
                    <a:lstStyle/>
                    <a:p>
                      <a:pPr fontAlgn="t"/>
                      <a:r>
                        <a:rPr lang="en-IN">
                          <a:effectLst/>
                        </a:rPr>
                        <a:t>Diagnostics</a:t>
                      </a:r>
                    </a:p>
                  </a:txBody>
                  <a:tcPr marL="60960" marR="60960" marT="60960" marB="60960">
                    <a:lnL>
                      <a:noFill/>
                    </a:lnL>
                    <a:lnR>
                      <a:noFill/>
                    </a:lnR>
                    <a:lnT w="7620" cap="flat" cmpd="sng" algn="ctr">
                      <a:solidFill>
                        <a:srgbClr val="C04C98"/>
                      </a:solidFill>
                      <a:prstDash val="solid"/>
                      <a:round/>
                      <a:headEnd type="none" w="med" len="med"/>
                      <a:tailEnd type="none" w="med" len="med"/>
                    </a:lnT>
                    <a:lnB>
                      <a:noFill/>
                    </a:lnB>
                    <a:solidFill>
                      <a:srgbClr val="FFFFFF"/>
                    </a:solidFill>
                  </a:tcPr>
                </a:tc>
                <a:tc>
                  <a:txBody>
                    <a:bodyPr/>
                    <a:lstStyle/>
                    <a:p>
                      <a:pPr fontAlgn="t"/>
                      <a:r>
                        <a:rPr lang="en-IN" dirty="0">
                          <a:effectLst/>
                        </a:rPr>
                        <a:t>Includes support for error pages and runtime information.</a:t>
                      </a: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 xmlns:a16="http://schemas.microsoft.com/office/drawing/2014/main" val="1290200308"/>
                  </a:ext>
                </a:extLst>
              </a:tr>
            </a:tbl>
          </a:graphicData>
        </a:graphic>
      </p:graphicFrame>
    </p:spTree>
    <p:extLst>
      <p:ext uri="{BB962C8B-B14F-4D97-AF65-F5344CB8AC3E}">
        <p14:creationId xmlns="" xmlns:p14="http://schemas.microsoft.com/office/powerpoint/2010/main" val="2679527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D17C71181C82E45A273E7E620D0448B" ma:contentTypeVersion="14" ma:contentTypeDescription="Create a new document." ma:contentTypeScope="" ma:versionID="33c522d2eaa026c3598a964a4a848563">
  <xsd:schema xmlns:xsd="http://www.w3.org/2001/XMLSchema" xmlns:xs="http://www.w3.org/2001/XMLSchema" xmlns:p="http://schemas.microsoft.com/office/2006/metadata/properties" xmlns:ns3="9b0c04b8-12c4-4f0c-965a-a5550cc4794e" xmlns:ns4="70054344-a8ea-4f58-b14a-ea1b21b9ed8e" targetNamespace="http://schemas.microsoft.com/office/2006/metadata/properties" ma:root="true" ma:fieldsID="4883bea2d96eb847ad0ef919cf501572" ns3:_="" ns4:_="">
    <xsd:import namespace="9b0c04b8-12c4-4f0c-965a-a5550cc4794e"/>
    <xsd:import namespace="70054344-a8ea-4f58-b14a-ea1b21b9ed8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LengthInSecond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0c04b8-12c4-4f0c-965a-a5550cc479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0054344-a8ea-4f58-b14a-ea1b21b9ed8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C838E22-C0DF-4796-9D76-5CAF560E38EE}">
  <ds:schemaRefs>
    <ds:schemaRef ds:uri="http://schemas.microsoft.com/sharepoint/v3/contenttype/forms"/>
  </ds:schemaRefs>
</ds:datastoreItem>
</file>

<file path=customXml/itemProps2.xml><?xml version="1.0" encoding="utf-8"?>
<ds:datastoreItem xmlns:ds="http://schemas.openxmlformats.org/officeDocument/2006/customXml" ds:itemID="{17A5B0CC-1266-45AC-8747-2D5C199AE760}">
  <ds:schemaRefs>
    <ds:schemaRef ds:uri="http://schemas.microsoft.com/office/2006/metadata/properties"/>
    <ds:schemaRef ds:uri="http://schemas.openxmlformats.org/package/2006/metadata/core-properties"/>
    <ds:schemaRef ds:uri="http://purl.org/dc/elements/1.1/"/>
    <ds:schemaRef ds:uri="http://schemas.microsoft.com/office/2006/documentManagement/types"/>
    <ds:schemaRef ds:uri="http://www.w3.org/XML/1998/namespace"/>
    <ds:schemaRef ds:uri="70054344-a8ea-4f58-b14a-ea1b21b9ed8e"/>
    <ds:schemaRef ds:uri="http://purl.org/dc/terms/"/>
    <ds:schemaRef ds:uri="http://schemas.microsoft.com/office/infopath/2007/PartnerControls"/>
    <ds:schemaRef ds:uri="9b0c04b8-12c4-4f0c-965a-a5550cc4794e"/>
    <ds:schemaRef ds:uri="http://purl.org/dc/dcmitype/"/>
  </ds:schemaRefs>
</ds:datastoreItem>
</file>

<file path=customXml/itemProps3.xml><?xml version="1.0" encoding="utf-8"?>
<ds:datastoreItem xmlns:ds="http://schemas.openxmlformats.org/officeDocument/2006/customXml" ds:itemID="{2451A40F-3E76-49D6-9B09-B588069BF4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0c04b8-12c4-4f0c-965a-a5550cc4794e"/>
    <ds:schemaRef ds:uri="70054344-a8ea-4f58-b14a-ea1b21b9ed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516</TotalTime>
  <Words>1084</Words>
  <Application>Microsoft Office PowerPoint</Application>
  <PresentationFormat>Custom</PresentationFormat>
  <Paragraphs>104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Middleware</vt:lpstr>
      <vt:lpstr>Middleware ?</vt:lpstr>
      <vt:lpstr>Slide 3</vt:lpstr>
      <vt:lpstr>Slide 4</vt:lpstr>
      <vt:lpstr>What are the types of middleware in NET Core?</vt:lpstr>
      <vt:lpstr>UseStaticFiles() Middleware</vt:lpstr>
      <vt:lpstr>Middleware vs HttpModule and HttpHandler</vt:lpstr>
      <vt:lpstr>Middleware vs HttpModule and HttpHandler</vt:lpstr>
      <vt:lpstr>Middleware vs HttpModule and HttpHandler</vt:lpstr>
      <vt:lpstr>What is Middleware?</vt:lpstr>
      <vt:lpstr>What is the Execution Order of Middleware Components in ASP.NET Core Application? </vt:lpstr>
      <vt:lpstr>What are Request Delegates in ASP.NET Core? </vt:lpstr>
      <vt:lpstr>What is the use of the Use and Run method in ASP.NET Core Web Application? </vt:lpstr>
      <vt:lpstr>Slide 14</vt:lpstr>
      <vt:lpstr>Slide 15</vt:lpstr>
      <vt:lpstr>Slide 16</vt:lpstr>
      <vt:lpstr>What is the use of the UseFileServer() Middleware component? </vt:lpstr>
      <vt:lpstr>Developer Exception Page Middleware in ASP.NET Core Application </vt:lpstr>
      <vt:lpstr>Slide 19</vt:lpstr>
      <vt:lpstr>ActionFilter runs before and after the action</vt:lpstr>
      <vt:lpstr>Multiple Filters can be applied for controllers and actions</vt:lpstr>
      <vt:lpstr>Slide 22</vt:lpstr>
      <vt:lpstr>Thank You</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HP</cp:lastModifiedBy>
  <cp:revision>31</cp:revision>
  <dcterms:created xsi:type="dcterms:W3CDTF">2019-03-07T07:10:25Z</dcterms:created>
  <dcterms:modified xsi:type="dcterms:W3CDTF">2024-02-27T17:39:54Z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0x010100CD17C71181C82E45A273E7E620D0448B</vt:lpwstr>
  </property>
</Properties>
</file>