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5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290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309" autoAdjust="0"/>
    <p:restoredTop sz="94660"/>
  </p:normalViewPr>
  <p:slideViewPr>
    <p:cSldViewPr>
      <p:cViewPr varScale="1">
        <p:scale>
          <a:sx n="83" d="100"/>
          <a:sy n="83" d="100"/>
        </p:scale>
        <p:origin x="-13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364290-4CBE-4A61-9B0A-6B0AD29906D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9E6ECB-BEA2-4DDF-A759-D4106DABA970}">
      <dgm:prSet phldrT="[Text]"/>
      <dgm:spPr/>
      <dgm:t>
        <a:bodyPr/>
        <a:lstStyle/>
        <a:p>
          <a:r>
            <a:rPr lang="en-US" dirty="0"/>
            <a:t>.NET FRAME WORK </a:t>
          </a:r>
        </a:p>
      </dgm:t>
    </dgm:pt>
    <dgm:pt modelId="{D3D2978D-DAA3-42AE-80E9-DFD2289E1649}" type="parTrans" cxnId="{8C60BD10-5C7E-414E-B14E-F04434E54CEC}">
      <dgm:prSet/>
      <dgm:spPr/>
      <dgm:t>
        <a:bodyPr/>
        <a:lstStyle/>
        <a:p>
          <a:endParaRPr lang="en-US"/>
        </a:p>
      </dgm:t>
    </dgm:pt>
    <dgm:pt modelId="{18E53524-BBD2-424E-B0F1-2AA172E42B17}" type="sibTrans" cxnId="{8C60BD10-5C7E-414E-B14E-F04434E54CEC}">
      <dgm:prSet/>
      <dgm:spPr/>
      <dgm:t>
        <a:bodyPr/>
        <a:lstStyle/>
        <a:p>
          <a:endParaRPr lang="en-US"/>
        </a:p>
      </dgm:t>
    </dgm:pt>
    <dgm:pt modelId="{9F510FFC-888A-49C6-A703-76170704383E}">
      <dgm:prSet phldrT="[Text]"/>
      <dgm:spPr/>
      <dgm:t>
        <a:bodyPr/>
        <a:lstStyle/>
        <a:p>
          <a:r>
            <a:rPr lang="en-US" dirty="0"/>
            <a:t>FCL</a:t>
          </a:r>
        </a:p>
      </dgm:t>
    </dgm:pt>
    <dgm:pt modelId="{4508E0DB-236A-4FE0-A12A-45B4798F09D1}" type="parTrans" cxnId="{3B8E2BBE-5CF0-4DA8-87B1-E2A182E5DBA4}">
      <dgm:prSet/>
      <dgm:spPr/>
      <dgm:t>
        <a:bodyPr/>
        <a:lstStyle/>
        <a:p>
          <a:endParaRPr lang="en-US"/>
        </a:p>
      </dgm:t>
    </dgm:pt>
    <dgm:pt modelId="{97E26558-9221-4A30-9E18-3CED14B40C38}" type="sibTrans" cxnId="{3B8E2BBE-5CF0-4DA8-87B1-E2A182E5DBA4}">
      <dgm:prSet/>
      <dgm:spPr/>
      <dgm:t>
        <a:bodyPr/>
        <a:lstStyle/>
        <a:p>
          <a:endParaRPr lang="en-US"/>
        </a:p>
      </dgm:t>
    </dgm:pt>
    <dgm:pt modelId="{97EC68DA-E7B6-4307-B4C2-09DD260065CB}">
      <dgm:prSet phldrT="[Text]"/>
      <dgm:spPr/>
      <dgm:t>
        <a:bodyPr/>
        <a:lstStyle/>
        <a:p>
          <a:r>
            <a:rPr lang="en-US" dirty="0"/>
            <a:t>CLR</a:t>
          </a:r>
        </a:p>
      </dgm:t>
    </dgm:pt>
    <dgm:pt modelId="{03BE1BF4-F70B-404A-8E70-BC24A0194BDE}" type="parTrans" cxnId="{E17B21CA-93D4-485C-9034-722B0810AB7F}">
      <dgm:prSet/>
      <dgm:spPr/>
      <dgm:t>
        <a:bodyPr/>
        <a:lstStyle/>
        <a:p>
          <a:endParaRPr lang="en-US"/>
        </a:p>
      </dgm:t>
    </dgm:pt>
    <dgm:pt modelId="{8CE131BA-F25F-46B8-8F77-CAD112AE9D87}" type="sibTrans" cxnId="{E17B21CA-93D4-485C-9034-722B0810AB7F}">
      <dgm:prSet/>
      <dgm:spPr/>
      <dgm:t>
        <a:bodyPr/>
        <a:lstStyle/>
        <a:p>
          <a:endParaRPr lang="en-US"/>
        </a:p>
      </dgm:t>
    </dgm:pt>
    <dgm:pt modelId="{DA0D7F1F-4B99-43D7-9969-F50A62578B54}" type="pres">
      <dgm:prSet presAssocID="{04364290-4CBE-4A61-9B0A-6B0AD2990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152A6D-5ADA-4094-ACBA-FDCB222B62A0}" type="pres">
      <dgm:prSet presAssocID="{1D9E6ECB-BEA2-4DDF-A759-D4106DABA970}" presName="boxAndChildren" presStyleCnt="0"/>
      <dgm:spPr/>
    </dgm:pt>
    <dgm:pt modelId="{FF279E7B-A081-4541-8103-154827283987}" type="pres">
      <dgm:prSet presAssocID="{1D9E6ECB-BEA2-4DDF-A759-D4106DABA970}" presName="parentTextBox" presStyleLbl="node1" presStyleIdx="0" presStyleCnt="1"/>
      <dgm:spPr/>
      <dgm:t>
        <a:bodyPr/>
        <a:lstStyle/>
        <a:p>
          <a:endParaRPr lang="en-US"/>
        </a:p>
      </dgm:t>
    </dgm:pt>
    <dgm:pt modelId="{BB48A92E-B9BD-4A6B-93A3-767F2D125E12}" type="pres">
      <dgm:prSet presAssocID="{1D9E6ECB-BEA2-4DDF-A759-D4106DABA970}" presName="entireBox" presStyleLbl="node1" presStyleIdx="0" presStyleCnt="1" custLinFactNeighborX="12772" custLinFactNeighborY="53191"/>
      <dgm:spPr/>
      <dgm:t>
        <a:bodyPr/>
        <a:lstStyle/>
        <a:p>
          <a:endParaRPr lang="en-US"/>
        </a:p>
      </dgm:t>
    </dgm:pt>
    <dgm:pt modelId="{307FB5EC-0D35-42B8-B3CB-31B870625EB4}" type="pres">
      <dgm:prSet presAssocID="{1D9E6ECB-BEA2-4DDF-A759-D4106DABA970}" presName="descendantBox" presStyleCnt="0"/>
      <dgm:spPr/>
    </dgm:pt>
    <dgm:pt modelId="{488FD4F6-DDF5-498C-B6AA-2F8265B88121}" type="pres">
      <dgm:prSet presAssocID="{9F510FFC-888A-49C6-A703-76170704383E}" presName="childTextBox" presStyleLbl="fgAccFollowNode1" presStyleIdx="0" presStyleCnt="2" custLinFactNeighborX="-8696" custLinFactNeighborY="47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32D1D-788F-4D8B-A753-797B343217BD}" type="pres">
      <dgm:prSet presAssocID="{97EC68DA-E7B6-4307-B4C2-09DD260065CB}" presName="childTextBox" presStyleLbl="fgAccFollowNode1" presStyleIdx="1" presStyleCnt="2" custScaleY="100001" custLinFactNeighborX="2174" custLinFactNeighborY="2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555095-E5F4-4BBF-BC43-DE94ABD0CCA1}" type="presOf" srcId="{97EC68DA-E7B6-4307-B4C2-09DD260065CB}" destId="{30E32D1D-788F-4D8B-A753-797B343217BD}" srcOrd="0" destOrd="0" presId="urn:microsoft.com/office/officeart/2005/8/layout/process4"/>
    <dgm:cxn modelId="{8C60BD10-5C7E-414E-B14E-F04434E54CEC}" srcId="{04364290-4CBE-4A61-9B0A-6B0AD29906DE}" destId="{1D9E6ECB-BEA2-4DDF-A759-D4106DABA970}" srcOrd="0" destOrd="0" parTransId="{D3D2978D-DAA3-42AE-80E9-DFD2289E1649}" sibTransId="{18E53524-BBD2-424E-B0F1-2AA172E42B17}"/>
    <dgm:cxn modelId="{E17B21CA-93D4-485C-9034-722B0810AB7F}" srcId="{1D9E6ECB-BEA2-4DDF-A759-D4106DABA970}" destId="{97EC68DA-E7B6-4307-B4C2-09DD260065CB}" srcOrd="1" destOrd="0" parTransId="{03BE1BF4-F70B-404A-8E70-BC24A0194BDE}" sibTransId="{8CE131BA-F25F-46B8-8F77-CAD112AE9D87}"/>
    <dgm:cxn modelId="{218FFE6B-8267-4CCC-B015-64EB59952DD4}" type="presOf" srcId="{9F510FFC-888A-49C6-A703-76170704383E}" destId="{488FD4F6-DDF5-498C-B6AA-2F8265B88121}" srcOrd="0" destOrd="0" presId="urn:microsoft.com/office/officeart/2005/8/layout/process4"/>
    <dgm:cxn modelId="{8A37417E-A469-491E-BE35-D9DAC90F9D7B}" type="presOf" srcId="{04364290-4CBE-4A61-9B0A-6B0AD29906DE}" destId="{DA0D7F1F-4B99-43D7-9969-F50A62578B54}" srcOrd="0" destOrd="0" presId="urn:microsoft.com/office/officeart/2005/8/layout/process4"/>
    <dgm:cxn modelId="{3B8E2BBE-5CF0-4DA8-87B1-E2A182E5DBA4}" srcId="{1D9E6ECB-BEA2-4DDF-A759-D4106DABA970}" destId="{9F510FFC-888A-49C6-A703-76170704383E}" srcOrd="0" destOrd="0" parTransId="{4508E0DB-236A-4FE0-A12A-45B4798F09D1}" sibTransId="{97E26558-9221-4A30-9E18-3CED14B40C38}"/>
    <dgm:cxn modelId="{D4E7A58A-0409-4A47-BB2C-0D9AD29B511C}" type="presOf" srcId="{1D9E6ECB-BEA2-4DDF-A759-D4106DABA970}" destId="{FF279E7B-A081-4541-8103-154827283987}" srcOrd="0" destOrd="0" presId="urn:microsoft.com/office/officeart/2005/8/layout/process4"/>
    <dgm:cxn modelId="{3EA7AADC-450F-4CA0-9096-7D42CDE3E32F}" type="presOf" srcId="{1D9E6ECB-BEA2-4DDF-A759-D4106DABA970}" destId="{BB48A92E-B9BD-4A6B-93A3-767F2D125E12}" srcOrd="1" destOrd="0" presId="urn:microsoft.com/office/officeart/2005/8/layout/process4"/>
    <dgm:cxn modelId="{CFE6F128-1E09-4C71-809E-9C02F9344EFF}" type="presParOf" srcId="{DA0D7F1F-4B99-43D7-9969-F50A62578B54}" destId="{3F152A6D-5ADA-4094-ACBA-FDCB222B62A0}" srcOrd="0" destOrd="0" presId="urn:microsoft.com/office/officeart/2005/8/layout/process4"/>
    <dgm:cxn modelId="{0E625A3D-3901-4471-9449-F9D88BDF38BF}" type="presParOf" srcId="{3F152A6D-5ADA-4094-ACBA-FDCB222B62A0}" destId="{FF279E7B-A081-4541-8103-154827283987}" srcOrd="0" destOrd="0" presId="urn:microsoft.com/office/officeart/2005/8/layout/process4"/>
    <dgm:cxn modelId="{3174D630-F4FE-4138-A896-C64E99BA3114}" type="presParOf" srcId="{3F152A6D-5ADA-4094-ACBA-FDCB222B62A0}" destId="{BB48A92E-B9BD-4A6B-93A3-767F2D125E12}" srcOrd="1" destOrd="0" presId="urn:microsoft.com/office/officeart/2005/8/layout/process4"/>
    <dgm:cxn modelId="{E68214E8-513B-47F4-AEA4-E819802A17D8}" type="presParOf" srcId="{3F152A6D-5ADA-4094-ACBA-FDCB222B62A0}" destId="{307FB5EC-0D35-42B8-B3CB-31B870625EB4}" srcOrd="2" destOrd="0" presId="urn:microsoft.com/office/officeart/2005/8/layout/process4"/>
    <dgm:cxn modelId="{4F21894A-FEAE-4067-8A67-D230C986A562}" type="presParOf" srcId="{307FB5EC-0D35-42B8-B3CB-31B870625EB4}" destId="{488FD4F6-DDF5-498C-B6AA-2F8265B88121}" srcOrd="0" destOrd="0" presId="urn:microsoft.com/office/officeart/2005/8/layout/process4"/>
    <dgm:cxn modelId="{10A14275-5F7B-4E0A-A7B4-CB21A9AAE5BB}" type="presParOf" srcId="{307FB5EC-0D35-42B8-B3CB-31B870625EB4}" destId="{30E32D1D-788F-4D8B-A753-797B343217BD}" srcOrd="1" destOrd="0" presId="urn:microsoft.com/office/officeart/2005/8/layout/process4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8A92E-B9BD-4A6B-93A3-767F2D125E12}">
      <dsp:nvSpPr>
        <dsp:cNvPr id="0" name=""/>
        <dsp:cNvSpPr/>
      </dsp:nvSpPr>
      <dsp:spPr>
        <a:xfrm>
          <a:off x="0" y="0"/>
          <a:ext cx="6915150" cy="3562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.NET FRAME WORK </a:t>
          </a:r>
        </a:p>
      </dsp:txBody>
      <dsp:txXfrm>
        <a:off x="0" y="0"/>
        <a:ext cx="6915150" cy="1923669"/>
      </dsp:txXfrm>
    </dsp:sp>
    <dsp:sp modelId="{488FD4F6-DDF5-498C-B6AA-2F8265B88121}">
      <dsp:nvSpPr>
        <dsp:cNvPr id="0" name=""/>
        <dsp:cNvSpPr/>
      </dsp:nvSpPr>
      <dsp:spPr>
        <a:xfrm>
          <a:off x="0" y="1923669"/>
          <a:ext cx="3457574" cy="16386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82550" rIns="46228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FCL</a:t>
          </a:r>
        </a:p>
      </dsp:txBody>
      <dsp:txXfrm>
        <a:off x="0" y="1923669"/>
        <a:ext cx="3457574" cy="1638681"/>
      </dsp:txXfrm>
    </dsp:sp>
    <dsp:sp modelId="{30E32D1D-788F-4D8B-A753-797B343217BD}">
      <dsp:nvSpPr>
        <dsp:cNvPr id="0" name=""/>
        <dsp:cNvSpPr/>
      </dsp:nvSpPr>
      <dsp:spPr>
        <a:xfrm>
          <a:off x="3457575" y="1894872"/>
          <a:ext cx="3457574" cy="16386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82550" rIns="46228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CLR</a:t>
          </a:r>
        </a:p>
      </dsp:txBody>
      <dsp:txXfrm>
        <a:off x="3457575" y="1894872"/>
        <a:ext cx="3457574" cy="1638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AEFBB-2789-45A1-93BD-D316582D3372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3DD17-BF1A-41BC-B1DC-209E30FDCE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826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3DD17-BF1A-41BC-B1DC-209E30FDCE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874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Slide</a:t>
            </a:r>
            <a:r>
              <a:rPr lang="en-US" sz="1400" baseline="0" dirty="0"/>
              <a:t> &gt;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3DD17-BF1A-41BC-B1DC-209E30FDCE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575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9D30BD-30D1-440E-8081-25C1FDB0473F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advTm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38600"/>
            <a:ext cx="7851648" cy="1905000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0" y="5715000"/>
            <a:ext cx="1682496" cy="762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By </a:t>
            </a:r>
            <a:r>
              <a:rPr lang="en-US" dirty="0" err="1"/>
              <a:t>Sarita</a:t>
            </a:r>
            <a:endParaRPr lang="en-US" dirty="0"/>
          </a:p>
          <a:p>
            <a:pPr algn="ctr"/>
            <a:r>
              <a:rPr lang="en-US" dirty="0"/>
              <a:t>                                                                      SME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52400" y="1219200"/>
            <a:ext cx="89916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838200"/>
            <a:ext cx="26239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Agenda</a:t>
            </a:r>
          </a:p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1857883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What is .NET ?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Architecture of  .NET Framework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Compilation model  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Understanding need of MSIL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Java  vs  . NET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3200" dirty="0"/>
          </a:p>
        </p:txBody>
      </p:sp>
    </p:spTree>
  </p:cSld>
  <p:clrMapOvr>
    <a:masterClrMapping/>
  </p:clrMapOvr>
  <p:transition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Compliant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63652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Key Features of .NET Languages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Standardized by ECMA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Component Based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Object Oriented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Robust and durable code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04088"/>
            <a:ext cx="3657600" cy="553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CLS and 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257300"/>
            <a:ext cx="8229600" cy="3886200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CTS and CLS are parts of .NET-CLR and are responsible for type safety with in the code. Both allow cross language communication and type safety. 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Common Language Specification: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CLS defines  a set of rules for all .NET Compliant languages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CLS Rules: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Use of new keyword to create an object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Arrays should be zero based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Multiple inheritance should not be supported by the language</a:t>
            </a:r>
          </a:p>
        </p:txBody>
      </p:sp>
    </p:spTree>
  </p:cSld>
  <p:clrMapOvr>
    <a:masterClrMapping/>
  </p:clrMapOvr>
  <p:transition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57800" y="2457450"/>
            <a:ext cx="21145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14650" y="2457450"/>
            <a:ext cx="21145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650" y="2457450"/>
            <a:ext cx="21145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6915150" cy="129616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CTS stands for Common Type System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0100" y="2571750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Dim x as Integer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4700" y="2571750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   x 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257175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4450" y="3429000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VB.NET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9000" y="348615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C++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348615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C#</a:t>
            </a: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1143000" y="3257550"/>
            <a:ext cx="1885950" cy="1657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5114925" y="3286125"/>
            <a:ext cx="1885950" cy="1600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7" idx="0"/>
          </p:cNvCxnSpPr>
          <p:nvPr/>
        </p:nvCxnSpPr>
        <p:spPr>
          <a:xfrm rot="5400000">
            <a:off x="3101182" y="4013994"/>
            <a:ext cx="2000250" cy="30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57500" y="5029200"/>
            <a:ext cx="24574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System.Int32</a:t>
            </a:r>
          </a:p>
        </p:txBody>
      </p:sp>
    </p:spTree>
  </p:cSld>
  <p:clrMapOvr>
    <a:masterClrMapping/>
  </p:clrMapOvr>
  <p:transition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2457450"/>
            <a:ext cx="656218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Console Applications (.Exe Files)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Window Forms Applications(.Exe Files)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 Form Application (.</a:t>
            </a:r>
            <a:r>
              <a:rPr lang="en-US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aspx,.HTML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pages)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Centric Applications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Components (.</a:t>
            </a:r>
            <a:r>
              <a:rPr lang="en-US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dll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files)</a:t>
            </a:r>
          </a:p>
          <a:p>
            <a:endParaRPr lang="en-US" dirty="0"/>
          </a:p>
        </p:txBody>
      </p:sp>
    </p:spTree>
  </p:cSld>
  <p:clrMapOvr>
    <a:masterClrMapping/>
  </p:clrMapOvr>
  <p:transition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57300" y="4514850"/>
            <a:ext cx="6115050" cy="165735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>
                  <a:alpha val="34000"/>
                </a:srgbClr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00150" y="2286000"/>
            <a:ext cx="6115050" cy="165735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>
                  <a:alpha val="34000"/>
                </a:srgbClr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Compilation of C# code </a:t>
            </a:r>
            <a:br>
              <a:rPr lang="en-US" dirty="0"/>
            </a:br>
            <a:r>
              <a:rPr lang="en-US" sz="3100" dirty="0"/>
              <a:t>2 steps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5900" y="2800350"/>
            <a:ext cx="1371600" cy="74295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14750" y="2800350"/>
            <a:ext cx="1200150" cy="742950"/>
          </a:xfrm>
          <a:prstGeom prst="rect">
            <a:avLst/>
          </a:prstGeom>
          <a:solidFill>
            <a:srgbClr val="629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Compiler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00700" y="2857500"/>
            <a:ext cx="1371600" cy="74295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MSIL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43050" y="5200650"/>
            <a:ext cx="1543050" cy="742950"/>
          </a:xfrm>
          <a:prstGeom prst="rect">
            <a:avLst/>
          </a:prstGeom>
          <a:gradFill>
            <a:gsLst>
              <a:gs pos="0">
                <a:srgbClr val="000000">
                  <a:alpha val="73000"/>
                </a:srgb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29050" y="5200650"/>
            <a:ext cx="1543050" cy="742950"/>
          </a:xfrm>
          <a:prstGeom prst="rect">
            <a:avLst/>
          </a:prstGeom>
          <a:gradFill>
            <a:gsLst>
              <a:gs pos="0">
                <a:srgbClr val="000000">
                  <a:alpha val="73000"/>
                </a:srgb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</a:t>
            </a:r>
          </a:p>
        </p:txBody>
      </p:sp>
      <p:sp>
        <p:nvSpPr>
          <p:cNvPr id="25" name="Bent Arrow 24"/>
          <p:cNvSpPr/>
          <p:nvPr/>
        </p:nvSpPr>
        <p:spPr>
          <a:xfrm rot="10800000">
            <a:off x="5372100" y="3600450"/>
            <a:ext cx="914400" cy="2300120"/>
          </a:xfrm>
          <a:prstGeom prst="bentArrow">
            <a:avLst>
              <a:gd name="adj1" fmla="val 25000"/>
              <a:gd name="adj2" fmla="val 30303"/>
              <a:gd name="adj3" fmla="val 25000"/>
              <a:gd name="adj4" fmla="val 4375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857500" y="3086100"/>
            <a:ext cx="800100" cy="228600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914900" y="3143250"/>
            <a:ext cx="685800" cy="228600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3086100" y="5429250"/>
            <a:ext cx="742950" cy="285750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857500" y="188595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Developer’s 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86050" y="411480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‘s Machine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5850" y="628650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for execution</a:t>
            </a:r>
          </a:p>
        </p:txBody>
      </p:sp>
    </p:spTree>
  </p:cSld>
  <p:clrMapOvr>
    <a:masterClrMapping/>
  </p:clrMapOvr>
  <p:transition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Compilation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2950" y="2114550"/>
            <a:ext cx="14478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C# Compiler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50" y="3486150"/>
            <a:ext cx="182880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VB.NETCompiler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724150" y="2266950"/>
            <a:ext cx="1295400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Assembly:</a:t>
            </a:r>
          </a:p>
          <a:p>
            <a:r>
              <a:rPr lang="en-US" dirty="0">
                <a:solidFill>
                  <a:schemeClr val="bg1"/>
                </a:solidFill>
              </a:rPr>
              <a:t>EXE or </a:t>
            </a:r>
            <a:r>
              <a:rPr lang="en-US" dirty="0" err="1">
                <a:solidFill>
                  <a:schemeClr val="bg1"/>
                </a:solidFill>
              </a:rPr>
              <a:t>dll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1950" y="2419350"/>
            <a:ext cx="76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MSIL</a:t>
            </a:r>
          </a:p>
        </p:txBody>
      </p:sp>
      <p:cxnSp>
        <p:nvCxnSpPr>
          <p:cNvPr id="8" name="Elbow Connector 7"/>
          <p:cNvCxnSpPr>
            <a:stCxn id="4" idx="3"/>
          </p:cNvCxnSpPr>
          <p:nvPr/>
        </p:nvCxnSpPr>
        <p:spPr>
          <a:xfrm>
            <a:off x="2190750" y="2299216"/>
            <a:ext cx="533400" cy="4249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V="1">
            <a:off x="2038350" y="2952750"/>
            <a:ext cx="6858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9150" y="40195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 end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5550" y="2800350"/>
            <a:ext cx="1524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 Loader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6877844" y="352345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153150" y="371475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Verifier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53150" y="455295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</a:t>
            </a: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 rot="5400000">
            <a:off x="6953250" y="44005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53150" y="539115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Code</a:t>
            </a:r>
          </a:p>
        </p:txBody>
      </p:sp>
      <p:cxnSp>
        <p:nvCxnSpPr>
          <p:cNvPr id="17" name="Straight Arrow Connector 16"/>
          <p:cNvCxnSpPr>
            <a:stCxn id="14" idx="2"/>
            <a:endCxn id="16" idx="0"/>
          </p:cNvCxnSpPr>
          <p:nvPr/>
        </p:nvCxnSpPr>
        <p:spPr>
          <a:xfrm rot="5400000">
            <a:off x="6953250" y="52387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6457950" y="2571750"/>
            <a:ext cx="1905000" cy="3657600"/>
          </a:xfrm>
          <a:prstGeom prst="arc">
            <a:avLst>
              <a:gd name="adj1" fmla="val 14831045"/>
              <a:gd name="adj2" fmla="val 6784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flipH="1">
            <a:off x="5619750" y="2419350"/>
            <a:ext cx="1524000" cy="3657600"/>
          </a:xfrm>
          <a:prstGeom prst="arc">
            <a:avLst>
              <a:gd name="adj1" fmla="val 15162653"/>
              <a:gd name="adj2" fmla="val 66553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29350" y="2266950"/>
            <a:ext cx="1524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7950" y="6229350"/>
            <a:ext cx="1064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end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2600" y="4953000"/>
            <a:ext cx="13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In Time</a:t>
            </a:r>
          </a:p>
        </p:txBody>
      </p:sp>
    </p:spTree>
  </p:cSld>
  <p:clrMapOvr>
    <a:masterClrMapping/>
  </p:clrMapOvr>
  <p:transition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2971800" y="2667000"/>
            <a:ext cx="1905000" cy="838200"/>
          </a:xfrm>
          <a:prstGeom prst="cloudCallout">
            <a:avLst>
              <a:gd name="adj1" fmla="val -83277"/>
              <a:gd name="adj2" fmla="val 70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2000" y="4648200"/>
            <a:ext cx="1600200" cy="1219200"/>
            <a:chOff x="762000" y="4648200"/>
            <a:chExt cx="1600200" cy="1219200"/>
          </a:xfrm>
        </p:grpSpPr>
        <p:sp>
          <p:nvSpPr>
            <p:cNvPr id="15" name="Oval 14"/>
            <p:cNvSpPr/>
            <p:nvPr/>
          </p:nvSpPr>
          <p:spPr>
            <a:xfrm>
              <a:off x="762000" y="5257800"/>
              <a:ext cx="16002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1752600" y="46482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an 16"/>
            <p:cNvSpPr/>
            <p:nvPr/>
          </p:nvSpPr>
          <p:spPr>
            <a:xfrm>
              <a:off x="1600200" y="48006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91200" y="4648200"/>
            <a:ext cx="1600200" cy="1219200"/>
            <a:chOff x="762000" y="4648200"/>
            <a:chExt cx="1600200" cy="1219200"/>
          </a:xfrm>
        </p:grpSpPr>
        <p:sp>
          <p:nvSpPr>
            <p:cNvPr id="20" name="Oval 19"/>
            <p:cNvSpPr/>
            <p:nvPr/>
          </p:nvSpPr>
          <p:spPr>
            <a:xfrm>
              <a:off x="762000" y="5257800"/>
              <a:ext cx="16002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1752600" y="46482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1600200" y="48006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48000" y="4876800"/>
            <a:ext cx="1600200" cy="1295400"/>
            <a:chOff x="762000" y="4648200"/>
            <a:chExt cx="1600200" cy="1219200"/>
          </a:xfrm>
        </p:grpSpPr>
        <p:sp>
          <p:nvSpPr>
            <p:cNvPr id="24" name="Oval 23"/>
            <p:cNvSpPr/>
            <p:nvPr/>
          </p:nvSpPr>
          <p:spPr>
            <a:xfrm>
              <a:off x="762000" y="5257800"/>
              <a:ext cx="16002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1752600" y="46482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an 25"/>
            <p:cNvSpPr/>
            <p:nvPr/>
          </p:nvSpPr>
          <p:spPr>
            <a:xfrm>
              <a:off x="1600200" y="48006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914400" y="59436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ERP And Billing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76600" y="61722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Customer service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96000" y="59436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Sales.</a:t>
            </a:r>
          </a:p>
        </p:txBody>
      </p:sp>
      <p:sp>
        <p:nvSpPr>
          <p:cNvPr id="32" name="Isosceles Triangle 31"/>
          <p:cNvSpPr/>
          <p:nvPr/>
        </p:nvSpPr>
        <p:spPr>
          <a:xfrm>
            <a:off x="4724400" y="39624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2971800" y="46482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1371600" y="38862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828800" y="3962400"/>
            <a:ext cx="1128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Notification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52800" y="4419600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Scheduling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53000" y="4419600"/>
            <a:ext cx="136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Authentication</a:t>
            </a:r>
          </a:p>
        </p:txBody>
      </p:sp>
      <p:sp>
        <p:nvSpPr>
          <p:cNvPr id="42" name="Rounded Rectangular Callout 41"/>
          <p:cNvSpPr/>
          <p:nvPr/>
        </p:nvSpPr>
        <p:spPr>
          <a:xfrm>
            <a:off x="4914900" y="746918"/>
            <a:ext cx="1447800" cy="990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Users: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Any Device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Any Place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Any Time</a:t>
            </a:r>
          </a:p>
        </p:txBody>
      </p:sp>
      <p:pic>
        <p:nvPicPr>
          <p:cNvPr id="30" name="Picture 29" descr="Laptop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4" y="1219200"/>
            <a:ext cx="900545" cy="76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Picture 30" descr="ME1CADIAUW0CASLBLNMCAQW0X3ICAMJDO0GCA7HB5XYCA7GWCYFCAF2UQM9CA9TFWPXCAS3Z8GECAMY4FGVCA2RGBCTCA5L3FDRCA4L5JTYCABCS4C1CA3DMJC5CAWNTKKZCAF549PQCAU9080SCAHO2FU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762000"/>
            <a:ext cx="1428750" cy="1057275"/>
          </a:xfrm>
          <a:prstGeom prst="rect">
            <a:avLst/>
          </a:prstGeom>
        </p:spPr>
      </p:pic>
      <p:pic>
        <p:nvPicPr>
          <p:cNvPr id="38" name="Picture 37" descr="mobile 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1981200"/>
            <a:ext cx="959945" cy="762000"/>
          </a:xfrm>
          <a:prstGeom prst="rect">
            <a:avLst/>
          </a:prstGeom>
        </p:spPr>
      </p:pic>
      <p:pic>
        <p:nvPicPr>
          <p:cNvPr id="1026" name="Picture 2" descr="C:\Users\user\Pictures\mobile 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5200" y="990600"/>
            <a:ext cx="1390650" cy="1019175"/>
          </a:xfrm>
          <a:prstGeom prst="rect">
            <a:avLst/>
          </a:prstGeom>
          <a:noFill/>
        </p:spPr>
      </p:pic>
      <p:pic>
        <p:nvPicPr>
          <p:cNvPr id="1027" name="Picture 3" descr="C:\Users\user\Pictures\mobile 4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7000" y="1828800"/>
            <a:ext cx="872030" cy="842962"/>
          </a:xfrm>
          <a:prstGeom prst="rect">
            <a:avLst/>
          </a:prstGeom>
          <a:noFill/>
        </p:spPr>
      </p:pic>
      <p:pic>
        <p:nvPicPr>
          <p:cNvPr id="1028" name="Picture 4" descr="C:\Users\user\Pictures\mobile 2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1" y="2362200"/>
            <a:ext cx="838200" cy="776438"/>
          </a:xfrm>
          <a:prstGeom prst="rect">
            <a:avLst/>
          </a:prstGeom>
          <a:noFill/>
        </p:spPr>
      </p:pic>
      <p:cxnSp>
        <p:nvCxnSpPr>
          <p:cNvPr id="57" name="Straight Connector 56"/>
          <p:cNvCxnSpPr/>
          <p:nvPr/>
        </p:nvCxnSpPr>
        <p:spPr>
          <a:xfrm>
            <a:off x="1028700" y="1943100"/>
            <a:ext cx="200025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1857375" y="2028825"/>
            <a:ext cx="169545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3543301" y="2352675"/>
            <a:ext cx="1552575" cy="61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028" idx="2"/>
          </p:cNvCxnSpPr>
          <p:nvPr/>
        </p:nvCxnSpPr>
        <p:spPr>
          <a:xfrm rot="16200000" flipH="1">
            <a:off x="1982862" y="1803476"/>
            <a:ext cx="6200" cy="267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400300" y="2628900"/>
            <a:ext cx="571500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200400" y="2457450"/>
            <a:ext cx="571500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5" idx="6"/>
          </p:cNvCxnSpPr>
          <p:nvPr/>
        </p:nvCxnSpPr>
        <p:spPr>
          <a:xfrm flipV="1">
            <a:off x="2362200" y="3297238"/>
            <a:ext cx="1114423" cy="2265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3386136" y="4500564"/>
            <a:ext cx="2400300" cy="2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 flipV="1">
            <a:off x="4800600" y="3200400"/>
            <a:ext cx="2000252" cy="200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7285783" y="2380456"/>
            <a:ext cx="1209747" cy="55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086600" y="942181"/>
            <a:ext cx="1690711" cy="55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Shopkeeper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833384" y="213161"/>
            <a:ext cx="2310616" cy="55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Government Services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819900" y="1583621"/>
            <a:ext cx="2141514" cy="55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Advertising Services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514600"/>
            <a:ext cx="4191000" cy="1008888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So What is .NET?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7315200" cy="3550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r>
              <a:rPr lang="en-US" sz="4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 is a Platform Introduced by Microsoft to deploy ,host, maintain and execute Application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57250" y="1085850"/>
          <a:ext cx="6915150" cy="3562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362950" cy="347472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5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Framework Class Library</a:t>
            </a:r>
          </a:p>
          <a:p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Used to develop applications  ranging from traditional command line to graphical user interface applications  that can be used on the web . </a:t>
            </a:r>
          </a:p>
          <a:p>
            <a:endParaRPr 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8755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Common Language Runtime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 is  a </a:t>
            </a:r>
            <a:r>
              <a:rPr lang="en-US" dirty="0" err="1"/>
              <a:t>.</a:t>
            </a:r>
            <a:r>
              <a:rPr lang="en-US" sz="35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</a:t>
            </a: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execution Engine </a:t>
            </a:r>
          </a:p>
          <a:p>
            <a:pPr>
              <a:lnSpc>
                <a:spcPct val="80000"/>
              </a:lnSpc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 performs various functions such as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Memory management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execution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Error handling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safety verification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Garbage collection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Architecture of .NET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.NET Framework architecture  comprises of following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Language included in  .NET Frame work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.NET Framework class library (FCL)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Common Language Runtime (CLR) </a:t>
            </a:r>
          </a:p>
        </p:txBody>
      </p:sp>
    </p:spTree>
  </p:cSld>
  <p:clrMapOvr>
    <a:masterClrMapping/>
  </p:clrMapOvr>
  <p:transition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742950" y="5715000"/>
            <a:ext cx="7315200" cy="685800"/>
          </a:xfrm>
          <a:prstGeom prst="cub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04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ernard MT Condensed" pitchFamily="18" charset="0"/>
              </a:rPr>
              <a:t>Operating System</a:t>
            </a:r>
          </a:p>
        </p:txBody>
      </p:sp>
      <p:sp>
        <p:nvSpPr>
          <p:cNvPr id="5" name="Cube 4"/>
          <p:cNvSpPr/>
          <p:nvPr/>
        </p:nvSpPr>
        <p:spPr>
          <a:xfrm>
            <a:off x="742950" y="5200650"/>
            <a:ext cx="7315200" cy="685800"/>
          </a:xfrm>
          <a:prstGeom prst="cub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Common Language Runtime</a:t>
            </a:r>
          </a:p>
        </p:txBody>
      </p:sp>
      <p:sp>
        <p:nvSpPr>
          <p:cNvPr id="6" name="Cube 5"/>
          <p:cNvSpPr/>
          <p:nvPr/>
        </p:nvSpPr>
        <p:spPr>
          <a:xfrm>
            <a:off x="1143000" y="4572000"/>
            <a:ext cx="6915150" cy="685800"/>
          </a:xfrm>
          <a:prstGeom prst="cub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.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NET  Framework (Base Class Library)</a:t>
            </a:r>
          </a:p>
        </p:txBody>
      </p:sp>
      <p:sp>
        <p:nvSpPr>
          <p:cNvPr id="7" name="Cube 6"/>
          <p:cNvSpPr/>
          <p:nvPr/>
        </p:nvSpPr>
        <p:spPr>
          <a:xfrm>
            <a:off x="1371600" y="4000500"/>
            <a:ext cx="6457950" cy="685800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ADO.NET and XML</a:t>
            </a:r>
          </a:p>
        </p:txBody>
      </p:sp>
      <p:sp>
        <p:nvSpPr>
          <p:cNvPr id="8" name="Cube 7"/>
          <p:cNvSpPr/>
          <p:nvPr/>
        </p:nvSpPr>
        <p:spPr>
          <a:xfrm>
            <a:off x="1364986" y="3555423"/>
            <a:ext cx="2105867" cy="685800"/>
          </a:xfrm>
          <a:prstGeom prst="cube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ASP.NET: </a:t>
            </a:r>
            <a:r>
              <a:rPr lang="en-US" sz="1050" dirty="0" err="1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WebForm,Web</a:t>
            </a:r>
            <a:r>
              <a:rPr lang="en-US" sz="1050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 Services</a:t>
            </a:r>
          </a:p>
        </p:txBody>
      </p:sp>
      <p:sp>
        <p:nvSpPr>
          <p:cNvPr id="9" name="Cube 8"/>
          <p:cNvSpPr/>
          <p:nvPr/>
        </p:nvSpPr>
        <p:spPr>
          <a:xfrm>
            <a:off x="5666533" y="3429000"/>
            <a:ext cx="2190004" cy="685800"/>
          </a:xfrm>
          <a:prstGeom prst="cube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Window Form</a:t>
            </a:r>
            <a:endParaRPr lang="en-US" sz="1050" dirty="0">
              <a:effectLst>
                <a:outerShdw blurRad="50800" dist="38100" dir="5400000" sx="89000" sy="89000" algn="t" rotWithShape="0">
                  <a:prstClr val="black">
                    <a:alpha val="40000"/>
                  </a:prstClr>
                </a:outerShdw>
              </a:effectLst>
              <a:latin typeface="Bernard MT Condensed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428750" y="2286000"/>
            <a:ext cx="6400800" cy="685800"/>
            <a:chOff x="1371600" y="2743200"/>
            <a:chExt cx="6400800" cy="685800"/>
          </a:xfrm>
        </p:grpSpPr>
        <p:sp>
          <p:nvSpPr>
            <p:cNvPr id="10" name="Cube 9"/>
            <p:cNvSpPr/>
            <p:nvPr/>
          </p:nvSpPr>
          <p:spPr>
            <a:xfrm>
              <a:off x="137160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C++</a:t>
              </a:r>
            </a:p>
          </p:txBody>
        </p:sp>
        <p:sp>
          <p:nvSpPr>
            <p:cNvPr id="11" name="Cube 10"/>
            <p:cNvSpPr/>
            <p:nvPr/>
          </p:nvSpPr>
          <p:spPr>
            <a:xfrm>
              <a:off x="262890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C#</a:t>
              </a:r>
            </a:p>
          </p:txBody>
        </p:sp>
        <p:sp>
          <p:nvSpPr>
            <p:cNvPr id="12" name="Cube 11"/>
            <p:cNvSpPr/>
            <p:nvPr/>
          </p:nvSpPr>
          <p:spPr>
            <a:xfrm>
              <a:off x="645795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F</a:t>
              </a:r>
              <a:r>
                <a:rPr lang="en-US" sz="2000" dirty="0" smtClean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#</a:t>
              </a:r>
              <a:endParaRPr lang="en-US" sz="2000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endParaRPr>
            </a:p>
          </p:txBody>
        </p:sp>
        <p:sp>
          <p:nvSpPr>
            <p:cNvPr id="13" name="Cube 12"/>
            <p:cNvSpPr/>
            <p:nvPr/>
          </p:nvSpPr>
          <p:spPr>
            <a:xfrm>
              <a:off x="388620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VB.NET</a:t>
              </a:r>
            </a:p>
          </p:txBody>
        </p:sp>
        <p:sp>
          <p:nvSpPr>
            <p:cNvPr id="14" name="Cube 13"/>
            <p:cNvSpPr/>
            <p:nvPr/>
          </p:nvSpPr>
          <p:spPr>
            <a:xfrm>
              <a:off x="520065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Perl</a:t>
              </a:r>
            </a:p>
          </p:txBody>
        </p:sp>
      </p:grpSp>
      <p:sp>
        <p:nvSpPr>
          <p:cNvPr id="16" name="Cube 15"/>
          <p:cNvSpPr/>
          <p:nvPr/>
        </p:nvSpPr>
        <p:spPr>
          <a:xfrm>
            <a:off x="1485900" y="2914650"/>
            <a:ext cx="3086100" cy="685800"/>
          </a:xfrm>
          <a:prstGeom prst="cub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Common Language Specifications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4514850" y="2914650"/>
            <a:ext cx="3143250" cy="685800"/>
          </a:xfrm>
          <a:prstGeom prst="cub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Common Type System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18" name="Cube 17"/>
          <p:cNvSpPr/>
          <p:nvPr/>
        </p:nvSpPr>
        <p:spPr>
          <a:xfrm>
            <a:off x="3477467" y="3584864"/>
            <a:ext cx="2105867" cy="685800"/>
          </a:xfrm>
          <a:prstGeom prst="cube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ASP.NET MVC</a:t>
            </a:r>
            <a:endParaRPr lang="en-US" sz="1050" dirty="0">
              <a:effectLst>
                <a:outerShdw blurRad="50800" dist="38100" dir="5400000" sx="89000" sy="89000" algn="t" rotWithShape="0">
                  <a:prstClr val="black">
                    <a:alpha val="40000"/>
                  </a:prstClr>
                </a:outerShdw>
              </a:effectLst>
              <a:latin typeface="Bernard MT Condensed" pitchFamily="18" charset="0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</TotalTime>
  <Words>362</Words>
  <Application>Microsoft Office PowerPoint</Application>
  <PresentationFormat>On-screen Show (4:3)</PresentationFormat>
  <Paragraphs>118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 </vt:lpstr>
      <vt:lpstr>Slide 2</vt:lpstr>
      <vt:lpstr> So What is .NET?</vt:lpstr>
      <vt:lpstr>Slide 4</vt:lpstr>
      <vt:lpstr>Slide 5</vt:lpstr>
      <vt:lpstr>Slide 6</vt:lpstr>
      <vt:lpstr>Common Language Runtime </vt:lpstr>
      <vt:lpstr>Architecture of .NET Framework</vt:lpstr>
      <vt:lpstr>Slide 9</vt:lpstr>
      <vt:lpstr>.NET Compliant Languages</vt:lpstr>
      <vt:lpstr>CLS and CTS</vt:lpstr>
      <vt:lpstr>CTS stands for Common Type System</vt:lpstr>
      <vt:lpstr>Types of Applications</vt:lpstr>
      <vt:lpstr>Compilation of C# code  2 steps </vt:lpstr>
      <vt:lpstr>Compilation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 Microsoft. NET FRAMEWORK 4.0</dc:title>
  <dc:creator>user</dc:creator>
  <cp:lastModifiedBy>HP</cp:lastModifiedBy>
  <cp:revision>122</cp:revision>
  <dcterms:created xsi:type="dcterms:W3CDTF">2015-06-27T12:00:26Z</dcterms:created>
  <dcterms:modified xsi:type="dcterms:W3CDTF">2024-02-26T14:02:14Z</dcterms:modified>
</cp:coreProperties>
</file>