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74CCF-98B4-411A-8810-C31E8C29E19B}" type="datetimeFigureOut">
              <a:rPr lang="en-US" smtClean="0"/>
              <a:pPr/>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474CCF-98B4-411A-8810-C31E8C29E19B}" type="datetimeFigureOut">
              <a:rPr lang="en-US" smtClean="0"/>
              <a:pPr/>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474CCF-98B4-411A-8810-C31E8C29E19B}" type="datetimeFigureOut">
              <a:rPr lang="en-US" smtClean="0"/>
              <a:pPr/>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74CCF-98B4-411A-8810-C31E8C29E19B}" type="datetimeFigureOut">
              <a:rPr lang="en-US" smtClean="0"/>
              <a:pPr/>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474CCF-98B4-411A-8810-C31E8C29E19B}" type="datetimeFigureOut">
              <a:rPr lang="en-US" smtClean="0"/>
              <a:pPr/>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D0E78-183D-4F7D-A18B-8A4BED7B69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pPr/>
              <a:t>2/28/2024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0F88C2-D62C-496E-8359-A6E42ABBE5C2}"/>
              </a:ext>
            </a:extLst>
          </p:cNvPr>
          <p:cNvSpPr>
            <a:spLocks noGrp="1"/>
          </p:cNvSpPr>
          <p:nvPr>
            <p:ph type="ctrTitle"/>
          </p:nvPr>
        </p:nvSpPr>
        <p:spPr/>
        <p:txBody>
          <a:bodyPr/>
          <a:lstStyle/>
          <a:p>
            <a:pPr fontAlgn="base"/>
            <a:r>
              <a:rPr lang="en-IN" b="1" dirty="0">
                <a:solidFill>
                  <a:srgbClr val="1D1C29"/>
                </a:solidFill>
                <a:latin typeface="Maax"/>
              </a:rPr>
              <a:t>Routing in </a:t>
            </a:r>
            <a:r>
              <a:rPr lang="en-IN" b="1" dirty="0" err="1">
                <a:solidFill>
                  <a:srgbClr val="1D1C29"/>
                </a:solidFill>
                <a:latin typeface="Maax"/>
              </a:rPr>
              <a:t>WebAPI</a:t>
            </a:r>
            <a:endParaRPr lang="en-IN" b="1" i="0" dirty="0">
              <a:solidFill>
                <a:srgbClr val="1D1C29"/>
              </a:solidFill>
              <a:effectLst/>
              <a:latin typeface="Maax"/>
            </a:endParaRPr>
          </a:p>
        </p:txBody>
      </p:sp>
      <p:sp>
        <p:nvSpPr>
          <p:cNvPr id="3" name="Subtitle 2">
            <a:extLst>
              <a:ext uri="{FF2B5EF4-FFF2-40B4-BE49-F238E27FC236}">
                <a16:creationId xmlns:a16="http://schemas.microsoft.com/office/drawing/2014/main" xmlns="" id="{D66627D2-8B6B-4DCC-9D83-1FA969EFAFA0}"/>
              </a:ext>
            </a:extLst>
          </p:cNvPr>
          <p:cNvSpPr>
            <a:spLocks noGrp="1"/>
          </p:cNvSpPr>
          <p:nvPr>
            <p:ph type="subTitle" idx="1"/>
          </p:nvPr>
        </p:nvSpPr>
        <p:spPr/>
        <p:txBody>
          <a:bodyPr>
            <a:normAutofit/>
          </a:bodyPr>
          <a:lstStyle/>
          <a:p>
            <a:r>
              <a:rPr lang="en-US" dirty="0"/>
              <a:t>Sarita Lad</a:t>
            </a:r>
          </a:p>
          <a:p>
            <a:r>
              <a:rPr lang="en-US" sz="1800" dirty="0">
                <a:solidFill>
                  <a:schemeClr val="tx1">
                    <a:lumMod val="50000"/>
                    <a:lumOff val="50000"/>
                  </a:schemeClr>
                </a:solidFill>
              </a:rPr>
              <a:t>DATE</a:t>
            </a:r>
          </a:p>
        </p:txBody>
      </p:sp>
    </p:spTree>
    <p:extLst>
      <p:ext uri="{BB962C8B-B14F-4D97-AF65-F5344CB8AC3E}">
        <p14:creationId xmlns:p14="http://schemas.microsoft.com/office/powerpoint/2010/main" xmlns=""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DA78DD0-3AB3-1C0C-A8E3-7C95B2D59368}"/>
              </a:ext>
            </a:extLst>
          </p:cNvPr>
          <p:cNvPicPr>
            <a:picLocks noChangeAspect="1"/>
          </p:cNvPicPr>
          <p:nvPr/>
        </p:nvPicPr>
        <p:blipFill>
          <a:blip r:embed="rId2"/>
          <a:stretch>
            <a:fillRect/>
          </a:stretch>
        </p:blipFill>
        <p:spPr>
          <a:xfrm>
            <a:off x="1622322" y="438304"/>
            <a:ext cx="7462684" cy="5057929"/>
          </a:xfrm>
          <a:prstGeom prst="rect">
            <a:avLst/>
          </a:prstGeom>
        </p:spPr>
      </p:pic>
    </p:spTree>
    <p:extLst>
      <p:ext uri="{BB962C8B-B14F-4D97-AF65-F5344CB8AC3E}">
        <p14:creationId xmlns:p14="http://schemas.microsoft.com/office/powerpoint/2010/main" xmlns="" val="256550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BC26D-B618-9F61-029E-1E77B54F70C8}"/>
              </a:ext>
            </a:extLst>
          </p:cNvPr>
          <p:cNvSpPr>
            <a:spLocks noGrp="1"/>
          </p:cNvSpPr>
          <p:nvPr>
            <p:ph type="title"/>
          </p:nvPr>
        </p:nvSpPr>
        <p:spPr>
          <a:xfrm>
            <a:off x="838200" y="365125"/>
            <a:ext cx="8332433" cy="1325563"/>
          </a:xfrm>
        </p:spPr>
        <p:txBody>
          <a:bodyPr>
            <a:normAutofit fontScale="90000"/>
          </a:bodyPr>
          <a:lstStyle/>
          <a:p>
            <a:r>
              <a:rPr lang="en-US" sz="3600" b="1" i="0" dirty="0">
                <a:solidFill>
                  <a:srgbClr val="000000"/>
                </a:solidFill>
                <a:effectLst/>
                <a:latin typeface="arial" panose="020B0604020202020204" pitchFamily="34" charset="0"/>
              </a:rPr>
              <a:t>Working with Variables in ASP.NET Core Web API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5B78F0F1-F0D0-220E-3A08-E560C7944DD5}"/>
              </a:ext>
            </a:extLst>
          </p:cNvPr>
          <p:cNvSpPr txBox="1"/>
          <p:nvPr/>
        </p:nvSpPr>
        <p:spPr>
          <a:xfrm>
            <a:off x="838200" y="1391042"/>
            <a:ext cx="8458199" cy="2585323"/>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When working with Real-time Restful services, then we need to deal with dynamic values like getting Order Details by Id, Get Employee details by Id, Get books by Author, etc. Let us see how we can handle the variables in the Routes in ASP.NET Core Web API Application.</a:t>
            </a:r>
          </a:p>
          <a:p>
            <a:pPr algn="just" fontAlgn="base"/>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For example, we have multiple employees and we want to fetch one employee detail by its Id. Then how we can get the Id values? The URL is the only place that is going to give us the Id value. So, we need to define one parameter to take the Id value within the method signature as shown in the below image</a:t>
            </a:r>
            <a:endParaRPr lang="en-US" b="0" i="0" dirty="0">
              <a:solidFill>
                <a:srgbClr val="212529"/>
              </a:solidFill>
              <a:effectLst/>
              <a:latin typeface="-apple-system"/>
            </a:endParaRPr>
          </a:p>
        </p:txBody>
      </p:sp>
      <p:pic>
        <p:nvPicPr>
          <p:cNvPr id="5" name="Picture 4">
            <a:extLst>
              <a:ext uri="{FF2B5EF4-FFF2-40B4-BE49-F238E27FC236}">
                <a16:creationId xmlns:a16="http://schemas.microsoft.com/office/drawing/2014/main" xmlns="" id="{70C27B58-A71F-A361-AB9F-8895F17AA22B}"/>
              </a:ext>
            </a:extLst>
          </p:cNvPr>
          <p:cNvPicPr>
            <a:picLocks noChangeAspect="1"/>
          </p:cNvPicPr>
          <p:nvPr/>
        </p:nvPicPr>
        <p:blipFill>
          <a:blip r:embed="rId2"/>
          <a:stretch>
            <a:fillRect/>
          </a:stretch>
        </p:blipFill>
        <p:spPr>
          <a:xfrm>
            <a:off x="838200" y="3976365"/>
            <a:ext cx="3590925" cy="1057275"/>
          </a:xfrm>
          <a:prstGeom prst="rect">
            <a:avLst/>
          </a:prstGeom>
        </p:spPr>
      </p:pic>
      <p:sp>
        <p:nvSpPr>
          <p:cNvPr id="7" name="TextBox 6">
            <a:extLst>
              <a:ext uri="{FF2B5EF4-FFF2-40B4-BE49-F238E27FC236}">
                <a16:creationId xmlns:a16="http://schemas.microsoft.com/office/drawing/2014/main" xmlns="" id="{898A0644-A9AB-6D40-8DF0-0575F658952F}"/>
              </a:ext>
            </a:extLst>
          </p:cNvPr>
          <p:cNvSpPr txBox="1"/>
          <p:nvPr/>
        </p:nvSpPr>
        <p:spPr>
          <a:xfrm>
            <a:off x="294537" y="5020039"/>
            <a:ext cx="8458199" cy="1477328"/>
          </a:xfrm>
          <a:prstGeom prst="rect">
            <a:avLst/>
          </a:prstGeom>
          <a:noFill/>
        </p:spPr>
        <p:txBody>
          <a:bodyPr wrap="square">
            <a:spAutoFit/>
          </a:bodyPr>
          <a:lstStyle/>
          <a:p>
            <a:r>
              <a:rPr lang="en-US" dirty="0"/>
              <a:t>In ASP.NET Core Web Application, if you want to pass anything as a variable then you need to use curly braces {} and inside the curly braces, you need to give the name of the parameter your method accepting. In our example, the </a:t>
            </a:r>
            <a:r>
              <a:rPr lang="en-US" dirty="0" err="1"/>
              <a:t>GetEmployeeById</a:t>
            </a:r>
            <a:r>
              <a:rPr lang="en-US" dirty="0"/>
              <a:t> method takes the Id parameter, so we need to pass the Id within the curly braces of the Route attribute as shown in the below image.</a:t>
            </a:r>
            <a:endParaRPr lang="en-IN" dirty="0"/>
          </a:p>
        </p:txBody>
      </p:sp>
    </p:spTree>
    <p:extLst>
      <p:ext uri="{BB962C8B-B14F-4D97-AF65-F5344CB8AC3E}">
        <p14:creationId xmlns:p14="http://schemas.microsoft.com/office/powerpoint/2010/main" xmlns="" val="132386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orking with Variables in ASP.NET Core Web API Routing">
            <a:extLst>
              <a:ext uri="{FF2B5EF4-FFF2-40B4-BE49-F238E27FC236}">
                <a16:creationId xmlns:a16="http://schemas.microsoft.com/office/drawing/2014/main" xmlns="" id="{1B9C14A6-1025-F874-7673-880072838D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70873" y="1883474"/>
            <a:ext cx="8772662" cy="30910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7243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3CF91DA-D023-AE16-268D-2B96ADDEC377}"/>
              </a:ext>
            </a:extLst>
          </p:cNvPr>
          <p:cNvSpPr txBox="1"/>
          <p:nvPr/>
        </p:nvSpPr>
        <p:spPr>
          <a:xfrm>
            <a:off x="1091381" y="502745"/>
            <a:ext cx="6096000"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Passing Multiple dynamic Values in ASP.NET Core Web API Routing:</a:t>
            </a:r>
            <a:endParaRPr lang="en-US" b="0" i="0" dirty="0">
              <a:solidFill>
                <a:srgbClr val="3A3A3A"/>
              </a:solidFill>
              <a:effectLst/>
              <a:latin typeface="-apple-system"/>
            </a:endParaRPr>
          </a:p>
        </p:txBody>
      </p:sp>
      <p:pic>
        <p:nvPicPr>
          <p:cNvPr id="4" name="Picture 3">
            <a:extLst>
              <a:ext uri="{FF2B5EF4-FFF2-40B4-BE49-F238E27FC236}">
                <a16:creationId xmlns:a16="http://schemas.microsoft.com/office/drawing/2014/main" xmlns="" id="{999A4FDA-CE80-F707-D7F7-2420B38AE512}"/>
              </a:ext>
            </a:extLst>
          </p:cNvPr>
          <p:cNvPicPr>
            <a:picLocks noChangeAspect="1"/>
          </p:cNvPicPr>
          <p:nvPr/>
        </p:nvPicPr>
        <p:blipFill>
          <a:blip r:embed="rId2"/>
          <a:stretch>
            <a:fillRect/>
          </a:stretch>
        </p:blipFill>
        <p:spPr>
          <a:xfrm>
            <a:off x="1582993" y="3673647"/>
            <a:ext cx="6963235" cy="2190597"/>
          </a:xfrm>
          <a:prstGeom prst="rect">
            <a:avLst/>
          </a:prstGeom>
        </p:spPr>
      </p:pic>
      <p:sp>
        <p:nvSpPr>
          <p:cNvPr id="6" name="TextBox 5">
            <a:extLst>
              <a:ext uri="{FF2B5EF4-FFF2-40B4-BE49-F238E27FC236}">
                <a16:creationId xmlns:a16="http://schemas.microsoft.com/office/drawing/2014/main" xmlns="" id="{1F9CE8A6-1F29-10F3-06D1-2F2E45A6584C}"/>
              </a:ext>
            </a:extLst>
          </p:cNvPr>
          <p:cNvSpPr txBox="1"/>
          <p:nvPr/>
        </p:nvSpPr>
        <p:spPr>
          <a:xfrm>
            <a:off x="1091381" y="1707026"/>
            <a:ext cx="9193161"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understand how to pass multiple dynamic values using the Route attribute. Now we need to fetch all the employees by Gender and City. Here, we want the Gender to be Male or Female i.e. as a string value and intentionally, we want to City Id value i.e. an integer value. So, we will create one action method which takes two parameters, one of which is Gender, and the order one is </a:t>
            </a:r>
            <a:r>
              <a:rPr lang="en-US" b="0" i="0" dirty="0" err="1">
                <a:solidFill>
                  <a:srgbClr val="000000"/>
                </a:solidFill>
                <a:effectLst/>
                <a:latin typeface="arial" panose="020B0604020202020204" pitchFamily="34" charset="0"/>
              </a:rPr>
              <a:t>CityId</a:t>
            </a:r>
            <a:r>
              <a:rPr lang="en-US" b="0" i="0" dirty="0">
                <a:solidFill>
                  <a:srgbClr val="000000"/>
                </a:solidFill>
                <a:effectLst/>
                <a:latin typeface="arial" panose="020B0604020202020204" pitchFamily="34" charset="0"/>
              </a:rPr>
              <a:t> as shown in the below image.</a:t>
            </a:r>
            <a:endParaRPr lang="en-IN" dirty="0"/>
          </a:p>
        </p:txBody>
      </p:sp>
    </p:spTree>
    <p:extLst>
      <p:ext uri="{BB962C8B-B14F-4D97-AF65-F5344CB8AC3E}">
        <p14:creationId xmlns:p14="http://schemas.microsoft.com/office/powerpoint/2010/main" xmlns="" val="370828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FEA6A2B-9825-397B-7E6D-C4756FC8AA8B}"/>
              </a:ext>
            </a:extLst>
          </p:cNvPr>
          <p:cNvSpPr/>
          <p:nvPr/>
        </p:nvSpPr>
        <p:spPr>
          <a:xfrm>
            <a:off x="1268361" y="757085"/>
            <a:ext cx="9183329" cy="33134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sz="2000" b="1" i="0" dirty="0">
                <a:solidFill>
                  <a:srgbClr val="6B7C8B"/>
                </a:solidFill>
                <a:effectLst/>
                <a:latin typeface="inherit"/>
              </a:rPr>
              <a:t>[</a:t>
            </a:r>
            <a:r>
              <a:rPr lang="en-IN" sz="2000" b="0" i="0" dirty="0">
                <a:solidFill>
                  <a:srgbClr val="4284AE"/>
                </a:solidFill>
                <a:effectLst/>
                <a:latin typeface="inherit"/>
              </a:rPr>
              <a:t>Route</a:t>
            </a:r>
            <a:r>
              <a:rPr lang="en-IN" sz="2000" b="1" i="0" dirty="0">
                <a:solidFill>
                  <a:srgbClr val="6B7C8B"/>
                </a:solidFill>
                <a:effectLst/>
                <a:latin typeface="inherit"/>
              </a:rPr>
              <a:t>(</a:t>
            </a:r>
            <a:r>
              <a:rPr lang="en-IN" sz="2000" b="0" i="0" dirty="0">
                <a:solidFill>
                  <a:srgbClr val="7CC379"/>
                </a:solidFill>
                <a:effectLst/>
                <a:latin typeface="inherit"/>
              </a:rPr>
              <a:t>"Employee/Gender/{Gender}/City/{</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1" i="0" dirty="0">
                <a:solidFill>
                  <a:srgbClr val="6B7C8B"/>
                </a:solidFill>
                <a:effectLst/>
                <a:latin typeface="inherit"/>
              </a:rPr>
              <a:t>)]</a:t>
            </a:r>
            <a:endParaRPr lang="en-IN" sz="2000" b="0" i="0" dirty="0">
              <a:solidFill>
                <a:srgbClr val="CFD5E0"/>
              </a:solidFill>
              <a:effectLst/>
              <a:latin typeface="inherit"/>
            </a:endParaRPr>
          </a:p>
          <a:p>
            <a:pPr algn="l" fontAlgn="base"/>
            <a:r>
              <a:rPr lang="en-IN" sz="2000" b="1" i="0" dirty="0">
                <a:solidFill>
                  <a:srgbClr val="D171DD"/>
                </a:solidFill>
                <a:effectLst/>
                <a:latin typeface="inherit"/>
              </a:rPr>
              <a:t>public</a:t>
            </a:r>
            <a:r>
              <a:rPr lang="en-IN" sz="2000" b="0" i="0" dirty="0">
                <a:solidFill>
                  <a:srgbClr val="CFD5E0"/>
                </a:solidFill>
                <a:effectLst/>
                <a:latin typeface="inherit"/>
              </a:rPr>
              <a:t> </a:t>
            </a:r>
            <a:r>
              <a:rPr lang="en-IN" sz="2000" b="1" i="0" dirty="0">
                <a:solidFill>
                  <a:srgbClr val="D171DD"/>
                </a:solidFill>
                <a:effectLst/>
                <a:latin typeface="inherit"/>
              </a:rPr>
              <a:t>string</a:t>
            </a:r>
            <a:r>
              <a:rPr lang="en-IN" sz="2000" b="0" i="0" dirty="0">
                <a:solidFill>
                  <a:srgbClr val="CFD5E0"/>
                </a:solidFill>
                <a:effectLst/>
                <a:latin typeface="inherit"/>
              </a:rPr>
              <a:t> </a:t>
            </a:r>
            <a:r>
              <a:rPr lang="en-IN" sz="2000" b="0" i="0" dirty="0" err="1">
                <a:solidFill>
                  <a:srgbClr val="4284AE"/>
                </a:solidFill>
                <a:effectLst/>
                <a:latin typeface="inherit"/>
              </a:rPr>
              <a:t>GetEmployeesByGenderAndCity</a:t>
            </a:r>
            <a:r>
              <a:rPr lang="en-IN" sz="2000" b="1" i="0" dirty="0">
                <a:solidFill>
                  <a:srgbClr val="6B7C8B"/>
                </a:solidFill>
                <a:effectLst/>
                <a:latin typeface="inherit"/>
              </a:rPr>
              <a:t>(</a:t>
            </a:r>
            <a:r>
              <a:rPr lang="en-IN" sz="2000" b="1" i="0" dirty="0">
                <a:solidFill>
                  <a:srgbClr val="D171DD"/>
                </a:solidFill>
                <a:effectLst/>
                <a:latin typeface="inherit"/>
              </a:rPr>
              <a:t>string</a:t>
            </a:r>
            <a:r>
              <a:rPr lang="en-IN" sz="2000" b="0" i="0" dirty="0">
                <a:solidFill>
                  <a:srgbClr val="CFD5E0"/>
                </a:solidFill>
                <a:effectLst/>
                <a:latin typeface="inherit"/>
              </a:rPr>
              <a:t> Gender, </a:t>
            </a:r>
            <a:r>
              <a:rPr lang="en-IN" sz="2000" b="1" i="0" dirty="0">
                <a:solidFill>
                  <a:srgbClr val="D171DD"/>
                </a:solidFill>
                <a:effectLst/>
                <a:latin typeface="inherit"/>
              </a:rPr>
              <a:t>int</a:t>
            </a:r>
            <a:r>
              <a:rPr lang="en-IN" sz="2000" b="0" i="0" dirty="0">
                <a:solidFill>
                  <a:srgbClr val="CFD5E0"/>
                </a:solidFill>
                <a:effectLst/>
                <a:latin typeface="inherit"/>
              </a:rPr>
              <a:t> </a:t>
            </a:r>
            <a:r>
              <a:rPr lang="en-IN" sz="2000" b="0" i="0" dirty="0" err="1">
                <a:solidFill>
                  <a:srgbClr val="CFD5E0"/>
                </a:solidFill>
                <a:effectLst/>
                <a:latin typeface="inherit"/>
              </a:rPr>
              <a:t>CityId</a:t>
            </a:r>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D171DD"/>
                </a:solidFill>
                <a:effectLst/>
                <a:latin typeface="inherit"/>
              </a:rPr>
              <a:t>return</a:t>
            </a:r>
            <a:r>
              <a:rPr lang="en-IN" sz="2000" b="0" i="0" dirty="0">
                <a:solidFill>
                  <a:srgbClr val="CFD5E0"/>
                </a:solidFill>
                <a:effectLst/>
                <a:latin typeface="inherit"/>
              </a:rPr>
              <a:t> $</a:t>
            </a:r>
            <a:r>
              <a:rPr lang="en-IN" sz="2000" b="0" i="0" dirty="0">
                <a:solidFill>
                  <a:srgbClr val="7CC379"/>
                </a:solidFill>
                <a:effectLst/>
                <a:latin typeface="inherit"/>
              </a:rPr>
              <a:t>"Return Employees with Gender : {Gender}, City: {</a:t>
            </a:r>
            <a:r>
              <a:rPr lang="en-IN" sz="2000" b="0" i="0" dirty="0" err="1">
                <a:solidFill>
                  <a:srgbClr val="7CC379"/>
                </a:solidFill>
                <a:effectLst/>
                <a:latin typeface="inherit"/>
              </a:rPr>
              <a:t>CityId</a:t>
            </a:r>
            <a:r>
              <a:rPr lang="en-IN" sz="2000" b="0" i="0" dirty="0">
                <a:solidFill>
                  <a:srgbClr val="7CC379"/>
                </a:solidFill>
                <a:effectLst/>
                <a:latin typeface="inherit"/>
              </a:rPr>
              <a:t>}"</a:t>
            </a:r>
            <a:r>
              <a:rPr lang="en-IN" sz="2000" b="0" i="0" dirty="0">
                <a:solidFill>
                  <a:srgbClr val="CFD5E0"/>
                </a:solidFill>
                <a:effectLst/>
                <a:latin typeface="inherit"/>
              </a:rPr>
              <a:t>;</a:t>
            </a:r>
            <a:endParaRPr lang="en-IN" sz="2000" b="0" i="0" dirty="0">
              <a:solidFill>
                <a:srgbClr val="596174"/>
              </a:solidFill>
              <a:effectLst/>
              <a:latin typeface="Inconsolata" pitchFamily="1" charset="0"/>
            </a:endParaRPr>
          </a:p>
          <a:p>
            <a:pPr algn="l" fontAlgn="base"/>
            <a:r>
              <a:rPr lang="en-IN" sz="2000" b="1" i="0" dirty="0">
                <a:solidFill>
                  <a:srgbClr val="6B7C8B"/>
                </a:solidFill>
                <a:effectLst/>
                <a:latin typeface="inherit"/>
              </a:rPr>
              <a:t>}</a:t>
            </a:r>
            <a:endParaRPr lang="en-IN"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40828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0D7C4-8798-D828-F13C-B8F974CC31A1}"/>
              </a:ext>
            </a:extLst>
          </p:cNvPr>
          <p:cNvSpPr>
            <a:spLocks noGrp="1"/>
          </p:cNvSpPr>
          <p:nvPr>
            <p:ph type="title"/>
          </p:nvPr>
        </p:nvSpPr>
        <p:spPr/>
        <p:txBody>
          <a:bodyPr>
            <a:normAutofit fontScale="90000"/>
          </a:bodyPr>
          <a:lstStyle/>
          <a:p>
            <a:r>
              <a:rPr lang="en-US" sz="4000" b="1" i="0" dirty="0">
                <a:solidFill>
                  <a:srgbClr val="000000"/>
                </a:solidFill>
                <a:effectLst/>
                <a:latin typeface="arial" panose="020B0604020202020204" pitchFamily="34" charset="0"/>
              </a:rPr>
              <a:t>How to pass Multiple Query Strings in ASP.NET Core Web API?</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7956A6A5-D63F-38AE-5E11-22731226F84A}"/>
              </a:ext>
            </a:extLst>
          </p:cNvPr>
          <p:cNvSpPr txBox="1"/>
          <p:nvPr/>
        </p:nvSpPr>
        <p:spPr>
          <a:xfrm>
            <a:off x="838200" y="1489868"/>
            <a:ext cx="10380406"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Let us understand how to pass multiple query strings with an example. In a real-time application, when you implement a search functionality, you generally accept multiple search parameters to filter out the data, Let say, we want employee city, gender, and department to filter out the number of employees to be returned. Then, in that case, our action method accepting three parameters. So, modify the </a:t>
            </a:r>
            <a:r>
              <a:rPr lang="en-US" b="0" i="0" dirty="0" err="1">
                <a:solidFill>
                  <a:srgbClr val="000000"/>
                </a:solidFill>
                <a:effectLst/>
                <a:latin typeface="arial" panose="020B0604020202020204" pitchFamily="34" charset="0"/>
              </a:rPr>
              <a:t>SearchEmployees</a:t>
            </a:r>
            <a:r>
              <a:rPr lang="en-US" b="0" i="0" dirty="0">
                <a:solidFill>
                  <a:srgbClr val="000000"/>
                </a:solidFill>
                <a:effectLst/>
                <a:latin typeface="arial" panose="020B0604020202020204" pitchFamily="34" charset="0"/>
              </a:rPr>
              <a:t> method of the Employee Controller class as shown below.</a:t>
            </a:r>
            <a:endParaRPr lang="en-IN" dirty="0"/>
          </a:p>
        </p:txBody>
      </p:sp>
      <p:sp>
        <p:nvSpPr>
          <p:cNvPr id="5" name="Rectangle 4">
            <a:extLst>
              <a:ext uri="{FF2B5EF4-FFF2-40B4-BE49-F238E27FC236}">
                <a16:creationId xmlns:a16="http://schemas.microsoft.com/office/drawing/2014/main" xmlns="" id="{ABFF20CE-EFD4-4D75-BD51-E17118775122}"/>
              </a:ext>
            </a:extLst>
          </p:cNvPr>
          <p:cNvSpPr/>
          <p:nvPr/>
        </p:nvSpPr>
        <p:spPr>
          <a:xfrm>
            <a:off x="1098755" y="3075351"/>
            <a:ext cx="10255045" cy="31681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sz="2000" b="1" i="0" dirty="0">
                <a:solidFill>
                  <a:srgbClr val="6B7C8B"/>
                </a:solidFill>
                <a:effectLst/>
                <a:latin typeface="inherit"/>
              </a:rPr>
              <a:t>[</a:t>
            </a:r>
            <a:r>
              <a:rPr lang="en-US" sz="2000" b="0" i="0" dirty="0">
                <a:solidFill>
                  <a:srgbClr val="4284AE"/>
                </a:solidFill>
                <a:effectLst/>
                <a:latin typeface="inherit"/>
              </a:rPr>
              <a:t>Route</a:t>
            </a:r>
            <a:r>
              <a:rPr lang="en-US" sz="2000" b="1" i="0" dirty="0">
                <a:solidFill>
                  <a:srgbClr val="6B7C8B"/>
                </a:solidFill>
                <a:effectLst/>
                <a:latin typeface="inherit"/>
              </a:rPr>
              <a:t>(</a:t>
            </a:r>
            <a:r>
              <a:rPr lang="en-US" sz="2000" b="0" i="0" dirty="0">
                <a:solidFill>
                  <a:srgbClr val="7CC379"/>
                </a:solidFill>
                <a:effectLst/>
                <a:latin typeface="inherit"/>
              </a:rPr>
              <a:t>"Employee/Search"</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public</a:t>
            </a:r>
            <a:r>
              <a:rPr lang="en-US" sz="2000" b="0" i="0" dirty="0">
                <a:solidFill>
                  <a:srgbClr val="CFD5E0"/>
                </a:solidFill>
                <a:effectLst/>
                <a:latin typeface="inherit"/>
              </a:rPr>
              <a:t> </a:t>
            </a:r>
            <a:r>
              <a:rPr lang="en-US" sz="2000" b="1" i="0" dirty="0">
                <a:solidFill>
                  <a:srgbClr val="D171DD"/>
                </a:solidFill>
                <a:effectLst/>
                <a:latin typeface="inherit"/>
              </a:rPr>
              <a:t>string</a:t>
            </a:r>
            <a:r>
              <a:rPr lang="en-US" sz="2000" b="0" i="0" dirty="0">
                <a:solidFill>
                  <a:srgbClr val="CFD5E0"/>
                </a:solidFill>
                <a:effectLst/>
                <a:latin typeface="inherit"/>
              </a:rPr>
              <a:t> </a:t>
            </a:r>
            <a:r>
              <a:rPr lang="en-US" sz="2000" b="0" i="0" dirty="0" err="1">
                <a:solidFill>
                  <a:srgbClr val="4284AE"/>
                </a:solidFill>
                <a:effectLst/>
                <a:latin typeface="inherit"/>
              </a:rPr>
              <a:t>SearchEmployees</a:t>
            </a:r>
            <a:r>
              <a:rPr lang="en-US" sz="2000" b="1" i="0" dirty="0">
                <a:solidFill>
                  <a:srgbClr val="6B7C8B"/>
                </a:solidFill>
                <a:effectLst/>
                <a:latin typeface="inherit"/>
              </a:rPr>
              <a:t>(</a:t>
            </a:r>
            <a:r>
              <a:rPr lang="en-US" sz="2000" b="1" i="0" dirty="0">
                <a:solidFill>
                  <a:srgbClr val="D171DD"/>
                </a:solidFill>
                <a:effectLst/>
                <a:latin typeface="inherit"/>
              </a:rPr>
              <a:t>string</a:t>
            </a:r>
            <a:r>
              <a:rPr lang="en-US" sz="2000" b="0" i="0" dirty="0">
                <a:solidFill>
                  <a:srgbClr val="CFD5E0"/>
                </a:solidFill>
                <a:effectLst/>
                <a:latin typeface="inherit"/>
              </a:rPr>
              <a:t> Department, </a:t>
            </a:r>
            <a:r>
              <a:rPr lang="en-US" sz="2000" b="1" i="0" dirty="0">
                <a:solidFill>
                  <a:srgbClr val="D171DD"/>
                </a:solidFill>
                <a:effectLst/>
                <a:latin typeface="inherit"/>
              </a:rPr>
              <a:t>string</a:t>
            </a:r>
            <a:r>
              <a:rPr lang="en-US" sz="2000" b="0" i="0" dirty="0">
                <a:solidFill>
                  <a:srgbClr val="CFD5E0"/>
                </a:solidFill>
                <a:effectLst/>
                <a:latin typeface="inherit"/>
              </a:rPr>
              <a:t> Gender, </a:t>
            </a:r>
            <a:r>
              <a:rPr lang="en-US" sz="2000" b="1" i="0" dirty="0">
                <a:solidFill>
                  <a:srgbClr val="D171DD"/>
                </a:solidFill>
                <a:effectLst/>
                <a:latin typeface="inherit"/>
              </a:rPr>
              <a:t>string</a:t>
            </a:r>
            <a:r>
              <a:rPr lang="en-US" sz="2000" b="0" i="0" dirty="0">
                <a:solidFill>
                  <a:srgbClr val="CFD5E0"/>
                </a:solidFill>
                <a:effectLst/>
                <a:latin typeface="inherit"/>
              </a:rPr>
              <a:t> City</a:t>
            </a:r>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D171DD"/>
                </a:solidFill>
                <a:effectLst/>
                <a:latin typeface="inherit"/>
              </a:rPr>
              <a:t>return</a:t>
            </a:r>
            <a:r>
              <a:rPr lang="en-US" sz="2000" b="0" i="0" dirty="0">
                <a:solidFill>
                  <a:srgbClr val="CFD5E0"/>
                </a:solidFill>
                <a:effectLst/>
                <a:latin typeface="inherit"/>
              </a:rPr>
              <a:t> $</a:t>
            </a:r>
            <a:r>
              <a:rPr lang="en-US" sz="2000" b="0" i="0" dirty="0">
                <a:solidFill>
                  <a:srgbClr val="7CC379"/>
                </a:solidFill>
                <a:effectLst/>
                <a:latin typeface="inherit"/>
              </a:rPr>
              <a:t>"Return Employees with Department : {Department}, Gender : {Gender}, City : {City}"</a:t>
            </a:r>
            <a:r>
              <a:rPr lang="en-US" sz="2000" b="0" i="0" dirty="0">
                <a:solidFill>
                  <a:srgbClr val="CFD5E0"/>
                </a:solidFill>
                <a:effectLst/>
                <a:latin typeface="inherit"/>
              </a:rPr>
              <a:t>;</a:t>
            </a:r>
            <a:endParaRPr lang="en-US" sz="2000" b="0" i="0" dirty="0">
              <a:solidFill>
                <a:srgbClr val="596174"/>
              </a:solidFill>
              <a:effectLst/>
              <a:latin typeface="Inconsolata" pitchFamily="1" charset="0"/>
            </a:endParaRPr>
          </a:p>
          <a:p>
            <a:pPr algn="l" fontAlgn="base"/>
            <a:r>
              <a:rPr lang="en-US" sz="2000" b="1" i="0" dirty="0">
                <a:solidFill>
                  <a:srgbClr val="6B7C8B"/>
                </a:solidFill>
                <a:effectLst/>
                <a:latin typeface="inherit"/>
              </a:rPr>
              <a:t>}</a:t>
            </a:r>
            <a:endParaRPr lang="en-US" sz="2000" b="0" i="0" dirty="0">
              <a:solidFill>
                <a:srgbClr val="596174"/>
              </a:solidFill>
              <a:effectLst/>
              <a:latin typeface="Inconsolata" pitchFamily="1" charset="0"/>
            </a:endParaRPr>
          </a:p>
        </p:txBody>
      </p:sp>
    </p:spTree>
    <p:extLst>
      <p:ext uri="{BB962C8B-B14F-4D97-AF65-F5344CB8AC3E}">
        <p14:creationId xmlns:p14="http://schemas.microsoft.com/office/powerpoint/2010/main" xmlns="" val="187711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2B7DB-C5CC-EC48-B621-95C0E3EDD340}"/>
              </a:ext>
            </a:extLst>
          </p:cNvPr>
          <p:cNvSpPr>
            <a:spLocks noGrp="1"/>
          </p:cNvSpPr>
          <p:nvPr>
            <p:ph type="title"/>
          </p:nvPr>
        </p:nvSpPr>
        <p:spPr>
          <a:xfrm>
            <a:off x="838200" y="798989"/>
            <a:ext cx="10515600" cy="807869"/>
          </a:xfrm>
        </p:spPr>
        <p:txBody>
          <a:bodyPr>
            <a:normAutofit fontScale="90000"/>
          </a:bodyPr>
          <a:lstStyle/>
          <a:p>
            <a:r>
              <a:rPr lang="en-US" sz="3600" b="0" i="0" dirty="0">
                <a:solidFill>
                  <a:srgbClr val="3A3A3A"/>
                </a:solidFill>
                <a:effectLst/>
                <a:latin typeface="-apple-system"/>
              </a:rPr>
              <a:t>Multiple URLs for a Single Resource using Routing</a:t>
            </a:r>
            <a:br>
              <a:rPr lang="en-US" sz="3600" b="0" i="0" dirty="0">
                <a:solidFill>
                  <a:srgbClr val="3A3A3A"/>
                </a:solidFill>
                <a:effectLst/>
                <a:latin typeface="-apple-system"/>
              </a:rPr>
            </a:br>
            <a:endParaRPr lang="en-IN" sz="3600" dirty="0"/>
          </a:p>
        </p:txBody>
      </p:sp>
      <p:pic>
        <p:nvPicPr>
          <p:cNvPr id="3" name="Picture 2">
            <a:extLst>
              <a:ext uri="{FF2B5EF4-FFF2-40B4-BE49-F238E27FC236}">
                <a16:creationId xmlns:a16="http://schemas.microsoft.com/office/drawing/2014/main" xmlns="" id="{7FB50F8B-2E4D-DAE5-5155-36CE00E9B05F}"/>
              </a:ext>
            </a:extLst>
          </p:cNvPr>
          <p:cNvPicPr>
            <a:picLocks noChangeAspect="1"/>
          </p:cNvPicPr>
          <p:nvPr/>
        </p:nvPicPr>
        <p:blipFill>
          <a:blip r:embed="rId2"/>
          <a:stretch>
            <a:fillRect/>
          </a:stretch>
        </p:blipFill>
        <p:spPr>
          <a:xfrm>
            <a:off x="1291100" y="1513503"/>
            <a:ext cx="4371975" cy="1114425"/>
          </a:xfrm>
          <a:prstGeom prst="rect">
            <a:avLst/>
          </a:prstGeom>
        </p:spPr>
      </p:pic>
      <p:sp>
        <p:nvSpPr>
          <p:cNvPr id="5" name="TextBox 4">
            <a:extLst>
              <a:ext uri="{FF2B5EF4-FFF2-40B4-BE49-F238E27FC236}">
                <a16:creationId xmlns:a16="http://schemas.microsoft.com/office/drawing/2014/main" xmlns="" id="{D41F4A62-DD89-3EAC-3688-C0DF9A6CB467}"/>
              </a:ext>
            </a:extLst>
          </p:cNvPr>
          <p:cNvSpPr txBox="1"/>
          <p:nvPr/>
        </p:nvSpPr>
        <p:spPr>
          <a:xfrm>
            <a:off x="1023151" y="2641106"/>
            <a:ext cx="10242612" cy="1754326"/>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Now we want to access the above resource with three different URLs such as Employee/All, </a:t>
            </a:r>
            <a:r>
              <a:rPr lang="en-US" b="0" i="0" dirty="0" err="1">
                <a:solidFill>
                  <a:srgbClr val="000000"/>
                </a:solidFill>
                <a:effectLst/>
                <a:latin typeface="arial" panose="020B0604020202020204" pitchFamily="34" charset="0"/>
              </a:rPr>
              <a:t>AllEmployees</a:t>
            </a:r>
            <a:r>
              <a:rPr lang="en-US" b="0" i="0" dirty="0">
                <a:solidFill>
                  <a:srgbClr val="000000"/>
                </a:solidFill>
                <a:effectLst/>
                <a:latin typeface="arial" panose="020B0604020202020204" pitchFamily="34" charset="0"/>
              </a:rPr>
              <a:t>, Employee/</a:t>
            </a:r>
            <a:r>
              <a:rPr lang="en-US" b="0" i="0" dirty="0" err="1">
                <a:solidFill>
                  <a:srgbClr val="000000"/>
                </a:solidFill>
                <a:effectLst/>
                <a:latin typeface="arial" panose="020B0604020202020204" pitchFamily="34" charset="0"/>
              </a:rPr>
              <a:t>GetAll</a:t>
            </a:r>
            <a:r>
              <a:rPr lang="en-US" b="0" i="0" dirty="0">
                <a:solidFill>
                  <a:srgbClr val="000000"/>
                </a:solidFill>
                <a:effectLst/>
                <a:latin typeface="arial" panose="020B0604020202020204" pitchFamily="34" charset="0"/>
              </a:rPr>
              <a:t>, then how we can do this? If this is our requirement, then we need to decorate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action method with three different Route attributes as shown in the below image.</a:t>
            </a:r>
            <a:endParaRPr lang="en-US" b="0" i="0" dirty="0">
              <a:solidFill>
                <a:srgbClr val="212529"/>
              </a:solidFill>
              <a:effectLst/>
              <a:latin typeface="-apple-system"/>
            </a:endParaRPr>
          </a:p>
          <a:p>
            <a:r>
              <a:rPr lang="en-US" dirty="0"/>
              <a:t/>
            </a:r>
            <a:br>
              <a:rPr lang="en-US" dirty="0"/>
            </a:br>
            <a:endParaRPr lang="en-IN" dirty="0"/>
          </a:p>
        </p:txBody>
      </p:sp>
      <p:pic>
        <p:nvPicPr>
          <p:cNvPr id="6" name="Picture 5">
            <a:extLst>
              <a:ext uri="{FF2B5EF4-FFF2-40B4-BE49-F238E27FC236}">
                <a16:creationId xmlns:a16="http://schemas.microsoft.com/office/drawing/2014/main" xmlns="" id="{7132F56C-B9C7-E447-5AC1-E85AA352D369}"/>
              </a:ext>
            </a:extLst>
          </p:cNvPr>
          <p:cNvPicPr>
            <a:picLocks noChangeAspect="1"/>
          </p:cNvPicPr>
          <p:nvPr/>
        </p:nvPicPr>
        <p:blipFill>
          <a:blip r:embed="rId3"/>
          <a:stretch>
            <a:fillRect/>
          </a:stretch>
        </p:blipFill>
        <p:spPr>
          <a:xfrm>
            <a:off x="1023151" y="4217876"/>
            <a:ext cx="6107652" cy="1514475"/>
          </a:xfrm>
          <a:prstGeom prst="rect">
            <a:avLst/>
          </a:prstGeom>
        </p:spPr>
      </p:pic>
    </p:spTree>
    <p:extLst>
      <p:ext uri="{BB962C8B-B14F-4D97-AF65-F5344CB8AC3E}">
        <p14:creationId xmlns:p14="http://schemas.microsoft.com/office/powerpoint/2010/main" xmlns="" val="33903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60178-52E2-047F-3FF7-6C9061968893}"/>
              </a:ext>
            </a:extLst>
          </p:cNvPr>
          <p:cNvSpPr>
            <a:spLocks noGrp="1"/>
          </p:cNvSpPr>
          <p:nvPr>
            <p:ph type="title"/>
          </p:nvPr>
        </p:nvSpPr>
        <p:spPr/>
        <p:txBody>
          <a:bodyPr>
            <a:normAutofit fontScale="90000"/>
          </a:bodyPr>
          <a:lstStyle/>
          <a:p>
            <a:r>
              <a:rPr lang="en-US" sz="3600" b="1" i="0" dirty="0">
                <a:solidFill>
                  <a:srgbClr val="000000"/>
                </a:solidFill>
                <a:effectLst/>
                <a:latin typeface="arial" panose="020B0604020202020204" pitchFamily="34" charset="0"/>
              </a:rPr>
              <a:t>What are Tokens in ASP.NET Core Attribute Routing?</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4F12EB0F-611E-53E3-BEDA-BD3F3A258DD3}"/>
              </a:ext>
            </a:extLst>
          </p:cNvPr>
          <p:cNvSpPr txBox="1"/>
          <p:nvPr/>
        </p:nvSpPr>
        <p:spPr>
          <a:xfrm>
            <a:off x="772356" y="1120676"/>
            <a:ext cx="8804429" cy="2308324"/>
          </a:xfrm>
          <a:prstGeom prst="rect">
            <a:avLst/>
          </a:prstGeom>
          <a:noFill/>
        </p:spPr>
        <p:txBody>
          <a:bodyPr wrap="square">
            <a:spAutoFit/>
          </a:bodyPr>
          <a:lstStyle/>
          <a:p>
            <a:r>
              <a:rPr lang="en-US" dirty="0"/>
              <a:t>Token Replacement is a new feature available in ASP.NET Core and it was not available in .NET Frameworks like ASP.NET MVC and ASP.NET Web API. The meaning of token replacement is, we can replace the value of the controller and action method dynamically.</a:t>
            </a:r>
          </a:p>
          <a:p>
            <a:endParaRPr lang="en-US" dirty="0"/>
          </a:p>
          <a:p>
            <a:r>
              <a:rPr lang="en-US" dirty="0"/>
              <a:t>In ASP.NET Core Web API Application, the Route Attribute support token replacement. It means we can enclose the token (i.e. controller and action) within a pair of square braces ([]). The tokens (i.e. [controller] and [action]) are then replaced with the values of controller and action method name where the route is defined. </a:t>
            </a:r>
            <a:endParaRPr lang="en-IN" dirty="0"/>
          </a:p>
        </p:txBody>
      </p:sp>
    </p:spTree>
    <p:extLst>
      <p:ext uri="{BB962C8B-B14F-4D97-AF65-F5344CB8AC3E}">
        <p14:creationId xmlns:p14="http://schemas.microsoft.com/office/powerpoint/2010/main" xmlns="" val="65275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24E2AFB-F795-F840-2C38-54E9B31CCE89}"/>
              </a:ext>
            </a:extLst>
          </p:cNvPr>
          <p:cNvSpPr/>
          <p:nvPr/>
        </p:nvSpPr>
        <p:spPr>
          <a:xfrm>
            <a:off x="941033" y="381740"/>
            <a:ext cx="8176334" cy="59036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dirty="0">
                <a:solidFill>
                  <a:srgbClr val="D171DD"/>
                </a:solidFill>
                <a:effectLst/>
                <a:latin typeface="inherit"/>
              </a:rPr>
              <a:t>using </a:t>
            </a:r>
            <a:r>
              <a:rPr lang="en-IN" b="0" i="1" dirty="0" err="1">
                <a:solidFill>
                  <a:srgbClr val="4284AE"/>
                </a:solidFill>
                <a:effectLst/>
                <a:latin typeface="inherit"/>
              </a:rPr>
              <a:t>Microsoft.AspNetCore.Mvc</a:t>
            </a:r>
            <a:r>
              <a:rPr lang="en-IN" b="0" i="1" dirty="0">
                <a:solidFill>
                  <a:srgbClr val="4284AE"/>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namespace </a:t>
            </a:r>
            <a:r>
              <a:rPr lang="en-IN" b="0" i="1" dirty="0" err="1">
                <a:solidFill>
                  <a:srgbClr val="4284AE"/>
                </a:solidFill>
                <a:effectLst/>
                <a:latin typeface="inherit"/>
              </a:rPr>
              <a:t>RoutingInASPNETCoreWebAPI.Controllers</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err="1">
                <a:solidFill>
                  <a:srgbClr val="CFD5E0"/>
                </a:solidFill>
                <a:effectLst/>
                <a:latin typeface="inherit"/>
              </a:rPr>
              <a:t>ApiController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"[controller]"</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class</a:t>
            </a:r>
            <a:r>
              <a:rPr lang="en-IN" b="0" i="0" dirty="0">
                <a:solidFill>
                  <a:srgbClr val="CFD5E0"/>
                </a:solidFill>
                <a:effectLst/>
                <a:latin typeface="inherit"/>
              </a:rPr>
              <a:t> </a:t>
            </a:r>
            <a:r>
              <a:rPr lang="en-IN" b="0" i="0" dirty="0" err="1">
                <a:solidFill>
                  <a:srgbClr val="CFD5E0"/>
                </a:solidFill>
                <a:effectLst/>
                <a:latin typeface="inherit"/>
              </a:rPr>
              <a:t>EmployeeController</a:t>
            </a:r>
            <a:r>
              <a:rPr lang="en-IN" b="0" i="0" dirty="0">
                <a:solidFill>
                  <a:srgbClr val="CFD5E0"/>
                </a:solidFill>
                <a:effectLst/>
                <a:latin typeface="inherit"/>
              </a:rPr>
              <a:t> : </a:t>
            </a:r>
            <a:r>
              <a:rPr lang="en-IN" b="0" i="0" dirty="0" err="1">
                <a:solidFill>
                  <a:srgbClr val="CFD5E0"/>
                </a:solidFill>
                <a:effectLst/>
                <a:latin typeface="inherit"/>
              </a:rPr>
              <a:t>ControllerBase</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GetAllEmployees</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GetAllEmployees</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"[action]"</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GetAllDepartment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GetAllDepartment</a:t>
            </a:r>
            <a:r>
              <a:rPr lang="en-IN" b="0" i="0" dirty="0">
                <a:solidFill>
                  <a:srgbClr val="7CC379"/>
                </a:solidFill>
                <a:effectLst/>
                <a:latin typeface="inherit"/>
              </a:rPr>
              <a:t> Method"</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278042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DA69946-067B-F363-0D0B-609CE3CFF1A7}"/>
              </a:ext>
            </a:extLst>
          </p:cNvPr>
          <p:cNvSpPr/>
          <p:nvPr/>
        </p:nvSpPr>
        <p:spPr>
          <a:xfrm>
            <a:off x="861134" y="399495"/>
            <a:ext cx="7563775" cy="60368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IN" b="1" i="0">
                <a:solidFill>
                  <a:srgbClr val="D171DD"/>
                </a:solidFill>
                <a:effectLst/>
                <a:latin typeface="inherit"/>
              </a:rPr>
              <a:t>using </a:t>
            </a:r>
            <a:r>
              <a:rPr lang="en-IN" b="0" i="1">
                <a:solidFill>
                  <a:srgbClr val="4284AE"/>
                </a:solidFill>
                <a:effectLst/>
                <a:latin typeface="inherit"/>
              </a:rPr>
              <a:t>Microsoft.AspNetCore.Mvc;</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namespace </a:t>
            </a:r>
            <a:r>
              <a:rPr lang="en-IN" b="0" i="1">
                <a:solidFill>
                  <a:srgbClr val="4284AE"/>
                </a:solidFill>
                <a:effectLst/>
                <a:latin typeface="inherit"/>
              </a:rPr>
              <a:t>RoutingInASPNETCoreWebAPI.Controllers</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CFD5E0"/>
                </a:solidFill>
                <a:effectLst/>
                <a:latin typeface="inherit"/>
              </a:rPr>
              <a:t>ApiController</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r>
              <a:rPr lang="en-IN" b="0" i="0">
                <a:solidFill>
                  <a:srgbClr val="4284AE"/>
                </a:solidFill>
                <a:effectLst/>
                <a:latin typeface="inherit"/>
              </a:rPr>
              <a:t>Route</a:t>
            </a:r>
            <a:r>
              <a:rPr lang="en-IN" b="1" i="0">
                <a:solidFill>
                  <a:srgbClr val="6B7C8B"/>
                </a:solidFill>
                <a:effectLst/>
                <a:latin typeface="inherit"/>
              </a:rPr>
              <a:t>(</a:t>
            </a:r>
            <a:r>
              <a:rPr lang="en-IN" b="0" i="0">
                <a:solidFill>
                  <a:srgbClr val="7CC379"/>
                </a:solidFill>
                <a:effectLst/>
                <a:latin typeface="inherit"/>
              </a:rPr>
              <a:t>"[controller]/[action]"</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class</a:t>
            </a:r>
            <a:r>
              <a:rPr lang="en-IN" b="0" i="0">
                <a:solidFill>
                  <a:srgbClr val="CFD5E0"/>
                </a:solidFill>
                <a:effectLst/>
                <a:latin typeface="inherit"/>
              </a:rPr>
              <a:t> EmployeeController : ControllerBase</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GetAllEmployees</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GetAllEmployees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public</a:t>
            </a:r>
            <a:r>
              <a:rPr lang="en-IN" b="0" i="0">
                <a:solidFill>
                  <a:srgbClr val="CFD5E0"/>
                </a:solidFill>
                <a:effectLst/>
                <a:latin typeface="inherit"/>
              </a:rPr>
              <a:t> </a:t>
            </a:r>
            <a:r>
              <a:rPr lang="en-IN" b="1" i="0">
                <a:solidFill>
                  <a:srgbClr val="D171DD"/>
                </a:solidFill>
                <a:effectLst/>
                <a:latin typeface="inherit"/>
              </a:rPr>
              <a:t>string</a:t>
            </a:r>
            <a:r>
              <a:rPr lang="en-IN" b="0" i="0">
                <a:solidFill>
                  <a:srgbClr val="CFD5E0"/>
                </a:solidFill>
                <a:effectLst/>
                <a:latin typeface="inherit"/>
              </a:rPr>
              <a:t> </a:t>
            </a:r>
            <a:r>
              <a:rPr lang="en-IN" b="0" i="0">
                <a:solidFill>
                  <a:srgbClr val="4284AE"/>
                </a:solidFill>
                <a:effectLst/>
                <a:latin typeface="inherit"/>
              </a:rPr>
              <a:t>GetAllDepartment</a:t>
            </a:r>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D171DD"/>
                </a:solidFill>
                <a:effectLst/>
                <a:latin typeface="inherit"/>
              </a:rPr>
              <a:t>return</a:t>
            </a:r>
            <a:r>
              <a:rPr lang="en-IN" b="0" i="0">
                <a:solidFill>
                  <a:srgbClr val="CFD5E0"/>
                </a:solidFill>
                <a:effectLst/>
                <a:latin typeface="inherit"/>
              </a:rPr>
              <a:t> </a:t>
            </a:r>
            <a:r>
              <a:rPr lang="en-IN" b="0" i="0">
                <a:solidFill>
                  <a:srgbClr val="7CC379"/>
                </a:solidFill>
                <a:effectLst/>
                <a:latin typeface="inherit"/>
              </a:rPr>
              <a:t>"Response from GetAllDepartment Method"</a:t>
            </a:r>
            <a:r>
              <a:rPr lang="en-IN" b="0" i="0">
                <a:solidFill>
                  <a:srgbClr val="CFD5E0"/>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a:p>
            <a:pPr algn="l" fontAlgn="base"/>
            <a:r>
              <a:rPr lang="en-IN" b="1" i="0">
                <a:solidFill>
                  <a:srgbClr val="6B7C8B"/>
                </a:solidFill>
                <a:effectLst/>
                <a:latin typeface="inherit"/>
              </a:rPr>
              <a:t>}</a:t>
            </a:r>
            <a:endParaRPr lang="en-IN" b="0" i="0">
              <a:solidFill>
                <a:srgbClr val="596174"/>
              </a:solidFill>
              <a:effectLst/>
              <a:latin typeface="Inconsolata" pitchFamily="1" charset="0"/>
            </a:endParaRPr>
          </a:p>
        </p:txBody>
      </p:sp>
    </p:spTree>
    <p:extLst>
      <p:ext uri="{BB962C8B-B14F-4D97-AF65-F5344CB8AC3E}">
        <p14:creationId xmlns:p14="http://schemas.microsoft.com/office/powerpoint/2010/main" xmlns="" val="337038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F33AFC-C220-4038-ACF0-E5D4B3B57FD0}"/>
              </a:ext>
            </a:extLst>
          </p:cNvPr>
          <p:cNvSpPr>
            <a:spLocks noGrp="1"/>
          </p:cNvSpPr>
          <p:nvPr>
            <p:ph type="title"/>
          </p:nvPr>
        </p:nvSpPr>
        <p:spPr/>
        <p:txBody>
          <a:bodyPr/>
          <a:lstStyle/>
          <a:p>
            <a:pPr algn="just" fontAlgn="base"/>
            <a:r>
              <a:rPr lang="en-US" b="1" i="0" dirty="0">
                <a:solidFill>
                  <a:srgbClr val="000000"/>
                </a:solidFill>
                <a:effectLst/>
                <a:latin typeface="arial" panose="020B0604020202020204" pitchFamily="34" charset="0"/>
              </a:rPr>
              <a:t>What is Routing in ASP.NET Core?</a:t>
            </a:r>
            <a:endParaRPr lang="en-US" b="0" i="0" dirty="0">
              <a:solidFill>
                <a:srgbClr val="3A3A3A"/>
              </a:solidFill>
              <a:effectLst/>
              <a:latin typeface="-apple-system"/>
            </a:endParaRPr>
          </a:p>
        </p:txBody>
      </p:sp>
      <p:pic>
        <p:nvPicPr>
          <p:cNvPr id="1026" name="Picture 2" descr="What is Routing in ASP.NET Core?">
            <a:extLst>
              <a:ext uri="{FF2B5EF4-FFF2-40B4-BE49-F238E27FC236}">
                <a16:creationId xmlns:a16="http://schemas.microsoft.com/office/drawing/2014/main" xmlns="" id="{B332600C-853E-37D8-8B95-2E01F217AA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8260" y="2368515"/>
            <a:ext cx="8178133" cy="380598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378237C3-5E54-6520-6F6E-159A98FC8682}"/>
              </a:ext>
            </a:extLst>
          </p:cNvPr>
          <p:cNvSpPr txBox="1"/>
          <p:nvPr/>
        </p:nvSpPr>
        <p:spPr>
          <a:xfrm>
            <a:off x="813021" y="1168186"/>
            <a:ext cx="833097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It is important that we need to understand is, how the application will come to know which request will be mapped to which controller action method. Basically, the mapping between the URL and resource is nothing but the concept or Routing.</a:t>
            </a:r>
            <a:endParaRPr lang="en-IN" dirty="0"/>
          </a:p>
        </p:txBody>
      </p:sp>
    </p:spTree>
    <p:extLst>
      <p:ext uri="{BB962C8B-B14F-4D97-AF65-F5344CB8AC3E}">
        <p14:creationId xmlns:p14="http://schemas.microsoft.com/office/powerpoint/2010/main" xmlns="" val="107177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8447E0CD-84B7-75DB-B9DE-33B72220511C}"/>
              </a:ext>
            </a:extLst>
          </p:cNvPr>
          <p:cNvSpPr/>
          <p:nvPr/>
        </p:nvSpPr>
        <p:spPr>
          <a:xfrm>
            <a:off x="941033" y="3036163"/>
            <a:ext cx="7093258" cy="22105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C8D8A1AA-2EBE-EAF2-8562-7721BC7191E4}"/>
              </a:ext>
            </a:extLst>
          </p:cNvPr>
          <p:cNvSpPr txBox="1"/>
          <p:nvPr/>
        </p:nvSpPr>
        <p:spPr>
          <a:xfrm>
            <a:off x="843378" y="542408"/>
            <a:ext cx="8440444" cy="646331"/>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override the Controller level Route Attribute at the action method level?</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E3DE3910-324C-6272-0900-A3311D62E9CA}"/>
              </a:ext>
            </a:extLst>
          </p:cNvPr>
          <p:cNvSpPr txBox="1"/>
          <p:nvPr/>
        </p:nvSpPr>
        <p:spPr>
          <a:xfrm>
            <a:off x="941033" y="1417715"/>
            <a:ext cx="880442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you can override the Controller level Route Attribute at the action method level by using the </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(tilde) symbol. So, modify the </a:t>
            </a:r>
            <a:r>
              <a:rPr lang="en-US" b="0" i="0" dirty="0" err="1">
                <a:solidFill>
                  <a:srgbClr val="000000"/>
                </a:solidFill>
                <a:effectLst/>
                <a:latin typeface="arial" panose="020B0604020202020204" pitchFamily="34" charset="0"/>
              </a:rPr>
              <a:t>GetAllDepartment</a:t>
            </a:r>
            <a:r>
              <a:rPr lang="en-US" b="0" i="0" dirty="0">
                <a:solidFill>
                  <a:srgbClr val="000000"/>
                </a:solidFill>
                <a:effectLst/>
                <a:latin typeface="arial" panose="020B0604020202020204" pitchFamily="34" charset="0"/>
              </a:rPr>
              <a:t> action method as shown below to use the tilde symbol to override the route defined at the employee controller.</a:t>
            </a:r>
            <a:endParaRPr lang="en-IN" dirty="0"/>
          </a:p>
        </p:txBody>
      </p:sp>
      <p:sp>
        <p:nvSpPr>
          <p:cNvPr id="7" name="TextBox 6">
            <a:extLst>
              <a:ext uri="{FF2B5EF4-FFF2-40B4-BE49-F238E27FC236}">
                <a16:creationId xmlns:a16="http://schemas.microsoft.com/office/drawing/2014/main" xmlns="" id="{FB7C2D95-61DC-DA9A-C407-E6A6CF6A9AF3}"/>
              </a:ext>
            </a:extLst>
          </p:cNvPr>
          <p:cNvSpPr txBox="1"/>
          <p:nvPr/>
        </p:nvSpPr>
        <p:spPr>
          <a:xfrm>
            <a:off x="1404891" y="3429000"/>
            <a:ext cx="6094520" cy="1477328"/>
          </a:xfrm>
          <a:prstGeom prst="rect">
            <a:avLst/>
          </a:prstGeom>
          <a:noFill/>
        </p:spPr>
        <p:txBody>
          <a:bodyPr wrap="square">
            <a:spAutoFit/>
          </a:bodyPr>
          <a:lstStyle/>
          <a:p>
            <a:pPr algn="l"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"~/department/all"</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GetAllDepartment</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GetAllDepartment</a:t>
            </a:r>
            <a:r>
              <a:rPr lang="en-US" b="0" i="0" dirty="0">
                <a:solidFill>
                  <a:srgbClr val="7CC379"/>
                </a:solidFill>
                <a:effectLst/>
                <a:latin typeface="inherit"/>
              </a:rPr>
              <a:t> Method"</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269065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1013572-1F9E-88F5-5D75-D8CA86F9F1A8}"/>
              </a:ext>
            </a:extLst>
          </p:cNvPr>
          <p:cNvSpPr/>
          <p:nvPr/>
        </p:nvSpPr>
        <p:spPr>
          <a:xfrm>
            <a:off x="958788" y="1083076"/>
            <a:ext cx="6853562" cy="348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704828F-7B62-BCD5-F6B2-68A31E94F4DE}"/>
              </a:ext>
            </a:extLst>
          </p:cNvPr>
          <p:cNvSpPr txBox="1"/>
          <p:nvPr/>
        </p:nvSpPr>
        <p:spPr>
          <a:xfrm>
            <a:off x="1324992" y="494475"/>
            <a:ext cx="6094520" cy="369332"/>
          </a:xfrm>
          <a:prstGeom prst="rect">
            <a:avLst/>
          </a:prstGeom>
          <a:noFill/>
        </p:spPr>
        <p:txBody>
          <a:bodyPr wrap="square">
            <a:spAutoFit/>
          </a:bodyPr>
          <a:lstStyle/>
          <a:p>
            <a:pPr algn="just" fontAlgn="base"/>
            <a:r>
              <a:rPr lang="en-IN" sz="1800" b="1" i="0" dirty="0">
                <a:solidFill>
                  <a:srgbClr val="000000"/>
                </a:solidFill>
                <a:effectLst/>
                <a:latin typeface="arial" panose="020B0604020202020204" pitchFamily="34" charset="0"/>
              </a:rPr>
              <a:t>Route Constraints in ASP.NET Core Web API</a:t>
            </a:r>
            <a:endParaRPr lang="en-IN"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AE0048E7-9E7E-AF0F-7CBC-1123060E73BD}"/>
              </a:ext>
            </a:extLst>
          </p:cNvPr>
          <p:cNvSpPr txBox="1"/>
          <p:nvPr/>
        </p:nvSpPr>
        <p:spPr>
          <a:xfrm>
            <a:off x="1324992" y="1378621"/>
            <a:ext cx="6094520" cy="2862322"/>
          </a:xfrm>
          <a:prstGeom prst="rect">
            <a:avLst/>
          </a:prstGeom>
          <a:noFill/>
        </p:spPr>
        <p:txBody>
          <a:bodyPr wrap="square">
            <a:spAutoFit/>
          </a:bodyPr>
          <a:lstStyle/>
          <a:p>
            <a:pPr algn="l" fontAlgn="base">
              <a:buFont typeface="+mj-lt"/>
              <a:buAutoNum type="arabicPeriod"/>
            </a:pPr>
            <a:r>
              <a:rPr lang="en-IN" b="1" i="0" dirty="0">
                <a:solidFill>
                  <a:schemeClr val="bg1"/>
                </a:solidFill>
                <a:effectLst/>
                <a:latin typeface="arial" panose="020B0604020202020204" pitchFamily="34" charset="0"/>
              </a:rPr>
              <a:t>Type: int, double, bool, float, datetime, etc</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Min: min(number)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Max: max(number)</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Range: range(10. 15)</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Alpha: alpha</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minlength</a:t>
            </a:r>
            <a:r>
              <a:rPr lang="en-IN" b="1" i="0" dirty="0">
                <a:solidFill>
                  <a:schemeClr val="bg1"/>
                </a:solidFill>
                <a:effectLst/>
                <a:latin typeface="arial" panose="020B0604020202020204" pitchFamily="34" charset="0"/>
              </a:rPr>
              <a:t>(5)</a:t>
            </a:r>
            <a:endParaRPr lang="en-IN" b="0" i="0" dirty="0">
              <a:solidFill>
                <a:schemeClr val="bg1"/>
              </a:solidFill>
              <a:effectLst/>
              <a:latin typeface="-apple-system"/>
            </a:endParaRPr>
          </a:p>
          <a:p>
            <a:pPr algn="l" fontAlgn="base">
              <a:buFont typeface="+mj-lt"/>
              <a:buAutoNum type="arabicPeriod"/>
            </a:pP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 </a:t>
            </a:r>
            <a:r>
              <a:rPr lang="en-IN" b="1" i="0" dirty="0" err="1">
                <a:solidFill>
                  <a:schemeClr val="bg1"/>
                </a:solidFill>
                <a:effectLst/>
                <a:latin typeface="arial" panose="020B0604020202020204" pitchFamily="34" charset="0"/>
              </a:rPr>
              <a:t>maxlength</a:t>
            </a:r>
            <a:r>
              <a:rPr lang="en-IN" b="1" i="0" dirty="0">
                <a:solidFill>
                  <a:schemeClr val="bg1"/>
                </a:solidFill>
                <a:effectLst/>
                <a:latin typeface="arial" panose="020B0604020202020204" pitchFamily="34" charset="0"/>
              </a:rPr>
              <a:t>(10)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Length: length(10)</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Required: required</a:t>
            </a:r>
            <a:endParaRPr lang="en-IN" b="0" i="0" dirty="0">
              <a:solidFill>
                <a:schemeClr val="bg1"/>
              </a:solidFill>
              <a:effectLst/>
              <a:latin typeface="-apple-system"/>
            </a:endParaRPr>
          </a:p>
          <a:p>
            <a:pPr algn="l" fontAlgn="base">
              <a:buFont typeface="+mj-lt"/>
              <a:buAutoNum type="arabicPeriod"/>
            </a:pPr>
            <a:r>
              <a:rPr lang="en-IN" b="1" i="0" dirty="0">
                <a:solidFill>
                  <a:schemeClr val="bg1"/>
                </a:solidFill>
                <a:effectLst/>
                <a:latin typeface="arial" panose="020B0604020202020204" pitchFamily="34" charset="0"/>
              </a:rPr>
              <a:t>Regex: regex(expression)</a:t>
            </a:r>
            <a:endParaRPr lang="en-IN" b="0" i="0" dirty="0">
              <a:solidFill>
                <a:schemeClr val="bg1"/>
              </a:solidFill>
              <a:effectLst/>
              <a:latin typeface="-apple-system"/>
            </a:endParaRPr>
          </a:p>
        </p:txBody>
      </p:sp>
      <p:sp>
        <p:nvSpPr>
          <p:cNvPr id="8" name="TextBox 7">
            <a:extLst>
              <a:ext uri="{FF2B5EF4-FFF2-40B4-BE49-F238E27FC236}">
                <a16:creationId xmlns:a16="http://schemas.microsoft.com/office/drawing/2014/main" xmlns="" id="{7022D571-1755-7D97-8F56-DC4CC0DE9299}"/>
              </a:ext>
            </a:extLst>
          </p:cNvPr>
          <p:cNvSpPr txBox="1"/>
          <p:nvPr/>
        </p:nvSpPr>
        <p:spPr>
          <a:xfrm>
            <a:off x="605899" y="4791269"/>
            <a:ext cx="10393533"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Route Constraints in ASP.NET Core Web API Attribute Routing are nothing but a set of rules that can be applied to routing parameters to restrict how the parameters in the route template are matched. The syntax to use Route Constraints is: </a:t>
            </a:r>
            <a:r>
              <a:rPr lang="en-US" b="1" i="0" dirty="0">
                <a:solidFill>
                  <a:srgbClr val="0000FF"/>
                </a:solidFill>
                <a:effectLst/>
                <a:latin typeface="arial" panose="020B0604020202020204" pitchFamily="34" charset="0"/>
              </a:rPr>
              <a:t>{</a:t>
            </a:r>
            <a:r>
              <a:rPr lang="en-US" b="1" i="0" dirty="0" err="1">
                <a:solidFill>
                  <a:srgbClr val="0000FF"/>
                </a:solidFill>
                <a:effectLst/>
                <a:latin typeface="arial" panose="020B0604020202020204" pitchFamily="34" charset="0"/>
              </a:rPr>
              <a:t>parameter:constraint</a:t>
            </a:r>
            <a:r>
              <a:rPr lang="en-US" b="1" i="0" dirty="0">
                <a:solidFill>
                  <a:srgbClr val="0000FF"/>
                </a:solidFill>
                <a:effectLst/>
                <a:latin typeface="arial" panose="020B0604020202020204" pitchFamily="34" charset="0"/>
              </a:rPr>
              <a:t>}</a:t>
            </a:r>
            <a:endParaRPr lang="en-IN" dirty="0"/>
          </a:p>
        </p:txBody>
      </p:sp>
    </p:spTree>
    <p:extLst>
      <p:ext uri="{BB962C8B-B14F-4D97-AF65-F5344CB8AC3E}">
        <p14:creationId xmlns:p14="http://schemas.microsoft.com/office/powerpoint/2010/main" xmlns="" val="60321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D0E7806-C907-814C-D7AC-777DDEA4CB15}"/>
              </a:ext>
            </a:extLst>
          </p:cNvPr>
          <p:cNvSpPr/>
          <p:nvPr/>
        </p:nvSpPr>
        <p:spPr>
          <a:xfrm>
            <a:off x="1287262" y="3728621"/>
            <a:ext cx="7279689" cy="229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B199D330-8A3B-0FD5-E5C4-8EF3538846C9}"/>
              </a:ext>
            </a:extLst>
          </p:cNvPr>
          <p:cNvSpPr txBox="1"/>
          <p:nvPr/>
        </p:nvSpPr>
        <p:spPr>
          <a:xfrm>
            <a:off x="872231" y="538864"/>
            <a:ext cx="6094520"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Alpha constraint in ASP.NET Core Web API:</a:t>
            </a:r>
            <a:endParaRPr lang="en-US" b="0" i="0" dirty="0">
              <a:solidFill>
                <a:srgbClr val="3A3A3A"/>
              </a:solidFill>
              <a:effectLst/>
              <a:latin typeface="-apple-system"/>
            </a:endParaRPr>
          </a:p>
        </p:txBody>
      </p:sp>
      <p:sp>
        <p:nvSpPr>
          <p:cNvPr id="5" name="TextBox 4">
            <a:extLst>
              <a:ext uri="{FF2B5EF4-FFF2-40B4-BE49-F238E27FC236}">
                <a16:creationId xmlns:a16="http://schemas.microsoft.com/office/drawing/2014/main" xmlns="" id="{77F86831-1D07-4718-270B-FD8529F201A5}"/>
              </a:ext>
            </a:extLst>
          </p:cNvPr>
          <p:cNvSpPr txBox="1"/>
          <p:nvPr/>
        </p:nvSpPr>
        <p:spPr>
          <a:xfrm>
            <a:off x="745725" y="1259669"/>
            <a:ext cx="9277164" cy="2031325"/>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If you want any parameter to accept only alphabets (a to z characters) values then you need to specify the alpha constraint. So, let us decorate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string parameters with the following Route Attribute.</a:t>
            </a:r>
          </a:p>
          <a:p>
            <a:pPr algn="just" fontAlgn="base"/>
            <a:endParaRPr lang="en-US" b="0" i="0" dirty="0">
              <a:solidFill>
                <a:srgbClr val="212529"/>
              </a:solidFill>
              <a:effectLst/>
              <a:latin typeface="-apple-system"/>
            </a:endParaRPr>
          </a:p>
          <a:p>
            <a:pPr algn="just" fontAlgn="base"/>
            <a:r>
              <a:rPr lang="en-US" b="1" i="0" dirty="0">
                <a:solidFill>
                  <a:srgbClr val="0000FF"/>
                </a:solidFill>
                <a:effectLst/>
                <a:latin typeface="arial" panose="020B0604020202020204" pitchFamily="34" charset="0"/>
              </a:rPr>
              <a:t>[Route(“{</a:t>
            </a:r>
            <a:r>
              <a:rPr lang="en-US" b="1" i="0" dirty="0" err="1">
                <a:solidFill>
                  <a:srgbClr val="0000FF"/>
                </a:solidFill>
                <a:effectLst/>
                <a:latin typeface="arial" panose="020B0604020202020204" pitchFamily="34" charset="0"/>
              </a:rPr>
              <a:t>EmployeeName:alpha</a:t>
            </a:r>
            <a:r>
              <a:rPr lang="en-US" b="1" i="0" dirty="0">
                <a:solidFill>
                  <a:srgbClr val="0000FF"/>
                </a:solidFill>
                <a:effectLst/>
                <a:latin typeface="arial" panose="020B0604020202020204" pitchFamily="34" charset="0"/>
              </a:rPr>
              <a:t>}”)]</a:t>
            </a:r>
            <a:endParaRPr lang="en-US" b="0" i="0" dirty="0">
              <a:solidFill>
                <a:srgbClr val="212529"/>
              </a:solidFill>
              <a:effectLst/>
              <a:latin typeface="-apple-system"/>
            </a:endParaRPr>
          </a:p>
          <a:p>
            <a:pPr algn="just" fontAlgn="base"/>
            <a:r>
              <a:rPr lang="en-US" b="0" i="0" dirty="0">
                <a:solidFill>
                  <a:srgbClr val="000000"/>
                </a:solidFill>
                <a:effectLst/>
                <a:latin typeface="arial" panose="020B0604020202020204" pitchFamily="34" charset="0"/>
              </a:rPr>
              <a:t>Here, alpha stands for uppercase or lowercase alphabet characters. So, changes the </a:t>
            </a:r>
            <a:r>
              <a:rPr lang="en-US" b="0" i="0" dirty="0" err="1">
                <a:solidFill>
                  <a:srgbClr val="000000"/>
                </a:solidFill>
                <a:effectLst/>
                <a:latin typeface="arial" panose="020B0604020202020204" pitchFamily="34" charset="0"/>
              </a:rPr>
              <a:t>GetEmployeeDetails</a:t>
            </a:r>
            <a:r>
              <a:rPr lang="en-US" b="0" i="0" dirty="0">
                <a:solidFill>
                  <a:srgbClr val="000000"/>
                </a:solidFill>
                <a:effectLst/>
                <a:latin typeface="arial" panose="020B0604020202020204" pitchFamily="34" charset="0"/>
              </a:rPr>
              <a:t> method which takes the string parameter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5AF7DF10-A928-554E-B363-9263200F54D1}"/>
              </a:ext>
            </a:extLst>
          </p:cNvPr>
          <p:cNvSpPr txBox="1"/>
          <p:nvPr/>
        </p:nvSpPr>
        <p:spPr>
          <a:xfrm>
            <a:off x="1831019" y="3844005"/>
            <a:ext cx="6094520" cy="1754326"/>
          </a:xfrm>
          <a:prstGeom prst="rect">
            <a:avLst/>
          </a:prstGeom>
          <a:noFill/>
        </p:spPr>
        <p:txBody>
          <a:bodyPr wrap="square">
            <a:spAutoFit/>
          </a:bodyPr>
          <a:lstStyle/>
          <a:p>
            <a:pPr algn="l" fontAlgn="base"/>
            <a:r>
              <a:rPr lang="en-IN" b="1" i="0" dirty="0">
                <a:solidFill>
                  <a:srgbClr val="6B7C8B"/>
                </a:solidFill>
                <a:effectLst/>
                <a:latin typeface="inherit"/>
              </a:rPr>
              <a:t>[</a:t>
            </a:r>
            <a:r>
              <a:rPr lang="en-IN" b="0" i="0" dirty="0">
                <a:solidFill>
                  <a:srgbClr val="4284AE"/>
                </a:solidFill>
                <a:effectLst/>
                <a:latin typeface="inherit"/>
              </a:rPr>
              <a:t>Route</a:t>
            </a:r>
            <a:r>
              <a:rPr lang="en-IN" b="1" i="0" dirty="0">
                <a:solidFill>
                  <a:srgbClr val="6B7C8B"/>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EmployeeName:alpha</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public</a:t>
            </a:r>
            <a:r>
              <a:rPr lang="en-IN" b="0" i="0" dirty="0">
                <a:solidFill>
                  <a:srgbClr val="CFD5E0"/>
                </a:solidFill>
                <a:effectLst/>
                <a:latin typeface="inherit"/>
              </a:rPr>
              <a:t> </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4284AE"/>
                </a:solidFill>
                <a:effectLst/>
                <a:latin typeface="inherit"/>
              </a:rPr>
              <a:t>GetEmployeeDetails</a:t>
            </a:r>
            <a:r>
              <a:rPr lang="en-IN" b="1" i="0" dirty="0">
                <a:solidFill>
                  <a:srgbClr val="6B7C8B"/>
                </a:solidFill>
                <a:effectLst/>
                <a:latin typeface="inherit"/>
              </a:rPr>
              <a:t>(</a:t>
            </a:r>
            <a:r>
              <a:rPr lang="en-IN" b="1" i="0" dirty="0">
                <a:solidFill>
                  <a:srgbClr val="D171DD"/>
                </a:solidFill>
                <a:effectLst/>
                <a:latin typeface="inherit"/>
              </a:rPr>
              <a:t>string</a:t>
            </a:r>
            <a:r>
              <a:rPr lang="en-IN" b="0" i="0" dirty="0">
                <a:solidFill>
                  <a:srgbClr val="CFD5E0"/>
                </a:solidFill>
                <a:effectLst/>
                <a:latin typeface="inherit"/>
              </a:rPr>
              <a:t> </a:t>
            </a:r>
            <a:r>
              <a:rPr lang="en-IN" b="0" i="0" dirty="0" err="1">
                <a:solidFill>
                  <a:srgbClr val="CFD5E0"/>
                </a:solidFill>
                <a:effectLst/>
                <a:latin typeface="inherit"/>
              </a:rPr>
              <a:t>EmployeeName</a:t>
            </a:r>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D171DD"/>
                </a:solidFill>
                <a:effectLst/>
                <a:latin typeface="inherit"/>
              </a:rPr>
              <a:t>return</a:t>
            </a:r>
            <a:r>
              <a:rPr lang="en-IN" b="0" i="0" dirty="0">
                <a:solidFill>
                  <a:srgbClr val="CFD5E0"/>
                </a:solidFill>
                <a:effectLst/>
                <a:latin typeface="inherit"/>
              </a:rPr>
              <a:t> $</a:t>
            </a:r>
            <a:r>
              <a:rPr lang="en-IN" b="0" i="0" dirty="0">
                <a:solidFill>
                  <a:srgbClr val="7CC379"/>
                </a:solidFill>
                <a:effectLst/>
                <a:latin typeface="inherit"/>
              </a:rPr>
              <a:t>"Response from </a:t>
            </a:r>
            <a:r>
              <a:rPr lang="en-IN" b="0" i="0" dirty="0" err="1">
                <a:solidFill>
                  <a:srgbClr val="7CC379"/>
                </a:solidFill>
                <a:effectLst/>
                <a:latin typeface="inherit"/>
              </a:rPr>
              <a:t>GetEmployeeDetails</a:t>
            </a:r>
            <a:r>
              <a:rPr lang="en-IN" b="0" i="0" dirty="0">
                <a:solidFill>
                  <a:srgbClr val="7CC379"/>
                </a:solidFill>
                <a:effectLst/>
                <a:latin typeface="inherit"/>
              </a:rPr>
              <a:t> Method, </a:t>
            </a:r>
            <a:r>
              <a:rPr lang="en-IN" b="0" i="0" dirty="0" err="1">
                <a:solidFill>
                  <a:srgbClr val="7CC379"/>
                </a:solidFill>
                <a:effectLst/>
                <a:latin typeface="inherit"/>
              </a:rPr>
              <a:t>EmployeeName</a:t>
            </a:r>
            <a:r>
              <a:rPr lang="en-IN" b="0" i="0" dirty="0">
                <a:solidFill>
                  <a:srgbClr val="7CC379"/>
                </a:solidFill>
                <a:effectLst/>
                <a:latin typeface="inherit"/>
              </a:rPr>
              <a:t> : {</a:t>
            </a:r>
            <a:r>
              <a:rPr lang="en-IN" b="0" i="0" dirty="0" err="1">
                <a:solidFill>
                  <a:srgbClr val="7CC379"/>
                </a:solidFill>
                <a:effectLst/>
                <a:latin typeface="inherit"/>
              </a:rPr>
              <a:t>EmployeeName</a:t>
            </a:r>
            <a:r>
              <a:rPr lang="en-IN" b="0" i="0" dirty="0">
                <a:solidFill>
                  <a:srgbClr val="7CC379"/>
                </a:solidFill>
                <a:effectLst/>
                <a:latin typeface="inherit"/>
              </a:rPr>
              <a:t>}"</a:t>
            </a:r>
            <a:r>
              <a:rPr lang="en-IN" b="0" i="0" dirty="0">
                <a:solidFill>
                  <a:srgbClr val="CFD5E0"/>
                </a:solidFill>
                <a:effectLst/>
                <a:latin typeface="inherit"/>
              </a:rPr>
              <a:t>;</a:t>
            </a:r>
            <a:endParaRPr lang="en-IN" b="0" i="0" dirty="0">
              <a:solidFill>
                <a:srgbClr val="596174"/>
              </a:solidFill>
              <a:effectLst/>
              <a:latin typeface="Inconsolata" pitchFamily="1" charset="0"/>
            </a:endParaRPr>
          </a:p>
          <a:p>
            <a:pPr algn="l" fontAlgn="base"/>
            <a:r>
              <a:rPr lang="en-IN" b="1" i="0" dirty="0">
                <a:solidFill>
                  <a:srgbClr val="6B7C8B"/>
                </a:solidFill>
                <a:effectLst/>
                <a:latin typeface="inherit"/>
              </a:rPr>
              <a:t>}</a:t>
            </a:r>
            <a:endParaRPr lang="en-IN" b="0" i="0" dirty="0">
              <a:solidFill>
                <a:srgbClr val="596174"/>
              </a:solidFill>
              <a:effectLst/>
              <a:latin typeface="Inconsolata" pitchFamily="1" charset="0"/>
            </a:endParaRPr>
          </a:p>
        </p:txBody>
      </p:sp>
    </p:spTree>
    <p:extLst>
      <p:ext uri="{BB962C8B-B14F-4D97-AF65-F5344CB8AC3E}">
        <p14:creationId xmlns:p14="http://schemas.microsoft.com/office/powerpoint/2010/main" xmlns="" val="1048224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64699E2-A8AC-9143-CA71-16F7E3484486}"/>
              </a:ext>
            </a:extLst>
          </p:cNvPr>
          <p:cNvSpPr/>
          <p:nvPr/>
        </p:nvSpPr>
        <p:spPr>
          <a:xfrm>
            <a:off x="1605748" y="2344213"/>
            <a:ext cx="7217546" cy="21927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86EF1E34-EF4E-7350-AEB1-B8194F3FD169}"/>
              </a:ext>
            </a:extLst>
          </p:cNvPr>
          <p:cNvSpPr txBox="1"/>
          <p:nvPr/>
        </p:nvSpPr>
        <p:spPr>
          <a:xfrm>
            <a:off x="861134" y="566678"/>
            <a:ext cx="8706774" cy="1754326"/>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Max(Number) constraint in ASP.NET Core Web API:</a:t>
            </a:r>
            <a:endParaRPr lang="en-US" b="0" i="0" dirty="0">
              <a:solidFill>
                <a:srgbClr val="3A3A3A"/>
              </a:solidFill>
              <a:effectLst/>
              <a:latin typeface="-apple-system"/>
            </a:endParaRPr>
          </a:p>
          <a:p>
            <a:pPr algn="just" fontAlgn="base"/>
            <a:r>
              <a:rPr lang="en-US" b="0" i="0" dirty="0">
                <a:solidFill>
                  <a:srgbClr val="000000"/>
                </a:solidFill>
                <a:effectLst/>
                <a:latin typeface="arial" panose="020B0604020202020204" pitchFamily="34" charset="0"/>
              </a:rPr>
              <a:t>Along with the min constraint, you can also specify the max constraint in ASP.NET Core Web API. The max constraint also takes one parameter which is used to specify the max value that can be applied to the parameter. For example, if you want the </a:t>
            </a:r>
            <a:r>
              <a:rPr lang="en-US" b="0" i="0" dirty="0" err="1">
                <a:solidFill>
                  <a:srgbClr val="000000"/>
                </a:solidFill>
                <a:effectLst/>
                <a:latin typeface="arial" panose="020B0604020202020204" pitchFamily="34" charset="0"/>
              </a:rPr>
              <a:t>EmployeeId</a:t>
            </a:r>
            <a:r>
              <a:rPr lang="en-US" b="0" i="0" dirty="0">
                <a:solidFill>
                  <a:srgbClr val="000000"/>
                </a:solidFill>
                <a:effectLst/>
                <a:latin typeface="arial" panose="020B0604020202020204" pitchFamily="34" charset="0"/>
              </a:rPr>
              <a:t> in the URL should not to be greater than 1000, then you can use the max constraint as shown below.</a:t>
            </a:r>
            <a:endParaRPr lang="en-US" b="0" i="0" dirty="0">
              <a:solidFill>
                <a:srgbClr val="212529"/>
              </a:solidFill>
              <a:effectLst/>
              <a:latin typeface="-apple-system"/>
            </a:endParaRPr>
          </a:p>
        </p:txBody>
      </p:sp>
      <p:sp>
        <p:nvSpPr>
          <p:cNvPr id="7" name="TextBox 6">
            <a:extLst>
              <a:ext uri="{FF2B5EF4-FFF2-40B4-BE49-F238E27FC236}">
                <a16:creationId xmlns:a16="http://schemas.microsoft.com/office/drawing/2014/main" xmlns="" id="{B2DE2AF0-F6FF-5E54-C083-74BA0B1A8177}"/>
              </a:ext>
            </a:extLst>
          </p:cNvPr>
          <p:cNvSpPr txBox="1"/>
          <p:nvPr/>
        </p:nvSpPr>
        <p:spPr>
          <a:xfrm>
            <a:off x="3047260" y="2692555"/>
            <a:ext cx="6094520" cy="1477328"/>
          </a:xfrm>
          <a:prstGeom prst="rect">
            <a:avLst/>
          </a:prstGeom>
          <a:noFill/>
        </p:spPr>
        <p:txBody>
          <a:bodyPr wrap="square">
            <a:spAutoFit/>
          </a:bodyPr>
          <a:lstStyle/>
          <a:p>
            <a:pPr algn="l" rtl="0" fontAlgn="base"/>
            <a:r>
              <a:rPr lang="en-US" b="1" i="0" dirty="0">
                <a:solidFill>
                  <a:srgbClr val="6B7C8B"/>
                </a:solidFill>
                <a:effectLst/>
                <a:latin typeface="inherit"/>
              </a:rPr>
              <a:t>[</a:t>
            </a:r>
            <a:r>
              <a:rPr lang="en-US" b="0" i="0" dirty="0">
                <a:solidFill>
                  <a:srgbClr val="4284AE"/>
                </a:solidFill>
                <a:effectLst/>
                <a:latin typeface="inherit"/>
              </a:rPr>
              <a:t>Route</a:t>
            </a:r>
            <a:r>
              <a:rPr lang="en-US" b="1" i="0" dirty="0">
                <a:solidFill>
                  <a:srgbClr val="6B7C8B"/>
                </a:solidFill>
                <a:effectLst/>
                <a:latin typeface="inherit"/>
              </a:rPr>
              <a:t>(</a:t>
            </a:r>
            <a:r>
              <a:rPr lang="en-US" b="0" i="0" dirty="0">
                <a:solidFill>
                  <a:srgbClr val="7CC379"/>
                </a:solidFill>
                <a:effectLst/>
                <a:latin typeface="inherit"/>
              </a:rPr>
              <a:t>"{</a:t>
            </a:r>
            <a:r>
              <a:rPr lang="en-US" b="0" i="0" dirty="0" err="1">
                <a:solidFill>
                  <a:srgbClr val="7CC379"/>
                </a:solidFill>
                <a:effectLst/>
                <a:latin typeface="inherit"/>
              </a:rPr>
              <a:t>EmployeeId:int:max</a:t>
            </a:r>
            <a:r>
              <a:rPr lang="en-US" b="0" i="0" dirty="0">
                <a:solidFill>
                  <a:srgbClr val="7CC379"/>
                </a:solidFill>
                <a:effectLst/>
                <a:latin typeface="inherit"/>
              </a:rPr>
              <a:t>(1000)}"</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public</a:t>
            </a:r>
            <a:r>
              <a:rPr lang="en-US" b="0" i="0" dirty="0">
                <a:solidFill>
                  <a:srgbClr val="CFD5E0"/>
                </a:solidFill>
                <a:effectLst/>
                <a:latin typeface="inherit"/>
              </a:rPr>
              <a:t> </a:t>
            </a:r>
            <a:r>
              <a:rPr lang="en-US" b="1" i="0" dirty="0">
                <a:solidFill>
                  <a:srgbClr val="D171DD"/>
                </a:solidFill>
                <a:effectLst/>
                <a:latin typeface="inherit"/>
              </a:rPr>
              <a:t>string</a:t>
            </a:r>
            <a:r>
              <a:rPr lang="en-US" b="0" i="0" dirty="0">
                <a:solidFill>
                  <a:srgbClr val="CFD5E0"/>
                </a:solidFill>
                <a:effectLst/>
                <a:latin typeface="inherit"/>
              </a:rPr>
              <a:t> </a:t>
            </a:r>
            <a:r>
              <a:rPr lang="en-US" b="0" i="0" dirty="0" err="1">
                <a:solidFill>
                  <a:srgbClr val="4284AE"/>
                </a:solidFill>
                <a:effectLst/>
                <a:latin typeface="inherit"/>
              </a:rPr>
              <a:t>GetEmployeeDetails</a:t>
            </a:r>
            <a:r>
              <a:rPr lang="en-US" b="1" i="0" dirty="0">
                <a:solidFill>
                  <a:srgbClr val="6B7C8B"/>
                </a:solidFill>
                <a:effectLst/>
                <a:latin typeface="inherit"/>
              </a:rPr>
              <a:t>(</a:t>
            </a:r>
            <a:r>
              <a:rPr lang="en-US" b="1" i="0" dirty="0">
                <a:solidFill>
                  <a:srgbClr val="D171DD"/>
                </a:solidFill>
                <a:effectLst/>
                <a:latin typeface="inherit"/>
              </a:rPr>
              <a:t>int</a:t>
            </a:r>
            <a:r>
              <a:rPr lang="en-US" b="0" i="0" dirty="0">
                <a:solidFill>
                  <a:srgbClr val="CFD5E0"/>
                </a:solidFill>
                <a:effectLst/>
                <a:latin typeface="inherit"/>
              </a:rPr>
              <a:t> </a:t>
            </a:r>
            <a:r>
              <a:rPr lang="en-US" b="0" i="0" dirty="0" err="1">
                <a:solidFill>
                  <a:srgbClr val="CFD5E0"/>
                </a:solidFill>
                <a:effectLst/>
                <a:latin typeface="inherit"/>
              </a:rPr>
              <a:t>EmployeeId</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rtl="0" fontAlgn="base"/>
            <a:r>
              <a:rPr lang="en-US" b="1" i="0" dirty="0">
                <a:solidFill>
                  <a:srgbClr val="D171DD"/>
                </a:solidFill>
                <a:effectLst/>
                <a:latin typeface="inherit"/>
              </a:rPr>
              <a:t>return</a:t>
            </a:r>
            <a:r>
              <a:rPr lang="en-US" b="0" i="0" dirty="0">
                <a:solidFill>
                  <a:srgbClr val="CFD5E0"/>
                </a:solidFill>
                <a:effectLst/>
                <a:latin typeface="inherit"/>
              </a:rPr>
              <a:t> $</a:t>
            </a:r>
            <a:r>
              <a:rPr lang="en-US" b="0" i="0" dirty="0">
                <a:solidFill>
                  <a:srgbClr val="7CC379"/>
                </a:solidFill>
                <a:effectLst/>
                <a:latin typeface="inherit"/>
              </a:rPr>
              <a:t>"Response from </a:t>
            </a:r>
            <a:r>
              <a:rPr lang="en-US" b="0" i="0" dirty="0" err="1">
                <a:solidFill>
                  <a:srgbClr val="7CC379"/>
                </a:solidFill>
                <a:effectLst/>
                <a:latin typeface="inherit"/>
              </a:rPr>
              <a:t>GetEmployeeDetails</a:t>
            </a:r>
            <a:r>
              <a:rPr lang="en-US" b="0" i="0" dirty="0">
                <a:solidFill>
                  <a:srgbClr val="7CC379"/>
                </a:solidFill>
                <a:effectLst/>
                <a:latin typeface="inherit"/>
              </a:rPr>
              <a:t> Method, </a:t>
            </a:r>
            <a:r>
              <a:rPr lang="en-US" b="0" i="0" dirty="0" err="1">
                <a:solidFill>
                  <a:srgbClr val="7CC379"/>
                </a:solidFill>
                <a:effectLst/>
                <a:latin typeface="inherit"/>
              </a:rPr>
              <a:t>EmployeeId</a:t>
            </a:r>
            <a:r>
              <a:rPr lang="en-US" b="0" i="0" dirty="0">
                <a:solidFill>
                  <a:srgbClr val="7CC379"/>
                </a:solidFill>
                <a:effectLst/>
                <a:latin typeface="inherit"/>
              </a:rPr>
              <a:t> : {</a:t>
            </a:r>
            <a:r>
              <a:rPr lang="en-US" b="0" i="0" dirty="0" err="1">
                <a:solidFill>
                  <a:srgbClr val="7CC379"/>
                </a:solidFill>
                <a:effectLst/>
                <a:latin typeface="inherit"/>
              </a:rPr>
              <a:t>EmployeeId</a:t>
            </a:r>
            <a:r>
              <a:rPr lang="en-US" b="0" i="0" dirty="0">
                <a:solidFill>
                  <a:srgbClr val="7CC379"/>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p:txBody>
      </p:sp>
    </p:spTree>
    <p:extLst>
      <p:ext uri="{BB962C8B-B14F-4D97-AF65-F5344CB8AC3E}">
        <p14:creationId xmlns:p14="http://schemas.microsoft.com/office/powerpoint/2010/main" xmlns="" val="991950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AEA84CA-D1DA-4FB8-DD27-2CCB2B5F91D4}"/>
              </a:ext>
            </a:extLst>
          </p:cNvPr>
          <p:cNvPicPr>
            <a:picLocks noChangeAspect="1"/>
          </p:cNvPicPr>
          <p:nvPr/>
        </p:nvPicPr>
        <p:blipFill rotWithShape="1">
          <a:blip r:embed="rId2"/>
          <a:srcRect l="32112" t="11909" r="8106" b="45373"/>
          <a:stretch/>
        </p:blipFill>
        <p:spPr>
          <a:xfrm>
            <a:off x="594804" y="488272"/>
            <a:ext cx="10093911" cy="5770485"/>
          </a:xfrm>
          <a:prstGeom prst="rect">
            <a:avLst/>
          </a:prstGeom>
        </p:spPr>
      </p:pic>
    </p:spTree>
    <p:extLst>
      <p:ext uri="{BB962C8B-B14F-4D97-AF65-F5344CB8AC3E}">
        <p14:creationId xmlns:p14="http://schemas.microsoft.com/office/powerpoint/2010/main" xmlns="" val="875699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2A97955-C759-9026-4DC4-786BF467CCDB}"/>
              </a:ext>
            </a:extLst>
          </p:cNvPr>
          <p:cNvPicPr>
            <a:picLocks noChangeAspect="1"/>
          </p:cNvPicPr>
          <p:nvPr/>
        </p:nvPicPr>
        <p:blipFill rotWithShape="1">
          <a:blip r:embed="rId2"/>
          <a:srcRect l="32185" t="23949" r="9708" b="31262"/>
          <a:stretch/>
        </p:blipFill>
        <p:spPr>
          <a:xfrm>
            <a:off x="585926" y="88777"/>
            <a:ext cx="9960745" cy="6019059"/>
          </a:xfrm>
          <a:prstGeom prst="rect">
            <a:avLst/>
          </a:prstGeom>
        </p:spPr>
      </p:pic>
    </p:spTree>
    <p:extLst>
      <p:ext uri="{BB962C8B-B14F-4D97-AF65-F5344CB8AC3E}">
        <p14:creationId xmlns:p14="http://schemas.microsoft.com/office/powerpoint/2010/main" xmlns="" val="373057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xmlns="" id="{FEA8CE66-7498-4D1A-B413-025DF799C0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4936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CE4FE5D-0BB2-F372-1768-2A6C0A99F097}"/>
              </a:ext>
            </a:extLst>
          </p:cNvPr>
          <p:cNvSpPr txBox="1"/>
          <p:nvPr/>
        </p:nvSpPr>
        <p:spPr>
          <a:xfrm>
            <a:off x="604298" y="874717"/>
            <a:ext cx="9358685"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For the Routing Concept in ASP.NET Core Web API, we generally set some URLs for each resource. When we run the application, then it will create the Route table and the Route table will contain the mapping information between the URL and the Resource. So, when we are sending a request from the client to the server, then the application will check the URL in the Route table and if it found an exact, then the application will forward the request to that particular resource else it will throw an error saying resource not found.</a:t>
            </a:r>
            <a:endParaRPr lang="en-IN" dirty="0"/>
          </a:p>
        </p:txBody>
      </p:sp>
      <p:sp>
        <p:nvSpPr>
          <p:cNvPr id="6" name="TextBox 5">
            <a:extLst>
              <a:ext uri="{FF2B5EF4-FFF2-40B4-BE49-F238E27FC236}">
                <a16:creationId xmlns:a16="http://schemas.microsoft.com/office/drawing/2014/main" xmlns="" id="{F414403A-4076-C332-6D86-CAEAAA93705D}"/>
              </a:ext>
            </a:extLst>
          </p:cNvPr>
          <p:cNvSpPr txBox="1"/>
          <p:nvPr/>
        </p:nvSpPr>
        <p:spPr>
          <a:xfrm>
            <a:off x="800099" y="2899799"/>
            <a:ext cx="8967082"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We can access any resource using a unique URL in ASP.NET Core Web API Application. It is also possible that a resource can have multiple unique URLs. But multiple resources can not have the same URL and if you do so, then the application gets confused to invoke which action method and as a result, you will get an ambiguity error.</a:t>
            </a:r>
            <a:endParaRPr lang="en-IN" dirty="0"/>
          </a:p>
        </p:txBody>
      </p:sp>
      <p:sp>
        <p:nvSpPr>
          <p:cNvPr id="7" name="TextBox 6">
            <a:extLst>
              <a:ext uri="{FF2B5EF4-FFF2-40B4-BE49-F238E27FC236}">
                <a16:creationId xmlns:a16="http://schemas.microsoft.com/office/drawing/2014/main" xmlns="" id="{1972B66B-0809-47A2-881C-91ACCB0B9887}"/>
              </a:ext>
            </a:extLst>
          </p:cNvPr>
          <p:cNvSpPr txBox="1"/>
          <p:nvPr/>
        </p:nvSpPr>
        <p:spPr>
          <a:xfrm>
            <a:off x="800099" y="4647883"/>
            <a:ext cx="8797990" cy="1477328"/>
          </a:xfrm>
          <a:prstGeom prst="rect">
            <a:avLst/>
          </a:prstGeom>
          <a:noFill/>
        </p:spPr>
        <p:txBody>
          <a:bodyPr wrap="square">
            <a:spAutoFit/>
          </a:bodyPr>
          <a:lstStyle/>
          <a:p>
            <a:r>
              <a:rPr lang="en-US" b="0" i="0" dirty="0">
                <a:solidFill>
                  <a:srgbClr val="000000"/>
                </a:solidFill>
                <a:effectLst/>
                <a:latin typeface="arial" panose="020B0604020202020204" pitchFamily="34" charset="0"/>
              </a:rPr>
              <a:t>So, the ASP.NET Core Framework maps the incoming HTTP Requests i.e. URLs to the action methods of Controllers based on the routes that are configured for your application. In ASP.NET Core, it is also possible to configure multiple routes, and also it is possible to set some specific configurations such as default values, constraints, message handlers, </a:t>
            </a:r>
            <a:r>
              <a:rPr lang="en-US" b="0" i="0" dirty="0" err="1">
                <a:solidFill>
                  <a:srgbClr val="000000"/>
                </a:solidFill>
                <a:effectLst/>
                <a:latin typeface="arial" panose="020B0604020202020204" pitchFamily="34" charset="0"/>
              </a:rPr>
              <a:t>etc</a:t>
            </a:r>
            <a:endParaRPr lang="en-IN" dirty="0"/>
          </a:p>
        </p:txBody>
      </p:sp>
    </p:spTree>
    <p:extLst>
      <p:ext uri="{BB962C8B-B14F-4D97-AF65-F5344CB8AC3E}">
        <p14:creationId xmlns:p14="http://schemas.microsoft.com/office/powerpoint/2010/main" xmlns="" val="11927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A588C078-E180-0A21-A5CC-C0214124BD72}"/>
              </a:ext>
            </a:extLst>
          </p:cNvPr>
          <p:cNvSpPr txBox="1"/>
          <p:nvPr/>
        </p:nvSpPr>
        <p:spPr>
          <a:xfrm>
            <a:off x="1333191" y="109170"/>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How to enable Routing in ASP.NET Core Web API?</a:t>
            </a:r>
            <a:endParaRPr lang="en-US" b="0" i="0" dirty="0">
              <a:solidFill>
                <a:srgbClr val="3A3A3A"/>
              </a:solidFill>
              <a:effectLst/>
              <a:latin typeface="-apple-system"/>
            </a:endParaRPr>
          </a:p>
        </p:txBody>
      </p:sp>
      <p:sp>
        <p:nvSpPr>
          <p:cNvPr id="8" name="TextBox 7">
            <a:extLst>
              <a:ext uri="{FF2B5EF4-FFF2-40B4-BE49-F238E27FC236}">
                <a16:creationId xmlns:a16="http://schemas.microsoft.com/office/drawing/2014/main" xmlns="" id="{6C48BF2A-3E64-2F38-E7DF-3B0B0B1ABEBE}"/>
              </a:ext>
            </a:extLst>
          </p:cNvPr>
          <p:cNvSpPr txBox="1"/>
          <p:nvPr/>
        </p:nvSpPr>
        <p:spPr>
          <a:xfrm>
            <a:off x="1452203" y="678217"/>
            <a:ext cx="6094674" cy="369332"/>
          </a:xfrm>
          <a:prstGeom prst="rect">
            <a:avLst/>
          </a:prstGeom>
          <a:noFill/>
        </p:spPr>
        <p:txBody>
          <a:bodyPr wrap="square">
            <a:spAutoFit/>
          </a:bodyPr>
          <a:lstStyle/>
          <a:p>
            <a:pPr algn="just" fontAlgn="base"/>
            <a:r>
              <a:rPr lang="en-US" b="1" i="0" dirty="0">
                <a:solidFill>
                  <a:srgbClr val="000000"/>
                </a:solidFill>
                <a:effectLst/>
                <a:latin typeface="arial" panose="020B0604020202020204" pitchFamily="34" charset="0"/>
              </a:rPr>
              <a:t>Adding ASP.NET Core Web API Service:</a:t>
            </a:r>
            <a:endParaRPr lang="en-US" b="0" i="0" dirty="0">
              <a:solidFill>
                <a:srgbClr val="3A3A3A"/>
              </a:solidFill>
              <a:effectLst/>
              <a:latin typeface="-apple-system"/>
            </a:endParaRPr>
          </a:p>
        </p:txBody>
      </p:sp>
      <p:sp>
        <p:nvSpPr>
          <p:cNvPr id="10" name="TextBox 9">
            <a:extLst>
              <a:ext uri="{FF2B5EF4-FFF2-40B4-BE49-F238E27FC236}">
                <a16:creationId xmlns:a16="http://schemas.microsoft.com/office/drawing/2014/main" xmlns="" id="{48EA61A4-B844-3C3A-982E-229421B059F4}"/>
              </a:ext>
            </a:extLst>
          </p:cNvPr>
          <p:cNvSpPr txBox="1"/>
          <p:nvPr/>
        </p:nvSpPr>
        <p:spPr>
          <a:xfrm>
            <a:off x="1333191" y="1287315"/>
            <a:ext cx="60946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When we create </a:t>
            </a:r>
            <a:r>
              <a:rPr lang="en-US" b="0" i="0" dirty="0" err="1">
                <a:solidFill>
                  <a:srgbClr val="000000"/>
                </a:solidFill>
                <a:effectLst/>
                <a:latin typeface="arial" panose="020B0604020202020204" pitchFamily="34" charset="0"/>
              </a:rPr>
              <a:t>aspnet</a:t>
            </a:r>
            <a:r>
              <a:rPr lang="en-US" b="0" i="0" dirty="0">
                <a:solidFill>
                  <a:srgbClr val="000000"/>
                </a:solidFill>
                <a:effectLst/>
                <a:latin typeface="arial" panose="020B0604020202020204" pitchFamily="34" charset="0"/>
              </a:rPr>
              <a:t> Core </a:t>
            </a:r>
            <a:r>
              <a:rPr lang="en-US" b="0" i="0" dirty="0" err="1">
                <a:solidFill>
                  <a:srgbClr val="000000"/>
                </a:solidFill>
                <a:effectLst/>
                <a:latin typeface="arial" panose="020B0604020202020204" pitchFamily="34" charset="0"/>
              </a:rPr>
              <a:t>WebAPI</a:t>
            </a:r>
            <a:r>
              <a:rPr lang="en-US" b="0" i="0" dirty="0">
                <a:solidFill>
                  <a:srgbClr val="000000"/>
                </a:solidFill>
                <a:effectLst/>
                <a:latin typeface="arial" panose="020B0604020202020204" pitchFamily="34" charset="0"/>
              </a:rPr>
              <a:t> – new Project :</a:t>
            </a:r>
          </a:p>
          <a:p>
            <a:r>
              <a:rPr lang="en-US" dirty="0">
                <a:solidFill>
                  <a:srgbClr val="000000"/>
                </a:solidFill>
                <a:latin typeface="arial" panose="020B0604020202020204" pitchFamily="34" charset="0"/>
              </a:rPr>
              <a:t>Add following Service in IOC container:</a:t>
            </a:r>
          </a:p>
          <a:p>
            <a:endParaRPr lang="en-IN" dirty="0"/>
          </a:p>
        </p:txBody>
      </p:sp>
      <p:sp>
        <p:nvSpPr>
          <p:cNvPr id="14" name="TextBox 13">
            <a:extLst>
              <a:ext uri="{FF2B5EF4-FFF2-40B4-BE49-F238E27FC236}">
                <a16:creationId xmlns:a16="http://schemas.microsoft.com/office/drawing/2014/main" xmlns="" id="{6773F38D-F3EF-9B49-8946-96E4B3AFDEE8}"/>
              </a:ext>
            </a:extLst>
          </p:cNvPr>
          <p:cNvSpPr txBox="1"/>
          <p:nvPr/>
        </p:nvSpPr>
        <p:spPr>
          <a:xfrm>
            <a:off x="1331865" y="1941123"/>
            <a:ext cx="6096000" cy="1200329"/>
          </a:xfrm>
          <a:prstGeom prst="rect">
            <a:avLst/>
          </a:prstGeom>
          <a:noFill/>
        </p:spPr>
        <p:txBody>
          <a:bodyPr wrap="square">
            <a:spAutoFit/>
          </a:bodyPr>
          <a:lstStyle/>
          <a:p>
            <a:r>
              <a:rPr lang="en-IN" dirty="0"/>
              <a:t>public void </a:t>
            </a:r>
            <a:r>
              <a:rPr lang="en-IN" dirty="0" err="1"/>
              <a:t>ConfigureServices</a:t>
            </a:r>
            <a:r>
              <a:rPr lang="en-IN" dirty="0"/>
              <a:t>(</a:t>
            </a:r>
            <a:r>
              <a:rPr lang="en-IN" dirty="0" err="1"/>
              <a:t>IServiceCollection</a:t>
            </a:r>
            <a:r>
              <a:rPr lang="en-IN" dirty="0"/>
              <a:t> services)</a:t>
            </a:r>
          </a:p>
          <a:p>
            <a:r>
              <a:rPr lang="en-IN" dirty="0"/>
              <a:t>{</a:t>
            </a:r>
          </a:p>
          <a:p>
            <a:r>
              <a:rPr lang="en-IN" dirty="0"/>
              <a:t>    </a:t>
            </a:r>
            <a:r>
              <a:rPr lang="en-IN" dirty="0" err="1"/>
              <a:t>services.AddControllers</a:t>
            </a:r>
            <a:r>
              <a:rPr lang="en-IN" dirty="0"/>
              <a:t>();</a:t>
            </a:r>
          </a:p>
          <a:p>
            <a:r>
              <a:rPr lang="en-IN" dirty="0"/>
              <a:t>}</a:t>
            </a:r>
          </a:p>
        </p:txBody>
      </p:sp>
      <p:sp>
        <p:nvSpPr>
          <p:cNvPr id="16" name="TextBox 15">
            <a:extLst>
              <a:ext uri="{FF2B5EF4-FFF2-40B4-BE49-F238E27FC236}">
                <a16:creationId xmlns:a16="http://schemas.microsoft.com/office/drawing/2014/main" xmlns="" id="{13BC1EA4-D281-07AB-3066-4FA3C85A0C4A}"/>
              </a:ext>
            </a:extLst>
          </p:cNvPr>
          <p:cNvSpPr txBox="1"/>
          <p:nvPr/>
        </p:nvSpPr>
        <p:spPr>
          <a:xfrm>
            <a:off x="865238" y="3429000"/>
            <a:ext cx="9812594" cy="2308324"/>
          </a:xfrm>
          <a:prstGeom prst="rect">
            <a:avLst/>
          </a:prstGeom>
          <a:noFill/>
        </p:spPr>
        <p:txBody>
          <a:bodyPr wrap="square">
            <a:spAutoFit/>
          </a:bodyPr>
          <a:lstStyle/>
          <a:p>
            <a:pPr algn="just" fontAlgn="base"/>
            <a:r>
              <a:rPr lang="en-US" b="0" i="0" dirty="0">
                <a:solidFill>
                  <a:srgbClr val="000000"/>
                </a:solidFill>
                <a:effectLst/>
                <a:latin typeface="arial" panose="020B0604020202020204" pitchFamily="34" charset="0"/>
              </a:rPr>
              <a:t>we need to add the following two middleware components to the HTTP Request processing Pipeline.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UseRouting</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Middleware only enables the Routing for your application. This will not map any URL to any resource.</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UseEndpoints</a:t>
            </a:r>
            <a:r>
              <a:rPr lang="en-US" b="1" i="0" dirty="0">
                <a:solidFill>
                  <a:srgbClr val="000000"/>
                </a:solidFill>
                <a:effectLst/>
                <a:latin typeface="arial" panose="020B0604020202020204" pitchFamily="34" charset="0"/>
              </a:rPr>
              <a:t>():</a:t>
            </a:r>
            <a:r>
              <a:rPr lang="en-US" b="0" i="0" dirty="0">
                <a:solidFill>
                  <a:srgbClr val="000000"/>
                </a:solidFill>
                <a:effectLst/>
                <a:latin typeface="arial" panose="020B0604020202020204" pitchFamily="34" charset="0"/>
              </a:rPr>
              <a:t> This middleware will map the URL to the resource. But the most important point that you need to remember is, the action methods are not only the resource that you can map. You can also map static file resources to a URL. But here we are only focusing on ASP.NET Core Web API and hence we are going to map the URL to action methods.</a:t>
            </a:r>
            <a:endParaRPr lang="en-US" b="0" i="0" dirty="0">
              <a:solidFill>
                <a:srgbClr val="212529"/>
              </a:solidFill>
              <a:effectLst/>
              <a:latin typeface="-apple-system"/>
            </a:endParaRPr>
          </a:p>
        </p:txBody>
      </p:sp>
    </p:spTree>
    <p:extLst>
      <p:ext uri="{BB962C8B-B14F-4D97-AF65-F5344CB8AC3E}">
        <p14:creationId xmlns:p14="http://schemas.microsoft.com/office/powerpoint/2010/main" xmlns="" val="6826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2F1CE-2AF4-B658-9A57-0D44E692A64D}"/>
              </a:ext>
            </a:extLst>
          </p:cNvPr>
          <p:cNvSpPr>
            <a:spLocks noGrp="1"/>
          </p:cNvSpPr>
          <p:nvPr>
            <p:ph type="title"/>
          </p:nvPr>
        </p:nvSpPr>
        <p:spPr>
          <a:xfrm>
            <a:off x="838200" y="365125"/>
            <a:ext cx="8866239" cy="1129378"/>
          </a:xfrm>
        </p:spPr>
        <p:txBody>
          <a:bodyPr>
            <a:normAutofit fontScale="90000"/>
          </a:bodyPr>
          <a:lstStyle/>
          <a:p>
            <a:r>
              <a:rPr lang="en-US" sz="3600" b="1" i="0" dirty="0">
                <a:solidFill>
                  <a:srgbClr val="000000"/>
                </a:solidFill>
                <a:effectLst/>
                <a:latin typeface="arial" panose="020B0604020202020204" pitchFamily="34" charset="0"/>
              </a:rPr>
              <a:t>Configuring the Routing </a:t>
            </a:r>
            <a:r>
              <a:rPr lang="en-US" sz="3600" b="1" i="0" dirty="0" err="1">
                <a:solidFill>
                  <a:srgbClr val="000000"/>
                </a:solidFill>
                <a:effectLst/>
                <a:latin typeface="arial" panose="020B0604020202020204" pitchFamily="34" charset="0"/>
              </a:rPr>
              <a:t>Middlewares</a:t>
            </a:r>
            <a:r>
              <a:rPr lang="en-US" sz="3600" b="1" i="0" dirty="0">
                <a:solidFill>
                  <a:srgbClr val="000000"/>
                </a:solidFill>
                <a:effectLst/>
                <a:latin typeface="arial" panose="020B0604020202020204" pitchFamily="34" charset="0"/>
              </a:rPr>
              <a:t> in ASP.NET Core:</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688B4485-02B6-2CF1-843E-E70F383F50EE}"/>
              </a:ext>
            </a:extLst>
          </p:cNvPr>
          <p:cNvSpPr txBox="1"/>
          <p:nvPr/>
        </p:nvSpPr>
        <p:spPr>
          <a:xfrm>
            <a:off x="747252" y="1297397"/>
            <a:ext cx="10274709" cy="2031325"/>
          </a:xfrm>
          <a:prstGeom prst="rect">
            <a:avLst/>
          </a:prstGeom>
          <a:noFill/>
        </p:spPr>
        <p:txBody>
          <a:bodyPr wrap="square">
            <a:spAutoFit/>
          </a:bodyPr>
          <a:lstStyle/>
          <a:p>
            <a:r>
              <a:rPr lang="en-US" b="0" i="0" dirty="0">
                <a:solidFill>
                  <a:srgbClr val="000000"/>
                </a:solidFill>
                <a:effectLst/>
                <a:latin typeface="arial" panose="020B0604020202020204" pitchFamily="34" charset="0"/>
              </a:rPr>
              <a:t> if we want to configure any middleware then we need to configure the same inside the Configure method of the Startup class. So, let us modify the Configure method of the Startup class as shown below to configure the </a:t>
            </a:r>
            <a:r>
              <a:rPr lang="en-US" b="0" i="0" dirty="0" err="1">
                <a:solidFill>
                  <a:srgbClr val="000000"/>
                </a:solidFill>
                <a:effectLst/>
                <a:latin typeface="arial" panose="020B0604020202020204" pitchFamily="34" charset="0"/>
              </a:rPr>
              <a:t>UseRouting</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which will enable Routing as well as the mapping between the URL and Resource. As you can see in the below code within the </a:t>
            </a:r>
            <a:r>
              <a:rPr lang="en-US" b="0" i="0" dirty="0" err="1">
                <a:solidFill>
                  <a:srgbClr val="000000"/>
                </a:solidFill>
                <a:effectLst/>
                <a:latin typeface="arial" panose="020B0604020202020204" pitchFamily="34" charset="0"/>
              </a:rPr>
              <a:t>UseEndpoints</a:t>
            </a:r>
            <a:r>
              <a:rPr lang="en-US" b="0" i="0" dirty="0">
                <a:solidFill>
                  <a:srgbClr val="000000"/>
                </a:solidFill>
                <a:effectLst/>
                <a:latin typeface="arial" panose="020B0604020202020204" pitchFamily="34" charset="0"/>
              </a:rPr>
              <a:t> Middleware we write </a:t>
            </a:r>
            <a:r>
              <a:rPr lang="en-US" b="0" i="0" dirty="0" err="1">
                <a:solidFill>
                  <a:srgbClr val="000000"/>
                </a:solidFill>
                <a:effectLst/>
                <a:latin typeface="arial" panose="020B0604020202020204" pitchFamily="34" charset="0"/>
              </a:rPr>
              <a:t>MapControllers</a:t>
            </a:r>
            <a:r>
              <a:rPr lang="en-US" b="0" i="0" dirty="0">
                <a:solidFill>
                  <a:srgbClr val="000000"/>
                </a:solidFill>
                <a:effectLst/>
                <a:latin typeface="arial" panose="020B0604020202020204" pitchFamily="34" charset="0"/>
              </a:rPr>
              <a:t> which will actually set the mapping between URL and Controller action method. So, the Map controller will act as a bridge between the HTTP Request and the Controllers.</a:t>
            </a:r>
            <a:endParaRPr lang="en-IN" dirty="0"/>
          </a:p>
        </p:txBody>
      </p:sp>
      <p:sp>
        <p:nvSpPr>
          <p:cNvPr id="7" name="TextBox 6">
            <a:extLst>
              <a:ext uri="{FF2B5EF4-FFF2-40B4-BE49-F238E27FC236}">
                <a16:creationId xmlns:a16="http://schemas.microsoft.com/office/drawing/2014/main" xmlns="" id="{BA2396E4-729F-4820-E9B1-AF31EDCEAB49}"/>
              </a:ext>
            </a:extLst>
          </p:cNvPr>
          <p:cNvSpPr txBox="1"/>
          <p:nvPr/>
        </p:nvSpPr>
        <p:spPr>
          <a:xfrm>
            <a:off x="3313471" y="3328722"/>
            <a:ext cx="7708490" cy="3416320"/>
          </a:xfrm>
          <a:prstGeom prst="rect">
            <a:avLst/>
          </a:prstGeom>
          <a:noFill/>
        </p:spPr>
        <p:txBody>
          <a:bodyPr wrap="square">
            <a:spAutoFit/>
          </a:bodyPr>
          <a:lstStyle/>
          <a:p>
            <a:r>
              <a:rPr lang="en-IN" dirty="0"/>
              <a:t>public void Configure(</a:t>
            </a:r>
            <a:r>
              <a:rPr lang="en-IN" dirty="0" err="1"/>
              <a:t>IApplicationBuilder</a:t>
            </a:r>
            <a:r>
              <a:rPr lang="en-IN" dirty="0"/>
              <a:t> app, </a:t>
            </a:r>
            <a:r>
              <a:rPr lang="en-IN" dirty="0" err="1"/>
              <a:t>IWebHostEnvironment</a:t>
            </a:r>
            <a:r>
              <a:rPr lang="en-IN" dirty="0"/>
              <a:t> env)</a:t>
            </a:r>
          </a:p>
          <a:p>
            <a:r>
              <a:rPr lang="en-IN" dirty="0"/>
              <a:t>{</a:t>
            </a:r>
          </a:p>
          <a:p>
            <a:r>
              <a:rPr lang="en-IN" dirty="0"/>
              <a:t>    if (</a:t>
            </a:r>
            <a:r>
              <a:rPr lang="en-IN" dirty="0" err="1"/>
              <a:t>env.IsDevelopment</a:t>
            </a:r>
            <a:r>
              <a:rPr lang="en-IN" dirty="0"/>
              <a:t>())</a:t>
            </a:r>
          </a:p>
          <a:p>
            <a:r>
              <a:rPr lang="en-IN" dirty="0"/>
              <a:t>    {</a:t>
            </a:r>
          </a:p>
          <a:p>
            <a:r>
              <a:rPr lang="en-IN" dirty="0"/>
              <a:t>        </a:t>
            </a:r>
            <a:r>
              <a:rPr lang="en-IN" dirty="0" err="1"/>
              <a:t>app.UseDeveloperExceptionPage</a:t>
            </a:r>
            <a:r>
              <a:rPr lang="en-IN" dirty="0"/>
              <a:t>();</a:t>
            </a:r>
          </a:p>
          <a:p>
            <a:r>
              <a:rPr lang="en-IN" dirty="0"/>
              <a:t>    }</a:t>
            </a:r>
          </a:p>
          <a:p>
            <a:r>
              <a:rPr lang="en-IN" dirty="0"/>
              <a:t>   </a:t>
            </a:r>
            <a:r>
              <a:rPr lang="en-IN" dirty="0" err="1"/>
              <a:t>app.UseRouting</a:t>
            </a:r>
            <a:r>
              <a:rPr lang="en-IN" dirty="0"/>
              <a:t>();</a:t>
            </a:r>
          </a:p>
          <a:p>
            <a:endParaRPr lang="en-IN" dirty="0"/>
          </a:p>
          <a:p>
            <a:r>
              <a:rPr lang="en-IN" dirty="0"/>
              <a:t>    </a:t>
            </a:r>
            <a:r>
              <a:rPr lang="en-IN" dirty="0" err="1"/>
              <a:t>app.UseEndpoints</a:t>
            </a:r>
            <a:r>
              <a:rPr lang="en-IN" dirty="0"/>
              <a:t>(endpoints =&gt;</a:t>
            </a:r>
          </a:p>
          <a:p>
            <a:r>
              <a:rPr lang="en-IN" dirty="0"/>
              <a:t>    {</a:t>
            </a:r>
          </a:p>
          <a:p>
            <a:r>
              <a:rPr lang="en-IN" dirty="0"/>
              <a:t>        </a:t>
            </a:r>
            <a:r>
              <a:rPr lang="en-IN" dirty="0" err="1"/>
              <a:t>endpoints.MapControllers</a:t>
            </a:r>
            <a:r>
              <a:rPr lang="en-IN" dirty="0"/>
              <a:t>();</a:t>
            </a:r>
          </a:p>
          <a:p>
            <a:r>
              <a:rPr lang="en-IN" dirty="0"/>
              <a:t>    });      }</a:t>
            </a:r>
          </a:p>
        </p:txBody>
      </p:sp>
    </p:spTree>
    <p:extLst>
      <p:ext uri="{BB962C8B-B14F-4D97-AF65-F5344CB8AC3E}">
        <p14:creationId xmlns:p14="http://schemas.microsoft.com/office/powerpoint/2010/main" xmlns="" val="279930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E3BFDC-1A65-59DA-B121-5B385CB2BBCB}"/>
              </a:ext>
            </a:extLst>
          </p:cNvPr>
          <p:cNvSpPr txBox="1"/>
          <p:nvPr/>
        </p:nvSpPr>
        <p:spPr>
          <a:xfrm>
            <a:off x="855406" y="479688"/>
            <a:ext cx="8082116"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In ASP.NET Core Application, we have two ways to define the Routing i.e. Conventional Based and Attribute-Based Routing. And Attribute Routing is the most preferred way of defining routes in ASP.NET Core Web API Application and hence, we are only going to focus on Attribute Routing in this course.</a:t>
            </a:r>
            <a:endParaRPr lang="en-IN" dirty="0"/>
          </a:p>
        </p:txBody>
      </p:sp>
      <p:sp>
        <p:nvSpPr>
          <p:cNvPr id="7" name="TextBox 6">
            <a:extLst>
              <a:ext uri="{FF2B5EF4-FFF2-40B4-BE49-F238E27FC236}">
                <a16:creationId xmlns:a16="http://schemas.microsoft.com/office/drawing/2014/main" xmlns="" id="{AEBC4A76-DEC1-8666-0993-31069DF00A81}"/>
              </a:ext>
            </a:extLst>
          </p:cNvPr>
          <p:cNvSpPr txBox="1"/>
          <p:nvPr/>
        </p:nvSpPr>
        <p:spPr>
          <a:xfrm>
            <a:off x="953729" y="1951672"/>
            <a:ext cx="6096000" cy="1477328"/>
          </a:xfrm>
          <a:prstGeom prst="rect">
            <a:avLst/>
          </a:prstGeom>
          <a:noFill/>
        </p:spPr>
        <p:txBody>
          <a:bodyPr wrap="square">
            <a:spAutoFit/>
          </a:bodyPr>
          <a:lstStyle/>
          <a:p>
            <a:r>
              <a:rPr lang="en-IN" dirty="0"/>
              <a:t> [Route("</a:t>
            </a:r>
            <a:r>
              <a:rPr lang="en-IN" dirty="0" err="1"/>
              <a:t>api</a:t>
            </a:r>
            <a:r>
              <a:rPr lang="en-IN" dirty="0"/>
              <a:t>/[controller]")]</a:t>
            </a:r>
          </a:p>
          <a:p>
            <a:r>
              <a:rPr lang="en-IN" dirty="0"/>
              <a:t>    [</a:t>
            </a:r>
            <a:r>
              <a:rPr lang="en-IN" dirty="0" err="1"/>
              <a:t>ApiController</a:t>
            </a:r>
            <a:r>
              <a:rPr lang="en-IN" dirty="0"/>
              <a:t>]</a:t>
            </a:r>
          </a:p>
          <a:p>
            <a:r>
              <a:rPr lang="en-IN" dirty="0"/>
              <a:t>    public class </a:t>
            </a:r>
            <a:r>
              <a:rPr lang="en-IN" dirty="0" err="1"/>
              <a:t>EmployeeController</a:t>
            </a:r>
            <a:r>
              <a:rPr lang="en-IN" dirty="0"/>
              <a:t> : </a:t>
            </a:r>
            <a:r>
              <a:rPr lang="en-IN" dirty="0" err="1"/>
              <a:t>ControllerBase</a:t>
            </a:r>
            <a:endParaRPr lang="en-IN" dirty="0"/>
          </a:p>
          <a:p>
            <a:r>
              <a:rPr lang="en-IN" dirty="0"/>
              <a:t>    {</a:t>
            </a:r>
          </a:p>
          <a:p>
            <a:r>
              <a:rPr lang="en-IN" dirty="0"/>
              <a:t>    }</a:t>
            </a:r>
          </a:p>
        </p:txBody>
      </p:sp>
      <p:sp>
        <p:nvSpPr>
          <p:cNvPr id="9" name="TextBox 8">
            <a:extLst>
              <a:ext uri="{FF2B5EF4-FFF2-40B4-BE49-F238E27FC236}">
                <a16:creationId xmlns:a16="http://schemas.microsoft.com/office/drawing/2014/main" xmlns="" id="{72323E7A-4627-3248-0193-DA104E53452A}"/>
              </a:ext>
            </a:extLst>
          </p:cNvPr>
          <p:cNvSpPr txBox="1"/>
          <p:nvPr/>
        </p:nvSpPr>
        <p:spPr>
          <a:xfrm>
            <a:off x="1042218" y="4074281"/>
            <a:ext cx="866221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Using the Route Attribute, we can define the Routes in ASP.NET Core Application either at the Controller level or at the action method level. Before using the Route Attribute lets us have a look at the signature of the Route Attribute. The following image shows the definition of the Route Attribute.</a:t>
            </a:r>
            <a:endParaRPr lang="en-IN" dirty="0"/>
          </a:p>
        </p:txBody>
      </p:sp>
    </p:spTree>
    <p:extLst>
      <p:ext uri="{BB962C8B-B14F-4D97-AF65-F5344CB8AC3E}">
        <p14:creationId xmlns:p14="http://schemas.microsoft.com/office/powerpoint/2010/main" xmlns="" val="258509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Route Attribute in ASP.NET Core">
            <a:extLst>
              <a:ext uri="{FF2B5EF4-FFF2-40B4-BE49-F238E27FC236}">
                <a16:creationId xmlns:a16="http://schemas.microsoft.com/office/drawing/2014/main" xmlns="" id="{C283CAE4-8D14-4AAD-62EE-527CFF7EAB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61151" y="274955"/>
            <a:ext cx="7125929" cy="315404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D3390157-281A-07FC-682D-B40D172CC7A4}"/>
              </a:ext>
            </a:extLst>
          </p:cNvPr>
          <p:cNvSpPr txBox="1"/>
          <p:nvPr/>
        </p:nvSpPr>
        <p:spPr>
          <a:xfrm>
            <a:off x="1341050" y="3530838"/>
            <a:ext cx="7341833" cy="1477328"/>
          </a:xfrm>
          <a:prstGeom prst="rect">
            <a:avLst/>
          </a:prstGeom>
          <a:noFill/>
        </p:spPr>
        <p:txBody>
          <a:bodyPr wrap="square">
            <a:spAutoFit/>
          </a:bodyPr>
          <a:lstStyle/>
          <a:p>
            <a:r>
              <a:rPr lang="en-US" dirty="0"/>
              <a:t>As you can see in the above image, Route Attribute is basically a class inherited from the Attribute class and </a:t>
            </a:r>
            <a:r>
              <a:rPr lang="en-US" dirty="0" err="1"/>
              <a:t>IRouteTemplateProvider</a:t>
            </a:r>
            <a:r>
              <a:rPr lang="en-US" dirty="0"/>
              <a:t> interface. The Constructor of the </a:t>
            </a:r>
            <a:r>
              <a:rPr lang="en-US" dirty="0" err="1"/>
              <a:t>RouteAttribute</a:t>
            </a:r>
            <a:r>
              <a:rPr lang="en-US" dirty="0"/>
              <a:t> class takes the template as an input parameter which is nothing but the URL that you are excepting from the client and it cannot be null.</a:t>
            </a:r>
            <a:endParaRPr lang="en-IN" dirty="0"/>
          </a:p>
        </p:txBody>
      </p:sp>
    </p:spTree>
    <p:extLst>
      <p:ext uri="{BB962C8B-B14F-4D97-AF65-F5344CB8AC3E}">
        <p14:creationId xmlns:p14="http://schemas.microsoft.com/office/powerpoint/2010/main" xmlns="" val="320633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F5744B-A641-E415-9E16-BBDB88684D89}"/>
              </a:ext>
            </a:extLst>
          </p:cNvPr>
          <p:cNvSpPr>
            <a:spLocks noGrp="1"/>
          </p:cNvSpPr>
          <p:nvPr>
            <p:ph type="title"/>
          </p:nvPr>
        </p:nvSpPr>
        <p:spPr>
          <a:xfrm>
            <a:off x="838200" y="365125"/>
            <a:ext cx="8172635" cy="1135201"/>
          </a:xfrm>
        </p:spPr>
        <p:txBody>
          <a:bodyPr>
            <a:normAutofit fontScale="90000"/>
          </a:bodyPr>
          <a:lstStyle/>
          <a:p>
            <a:r>
              <a:rPr lang="en-US" sz="3600" b="1" i="0" dirty="0">
                <a:solidFill>
                  <a:srgbClr val="000000"/>
                </a:solidFill>
                <a:effectLst/>
                <a:latin typeface="arial" panose="020B0604020202020204" pitchFamily="34" charset="0"/>
              </a:rPr>
              <a:t>Adding Attribute Routing in ASP.NET Core Web Application:</a:t>
            </a:r>
            <a:r>
              <a:rPr lang="en-US" b="0" i="0" dirty="0">
                <a:solidFill>
                  <a:srgbClr val="3A3A3A"/>
                </a:solidFill>
                <a:effectLst/>
                <a:latin typeface="-apple-system"/>
              </a:rPr>
              <a:t/>
            </a:r>
            <a:br>
              <a:rPr lang="en-US" b="0" i="0" dirty="0">
                <a:solidFill>
                  <a:srgbClr val="3A3A3A"/>
                </a:solidFill>
                <a:effectLst/>
                <a:latin typeface="-apple-system"/>
              </a:rPr>
            </a:br>
            <a:endParaRPr lang="en-IN" dirty="0"/>
          </a:p>
        </p:txBody>
      </p:sp>
      <p:sp>
        <p:nvSpPr>
          <p:cNvPr id="4" name="TextBox 3">
            <a:extLst>
              <a:ext uri="{FF2B5EF4-FFF2-40B4-BE49-F238E27FC236}">
                <a16:creationId xmlns:a16="http://schemas.microsoft.com/office/drawing/2014/main" xmlns="" id="{90A763FE-66C8-8AFF-3DE5-DCD451A36CD1}"/>
              </a:ext>
            </a:extLst>
          </p:cNvPr>
          <p:cNvSpPr txBox="1"/>
          <p:nvPr/>
        </p:nvSpPr>
        <p:spPr>
          <a:xfrm>
            <a:off x="838200" y="1373287"/>
            <a:ext cx="8058704" cy="2308324"/>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let us add two action methods within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Now, don’t concentrate on the return type and the data that we are returning from the action method, rather concentrate on the Routing concept. We want to invoke the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/Emp/All</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with the URL </a:t>
            </a:r>
            <a:r>
              <a:rPr lang="en-US" b="1" i="0" dirty="0">
                <a:solidFill>
                  <a:srgbClr val="000000"/>
                </a:solidFill>
                <a:effectLst/>
                <a:latin typeface="arial" panose="020B0604020202020204" pitchFamily="34" charset="0"/>
              </a:rPr>
              <a:t>/Emp/</a:t>
            </a:r>
            <a:r>
              <a:rPr lang="en-US" b="1"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To achieve this, we can use the Route Attribute and decorate the action </a:t>
            </a:r>
            <a:r>
              <a:rPr lang="en-US" b="0" i="0" dirty="0" err="1">
                <a:solidFill>
                  <a:srgbClr val="000000"/>
                </a:solidFill>
                <a:effectLst/>
                <a:latin typeface="arial" panose="020B0604020202020204" pitchFamily="34" charset="0"/>
              </a:rPr>
              <a:t>GetAllEmployees</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GetEmployeeById</a:t>
            </a:r>
            <a:r>
              <a:rPr lang="en-US" b="0" i="0" dirty="0">
                <a:solidFill>
                  <a:srgbClr val="000000"/>
                </a:solidFill>
                <a:effectLst/>
                <a:latin typeface="arial" panose="020B0604020202020204" pitchFamily="34" charset="0"/>
              </a:rPr>
              <a:t> method as [Route(“Emp/All”)] and [Route(“Emp/</a:t>
            </a:r>
            <a:r>
              <a:rPr lang="en-US" b="0" i="0" dirty="0" err="1">
                <a:solidFill>
                  <a:srgbClr val="000000"/>
                </a:solidFill>
                <a:effectLst/>
                <a:latin typeface="arial" panose="020B0604020202020204" pitchFamily="34" charset="0"/>
              </a:rPr>
              <a:t>ById</a:t>
            </a:r>
            <a:r>
              <a:rPr lang="en-US" b="0" i="0" dirty="0">
                <a:solidFill>
                  <a:srgbClr val="000000"/>
                </a:solidFill>
                <a:effectLst/>
                <a:latin typeface="arial" panose="020B0604020202020204" pitchFamily="34" charset="0"/>
              </a:rPr>
              <a:t>”)] respectively. So, modify the </a:t>
            </a:r>
            <a:r>
              <a:rPr lang="en-US" b="0" i="0" dirty="0" err="1">
                <a:solidFill>
                  <a:srgbClr val="000000"/>
                </a:solidFill>
                <a:effectLst/>
                <a:latin typeface="arial" panose="020B0604020202020204" pitchFamily="34" charset="0"/>
              </a:rPr>
              <a:t>EmployeeController</a:t>
            </a:r>
            <a:r>
              <a:rPr lang="en-US" b="0" i="0" dirty="0">
                <a:solidFill>
                  <a:srgbClr val="000000"/>
                </a:solidFill>
                <a:effectLst/>
                <a:latin typeface="arial" panose="020B0604020202020204" pitchFamily="34" charset="0"/>
              </a:rPr>
              <a:t> class as shown below.</a:t>
            </a:r>
            <a:endParaRPr lang="en-IN" dirty="0"/>
          </a:p>
        </p:txBody>
      </p:sp>
    </p:spTree>
    <p:extLst>
      <p:ext uri="{BB962C8B-B14F-4D97-AF65-F5344CB8AC3E}">
        <p14:creationId xmlns:p14="http://schemas.microsoft.com/office/powerpoint/2010/main" xmlns="" val="184856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D00A28A-ABB0-ED43-6A31-C68F515EB09B}"/>
              </a:ext>
            </a:extLst>
          </p:cNvPr>
          <p:cNvPicPr>
            <a:picLocks noChangeAspect="1"/>
          </p:cNvPicPr>
          <p:nvPr/>
        </p:nvPicPr>
        <p:blipFill>
          <a:blip r:embed="rId2"/>
          <a:stretch>
            <a:fillRect/>
          </a:stretch>
        </p:blipFill>
        <p:spPr>
          <a:xfrm>
            <a:off x="1067898" y="424333"/>
            <a:ext cx="8218739" cy="5163760"/>
          </a:xfrm>
          <a:prstGeom prst="rect">
            <a:avLst/>
          </a:prstGeom>
        </p:spPr>
      </p:pic>
    </p:spTree>
    <p:extLst>
      <p:ext uri="{BB962C8B-B14F-4D97-AF65-F5344CB8AC3E}">
        <p14:creationId xmlns:p14="http://schemas.microsoft.com/office/powerpoint/2010/main" xmlns="" val="59309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1679</Words>
  <Application>Microsoft Office PowerPoint</Application>
  <PresentationFormat>Custom</PresentationFormat>
  <Paragraphs>141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Routing in WebAPI</vt:lpstr>
      <vt:lpstr>What is Routing in ASP.NET Core?</vt:lpstr>
      <vt:lpstr>Slide 3</vt:lpstr>
      <vt:lpstr>Slide 4</vt:lpstr>
      <vt:lpstr>Configuring the Routing Middlewares in ASP.NET Core: </vt:lpstr>
      <vt:lpstr>Slide 6</vt:lpstr>
      <vt:lpstr>Slide 7</vt:lpstr>
      <vt:lpstr>Adding Attribute Routing in ASP.NET Core Web Application: </vt:lpstr>
      <vt:lpstr>Slide 9</vt:lpstr>
      <vt:lpstr>Slide 10</vt:lpstr>
      <vt:lpstr>Working with Variables in ASP.NET Core Web API Routing: </vt:lpstr>
      <vt:lpstr>Slide 12</vt:lpstr>
      <vt:lpstr>Slide 13</vt:lpstr>
      <vt:lpstr>Slide 14</vt:lpstr>
      <vt:lpstr>How to pass Multiple Query Strings in ASP.NET Core Web API? </vt:lpstr>
      <vt:lpstr>Multiple URLs for a Single Resource using Routing </vt:lpstr>
      <vt:lpstr>What are Tokens in ASP.NET Core Attribute Routing? </vt:lpstr>
      <vt:lpstr>Slide 18</vt:lpstr>
      <vt:lpstr>Slide 19</vt:lpstr>
      <vt:lpstr>Slide 20</vt:lpstr>
      <vt:lpstr>Slide 21</vt:lpstr>
      <vt:lpstr>Slide 22</vt:lpstr>
      <vt:lpstr>Slide 23</vt:lpstr>
      <vt:lpstr>Slide 24</vt:lpstr>
      <vt:lpstr>Slide 25</vt:lpstr>
      <vt:lpstr>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in WebAPI</dc:title>
  <dc:creator>Sarita Lad</dc:creator>
  <cp:lastModifiedBy>HP</cp:lastModifiedBy>
  <cp:revision>16</cp:revision>
  <dcterms:created xsi:type="dcterms:W3CDTF">2022-08-21T13:40:00Z</dcterms:created>
  <dcterms:modified xsi:type="dcterms:W3CDTF">2024-02-28T15:14:52Z</dcterms:modified>
</cp:coreProperties>
</file>