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86" r:id="rId2"/>
    <p:sldId id="289" r:id="rId3"/>
    <p:sldId id="306" r:id="rId4"/>
    <p:sldId id="290" r:id="rId5"/>
    <p:sldId id="292" r:id="rId6"/>
    <p:sldId id="291" r:id="rId7"/>
    <p:sldId id="287" r:id="rId8"/>
    <p:sldId id="288"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8" r:id="rId24"/>
    <p:sldId id="309" r:id="rId25"/>
    <p:sldId id="310" r:id="rId26"/>
    <p:sldId id="256"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5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74CCF-98B4-411A-8810-C31E8C29E19B}"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474CCF-98B4-411A-8810-C31E8C29E19B}"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74CCF-98B4-411A-8810-C31E8C29E19B}" type="datetimeFigureOut">
              <a:rPr lang="en-US" smtClean="0"/>
              <a:pPr/>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74CCF-98B4-411A-8810-C31E8C29E19B}" type="datetimeFigureOut">
              <a:rPr lang="en-US" smtClean="0"/>
              <a:pPr/>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74CCF-98B4-411A-8810-C31E8C29E19B}" type="datetimeFigureOut">
              <a:rPr lang="en-US" smtClean="0"/>
              <a:pPr/>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3/2/2024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A314C-E7D4-2E4C-4351-89B1A08EB15C}"/>
              </a:ext>
            </a:extLst>
          </p:cNvPr>
          <p:cNvSpPr>
            <a:spLocks noGrp="1"/>
          </p:cNvSpPr>
          <p:nvPr>
            <p:ph type="title"/>
          </p:nvPr>
        </p:nvSpPr>
        <p:spPr>
          <a:xfrm>
            <a:off x="1057974" y="542269"/>
            <a:ext cx="10363200" cy="1362075"/>
          </a:xfrm>
        </p:spPr>
        <p:txBody>
          <a:bodyPr/>
          <a:lstStyle/>
          <a:p>
            <a:r>
              <a:rPr lang="en-IN" dirty="0"/>
              <a:t>What is </a:t>
            </a:r>
            <a:r>
              <a:rPr lang="en-IN" dirty="0" err="1"/>
              <a:t>RestFul</a:t>
            </a:r>
            <a:r>
              <a:rPr lang="en-IN" dirty="0"/>
              <a:t> WEBAPI service?</a:t>
            </a:r>
          </a:p>
        </p:txBody>
      </p:sp>
    </p:spTree>
    <p:extLst>
      <p:ext uri="{BB962C8B-B14F-4D97-AF65-F5344CB8AC3E}">
        <p14:creationId xmlns:p14="http://schemas.microsoft.com/office/powerpoint/2010/main" xmlns="" val="217897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3A4B6-4F9F-A5EC-AB75-8CEB405AA328}"/>
              </a:ext>
            </a:extLst>
          </p:cNvPr>
          <p:cNvSpPr>
            <a:spLocks noGrp="1"/>
          </p:cNvSpPr>
          <p:nvPr>
            <p:ph type="title"/>
          </p:nvPr>
        </p:nvSpPr>
        <p:spPr/>
        <p:txBody>
          <a:bodyPr/>
          <a:lstStyle/>
          <a:p>
            <a:r>
              <a:rPr lang="en-IN" dirty="0"/>
              <a:t>http verbs:</a:t>
            </a:r>
          </a:p>
        </p:txBody>
      </p:sp>
      <p:sp>
        <p:nvSpPr>
          <p:cNvPr id="4" name="TextBox 3">
            <a:extLst>
              <a:ext uri="{FF2B5EF4-FFF2-40B4-BE49-F238E27FC236}">
                <a16:creationId xmlns:a16="http://schemas.microsoft.com/office/drawing/2014/main" xmlns="" id="{A9B917CE-073D-5F81-C231-29179E8191B7}"/>
              </a:ext>
            </a:extLst>
          </p:cNvPr>
          <p:cNvSpPr txBox="1"/>
          <p:nvPr/>
        </p:nvSpPr>
        <p:spPr>
          <a:xfrm>
            <a:off x="838200" y="1783894"/>
            <a:ext cx="10287000" cy="4401205"/>
          </a:xfrm>
          <a:prstGeom prst="rect">
            <a:avLst/>
          </a:prstGeom>
          <a:noFill/>
        </p:spPr>
        <p:txBody>
          <a:bodyPr wrap="square">
            <a:spAutoFit/>
          </a:bodyPr>
          <a:lstStyle/>
          <a:p>
            <a:pPr algn="l" fontAlgn="base">
              <a:buFont typeface="Arial" panose="020B0604020202020204" pitchFamily="34" charset="0"/>
              <a:buChar char="•"/>
            </a:pPr>
            <a:r>
              <a:rPr lang="en-US" sz="2000" b="1" i="0" smtClean="0">
                <a:solidFill>
                  <a:srgbClr val="273239"/>
                </a:solidFill>
                <a:effectLst/>
                <a:latin typeface="urw-din"/>
              </a:rPr>
              <a:t>HTTPPUT</a:t>
            </a:r>
            <a:r>
              <a:rPr lang="en-US" sz="2000" b="1" i="0" dirty="0">
                <a:solidFill>
                  <a:srgbClr val="273239"/>
                </a:solidFill>
                <a:effectLst/>
                <a:latin typeface="urw-din"/>
              </a:rPr>
              <a:t>: </a:t>
            </a:r>
            <a:r>
              <a:rPr lang="en-US" sz="2000" b="0" i="0" dirty="0">
                <a:solidFill>
                  <a:srgbClr val="273239"/>
                </a:solidFill>
                <a:effectLst/>
                <a:latin typeface="urw-din"/>
              </a:rPr>
              <a:t>It is used for </a:t>
            </a:r>
            <a:r>
              <a:rPr lang="en-US" sz="2000" b="1" i="0" dirty="0">
                <a:solidFill>
                  <a:srgbClr val="273239"/>
                </a:solidFill>
                <a:effectLst/>
                <a:latin typeface="urw-din"/>
              </a:rPr>
              <a:t>updating</a:t>
            </a:r>
            <a:r>
              <a:rPr lang="en-US" sz="2000" b="0" i="0" dirty="0">
                <a:solidFill>
                  <a:srgbClr val="273239"/>
                </a:solidFill>
                <a:effectLst/>
                <a:latin typeface="urw-din"/>
              </a:rPr>
              <a:t> the capabilities. However, PUT can also be used to </a:t>
            </a:r>
            <a:r>
              <a:rPr lang="en-US" sz="2000" b="1" i="0" dirty="0">
                <a:solidFill>
                  <a:srgbClr val="273239"/>
                </a:solidFill>
                <a:effectLst/>
                <a:latin typeface="urw-din"/>
              </a:rPr>
              <a:t>create</a:t>
            </a:r>
            <a:r>
              <a:rPr lang="en-US" sz="2000" b="0" i="0" dirty="0">
                <a:solidFill>
                  <a:srgbClr val="273239"/>
                </a:solidFill>
                <a:effectLst/>
                <a:latin typeface="urw-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 </a:t>
            </a:r>
          </a:p>
          <a:p>
            <a:pPr algn="l" fontAlgn="base">
              <a:buFont typeface="Arial" panose="020B0604020202020204" pitchFamily="34" charset="0"/>
              <a:buChar char="•"/>
            </a:pPr>
            <a:r>
              <a:rPr lang="en-US" sz="2000" b="1" i="0" dirty="0">
                <a:solidFill>
                  <a:srgbClr val="273239"/>
                </a:solidFill>
                <a:effectLst/>
                <a:latin typeface="urw-din"/>
              </a:rPr>
              <a:t>PATCH: </a:t>
            </a:r>
            <a:r>
              <a:rPr lang="en-US" sz="2000" b="0" i="0" dirty="0">
                <a:solidFill>
                  <a:srgbClr val="273239"/>
                </a:solidFill>
                <a:effectLst/>
                <a:latin typeface="urw-din"/>
              </a:rPr>
              <a:t>It is used to </a:t>
            </a:r>
            <a:r>
              <a:rPr lang="en-US" sz="2000" b="1" i="0" dirty="0">
                <a:solidFill>
                  <a:srgbClr val="273239"/>
                </a:solidFill>
                <a:effectLst/>
                <a:latin typeface="urw-din"/>
              </a:rPr>
              <a:t>modify</a:t>
            </a:r>
            <a:r>
              <a:rPr lang="en-US" sz="2000" b="0" i="0" dirty="0">
                <a:solidFill>
                  <a:srgbClr val="273239"/>
                </a:solidFill>
                <a:effectLst/>
                <a:latin typeface="urw-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 </a:t>
            </a:r>
          </a:p>
          <a:p>
            <a:pPr algn="l" fontAlgn="base">
              <a:buFont typeface="Arial" panose="020B0604020202020204" pitchFamily="34" charset="0"/>
              <a:buChar char="•"/>
            </a:pPr>
            <a:r>
              <a:rPr lang="en-US" sz="2000" b="1" i="0" dirty="0">
                <a:solidFill>
                  <a:srgbClr val="273239"/>
                </a:solidFill>
                <a:effectLst/>
                <a:latin typeface="urw-din"/>
              </a:rPr>
              <a:t>DELETE: </a:t>
            </a:r>
            <a:r>
              <a:rPr lang="en-US" sz="2000" b="0" i="0" dirty="0">
                <a:solidFill>
                  <a:srgbClr val="273239"/>
                </a:solidFill>
                <a:effectLst/>
                <a:latin typeface="urw-din"/>
              </a:rPr>
              <a:t>It is used to </a:t>
            </a:r>
            <a:r>
              <a:rPr lang="en-US" sz="2000" b="1" i="0" dirty="0">
                <a:solidFill>
                  <a:srgbClr val="273239"/>
                </a:solidFill>
                <a:effectLst/>
                <a:latin typeface="urw-din"/>
              </a:rPr>
              <a:t>delete</a:t>
            </a:r>
            <a:r>
              <a:rPr lang="en-US" sz="2000" b="0" i="0" dirty="0">
                <a:solidFill>
                  <a:srgbClr val="273239"/>
                </a:solidFill>
                <a:effectLst/>
                <a:latin typeface="urw-din"/>
              </a:rPr>
              <a:t> a resource identified by a URI. On successful deletion, return HTTP status 200 (OK) along with a response body. </a:t>
            </a:r>
          </a:p>
        </p:txBody>
      </p:sp>
    </p:spTree>
    <p:extLst>
      <p:ext uri="{BB962C8B-B14F-4D97-AF65-F5344CB8AC3E}">
        <p14:creationId xmlns:p14="http://schemas.microsoft.com/office/powerpoint/2010/main" xmlns="" val="38219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C3AD5-0BB8-AF87-8FE2-17661DEADF0A}"/>
              </a:ext>
            </a:extLst>
          </p:cNvPr>
          <p:cNvSpPr>
            <a:spLocks noGrp="1"/>
          </p:cNvSpPr>
          <p:nvPr>
            <p:ph type="title"/>
          </p:nvPr>
        </p:nvSpPr>
        <p:spPr/>
        <p:txBody>
          <a:bodyPr>
            <a:normAutofit fontScale="90000"/>
          </a:bodyPr>
          <a:lstStyle/>
          <a:p>
            <a:r>
              <a:rPr lang="en-US" dirty="0"/>
              <a:t>What is </a:t>
            </a:r>
            <a:r>
              <a:rPr lang="en-IN" b="0" i="0" dirty="0" err="1">
                <a:solidFill>
                  <a:srgbClr val="212121"/>
                </a:solidFill>
                <a:effectLst/>
                <a:latin typeface="Roboto" panose="02000000000000000000" pitchFamily="2" charset="0"/>
              </a:rPr>
              <a:t>HttpResponseMessage</a:t>
            </a:r>
            <a:r>
              <a:rPr lang="en-IN" b="0" i="0" dirty="0">
                <a:solidFill>
                  <a:srgbClr val="212121"/>
                </a:solidFill>
                <a:effectLst/>
                <a:latin typeface="Roboto" panose="02000000000000000000" pitchFamily="2" charset="0"/>
              </a:rPr>
              <a:t>?</a:t>
            </a:r>
            <a:br>
              <a:rPr lang="en-IN"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xmlns="" id="{8BF5852C-6FED-1CEA-4E38-1AFD4DEFEFA8}"/>
              </a:ext>
            </a:extLst>
          </p:cNvPr>
          <p:cNvSpPr txBox="1"/>
          <p:nvPr/>
        </p:nvSpPr>
        <p:spPr>
          <a:xfrm>
            <a:off x="838200" y="1893167"/>
            <a:ext cx="8305800" cy="1631216"/>
          </a:xfrm>
          <a:prstGeom prst="rect">
            <a:avLst/>
          </a:prstGeom>
          <a:noFill/>
        </p:spPr>
        <p:txBody>
          <a:bodyPr wrap="square">
            <a:spAutoFit/>
          </a:bodyPr>
          <a:lstStyle/>
          <a:p>
            <a:r>
              <a:rPr lang="en-US" sz="2000" b="0" i="0" dirty="0">
                <a:solidFill>
                  <a:srgbClr val="202124"/>
                </a:solidFill>
                <a:effectLst/>
                <a:latin typeface="arial" panose="020B0604020202020204" pitchFamily="34" charset="0"/>
              </a:rPr>
              <a:t>A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allows us to work with the HTTP protocol (for example, with the headers property) and unifies our return type. In simple words an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is </a:t>
            </a:r>
            <a:r>
              <a:rPr lang="en-US" sz="2000" b="1" i="0" dirty="0">
                <a:solidFill>
                  <a:srgbClr val="202124"/>
                </a:solidFill>
                <a:effectLst/>
                <a:latin typeface="arial" panose="020B0604020202020204" pitchFamily="34" charset="0"/>
              </a:rPr>
              <a:t>a way of returning a message/data from your action</a:t>
            </a:r>
            <a:r>
              <a:rPr lang="en-US" sz="2000" b="0" i="0" dirty="0">
                <a:solidFill>
                  <a:srgbClr val="202124"/>
                </a:solidFill>
                <a:effectLst/>
                <a:latin typeface="arial" panose="020B0604020202020204" pitchFamily="34" charset="0"/>
              </a:rPr>
              <a:t>.</a:t>
            </a:r>
          </a:p>
          <a:p>
            <a:endParaRPr lang="en-IN" sz="2000" dirty="0"/>
          </a:p>
        </p:txBody>
      </p:sp>
      <p:sp>
        <p:nvSpPr>
          <p:cNvPr id="6" name="TextBox 5">
            <a:extLst>
              <a:ext uri="{FF2B5EF4-FFF2-40B4-BE49-F238E27FC236}">
                <a16:creationId xmlns:a16="http://schemas.microsoft.com/office/drawing/2014/main" xmlns="" id="{7CEC57E2-91C4-82DD-D339-40448A1A92D6}"/>
              </a:ext>
            </a:extLst>
          </p:cNvPr>
          <p:cNvSpPr txBox="1"/>
          <p:nvPr/>
        </p:nvSpPr>
        <p:spPr>
          <a:xfrm>
            <a:off x="1148861" y="3850921"/>
            <a:ext cx="8206154" cy="1477328"/>
          </a:xfrm>
          <a:prstGeom prst="rect">
            <a:avLst/>
          </a:prstGeom>
          <a:noFill/>
        </p:spPr>
        <p:txBody>
          <a:bodyPr wrap="square">
            <a:spAutoFit/>
          </a:bodyPr>
          <a:lstStyle/>
          <a:p>
            <a:r>
              <a:rPr lang="en-US" dirty="0"/>
              <a:t>Syntax or Structure of  </a:t>
            </a:r>
            <a:r>
              <a:rPr lang="en-US" dirty="0" err="1"/>
              <a:t>HttpResponseMessage</a:t>
            </a:r>
            <a:endParaRPr lang="en-US" dirty="0"/>
          </a:p>
          <a:p>
            <a:r>
              <a:rPr lang="en-US" dirty="0"/>
              <a:t>public </a:t>
            </a:r>
            <a:r>
              <a:rPr lang="en-US" dirty="0" err="1"/>
              <a:t>HttpResponseMessage</a:t>
            </a:r>
            <a:r>
              <a:rPr lang="en-US" dirty="0"/>
              <a:t> </a:t>
            </a:r>
            <a:r>
              <a:rPr lang="en-US" dirty="0" err="1"/>
              <a:t>ActionName</a:t>
            </a:r>
            <a:r>
              <a:rPr lang="en-US" dirty="0"/>
              <a:t>(parameter(s))  </a:t>
            </a:r>
          </a:p>
          <a:p>
            <a:r>
              <a:rPr lang="en-US" dirty="0"/>
              <a:t>{  </a:t>
            </a:r>
          </a:p>
          <a:p>
            <a:r>
              <a:rPr lang="en-US" dirty="0"/>
              <a:t>   return //status with data (or) status (or) data  </a:t>
            </a:r>
          </a:p>
          <a:p>
            <a:r>
              <a:rPr lang="en-US" dirty="0"/>
              <a:t>} </a:t>
            </a:r>
            <a:endParaRPr lang="en-IN" dirty="0"/>
          </a:p>
        </p:txBody>
      </p:sp>
    </p:spTree>
    <p:extLst>
      <p:ext uri="{BB962C8B-B14F-4D97-AF65-F5344CB8AC3E}">
        <p14:creationId xmlns:p14="http://schemas.microsoft.com/office/powerpoint/2010/main" xmlns="" val="207650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C3457-5567-DF9F-B3F7-667310E0772C}"/>
              </a:ext>
            </a:extLst>
          </p:cNvPr>
          <p:cNvSpPr>
            <a:spLocks noGrp="1"/>
          </p:cNvSpPr>
          <p:nvPr>
            <p:ph type="title"/>
          </p:nvPr>
        </p:nvSpPr>
        <p:spPr>
          <a:xfrm>
            <a:off x="662354" y="681648"/>
            <a:ext cx="10515600" cy="1325563"/>
          </a:xfrm>
        </p:spPr>
        <p:txBody>
          <a:bodyPr>
            <a:normAutofit fontScale="90000"/>
          </a:bodyPr>
          <a:lstStyle/>
          <a:p>
            <a:r>
              <a:rPr lang="en-US" b="0" i="0" dirty="0">
                <a:solidFill>
                  <a:srgbClr val="212121"/>
                </a:solidFill>
                <a:effectLst/>
                <a:latin typeface="Roboto" panose="02000000000000000000" pitchFamily="2" charset="0"/>
              </a:rPr>
              <a:t>Why to return a </a:t>
            </a:r>
            <a:r>
              <a:rPr lang="en-US" b="0" i="0" dirty="0" err="1">
                <a:solidFill>
                  <a:srgbClr val="212121"/>
                </a:solidFill>
                <a:effectLst/>
                <a:latin typeface="Roboto" panose="02000000000000000000" pitchFamily="2" charset="0"/>
              </a:rPr>
              <a:t>HttpResponseMessage</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IN" dirty="0"/>
          </a:p>
        </p:txBody>
      </p:sp>
      <p:sp>
        <p:nvSpPr>
          <p:cNvPr id="6" name="TextBox 5">
            <a:extLst>
              <a:ext uri="{FF2B5EF4-FFF2-40B4-BE49-F238E27FC236}">
                <a16:creationId xmlns:a16="http://schemas.microsoft.com/office/drawing/2014/main" xmlns="" id="{4F9EF39B-893C-69CF-E3E7-6B5A0F8BF33A}"/>
              </a:ext>
            </a:extLst>
          </p:cNvPr>
          <p:cNvSpPr txBox="1"/>
          <p:nvPr/>
        </p:nvSpPr>
        <p:spPr>
          <a:xfrm>
            <a:off x="797169" y="1827184"/>
            <a:ext cx="8651631" cy="1477328"/>
          </a:xfrm>
          <a:prstGeom prst="rect">
            <a:avLst/>
          </a:prstGeom>
          <a:noFill/>
        </p:spPr>
        <p:txBody>
          <a:bodyPr wrap="square">
            <a:spAutoFit/>
          </a:bodyPr>
          <a:lstStyle/>
          <a:p>
            <a:r>
              <a:rPr lang="en-US" dirty="0"/>
              <a:t>Let's create a simple get method that will return the Employee data for the id provided.</a:t>
            </a:r>
          </a:p>
          <a:p>
            <a:r>
              <a:rPr lang="en-US" dirty="0"/>
              <a:t>public Employee </a:t>
            </a:r>
            <a:r>
              <a:rPr lang="en-US" dirty="0" err="1"/>
              <a:t>GetEmployee</a:t>
            </a:r>
            <a:r>
              <a:rPr lang="en-US" dirty="0"/>
              <a:t>(int id)  </a:t>
            </a:r>
          </a:p>
          <a:p>
            <a:r>
              <a:rPr lang="en-US" dirty="0"/>
              <a:t>{  </a:t>
            </a:r>
          </a:p>
          <a:p>
            <a:r>
              <a:rPr lang="en-US" dirty="0"/>
              <a:t>   return </a:t>
            </a:r>
            <a:r>
              <a:rPr lang="en-US" dirty="0" err="1"/>
              <a:t>EmployeeContext.Employees.Where</a:t>
            </a:r>
            <a:r>
              <a:rPr lang="en-US" dirty="0"/>
              <a:t>(e =&gt; </a:t>
            </a:r>
            <a:r>
              <a:rPr lang="en-US" dirty="0" err="1"/>
              <a:t>e.Id</a:t>
            </a:r>
            <a:r>
              <a:rPr lang="en-US" dirty="0"/>
              <a:t> == id).</a:t>
            </a:r>
            <a:r>
              <a:rPr lang="en-US" dirty="0" err="1"/>
              <a:t>FirstOrDefault</a:t>
            </a:r>
            <a:r>
              <a:rPr lang="en-US" dirty="0"/>
              <a:t>();  </a:t>
            </a:r>
          </a:p>
          <a:p>
            <a:r>
              <a:rPr lang="en-US" dirty="0"/>
              <a:t>} </a:t>
            </a:r>
            <a:endParaRPr lang="en-IN" dirty="0"/>
          </a:p>
        </p:txBody>
      </p:sp>
      <p:sp>
        <p:nvSpPr>
          <p:cNvPr id="8" name="TextBox 7">
            <a:extLst>
              <a:ext uri="{FF2B5EF4-FFF2-40B4-BE49-F238E27FC236}">
                <a16:creationId xmlns:a16="http://schemas.microsoft.com/office/drawing/2014/main" xmlns="" id="{2D3660A7-AAFC-302B-BB7D-D82075FDE8B7}"/>
              </a:ext>
            </a:extLst>
          </p:cNvPr>
          <p:cNvSpPr txBox="1"/>
          <p:nvPr/>
        </p:nvSpPr>
        <p:spPr>
          <a:xfrm>
            <a:off x="797169" y="3429000"/>
            <a:ext cx="11125200"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As you can see, the method above is fulfilling the requirement; it is returning the Employee details for the Id provided. But what if no such employee exists for the Id provided, it will return the null value with success response. Rather it would be more efficient if we return 404</a:t>
            </a:r>
            <a:r>
              <a:rPr lang="en-US" b="1" i="0" dirty="0">
                <a:solidFill>
                  <a:srgbClr val="212121"/>
                </a:solidFill>
                <a:effectLst/>
                <a:latin typeface="open sans" panose="020B0606030504020204" pitchFamily="34" charset="0"/>
              </a:rPr>
              <a:t> </a:t>
            </a:r>
            <a:r>
              <a:rPr lang="en-US" b="0" i="0" dirty="0">
                <a:solidFill>
                  <a:srgbClr val="212121"/>
                </a:solidFill>
                <a:effectLst/>
                <a:latin typeface="open sans" panose="020B0606030504020204" pitchFamily="34" charset="0"/>
              </a:rPr>
              <a:t>error, with message like “Employee not found”.</a:t>
            </a:r>
            <a:endParaRPr lang="en-IN" dirty="0"/>
          </a:p>
        </p:txBody>
      </p:sp>
    </p:spTree>
    <p:extLst>
      <p:ext uri="{BB962C8B-B14F-4D97-AF65-F5344CB8AC3E}">
        <p14:creationId xmlns:p14="http://schemas.microsoft.com/office/powerpoint/2010/main" xmlns="" val="10372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DF3FB98-70C6-5E10-8A47-69AAED0783D1}"/>
              </a:ext>
            </a:extLst>
          </p:cNvPr>
          <p:cNvSpPr txBox="1"/>
          <p:nvPr/>
        </p:nvSpPr>
        <p:spPr>
          <a:xfrm>
            <a:off x="902675" y="1780622"/>
            <a:ext cx="9319847" cy="3970318"/>
          </a:xfrm>
          <a:prstGeom prst="rect">
            <a:avLst/>
          </a:prstGeom>
          <a:noFill/>
        </p:spPr>
        <p:txBody>
          <a:bodyPr wrap="square">
            <a:spAutoFit/>
          </a:bodyPr>
          <a:lstStyle/>
          <a:p>
            <a:r>
              <a:rPr lang="en-IN" dirty="0"/>
              <a:t>// </a:t>
            </a:r>
            <a:r>
              <a:rPr lang="en-IN" dirty="0" err="1"/>
              <a:t>GetEmployee</a:t>
            </a:r>
            <a:r>
              <a:rPr lang="en-IN" dirty="0"/>
              <a:t> action  </a:t>
            </a:r>
          </a:p>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a:t>
            </a:r>
          </a:p>
          <a:p>
            <a:r>
              <a:rPr lang="en-IN" dirty="0"/>
              <a:t>  </a:t>
            </a:r>
          </a:p>
          <a:p>
            <a:r>
              <a:rPr lang="en-IN" dirty="0"/>
              <a:t>} </a:t>
            </a:r>
          </a:p>
        </p:txBody>
      </p:sp>
    </p:spTree>
    <p:extLst>
      <p:ext uri="{BB962C8B-B14F-4D97-AF65-F5344CB8AC3E}">
        <p14:creationId xmlns:p14="http://schemas.microsoft.com/office/powerpoint/2010/main" xmlns="" val="57153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19099-CE86-2EDD-C1C3-81C1140BDC9C}"/>
              </a:ext>
            </a:extLst>
          </p:cNvPr>
          <p:cNvSpPr>
            <a:spLocks noGrp="1"/>
          </p:cNvSpPr>
          <p:nvPr>
            <p:ph type="title"/>
          </p:nvPr>
        </p:nvSpPr>
        <p:spPr>
          <a:xfrm>
            <a:off x="838200" y="0"/>
            <a:ext cx="10515600" cy="1325563"/>
          </a:xfrm>
        </p:spPr>
        <p:txBody>
          <a:bodyPr/>
          <a:lstStyle/>
          <a:p>
            <a:r>
              <a:rPr lang="en-US" dirty="0" err="1"/>
              <a:t>HttpResponseMessge</a:t>
            </a:r>
            <a:r>
              <a:rPr lang="en-US" dirty="0"/>
              <a:t> using try catch</a:t>
            </a:r>
            <a:endParaRPr lang="en-IN" dirty="0"/>
          </a:p>
        </p:txBody>
      </p:sp>
      <p:sp>
        <p:nvSpPr>
          <p:cNvPr id="4" name="TextBox 3">
            <a:extLst>
              <a:ext uri="{FF2B5EF4-FFF2-40B4-BE49-F238E27FC236}">
                <a16:creationId xmlns:a16="http://schemas.microsoft.com/office/drawing/2014/main" xmlns="" id="{59D5E6C9-FD90-033B-0B72-ED145C6B3306}"/>
              </a:ext>
            </a:extLst>
          </p:cNvPr>
          <p:cNvSpPr txBox="1"/>
          <p:nvPr/>
        </p:nvSpPr>
        <p:spPr>
          <a:xfrm>
            <a:off x="838200" y="1080096"/>
            <a:ext cx="8616462" cy="5632311"/>
          </a:xfrm>
          <a:prstGeom prst="rect">
            <a:avLst/>
          </a:prstGeom>
          <a:noFill/>
        </p:spPr>
        <p:txBody>
          <a:bodyPr wrap="square">
            <a:spAutoFit/>
          </a:bodyPr>
          <a:lstStyle/>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try     {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endParaRPr lang="en-IN" dirty="0"/>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     catch (Exception ex)  </a:t>
            </a:r>
          </a:p>
          <a:p>
            <a:r>
              <a:rPr lang="en-IN" dirty="0"/>
              <a:t>   {  </a:t>
            </a:r>
          </a:p>
          <a:p>
            <a:r>
              <a:rPr lang="en-IN" dirty="0"/>
              <a:t>      // Log exception code goes here  </a:t>
            </a:r>
          </a:p>
          <a:p>
            <a:r>
              <a:rPr lang="en-IN" dirty="0"/>
              <a:t>      return </a:t>
            </a:r>
            <a:r>
              <a:rPr lang="en-IN" dirty="0" err="1"/>
              <a:t>Request.CreateErrorResponse</a:t>
            </a:r>
            <a:r>
              <a:rPr lang="en-IN" dirty="0"/>
              <a:t>(</a:t>
            </a:r>
            <a:r>
              <a:rPr lang="en-IN" dirty="0" err="1"/>
              <a:t>HttpStatusCode.InternalServerError</a:t>
            </a:r>
            <a:r>
              <a:rPr lang="en-IN" dirty="0"/>
              <a:t>, "Error </a:t>
            </a:r>
            <a:r>
              <a:rPr lang="en-IN" dirty="0" err="1"/>
              <a:t>occured</a:t>
            </a:r>
            <a:r>
              <a:rPr lang="en-IN" dirty="0"/>
              <a:t> while executing </a:t>
            </a:r>
            <a:r>
              <a:rPr lang="en-IN" dirty="0" err="1"/>
              <a:t>GetEmployee</a:t>
            </a:r>
            <a:r>
              <a:rPr lang="en-IN" dirty="0"/>
              <a:t>”);  </a:t>
            </a:r>
          </a:p>
          <a:p>
            <a:r>
              <a:rPr lang="en-IN" dirty="0"/>
              <a:t>   }  </a:t>
            </a:r>
          </a:p>
          <a:p>
            <a:r>
              <a:rPr lang="en-IN" dirty="0"/>
              <a:t>  } </a:t>
            </a:r>
          </a:p>
        </p:txBody>
      </p:sp>
    </p:spTree>
    <p:extLst>
      <p:ext uri="{BB962C8B-B14F-4D97-AF65-F5344CB8AC3E}">
        <p14:creationId xmlns:p14="http://schemas.microsoft.com/office/powerpoint/2010/main" xmlns="" val="31060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E88E7-931A-AF97-857A-1EE1C3F642C1}"/>
              </a:ext>
            </a:extLst>
          </p:cNvPr>
          <p:cNvSpPr>
            <a:spLocks noGrp="1"/>
          </p:cNvSpPr>
          <p:nvPr>
            <p:ph type="title"/>
          </p:nvPr>
        </p:nvSpPr>
        <p:spPr>
          <a:xfrm>
            <a:off x="926123" y="122127"/>
            <a:ext cx="10515600" cy="1325563"/>
          </a:xfrm>
        </p:spPr>
        <p:txBody>
          <a:bodyPr/>
          <a:lstStyle/>
          <a:p>
            <a:r>
              <a:rPr lang="en-US" dirty="0" err="1"/>
              <a:t>HttpStatus</a:t>
            </a:r>
            <a:r>
              <a:rPr lang="en-US" dirty="0"/>
              <a:t> Code</a:t>
            </a:r>
            <a:endParaRPr lang="en-IN" dirty="0"/>
          </a:p>
        </p:txBody>
      </p:sp>
      <p:sp>
        <p:nvSpPr>
          <p:cNvPr id="4" name="TextBox 3">
            <a:extLst>
              <a:ext uri="{FF2B5EF4-FFF2-40B4-BE49-F238E27FC236}">
                <a16:creationId xmlns:a16="http://schemas.microsoft.com/office/drawing/2014/main" xmlns="" id="{A67C7E75-FF13-17C6-7683-0DA1724F25A9}"/>
              </a:ext>
            </a:extLst>
          </p:cNvPr>
          <p:cNvSpPr txBox="1"/>
          <p:nvPr/>
        </p:nvSpPr>
        <p:spPr>
          <a:xfrm>
            <a:off x="1043354" y="1114088"/>
            <a:ext cx="8569569" cy="923330"/>
          </a:xfrm>
          <a:prstGeom prst="rect">
            <a:avLst/>
          </a:prstGeom>
          <a:noFill/>
        </p:spPr>
        <p:txBody>
          <a:bodyPr wrap="square">
            <a:spAutoFit/>
          </a:bodyPr>
          <a:lstStyle/>
          <a:p>
            <a:r>
              <a:rPr lang="en-US" b="0" i="0" dirty="0">
                <a:solidFill>
                  <a:srgbClr val="000000"/>
                </a:solidFill>
                <a:effectLst/>
                <a:latin typeface="Nunito" pitchFamily="2" charset="0"/>
              </a:rPr>
              <a:t>The Status-Code element in a server response, is a 3-digit integer where the first digit of the Status-Code defines the class of response and the last two digits do not have any categorization role. There are 5 values for the first digit:</a:t>
            </a:r>
            <a:endParaRPr lang="en-IN" dirty="0"/>
          </a:p>
        </p:txBody>
      </p:sp>
      <p:sp>
        <p:nvSpPr>
          <p:cNvPr id="7" name="TextBox 6">
            <a:extLst>
              <a:ext uri="{FF2B5EF4-FFF2-40B4-BE49-F238E27FC236}">
                <a16:creationId xmlns:a16="http://schemas.microsoft.com/office/drawing/2014/main" xmlns="" id="{4E793D02-29AB-BA02-EC14-411AE2EA8C52}"/>
              </a:ext>
            </a:extLst>
          </p:cNvPr>
          <p:cNvSpPr txBox="1"/>
          <p:nvPr/>
        </p:nvSpPr>
        <p:spPr>
          <a:xfrm>
            <a:off x="926123" y="2205117"/>
            <a:ext cx="11359662" cy="2862322"/>
          </a:xfrm>
          <a:prstGeom prst="rect">
            <a:avLst/>
          </a:prstGeom>
          <a:noFill/>
        </p:spPr>
        <p:txBody>
          <a:bodyPr wrap="square">
            <a:spAutoFit/>
          </a:bodyPr>
          <a:lstStyle/>
          <a:p>
            <a:r>
              <a:rPr lang="en-US" dirty="0"/>
              <a:t>S.N.	Code and Description</a:t>
            </a:r>
          </a:p>
          <a:p>
            <a:r>
              <a:rPr lang="en-US" dirty="0"/>
              <a:t>1	1xx: Informational            It means the request has been received and the process is continuing.</a:t>
            </a:r>
          </a:p>
          <a:p>
            <a:endParaRPr lang="en-US" dirty="0"/>
          </a:p>
          <a:p>
            <a:r>
              <a:rPr lang="en-US" dirty="0"/>
              <a:t>2	2xx: Success                      It means the action was successfully received, understood, and accepted.</a:t>
            </a:r>
          </a:p>
          <a:p>
            <a:endParaRPr lang="en-US" dirty="0"/>
          </a:p>
          <a:p>
            <a:r>
              <a:rPr lang="en-US" dirty="0"/>
              <a:t>3	3xx: Redirection              It means further action must be taken in order to complete the request.</a:t>
            </a:r>
          </a:p>
          <a:p>
            <a:endParaRPr lang="en-US" dirty="0"/>
          </a:p>
          <a:p>
            <a:r>
              <a:rPr lang="en-US" dirty="0"/>
              <a:t>4	4xx: Client Error              It means the request contains incorrect syntax or cannot be fulfilled.</a:t>
            </a:r>
          </a:p>
          <a:p>
            <a:endParaRPr lang="en-US" dirty="0"/>
          </a:p>
          <a:p>
            <a:r>
              <a:rPr lang="en-US" dirty="0"/>
              <a:t>5	5xx: Server Error             It means the server failed to fulfill an apparently valid request.</a:t>
            </a:r>
            <a:endParaRPr lang="en-IN" dirty="0"/>
          </a:p>
        </p:txBody>
      </p:sp>
    </p:spTree>
    <p:extLst>
      <p:ext uri="{BB962C8B-B14F-4D97-AF65-F5344CB8AC3E}">
        <p14:creationId xmlns:p14="http://schemas.microsoft.com/office/powerpoint/2010/main" xmlns="" val="383558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2A09280-E5DE-DB8C-6EB1-B5B036914C0C}"/>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i="0" kern="1200">
                <a:effectLst/>
                <a:latin typeface="+mj-lt"/>
                <a:ea typeface="+mj-ea"/>
                <a:cs typeface="+mj-cs"/>
              </a:rPr>
              <a:t>HTTP status codes are extensible and HTTP applications are not required to understand the meaning of all the registered status codes. Given below is a list of all the status codes.</a:t>
            </a:r>
            <a:endParaRPr lang="en-US" kern="1200">
              <a:latin typeface="+mj-lt"/>
              <a:ea typeface="+mj-ea"/>
              <a:cs typeface="+mj-cs"/>
            </a:endParaRPr>
          </a:p>
        </p:txBody>
      </p:sp>
      <p:sp>
        <p:nvSpPr>
          <p:cNvPr id="7" name="TextBox 6">
            <a:extLst>
              <a:ext uri="{FF2B5EF4-FFF2-40B4-BE49-F238E27FC236}">
                <a16:creationId xmlns:a16="http://schemas.microsoft.com/office/drawing/2014/main" xmlns="" id="{BA11A866-30B2-34FF-6230-A71120919C14}"/>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b="1" i="0" kern="1200">
                <a:effectLst/>
                <a:latin typeface="+mn-lt"/>
                <a:ea typeface="+mn-ea"/>
                <a:cs typeface="+mn-cs"/>
              </a:rPr>
              <a:t>1xx</a:t>
            </a:r>
            <a:r>
              <a:rPr lang="en-US" sz="1600" b="0" i="0" kern="1200">
                <a:effectLst/>
                <a:latin typeface="+mn-lt"/>
                <a:ea typeface="+mn-ea"/>
                <a:cs typeface="+mn-cs"/>
              </a:rPr>
              <a:t>: </a:t>
            </a:r>
            <a:r>
              <a:rPr lang="en-US" sz="1600" b="1" i="0" kern="1200">
                <a:effectLst/>
                <a:latin typeface="+mn-lt"/>
                <a:ea typeface="+mn-ea"/>
                <a:cs typeface="+mn-cs"/>
              </a:rPr>
              <a:t>Information</a:t>
            </a:r>
          </a:p>
        </p:txBody>
      </p:sp>
      <p:graphicFrame>
        <p:nvGraphicFramePr>
          <p:cNvPr id="8" name="Table 7">
            <a:extLst>
              <a:ext uri="{FF2B5EF4-FFF2-40B4-BE49-F238E27FC236}">
                <a16:creationId xmlns:a16="http://schemas.microsoft.com/office/drawing/2014/main" xmlns="" id="{456A69CD-E020-2E34-FEBD-185ABE08F155}"/>
              </a:ext>
            </a:extLst>
          </p:cNvPr>
          <p:cNvGraphicFramePr>
            <a:graphicFrameLocks noGrp="1"/>
          </p:cNvGraphicFramePr>
          <p:nvPr>
            <p:extLst>
              <p:ext uri="{D42A27DB-BD31-4B8C-83A1-F6EECF244321}">
                <p14:modId xmlns:p14="http://schemas.microsoft.com/office/powerpoint/2010/main" xmlns="" val="2438538860"/>
              </p:ext>
            </p:extLst>
          </p:nvPr>
        </p:nvGraphicFramePr>
        <p:xfrm>
          <a:off x="5183188" y="1535407"/>
          <a:ext cx="6172200" cy="3777662"/>
        </p:xfrm>
        <a:graphic>
          <a:graphicData uri="http://schemas.openxmlformats.org/drawingml/2006/table">
            <a:tbl>
              <a:tblPr firstRow="1" bandRow="1">
                <a:solidFill>
                  <a:srgbClr val="404040"/>
                </a:solidFill>
              </a:tblPr>
              <a:tblGrid>
                <a:gridCol w="2128147">
                  <a:extLst>
                    <a:ext uri="{9D8B030D-6E8A-4147-A177-3AD203B41FA5}">
                      <a16:colId xmlns:a16="http://schemas.microsoft.com/office/drawing/2014/main" xmlns="" val="1716448447"/>
                    </a:ext>
                  </a:extLst>
                </a:gridCol>
                <a:gridCol w="4044053">
                  <a:extLst>
                    <a:ext uri="{9D8B030D-6E8A-4147-A177-3AD203B41FA5}">
                      <a16:colId xmlns:a16="http://schemas.microsoft.com/office/drawing/2014/main" xmlns="" val="2606373765"/>
                    </a:ext>
                  </a:extLst>
                </a:gridCol>
              </a:tblGrid>
              <a:tr h="781965">
                <a:tc>
                  <a:txBody>
                    <a:bodyPr/>
                    <a:lstStyle/>
                    <a:p>
                      <a:pPr algn="l" fontAlgn="t"/>
                      <a:r>
                        <a:rPr lang="en-IN" sz="2900" b="0" cap="none" spc="0">
                          <a:solidFill>
                            <a:schemeClr val="bg1"/>
                          </a:solidFill>
                          <a:effectLst/>
                        </a:rPr>
                        <a:t>Message</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900" b="0" cap="none" spc="0">
                          <a:solidFill>
                            <a:schemeClr val="bg1"/>
                          </a:solidFill>
                          <a:effectLst/>
                        </a:rPr>
                        <a:t>Description</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2083854229"/>
                  </a:ext>
                </a:extLst>
              </a:tr>
              <a:tr h="1993460">
                <a:tc>
                  <a:txBody>
                    <a:bodyPr/>
                    <a:lstStyle/>
                    <a:p>
                      <a:pPr fontAlgn="t"/>
                      <a:r>
                        <a:rPr lang="en-IN" sz="2200" cap="none" spc="0">
                          <a:solidFill>
                            <a:schemeClr val="bg1"/>
                          </a:solidFill>
                          <a:effectLst/>
                        </a:rPr>
                        <a:t>100 Continue</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2200" cap="none" spc="0">
                          <a:solidFill>
                            <a:schemeClr val="bg1"/>
                          </a:solidFill>
                          <a:effectLst/>
                        </a:rPr>
                        <a:t>Only a part of the request has been received by the server, but as long as it has not been rejected, the client should continue with the request.</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2348735364"/>
                  </a:ext>
                </a:extLst>
              </a:tr>
              <a:tr h="1002237">
                <a:tc>
                  <a:txBody>
                    <a:bodyPr/>
                    <a:lstStyle/>
                    <a:p>
                      <a:pPr fontAlgn="t"/>
                      <a:r>
                        <a:rPr lang="en-IN" sz="2200" cap="none" spc="0">
                          <a:solidFill>
                            <a:schemeClr val="bg1"/>
                          </a:solidFill>
                          <a:effectLst/>
                        </a:rPr>
                        <a:t>101 Switching Protocols</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IN" sz="2200" cap="none" spc="0" dirty="0">
                          <a:solidFill>
                            <a:schemeClr val="bg1"/>
                          </a:solidFill>
                          <a:effectLst/>
                        </a:rPr>
                        <a:t>The server switches protocol.</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4224190342"/>
                  </a:ext>
                </a:extLst>
              </a:tr>
            </a:tbl>
          </a:graphicData>
        </a:graphic>
      </p:graphicFrame>
    </p:spTree>
    <p:extLst>
      <p:ext uri="{BB962C8B-B14F-4D97-AF65-F5344CB8AC3E}">
        <p14:creationId xmlns:p14="http://schemas.microsoft.com/office/powerpoint/2010/main" xmlns="" val="347936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1251B10-768B-1BE4-2F66-C6E1C0380310}"/>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a:effectLst/>
                <a:latin typeface="+mj-lt"/>
                <a:ea typeface="+mj-ea"/>
                <a:cs typeface="+mj-cs"/>
              </a:rPr>
              <a:t>2xx: Successful</a:t>
            </a:r>
          </a:p>
        </p:txBody>
      </p:sp>
      <p:graphicFrame>
        <p:nvGraphicFramePr>
          <p:cNvPr id="4" name="Table 3">
            <a:extLst>
              <a:ext uri="{FF2B5EF4-FFF2-40B4-BE49-F238E27FC236}">
                <a16:creationId xmlns:a16="http://schemas.microsoft.com/office/drawing/2014/main" xmlns="" id="{6B47F12A-47AD-2E39-8E7D-B5087D697D63}"/>
              </a:ext>
            </a:extLst>
          </p:cNvPr>
          <p:cNvGraphicFramePr>
            <a:graphicFrameLocks noGrp="1"/>
          </p:cNvGraphicFramePr>
          <p:nvPr>
            <p:extLst>
              <p:ext uri="{D42A27DB-BD31-4B8C-83A1-F6EECF244321}">
                <p14:modId xmlns:p14="http://schemas.microsoft.com/office/powerpoint/2010/main" xmlns="" val="1655986217"/>
              </p:ext>
            </p:extLst>
          </p:nvPr>
        </p:nvGraphicFramePr>
        <p:xfrm>
          <a:off x="4408714" y="1238940"/>
          <a:ext cx="6946675" cy="4370596"/>
        </p:xfrm>
        <a:graphic>
          <a:graphicData uri="http://schemas.openxmlformats.org/drawingml/2006/table">
            <a:tbl>
              <a:tblPr firstRow="1" bandRow="1">
                <a:solidFill>
                  <a:srgbClr val="404040"/>
                </a:solidFill>
              </a:tblPr>
              <a:tblGrid>
                <a:gridCol w="3339009">
                  <a:extLst>
                    <a:ext uri="{9D8B030D-6E8A-4147-A177-3AD203B41FA5}">
                      <a16:colId xmlns:a16="http://schemas.microsoft.com/office/drawing/2014/main" xmlns="" val="3100906776"/>
                    </a:ext>
                  </a:extLst>
                </a:gridCol>
                <a:gridCol w="3607666">
                  <a:extLst>
                    <a:ext uri="{9D8B030D-6E8A-4147-A177-3AD203B41FA5}">
                      <a16:colId xmlns:a16="http://schemas.microsoft.com/office/drawing/2014/main" xmlns="" val="2118863815"/>
                    </a:ext>
                  </a:extLst>
                </a:gridCol>
              </a:tblGrid>
              <a:tr h="516913">
                <a:tc>
                  <a:txBody>
                    <a:bodyPr/>
                    <a:lstStyle/>
                    <a:p>
                      <a:pPr algn="l" fontAlgn="t"/>
                      <a:r>
                        <a:rPr lang="en-IN" sz="2000" b="0" cap="none" spc="0">
                          <a:solidFill>
                            <a:schemeClr val="bg1"/>
                          </a:solidFill>
                          <a:effectLst/>
                        </a:rPr>
                        <a:t>Message</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000" b="0" cap="none" spc="0">
                          <a:solidFill>
                            <a:schemeClr val="bg1"/>
                          </a:solidFill>
                          <a:effectLst/>
                        </a:rPr>
                        <a:t>Description</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1948600294"/>
                  </a:ext>
                </a:extLst>
              </a:tr>
              <a:tr h="445413">
                <a:tc>
                  <a:txBody>
                    <a:bodyPr/>
                    <a:lstStyle/>
                    <a:p>
                      <a:pPr fontAlgn="t"/>
                      <a:r>
                        <a:rPr lang="en-IN" sz="1500" cap="none" spc="0">
                          <a:solidFill>
                            <a:schemeClr val="bg1"/>
                          </a:solidFill>
                          <a:effectLst/>
                        </a:rPr>
                        <a:t>200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IN" sz="1500" cap="none" spc="0">
                          <a:solidFill>
                            <a:schemeClr val="bg1"/>
                          </a:solidFill>
                          <a:effectLst/>
                        </a:rPr>
                        <a:t>The request is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116552232"/>
                  </a:ext>
                </a:extLst>
              </a:tr>
              <a:tr h="677787">
                <a:tc>
                  <a:txBody>
                    <a:bodyPr/>
                    <a:lstStyle/>
                    <a:p>
                      <a:pPr fontAlgn="t"/>
                      <a:r>
                        <a:rPr lang="en-IN" sz="1500" cap="none" spc="0">
                          <a:solidFill>
                            <a:schemeClr val="bg1"/>
                          </a:solidFill>
                          <a:effectLst/>
                        </a:rPr>
                        <a:t>201 Created</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a:solidFill>
                            <a:schemeClr val="bg1"/>
                          </a:solidFill>
                          <a:effectLst/>
                        </a:rPr>
                        <a:t>The request is complete, and a new resource is created .</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3767021116"/>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202 Accepted</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algn="l" defTabSz="914400" rtl="0" eaLnBrk="1" fontAlgn="t" latinLnBrk="0" hangingPunct="1"/>
                      <a:r>
                        <a:rPr lang="en-US" sz="1500" kern="1200" cap="none" spc="0" dirty="0">
                          <a:solidFill>
                            <a:schemeClr val="bg1"/>
                          </a:solidFill>
                          <a:effectLst/>
                          <a:latin typeface="+mn-lt"/>
                          <a:ea typeface="+mn-ea"/>
                          <a:cs typeface="+mn-cs"/>
                        </a:rPr>
                        <a:t>The request is accepted for processing, but the processing is not complete.</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164581742"/>
                  </a:ext>
                </a:extLst>
              </a:tr>
              <a:tr h="910161">
                <a:tc>
                  <a:txBody>
                    <a:bodyPr/>
                    <a:lstStyle/>
                    <a:p>
                      <a:pPr fontAlgn="t"/>
                      <a:r>
                        <a:rPr lang="en-IN" sz="1500" cap="none" spc="0" dirty="0">
                          <a:solidFill>
                            <a:schemeClr val="bg1"/>
                          </a:solidFill>
                          <a:effectLst/>
                        </a:rPr>
                        <a:t>203 Non-authoritative Information</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dirty="0">
                          <a:solidFill>
                            <a:schemeClr val="bg1"/>
                          </a:solidFill>
                          <a:effectLst/>
                        </a:rPr>
                        <a:t>The information in the entity header is from a local or third-party copy, not from the original server.</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2556455321"/>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205 Reset Content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fontAlgn="t"/>
                      <a:r>
                        <a:rPr lang="en-US" sz="1500" kern="1200" cap="none" spc="0" dirty="0">
                          <a:solidFill>
                            <a:schemeClr val="bg1"/>
                          </a:solidFill>
                          <a:effectLst/>
                          <a:latin typeface="+mn-lt"/>
                          <a:ea typeface="+mn-ea"/>
                          <a:cs typeface="+mn-cs"/>
                        </a:rPr>
                        <a:t>The browser should clear the form used for this transaction for additional input</a:t>
                      </a:r>
                      <a:r>
                        <a:rPr lang="en-US" dirty="0">
                          <a:effectLst/>
                        </a:rPr>
                        <a: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xmlns="" val="1930975003"/>
                  </a:ext>
                </a:extLst>
              </a:tr>
            </a:tbl>
          </a:graphicData>
        </a:graphic>
      </p:graphicFrame>
    </p:spTree>
    <p:extLst>
      <p:ext uri="{BB962C8B-B14F-4D97-AF65-F5344CB8AC3E}">
        <p14:creationId xmlns:p14="http://schemas.microsoft.com/office/powerpoint/2010/main" xmlns="" val="158046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8239260-C087-2EE4-C574-4E7068E06A2E}"/>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3xx: Redirection</a:t>
            </a:r>
          </a:p>
        </p:txBody>
      </p:sp>
      <p:graphicFrame>
        <p:nvGraphicFramePr>
          <p:cNvPr id="4" name="Table 3">
            <a:extLst>
              <a:ext uri="{FF2B5EF4-FFF2-40B4-BE49-F238E27FC236}">
                <a16:creationId xmlns:a16="http://schemas.microsoft.com/office/drawing/2014/main" xmlns="" id="{27E0DDEC-D0D6-2E6A-DF3A-B12C2A61F8AB}"/>
              </a:ext>
            </a:extLst>
          </p:cNvPr>
          <p:cNvGraphicFramePr>
            <a:graphicFrameLocks noGrp="1"/>
          </p:cNvGraphicFramePr>
          <p:nvPr>
            <p:extLst>
              <p:ext uri="{D42A27DB-BD31-4B8C-83A1-F6EECF244321}">
                <p14:modId xmlns:p14="http://schemas.microsoft.com/office/powerpoint/2010/main" xmlns="" val="1407408991"/>
              </p:ext>
            </p:extLst>
          </p:nvPr>
        </p:nvGraphicFramePr>
        <p:xfrm>
          <a:off x="726724" y="1421365"/>
          <a:ext cx="11039453" cy="4886484"/>
        </p:xfrm>
        <a:graphic>
          <a:graphicData uri="http://schemas.openxmlformats.org/drawingml/2006/table">
            <a:tbl>
              <a:tblPr firstRow="1" bandRow="1">
                <a:solidFill>
                  <a:schemeClr val="tx1">
                    <a:lumMod val="75000"/>
                    <a:lumOff val="25000"/>
                  </a:schemeClr>
                </a:solidFill>
              </a:tblPr>
              <a:tblGrid>
                <a:gridCol w="3280258">
                  <a:extLst>
                    <a:ext uri="{9D8B030D-6E8A-4147-A177-3AD203B41FA5}">
                      <a16:colId xmlns:a16="http://schemas.microsoft.com/office/drawing/2014/main" xmlns="" val="2273933008"/>
                    </a:ext>
                  </a:extLst>
                </a:gridCol>
                <a:gridCol w="7759195">
                  <a:extLst>
                    <a:ext uri="{9D8B030D-6E8A-4147-A177-3AD203B41FA5}">
                      <a16:colId xmlns:a16="http://schemas.microsoft.com/office/drawing/2014/main" xmlns="" val="2710382527"/>
                    </a:ext>
                  </a:extLst>
                </a:gridCol>
              </a:tblGrid>
              <a:tr h="472397">
                <a:tc>
                  <a:txBody>
                    <a:bodyPr/>
                    <a:lstStyle/>
                    <a:p>
                      <a:pPr marL="0" algn="l" defTabSz="914400" rtl="0" eaLnBrk="1" fontAlgn="t" latinLnBrk="0" hangingPunct="1"/>
                      <a:r>
                        <a:rPr lang="en-IN" sz="2900" b="0" kern="1200" cap="none" spc="0" dirty="0">
                          <a:solidFill>
                            <a:schemeClr val="bg1"/>
                          </a:solidFill>
                          <a:effectLst/>
                          <a:latin typeface="+mn-lt"/>
                          <a:ea typeface="+mn-ea"/>
                          <a:cs typeface="+mn-cs"/>
                        </a:rPr>
                        <a:t>Message</a:t>
                      </a:r>
                    </a:p>
                  </a:txBody>
                  <a:tcPr marL="129743" marR="27773" marT="99802" marB="9980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1500" b="0" cap="none" spc="0" dirty="0">
                          <a:solidFill>
                            <a:schemeClr val="bg1"/>
                          </a:solidFill>
                          <a:effectLst/>
                        </a:rPr>
                        <a:t>Description</a:t>
                      </a:r>
                    </a:p>
                  </a:txBody>
                  <a:tcPr marL="129743" marR="27773" marT="99802" marB="9980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xmlns="" val="1552747243"/>
                  </a:ext>
                </a:extLst>
              </a:tr>
              <a:tr h="472397">
                <a:tc>
                  <a:txBody>
                    <a:bodyPr/>
                    <a:lstStyle/>
                    <a:p>
                      <a:pPr fontAlgn="t"/>
                      <a:r>
                        <a:rPr lang="en-IN" sz="1500" cap="none" spc="0">
                          <a:solidFill>
                            <a:schemeClr val="bg1"/>
                          </a:solidFill>
                          <a:effectLst/>
                        </a:rPr>
                        <a:t>300 Multiple Choices</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A link list. The user can select a link and go to that location. Maximum five addresses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660722470"/>
                  </a:ext>
                </a:extLst>
              </a:tr>
              <a:tr h="472397">
                <a:tc>
                  <a:txBody>
                    <a:bodyPr/>
                    <a:lstStyle/>
                    <a:p>
                      <a:pPr fontAlgn="t"/>
                      <a:r>
                        <a:rPr lang="en-IN" sz="1500" cap="none" spc="0">
                          <a:solidFill>
                            <a:schemeClr val="bg1"/>
                          </a:solidFill>
                          <a:effectLst/>
                        </a:rPr>
                        <a:t>301 Moved Permanently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has moved to a new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2733867856"/>
                  </a:ext>
                </a:extLst>
              </a:tr>
              <a:tr h="472397">
                <a:tc>
                  <a:txBody>
                    <a:bodyPr/>
                    <a:lstStyle/>
                    <a:p>
                      <a:pPr fontAlgn="t"/>
                      <a:r>
                        <a:rPr lang="en-IN" sz="1500" cap="none" spc="0">
                          <a:solidFill>
                            <a:schemeClr val="bg1"/>
                          </a:solidFill>
                          <a:effectLst/>
                        </a:rPr>
                        <a:t>302 Found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The requested page has moved temporarily to a new url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4247186765"/>
                  </a:ext>
                </a:extLst>
              </a:tr>
              <a:tr h="472397">
                <a:tc>
                  <a:txBody>
                    <a:bodyPr/>
                    <a:lstStyle/>
                    <a:p>
                      <a:pPr fontAlgn="t"/>
                      <a:r>
                        <a:rPr lang="en-IN" sz="1500" cap="none" spc="0">
                          <a:solidFill>
                            <a:schemeClr val="bg1"/>
                          </a:solidFill>
                          <a:effectLst/>
                        </a:rPr>
                        <a:t>303 See Other</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can be found under a different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985336185"/>
                  </a:ext>
                </a:extLst>
              </a:tr>
              <a:tr h="705269">
                <a:tc>
                  <a:txBody>
                    <a:bodyPr/>
                    <a:lstStyle/>
                    <a:p>
                      <a:pPr fontAlgn="t"/>
                      <a:r>
                        <a:rPr lang="en-IN" sz="1500" cap="none" spc="0">
                          <a:solidFill>
                            <a:schemeClr val="bg1"/>
                          </a:solidFill>
                          <a:effectLst/>
                        </a:rPr>
                        <a:t>304 Not Modified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is the response code to an </a:t>
                      </a:r>
                      <a:r>
                        <a:rPr lang="en-US" sz="1500" i="1" cap="none" spc="0">
                          <a:solidFill>
                            <a:schemeClr val="bg1"/>
                          </a:solidFill>
                          <a:effectLst/>
                        </a:rPr>
                        <a:t>If-Modified-Since</a:t>
                      </a:r>
                      <a:r>
                        <a:rPr lang="en-US" sz="1500" cap="none" spc="0">
                          <a:solidFill>
                            <a:schemeClr val="bg1"/>
                          </a:solidFill>
                          <a:effectLst/>
                        </a:rPr>
                        <a:t> or </a:t>
                      </a:r>
                      <a:r>
                        <a:rPr lang="en-US" sz="1500" i="1" cap="none" spc="0">
                          <a:solidFill>
                            <a:schemeClr val="bg1"/>
                          </a:solidFill>
                          <a:effectLst/>
                        </a:rPr>
                        <a:t>If-None-Match</a:t>
                      </a:r>
                      <a:r>
                        <a:rPr lang="en-US" sz="1500" cap="none" spc="0">
                          <a:solidFill>
                            <a:schemeClr val="bg1"/>
                          </a:solidFill>
                          <a:effectLst/>
                        </a:rPr>
                        <a:t> header, where the URL has not been modified since the specified date.</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1880039644"/>
                  </a:ext>
                </a:extLst>
              </a:tr>
              <a:tr h="705269">
                <a:tc>
                  <a:txBody>
                    <a:bodyPr/>
                    <a:lstStyle/>
                    <a:p>
                      <a:pPr fontAlgn="t"/>
                      <a:r>
                        <a:rPr lang="en-IN" sz="1500" cap="none" spc="0">
                          <a:solidFill>
                            <a:schemeClr val="bg1"/>
                          </a:solidFill>
                          <a:effectLst/>
                        </a:rPr>
                        <a:t>305 Use Proxy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URL must be accessed through the proxy mentioned in the </a:t>
                      </a:r>
                      <a:r>
                        <a:rPr lang="en-US" sz="1500" i="1" cap="none" spc="0">
                          <a:solidFill>
                            <a:schemeClr val="bg1"/>
                          </a:solidFill>
                          <a:effectLst/>
                        </a:rPr>
                        <a:t>Location</a:t>
                      </a:r>
                      <a:r>
                        <a:rPr lang="en-US" sz="1500" cap="none" spc="0">
                          <a:solidFill>
                            <a:schemeClr val="bg1"/>
                          </a:solidFill>
                          <a:effectLst/>
                        </a:rPr>
                        <a:t> header.</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361857339"/>
                  </a:ext>
                </a:extLst>
              </a:tr>
              <a:tr h="472397">
                <a:tc>
                  <a:txBody>
                    <a:bodyPr/>
                    <a:lstStyle/>
                    <a:p>
                      <a:pPr fontAlgn="t"/>
                      <a:r>
                        <a:rPr lang="en-IN" sz="1500" cap="none" spc="0">
                          <a:solidFill>
                            <a:schemeClr val="bg1"/>
                          </a:solidFill>
                          <a:effectLst/>
                        </a:rPr>
                        <a:t>306 </a:t>
                      </a:r>
                      <a:r>
                        <a:rPr lang="en-IN" sz="1500" i="1" cap="none" spc="0">
                          <a:solidFill>
                            <a:schemeClr val="bg1"/>
                          </a:solidFill>
                          <a:effectLst/>
                        </a:rPr>
                        <a:t>Unused</a:t>
                      </a:r>
                      <a:endParaRPr lang="en-IN" sz="1500" cap="none" spc="0">
                        <a:solidFill>
                          <a:schemeClr val="bg1"/>
                        </a:solidFill>
                        <a:effectLst/>
                      </a:endParaRP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code was used in a previous version. It is no longer used, but the code is reserved.</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2400507116"/>
                  </a:ext>
                </a:extLst>
              </a:tr>
              <a:tr h="472397">
                <a:tc>
                  <a:txBody>
                    <a:bodyPr/>
                    <a:lstStyle/>
                    <a:p>
                      <a:pPr fontAlgn="t"/>
                      <a:r>
                        <a:rPr lang="en-IN" sz="1500" cap="none" spc="0" dirty="0">
                          <a:solidFill>
                            <a:schemeClr val="bg1"/>
                          </a:solidFill>
                          <a:effectLst/>
                        </a:rPr>
                        <a:t>307 Temporary Redirect</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dirty="0">
                          <a:solidFill>
                            <a:schemeClr val="bg1"/>
                          </a:solidFill>
                          <a:effectLst/>
                        </a:rPr>
                        <a:t>The requested page has moved temporarily to a new </a:t>
                      </a:r>
                      <a:r>
                        <a:rPr lang="en-US" sz="1500" cap="none" spc="0" dirty="0" err="1">
                          <a:solidFill>
                            <a:schemeClr val="bg1"/>
                          </a:solidFill>
                          <a:effectLst/>
                        </a:rPr>
                        <a:t>url</a:t>
                      </a:r>
                      <a:r>
                        <a:rPr lang="en-US" sz="1500" cap="none" spc="0" dirty="0">
                          <a:solidFill>
                            <a:schemeClr val="bg1"/>
                          </a:solidFill>
                          <a:effectLst/>
                        </a:rPr>
                        <a:t>.</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3855958235"/>
                  </a:ext>
                </a:extLst>
              </a:tr>
            </a:tbl>
          </a:graphicData>
        </a:graphic>
      </p:graphicFrame>
    </p:spTree>
    <p:extLst>
      <p:ext uri="{BB962C8B-B14F-4D97-AF65-F5344CB8AC3E}">
        <p14:creationId xmlns:p14="http://schemas.microsoft.com/office/powerpoint/2010/main" xmlns="" val="1101634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EA668E7-19D0-D9C6-9EC4-86DB4490A54D}"/>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4xx: Client Error</a:t>
            </a:r>
          </a:p>
        </p:txBody>
      </p:sp>
      <p:graphicFrame>
        <p:nvGraphicFramePr>
          <p:cNvPr id="4" name="Table 3">
            <a:extLst>
              <a:ext uri="{FF2B5EF4-FFF2-40B4-BE49-F238E27FC236}">
                <a16:creationId xmlns:a16="http://schemas.microsoft.com/office/drawing/2014/main" xmlns="" id="{7B9029A3-CD10-824B-7240-EBAFB7914E49}"/>
              </a:ext>
            </a:extLst>
          </p:cNvPr>
          <p:cNvGraphicFramePr>
            <a:graphicFrameLocks noGrp="1"/>
          </p:cNvGraphicFramePr>
          <p:nvPr>
            <p:extLst>
              <p:ext uri="{D42A27DB-BD31-4B8C-83A1-F6EECF244321}">
                <p14:modId xmlns:p14="http://schemas.microsoft.com/office/powerpoint/2010/main" xmlns="" val="1132225436"/>
              </p:ext>
            </p:extLst>
          </p:nvPr>
        </p:nvGraphicFramePr>
        <p:xfrm>
          <a:off x="1541769" y="1253331"/>
          <a:ext cx="9409362" cy="5053380"/>
        </p:xfrm>
        <a:graphic>
          <a:graphicData uri="http://schemas.openxmlformats.org/drawingml/2006/table">
            <a:tbl>
              <a:tblPr firstRow="1" bandRow="1">
                <a:solidFill>
                  <a:schemeClr val="bg1"/>
                </a:solidFill>
              </a:tblPr>
              <a:tblGrid>
                <a:gridCol w="3452418">
                  <a:extLst>
                    <a:ext uri="{9D8B030D-6E8A-4147-A177-3AD203B41FA5}">
                      <a16:colId xmlns:a16="http://schemas.microsoft.com/office/drawing/2014/main" xmlns="" val="256565104"/>
                    </a:ext>
                  </a:extLst>
                </a:gridCol>
                <a:gridCol w="5956944">
                  <a:extLst>
                    <a:ext uri="{9D8B030D-6E8A-4147-A177-3AD203B41FA5}">
                      <a16:colId xmlns:a16="http://schemas.microsoft.com/office/drawing/2014/main" xmlns="" val="3799695415"/>
                    </a:ext>
                  </a:extLst>
                </a:gridCol>
              </a:tblGrid>
              <a:tr h="336892">
                <a:tc>
                  <a:txBody>
                    <a:bodyPr/>
                    <a:lstStyle/>
                    <a:p>
                      <a:pPr algn="l" fontAlgn="t"/>
                      <a:r>
                        <a:rPr lang="en-IN" sz="1100" b="0" cap="none" spc="0">
                          <a:solidFill>
                            <a:schemeClr val="bg1"/>
                          </a:solidFill>
                          <a:effectLst/>
                        </a:rPr>
                        <a:t>Message</a:t>
                      </a:r>
                    </a:p>
                  </a:txBody>
                  <a:tcPr marL="92527" marR="14855" marT="71174" marB="7117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100" b="0" cap="none" spc="0">
                          <a:solidFill>
                            <a:schemeClr val="bg1"/>
                          </a:solidFill>
                          <a:effectLst/>
                        </a:rPr>
                        <a:t>Description</a:t>
                      </a:r>
                    </a:p>
                  </a:txBody>
                  <a:tcPr marL="92527" marR="14855" marT="71174" marB="711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xmlns="" val="3006842132"/>
                  </a:ext>
                </a:extLst>
              </a:tr>
              <a:tr h="336892">
                <a:tc>
                  <a:txBody>
                    <a:bodyPr/>
                    <a:lstStyle/>
                    <a:p>
                      <a:pPr fontAlgn="t"/>
                      <a:r>
                        <a:rPr lang="en-IN" sz="1100" cap="none" spc="0">
                          <a:solidFill>
                            <a:schemeClr val="tx1"/>
                          </a:solidFill>
                          <a:effectLst/>
                        </a:rPr>
                        <a:t>400 Bad Request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t"/>
                      <a:r>
                        <a:rPr lang="en-US" sz="1100" cap="none" spc="0">
                          <a:solidFill>
                            <a:schemeClr val="tx1"/>
                          </a:solidFill>
                          <a:effectLst/>
                        </a:rPr>
                        <a:t>The server did not understand the request.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xmlns="" val="1526846541"/>
                  </a:ext>
                </a:extLst>
              </a:tr>
              <a:tr h="336892">
                <a:tc>
                  <a:txBody>
                    <a:bodyPr/>
                    <a:lstStyle/>
                    <a:p>
                      <a:pPr fontAlgn="t"/>
                      <a:r>
                        <a:rPr lang="en-IN" sz="1100" cap="none" spc="0">
                          <a:solidFill>
                            <a:schemeClr val="tx1"/>
                          </a:solidFill>
                          <a:effectLst/>
                        </a:rPr>
                        <a:t>401 Unauthorized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requested page needs a username and a password.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689052318"/>
                  </a:ext>
                </a:extLst>
              </a:tr>
              <a:tr h="336892">
                <a:tc>
                  <a:txBody>
                    <a:bodyPr/>
                    <a:lstStyle/>
                    <a:p>
                      <a:pPr fontAlgn="t"/>
                      <a:r>
                        <a:rPr lang="en-IN" sz="1100" cap="none" spc="0">
                          <a:solidFill>
                            <a:schemeClr val="tx1"/>
                          </a:solidFill>
                          <a:effectLst/>
                        </a:rPr>
                        <a:t>402 Payment Required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i="1" cap="none" spc="0">
                          <a:solidFill>
                            <a:schemeClr val="tx1"/>
                          </a:solidFill>
                          <a:effectLst/>
                        </a:rPr>
                        <a:t>You can not use this code yet</a:t>
                      </a:r>
                      <a:r>
                        <a:rPr lang="en-US" sz="1100" cap="none" spc="0">
                          <a:solidFill>
                            <a:schemeClr val="tx1"/>
                          </a:solidFill>
                          <a:effectLst/>
                        </a:rPr>
                        <a: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174254190"/>
                  </a:ext>
                </a:extLst>
              </a:tr>
              <a:tr h="336892">
                <a:tc>
                  <a:txBody>
                    <a:bodyPr/>
                    <a:lstStyle/>
                    <a:p>
                      <a:pPr fontAlgn="t"/>
                      <a:r>
                        <a:rPr lang="en-IN" sz="1100" cap="none" spc="0">
                          <a:solidFill>
                            <a:schemeClr val="tx1"/>
                          </a:solidFill>
                          <a:effectLst/>
                        </a:rPr>
                        <a:t>403 Forbidden</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Access is forbidden to the requested page.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126335007"/>
                  </a:ext>
                </a:extLst>
              </a:tr>
              <a:tr h="336892">
                <a:tc>
                  <a:txBody>
                    <a:bodyPr/>
                    <a:lstStyle/>
                    <a:p>
                      <a:pPr fontAlgn="t"/>
                      <a:r>
                        <a:rPr lang="en-IN" sz="1100" cap="none" spc="0">
                          <a:solidFill>
                            <a:schemeClr val="tx1"/>
                          </a:solidFill>
                          <a:effectLst/>
                        </a:rPr>
                        <a:t>404 Not Found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not find the requested page.</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639026860"/>
                  </a:ext>
                </a:extLst>
              </a:tr>
              <a:tr h="336892">
                <a:tc>
                  <a:txBody>
                    <a:bodyPr/>
                    <a:lstStyle/>
                    <a:p>
                      <a:pPr fontAlgn="t"/>
                      <a:r>
                        <a:rPr lang="en-IN" sz="1100" cap="none" spc="0">
                          <a:solidFill>
                            <a:schemeClr val="tx1"/>
                          </a:solidFill>
                          <a:effectLst/>
                        </a:rPr>
                        <a:t>405 Method Not Allowed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method specified in the request is not allowed.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38123304"/>
                  </a:ext>
                </a:extLst>
              </a:tr>
              <a:tr h="336892">
                <a:tc>
                  <a:txBody>
                    <a:bodyPr/>
                    <a:lstStyle/>
                    <a:p>
                      <a:pPr fontAlgn="t"/>
                      <a:r>
                        <a:rPr lang="en-IN" sz="1100" cap="none" spc="0">
                          <a:solidFill>
                            <a:schemeClr val="tx1"/>
                          </a:solidFill>
                          <a:effectLst/>
                        </a:rPr>
                        <a:t>406 Not Acceptable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only generate a response that is not accepted by the client.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2671224197"/>
                  </a:ext>
                </a:extLst>
              </a:tr>
              <a:tr h="336892">
                <a:tc>
                  <a:txBody>
                    <a:bodyPr/>
                    <a:lstStyle/>
                    <a:p>
                      <a:pPr fontAlgn="t"/>
                      <a:r>
                        <a:rPr lang="en-IN" sz="1100" cap="none" spc="0">
                          <a:solidFill>
                            <a:schemeClr val="tx1"/>
                          </a:solidFill>
                          <a:effectLst/>
                        </a:rPr>
                        <a:t>407 Proxy Authentication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You must authenticate with a proxy server before this request can be served.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694295176"/>
                  </a:ext>
                </a:extLst>
              </a:tr>
              <a:tr h="336892">
                <a:tc>
                  <a:txBody>
                    <a:bodyPr/>
                    <a:lstStyle/>
                    <a:p>
                      <a:pPr fontAlgn="t"/>
                      <a:r>
                        <a:rPr lang="en-IN" sz="1100" cap="none" spc="0">
                          <a:solidFill>
                            <a:schemeClr val="tx1"/>
                          </a:solidFill>
                          <a:effectLst/>
                        </a:rPr>
                        <a:t>408 Request Timeout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 took longer than the server was prepared to wait.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464002081"/>
                  </a:ext>
                </a:extLst>
              </a:tr>
              <a:tr h="336892">
                <a:tc>
                  <a:txBody>
                    <a:bodyPr/>
                    <a:lstStyle/>
                    <a:p>
                      <a:pPr fontAlgn="t"/>
                      <a:r>
                        <a:rPr lang="en-IN" sz="1100" cap="none" spc="0">
                          <a:solidFill>
                            <a:schemeClr val="tx1"/>
                          </a:solidFill>
                          <a:effectLst/>
                        </a:rPr>
                        <a:t>409 Conflict</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 could not be completed because of a conflict.</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718817864"/>
                  </a:ext>
                </a:extLst>
              </a:tr>
              <a:tr h="336892">
                <a:tc>
                  <a:txBody>
                    <a:bodyPr/>
                    <a:lstStyle/>
                    <a:p>
                      <a:pPr fontAlgn="t"/>
                      <a:r>
                        <a:rPr lang="en-IN" sz="1100" cap="none" spc="0">
                          <a:solidFill>
                            <a:schemeClr val="tx1"/>
                          </a:solidFill>
                          <a:effectLst/>
                        </a:rPr>
                        <a:t>410 Gone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requested page is no longer available .</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389997667"/>
                  </a:ext>
                </a:extLst>
              </a:tr>
              <a:tr h="336892">
                <a:tc>
                  <a:txBody>
                    <a:bodyPr/>
                    <a:lstStyle/>
                    <a:p>
                      <a:pPr fontAlgn="t"/>
                      <a:r>
                        <a:rPr lang="en-IN" sz="1100" cap="none" spc="0">
                          <a:solidFill>
                            <a:schemeClr val="tx1"/>
                          </a:solidFill>
                          <a:effectLst/>
                        </a:rPr>
                        <a:t>411 Length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"Content-Length" is not defined. The server will not accept the request without it .</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155966456"/>
                  </a:ext>
                </a:extLst>
              </a:tr>
              <a:tr h="336892">
                <a:tc>
                  <a:txBody>
                    <a:bodyPr/>
                    <a:lstStyle/>
                    <a:p>
                      <a:pPr fontAlgn="t"/>
                      <a:r>
                        <a:rPr lang="en-IN" sz="1100" cap="none" spc="0">
                          <a:solidFill>
                            <a:schemeClr val="tx1"/>
                          </a:solidFill>
                          <a:effectLst/>
                        </a:rPr>
                        <a:t>412 Precondition Failed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pre condition given in the request evaluated to false by the server.</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1746222287"/>
                  </a:ext>
                </a:extLst>
              </a:tr>
              <a:tr h="336892">
                <a:tc>
                  <a:txBody>
                    <a:bodyPr/>
                    <a:lstStyle/>
                    <a:p>
                      <a:pPr fontAlgn="t"/>
                      <a:r>
                        <a:rPr lang="en-US" sz="1100" cap="none" spc="0">
                          <a:solidFill>
                            <a:schemeClr val="tx1"/>
                          </a:solidFill>
                          <a:effectLst/>
                        </a:rPr>
                        <a:t>413 Request Entity Too Large</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server will not accept the request, because the request entity is too large.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333784342"/>
                  </a:ext>
                </a:extLst>
              </a:tr>
            </a:tbl>
          </a:graphicData>
        </a:graphic>
      </p:graphicFrame>
    </p:spTree>
    <p:extLst>
      <p:ext uri="{BB962C8B-B14F-4D97-AF65-F5344CB8AC3E}">
        <p14:creationId xmlns:p14="http://schemas.microsoft.com/office/powerpoint/2010/main" xmlns="" val="22583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4A135-F8D7-24F8-6BB6-90745728E226}"/>
              </a:ext>
            </a:extLst>
          </p:cNvPr>
          <p:cNvSpPr>
            <a:spLocks noGrp="1"/>
          </p:cNvSpPr>
          <p:nvPr>
            <p:ph type="title"/>
          </p:nvPr>
        </p:nvSpPr>
        <p:spPr/>
        <p:txBody>
          <a:bodyPr/>
          <a:lstStyle/>
          <a:p>
            <a:r>
              <a:rPr lang="en-IN" dirty="0"/>
              <a:t>What is Rest?</a:t>
            </a:r>
          </a:p>
        </p:txBody>
      </p:sp>
      <p:sp>
        <p:nvSpPr>
          <p:cNvPr id="4" name="TextBox 3">
            <a:extLst>
              <a:ext uri="{FF2B5EF4-FFF2-40B4-BE49-F238E27FC236}">
                <a16:creationId xmlns:a16="http://schemas.microsoft.com/office/drawing/2014/main" xmlns="" id="{B1FC2763-BFB4-8D14-BD94-3C95A502C1A5}"/>
              </a:ext>
            </a:extLst>
          </p:cNvPr>
          <p:cNvSpPr txBox="1"/>
          <p:nvPr/>
        </p:nvSpPr>
        <p:spPr>
          <a:xfrm>
            <a:off x="838200" y="3428477"/>
            <a:ext cx="8733692" cy="2554545"/>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in Web API stands for </a:t>
            </a:r>
            <a:r>
              <a:rPr lang="en-US" sz="2000" b="0" i="0" dirty="0" err="1">
                <a:solidFill>
                  <a:srgbClr val="0F0F0F"/>
                </a:solidFill>
                <a:effectLst/>
                <a:latin typeface="Roboto" panose="02000000000000000000" pitchFamily="2" charset="0"/>
              </a:rPr>
              <a:t>REpresentation</a:t>
            </a:r>
            <a:r>
              <a:rPr lang="en-US" sz="2000" b="0" i="0" dirty="0">
                <a:solidFill>
                  <a:srgbClr val="0F0F0F"/>
                </a:solidFill>
                <a:effectLst/>
                <a:latin typeface="Roboto" panose="02000000000000000000" pitchFamily="2" charset="0"/>
              </a:rPr>
              <a:t> State Transfer. REST is the combination of a couple of principles that must be followed by the Web API. REST Principles examples – </a:t>
            </a:r>
          </a:p>
          <a:p>
            <a:r>
              <a:rPr lang="en-US" sz="2000" b="0" i="0" dirty="0">
                <a:solidFill>
                  <a:srgbClr val="0F0F0F"/>
                </a:solidFill>
                <a:effectLst/>
                <a:latin typeface="Roboto" panose="02000000000000000000" pitchFamily="2" charset="0"/>
              </a:rPr>
              <a:t>URL Structure</a:t>
            </a:r>
          </a:p>
          <a:p>
            <a:r>
              <a:rPr lang="en-US" sz="2000" b="0" i="0" dirty="0">
                <a:solidFill>
                  <a:srgbClr val="0F0F0F"/>
                </a:solidFill>
                <a:effectLst/>
                <a:latin typeface="Roboto" panose="02000000000000000000" pitchFamily="2" charset="0"/>
              </a:rPr>
              <a:t> HTTP Verbs </a:t>
            </a:r>
          </a:p>
          <a:p>
            <a:r>
              <a:rPr lang="en-US" sz="2000" b="0" i="0" dirty="0">
                <a:solidFill>
                  <a:srgbClr val="0F0F0F"/>
                </a:solidFill>
                <a:effectLst/>
                <a:latin typeface="Roboto" panose="02000000000000000000" pitchFamily="2" charset="0"/>
              </a:rPr>
              <a:t>Status Code </a:t>
            </a:r>
          </a:p>
          <a:p>
            <a:r>
              <a:rPr lang="en-US" sz="2000" b="0" i="0" dirty="0">
                <a:solidFill>
                  <a:srgbClr val="0F0F0F"/>
                </a:solidFill>
                <a:effectLst/>
                <a:latin typeface="Roboto" panose="02000000000000000000" pitchFamily="2" charset="0"/>
              </a:rPr>
              <a:t>Stateless,</a:t>
            </a:r>
          </a:p>
          <a:p>
            <a:r>
              <a:rPr lang="en-US" sz="2000" dirty="0">
                <a:solidFill>
                  <a:srgbClr val="0F0F0F"/>
                </a:solidFill>
                <a:latin typeface="Roboto" panose="02000000000000000000" pitchFamily="2" charset="0"/>
              </a:rPr>
              <a:t>We can implement Rest using any technology ex : Java, dotnet or </a:t>
            </a:r>
            <a:r>
              <a:rPr lang="en-US" sz="2000" dirty="0" err="1">
                <a:solidFill>
                  <a:srgbClr val="0F0F0F"/>
                </a:solidFill>
                <a:latin typeface="Roboto" panose="02000000000000000000" pitchFamily="2" charset="0"/>
              </a:rPr>
              <a:t>NodeJs</a:t>
            </a:r>
            <a:endParaRPr lang="en-IN" sz="2000" dirty="0"/>
          </a:p>
        </p:txBody>
      </p:sp>
      <p:sp>
        <p:nvSpPr>
          <p:cNvPr id="6" name="TextBox 5">
            <a:extLst>
              <a:ext uri="{FF2B5EF4-FFF2-40B4-BE49-F238E27FC236}">
                <a16:creationId xmlns:a16="http://schemas.microsoft.com/office/drawing/2014/main" xmlns="" id="{52FA9FF1-BF65-6F92-3F70-37EEDA864EB7}"/>
              </a:ext>
            </a:extLst>
          </p:cNvPr>
          <p:cNvSpPr txBox="1"/>
          <p:nvPr/>
        </p:nvSpPr>
        <p:spPr>
          <a:xfrm>
            <a:off x="838200" y="1404538"/>
            <a:ext cx="9963935" cy="1631216"/>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stands for Representational State Transfer, a term coined by Roy Fielding in 2000. It is an architecture style for designing loosely coupled applications over HTTP, that is often used in the development of web services. REST does not enforce any rule regarding how it should be implemented at lower level, it just put high level design guidelines and leave you to think of your own implementation.</a:t>
            </a:r>
            <a:endParaRPr lang="en-IN" sz="2000" dirty="0"/>
          </a:p>
        </p:txBody>
      </p:sp>
    </p:spTree>
    <p:extLst>
      <p:ext uri="{BB962C8B-B14F-4D97-AF65-F5344CB8AC3E}">
        <p14:creationId xmlns:p14="http://schemas.microsoft.com/office/powerpoint/2010/main" xmlns="" val="168172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46336-4AC8-7B9B-6A75-FE41D1DE646D}"/>
              </a:ext>
            </a:extLst>
          </p:cNvPr>
          <p:cNvSpPr>
            <a:spLocks noGrp="1"/>
          </p:cNvSpPr>
          <p:nvPr>
            <p:ph type="title"/>
          </p:nvPr>
        </p:nvSpPr>
        <p:spPr/>
        <p:txBody>
          <a:bodyPr anchor="b">
            <a:normAutofit/>
          </a:bodyPr>
          <a:lstStyle/>
          <a:p>
            <a:r>
              <a:rPr lang="en-IN" b="0" i="0">
                <a:effectLst/>
              </a:rPr>
              <a:t>5xx: Server Error</a:t>
            </a:r>
            <a:br>
              <a:rPr lang="en-IN" b="0" i="0">
                <a:effectLst/>
              </a:rPr>
            </a:br>
            <a:endParaRPr lang="en-IN" dirty="0"/>
          </a:p>
        </p:txBody>
      </p:sp>
      <p:sp>
        <p:nvSpPr>
          <p:cNvPr id="8" name="Text Placeholder 3">
            <a:extLst>
              <a:ext uri="{FF2B5EF4-FFF2-40B4-BE49-F238E27FC236}">
                <a16:creationId xmlns:a16="http://schemas.microsoft.com/office/drawing/2014/main" xmlns="" id="{56A2474F-DD63-A838-946B-1486AFF29B9E}"/>
              </a:ext>
            </a:extLst>
          </p:cNvPr>
          <p:cNvSpPr>
            <a:spLocks noGrp="1"/>
          </p:cNvSpPr>
          <p:nvPr>
            <p:ph type="body" sz="half" idx="2"/>
          </p:nvPr>
        </p:nvSpPr>
        <p:spPr/>
        <p:txBody>
          <a:bodyPr/>
          <a:lstStyle/>
          <a:p>
            <a:endParaRPr lang="en-US"/>
          </a:p>
        </p:txBody>
      </p:sp>
      <p:graphicFrame>
        <p:nvGraphicFramePr>
          <p:cNvPr id="3" name="Table 2">
            <a:extLst>
              <a:ext uri="{FF2B5EF4-FFF2-40B4-BE49-F238E27FC236}">
                <a16:creationId xmlns:a16="http://schemas.microsoft.com/office/drawing/2014/main" xmlns="" id="{4065DD91-F2E3-B770-8333-3F9C616D0957}"/>
              </a:ext>
            </a:extLst>
          </p:cNvPr>
          <p:cNvGraphicFramePr>
            <a:graphicFrameLocks noGrp="1"/>
          </p:cNvGraphicFramePr>
          <p:nvPr>
            <p:extLst>
              <p:ext uri="{D42A27DB-BD31-4B8C-83A1-F6EECF244321}">
                <p14:modId xmlns:p14="http://schemas.microsoft.com/office/powerpoint/2010/main" xmlns="" val="3297847056"/>
              </p:ext>
            </p:extLst>
          </p:nvPr>
        </p:nvGraphicFramePr>
        <p:xfrm>
          <a:off x="5183188" y="1130657"/>
          <a:ext cx="6172201" cy="4587164"/>
        </p:xfrm>
        <a:graphic>
          <a:graphicData uri="http://schemas.openxmlformats.org/drawingml/2006/table">
            <a:tbl>
              <a:tblPr firstRow="1" bandRow="1">
                <a:solidFill>
                  <a:srgbClr val="404040"/>
                </a:solidFill>
              </a:tblPr>
              <a:tblGrid>
                <a:gridCol w="3069967">
                  <a:extLst>
                    <a:ext uri="{9D8B030D-6E8A-4147-A177-3AD203B41FA5}">
                      <a16:colId xmlns:a16="http://schemas.microsoft.com/office/drawing/2014/main" xmlns="" val="3855013220"/>
                    </a:ext>
                  </a:extLst>
                </a:gridCol>
                <a:gridCol w="3102234">
                  <a:extLst>
                    <a:ext uri="{9D8B030D-6E8A-4147-A177-3AD203B41FA5}">
                      <a16:colId xmlns:a16="http://schemas.microsoft.com/office/drawing/2014/main" xmlns="" val="3451216127"/>
                    </a:ext>
                  </a:extLst>
                </a:gridCol>
              </a:tblGrid>
              <a:tr h="473706">
                <a:tc>
                  <a:txBody>
                    <a:bodyPr/>
                    <a:lstStyle/>
                    <a:p>
                      <a:pPr algn="l" fontAlgn="t"/>
                      <a:r>
                        <a:rPr lang="en-IN" sz="1900" b="0" cap="none" spc="0">
                          <a:solidFill>
                            <a:schemeClr val="bg1"/>
                          </a:solidFill>
                          <a:effectLst/>
                        </a:rPr>
                        <a:t>Message</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900" b="0" cap="none" spc="0">
                          <a:solidFill>
                            <a:schemeClr val="bg1"/>
                          </a:solidFill>
                          <a:effectLst/>
                        </a:rPr>
                        <a:t>Description</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109291707"/>
                  </a:ext>
                </a:extLst>
              </a:tr>
              <a:tr h="614953">
                <a:tc>
                  <a:txBody>
                    <a:bodyPr/>
                    <a:lstStyle/>
                    <a:p>
                      <a:pPr fontAlgn="t"/>
                      <a:r>
                        <a:rPr lang="en-IN" sz="1400" cap="none" spc="0">
                          <a:solidFill>
                            <a:schemeClr val="bg1"/>
                          </a:solidFill>
                          <a:effectLst/>
                        </a:rPr>
                        <a:t>500 Internal Server Error</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met an unexpected condition.</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440826213"/>
                  </a:ext>
                </a:extLst>
              </a:tr>
              <a:tr h="826823">
                <a:tc>
                  <a:txBody>
                    <a:bodyPr/>
                    <a:lstStyle/>
                    <a:p>
                      <a:pPr fontAlgn="t"/>
                      <a:r>
                        <a:rPr lang="en-IN" sz="1400" cap="none" spc="0">
                          <a:solidFill>
                            <a:schemeClr val="bg1"/>
                          </a:solidFill>
                          <a:effectLst/>
                        </a:rPr>
                        <a:t>501 Not Implemented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did not support the functionality required.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1511181659"/>
                  </a:ext>
                </a:extLst>
              </a:tr>
              <a:tr h="826823">
                <a:tc>
                  <a:txBody>
                    <a:bodyPr/>
                    <a:lstStyle/>
                    <a:p>
                      <a:pPr fontAlgn="t"/>
                      <a:r>
                        <a:rPr lang="en-IN" sz="1400" cap="none" spc="0">
                          <a:solidFill>
                            <a:schemeClr val="bg1"/>
                          </a:solidFill>
                          <a:effectLst/>
                        </a:rPr>
                        <a:t>502 Bad Gateway</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received an invalid response from the upstream server.</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303804084"/>
                  </a:ext>
                </a:extLst>
              </a:tr>
              <a:tr h="826823">
                <a:tc>
                  <a:txBody>
                    <a:bodyPr/>
                    <a:lstStyle/>
                    <a:p>
                      <a:pPr fontAlgn="t"/>
                      <a:r>
                        <a:rPr lang="en-IN" sz="1400" cap="none" spc="0">
                          <a:solidFill>
                            <a:schemeClr val="bg1"/>
                          </a:solidFill>
                          <a:effectLst/>
                        </a:rPr>
                        <a:t>503 Service Unavailable</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is temporarily overloading or down.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2727466926"/>
                  </a:ext>
                </a:extLst>
              </a:tr>
              <a:tr h="403083">
                <a:tc>
                  <a:txBody>
                    <a:bodyPr/>
                    <a:lstStyle/>
                    <a:p>
                      <a:pPr fontAlgn="t"/>
                      <a:r>
                        <a:rPr lang="en-IN" sz="1400" cap="none" spc="0">
                          <a:solidFill>
                            <a:schemeClr val="bg1"/>
                          </a:solidFill>
                          <a:effectLst/>
                        </a:rPr>
                        <a:t>504 Gateway Timeout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gateway has timed 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583059065"/>
                  </a:ext>
                </a:extLst>
              </a:tr>
              <a:tr h="614953">
                <a:tc>
                  <a:txBody>
                    <a:bodyPr/>
                    <a:lstStyle/>
                    <a:p>
                      <a:pPr fontAlgn="t"/>
                      <a:r>
                        <a:rPr lang="en-US" sz="1400" cap="none" spc="0">
                          <a:solidFill>
                            <a:schemeClr val="bg1"/>
                          </a:solidFill>
                          <a:effectLst/>
                        </a:rPr>
                        <a:t>505 HTTP Version Not Supported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server does not support the "http protocol" version.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801454168"/>
                  </a:ext>
                </a:extLst>
              </a:tr>
            </a:tbl>
          </a:graphicData>
        </a:graphic>
      </p:graphicFrame>
    </p:spTree>
    <p:extLst>
      <p:ext uri="{BB962C8B-B14F-4D97-AF65-F5344CB8AC3E}">
        <p14:creationId xmlns:p14="http://schemas.microsoft.com/office/powerpoint/2010/main" xmlns="" val="5867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D3F2B-58D8-F9F8-A467-E7F0B0ACE138}"/>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HTTP - Header Fields</a:t>
            </a:r>
            <a:br>
              <a:rPr lang="en-IN" b="0" i="0" dirty="0">
                <a:solidFill>
                  <a:srgbClr val="303030"/>
                </a:solidFill>
                <a:effectLst/>
                <a:latin typeface="Heebo" pitchFamily="2" charset="-79"/>
                <a:cs typeface="Heebo" pitchFamily="2" charset="-79"/>
              </a:rPr>
            </a:br>
            <a:endParaRPr lang="en-IN" dirty="0"/>
          </a:p>
        </p:txBody>
      </p:sp>
    </p:spTree>
    <p:extLst>
      <p:ext uri="{BB962C8B-B14F-4D97-AF65-F5344CB8AC3E}">
        <p14:creationId xmlns:p14="http://schemas.microsoft.com/office/powerpoint/2010/main" xmlns="" val="237857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8426B-3E66-5E1A-870D-34D45DE6345C}"/>
              </a:ext>
            </a:extLst>
          </p:cNvPr>
          <p:cNvSpPr>
            <a:spLocks noGrp="1"/>
          </p:cNvSpPr>
          <p:nvPr>
            <p:ph type="title"/>
          </p:nvPr>
        </p:nvSpPr>
        <p:spPr/>
        <p:txBody>
          <a:bodyPr/>
          <a:lstStyle/>
          <a:p>
            <a:r>
              <a:rPr lang="en-IN" b="1" i="0" dirty="0">
                <a:solidFill>
                  <a:srgbClr val="515151"/>
                </a:solidFill>
                <a:effectLst/>
                <a:latin typeface="-apple-system"/>
              </a:rPr>
              <a:t>media type formatters</a:t>
            </a:r>
            <a:br>
              <a:rPr lang="en-IN" b="1" i="0" dirty="0">
                <a:solidFill>
                  <a:srgbClr val="515151"/>
                </a:solidFill>
                <a:effectLst/>
                <a:latin typeface="-apple-system"/>
              </a:rPr>
            </a:br>
            <a:endParaRPr lang="en-IN" dirty="0"/>
          </a:p>
        </p:txBody>
      </p:sp>
      <p:sp>
        <p:nvSpPr>
          <p:cNvPr id="4" name="TextBox 3">
            <a:extLst>
              <a:ext uri="{FF2B5EF4-FFF2-40B4-BE49-F238E27FC236}">
                <a16:creationId xmlns:a16="http://schemas.microsoft.com/office/drawing/2014/main" xmlns="" id="{EF959E37-7FBF-580F-22A3-A8EB2D20006B}"/>
              </a:ext>
            </a:extLst>
          </p:cNvPr>
          <p:cNvSpPr txBox="1"/>
          <p:nvPr/>
        </p:nvSpPr>
        <p:spPr>
          <a:xfrm>
            <a:off x="838200" y="1266653"/>
            <a:ext cx="10884877" cy="1631216"/>
          </a:xfrm>
          <a:prstGeom prst="rect">
            <a:avLst/>
          </a:prstGeom>
          <a:noFill/>
        </p:spPr>
        <p:txBody>
          <a:bodyPr wrap="square">
            <a:spAutoFit/>
          </a:bodyPr>
          <a:lstStyle/>
          <a:p>
            <a:r>
              <a:rPr lang="en-US" sz="2000" b="0" i="0" dirty="0">
                <a:solidFill>
                  <a:srgbClr val="373E3F"/>
                </a:solidFill>
                <a:effectLst/>
                <a:latin typeface="-apple-system"/>
              </a:rPr>
              <a:t>In web API, media type formatters are classes that are responsible for serialization data. Here, serialization generally means a process of translating data into a format that can be transmitted and reconstructed later.  Because of serializing request/response data, Web API can understand request data format in a better way and send data in a format that the client expects. It simply specifies data that is being transferred among client and server in HTTP response or request. </a:t>
            </a:r>
            <a:endParaRPr lang="en-IN" sz="2000" dirty="0"/>
          </a:p>
        </p:txBody>
      </p:sp>
      <p:sp>
        <p:nvSpPr>
          <p:cNvPr id="6" name="TextBox 5">
            <a:extLst>
              <a:ext uri="{FF2B5EF4-FFF2-40B4-BE49-F238E27FC236}">
                <a16:creationId xmlns:a16="http://schemas.microsoft.com/office/drawing/2014/main" xmlns="" id="{90514350-EA3E-1D3A-6175-D1B8A07AC82D}"/>
              </a:ext>
            </a:extLst>
          </p:cNvPr>
          <p:cNvSpPr txBox="1"/>
          <p:nvPr/>
        </p:nvSpPr>
        <p:spPr>
          <a:xfrm>
            <a:off x="838200" y="3059668"/>
            <a:ext cx="6096000" cy="369332"/>
          </a:xfrm>
          <a:prstGeom prst="rect">
            <a:avLst/>
          </a:prstGeom>
          <a:noFill/>
        </p:spPr>
        <p:txBody>
          <a:bodyPr wrap="square">
            <a:spAutoFit/>
          </a:bodyPr>
          <a:lstStyle/>
          <a:p>
            <a:pPr algn="l"/>
            <a:r>
              <a:rPr lang="en-IN" b="1" i="0" dirty="0">
                <a:solidFill>
                  <a:srgbClr val="171717"/>
                </a:solidFill>
                <a:effectLst/>
                <a:latin typeface="Segoe UI" panose="020B0502040204020203" pitchFamily="34" charset="0"/>
              </a:rPr>
              <a:t>Internet Media Types</a:t>
            </a:r>
          </a:p>
        </p:txBody>
      </p:sp>
      <p:sp>
        <p:nvSpPr>
          <p:cNvPr id="8" name="TextBox 7">
            <a:extLst>
              <a:ext uri="{FF2B5EF4-FFF2-40B4-BE49-F238E27FC236}">
                <a16:creationId xmlns:a16="http://schemas.microsoft.com/office/drawing/2014/main" xmlns="" id="{543E6E94-FF80-7E71-1C91-7D41494CD95E}"/>
              </a:ext>
            </a:extLst>
          </p:cNvPr>
          <p:cNvSpPr txBox="1"/>
          <p:nvPr/>
        </p:nvSpPr>
        <p:spPr>
          <a:xfrm>
            <a:off x="838200" y="3590799"/>
            <a:ext cx="10193215" cy="1754326"/>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 media type, also called a MIME type, identifies the format of a piece of data. In HTTP, media types describe the format of the message body. A media type consists of two strings, a type and a subtype.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text/html</a:t>
            </a:r>
          </a:p>
          <a:p>
            <a:pPr algn="l">
              <a:buFont typeface="Arial" panose="020B0604020202020204" pitchFamily="34" charset="0"/>
              <a:buChar char="•"/>
            </a:pPr>
            <a:r>
              <a:rPr lang="en-US" b="0" i="0" dirty="0">
                <a:solidFill>
                  <a:srgbClr val="171717"/>
                </a:solidFill>
                <a:effectLst/>
                <a:latin typeface="Segoe UI" panose="020B0502040204020203" pitchFamily="34" charset="0"/>
              </a:rPr>
              <a:t>image/</a:t>
            </a:r>
            <a:r>
              <a:rPr lang="en-US" b="0" i="0" dirty="0" err="1">
                <a:solidFill>
                  <a:srgbClr val="171717"/>
                </a:solidFill>
                <a:effectLst/>
                <a:latin typeface="Segoe UI" panose="020B0502040204020203" pitchFamily="34" charset="0"/>
              </a:rPr>
              <a:t>png</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a:t>
            </a:r>
            <a:r>
              <a:rPr lang="en-US" b="0" i="0" dirty="0" err="1">
                <a:solidFill>
                  <a:srgbClr val="171717"/>
                </a:solidFill>
                <a:effectLst/>
                <a:latin typeface="Segoe UI" panose="020B0502040204020203" pitchFamily="34" charset="0"/>
              </a:rPr>
              <a:t>json</a:t>
            </a: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xmlns="" val="118026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852380-A834-1BCC-A3A5-2CAB7EA61350}"/>
              </a:ext>
            </a:extLst>
          </p:cNvPr>
          <p:cNvSpPr txBox="1"/>
          <p:nvPr/>
        </p:nvSpPr>
        <p:spPr>
          <a:xfrm>
            <a:off x="574431" y="359621"/>
            <a:ext cx="8932985" cy="1631216"/>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When an HTTP message contains an entity-body, the Content-Type header specifies the format of the message body. This tells the receiver how to parse the contents of the message body.</a:t>
            </a:r>
          </a:p>
          <a:p>
            <a:pPr algn="l"/>
            <a:r>
              <a:rPr lang="en-US" sz="2000" b="0" i="0" dirty="0">
                <a:solidFill>
                  <a:srgbClr val="171717"/>
                </a:solidFill>
                <a:effectLst/>
                <a:latin typeface="Segoe UI" panose="020B0502040204020203" pitchFamily="34" charset="0"/>
              </a:rPr>
              <a:t>For example, if an HTTP response contains a PNG image, the response might have the following headers.</a:t>
            </a:r>
          </a:p>
        </p:txBody>
      </p:sp>
      <p:sp>
        <p:nvSpPr>
          <p:cNvPr id="5" name="TextBox 4">
            <a:extLst>
              <a:ext uri="{FF2B5EF4-FFF2-40B4-BE49-F238E27FC236}">
                <a16:creationId xmlns:a16="http://schemas.microsoft.com/office/drawing/2014/main" xmlns="" id="{A96F0835-C1F3-5EEA-B695-118F09CCAD07}"/>
              </a:ext>
            </a:extLst>
          </p:cNvPr>
          <p:cNvSpPr txBox="1"/>
          <p:nvPr/>
        </p:nvSpPr>
        <p:spPr>
          <a:xfrm>
            <a:off x="808893" y="2134997"/>
            <a:ext cx="6096000" cy="923330"/>
          </a:xfrm>
          <a:prstGeom prst="rect">
            <a:avLst/>
          </a:prstGeom>
          <a:noFill/>
        </p:spPr>
        <p:txBody>
          <a:bodyPr wrap="square">
            <a:spAutoFit/>
          </a:bodyPr>
          <a:lstStyle/>
          <a:p>
            <a:r>
              <a:rPr lang="en-US" dirty="0"/>
              <a:t>HTTP/1.1 200 OK</a:t>
            </a:r>
          </a:p>
          <a:p>
            <a:r>
              <a:rPr lang="en-US" dirty="0"/>
              <a:t>Content-Length: 95267</a:t>
            </a:r>
          </a:p>
          <a:p>
            <a:r>
              <a:rPr lang="en-US" dirty="0"/>
              <a:t>Content-Type: image/</a:t>
            </a:r>
            <a:r>
              <a:rPr lang="en-US" dirty="0" err="1"/>
              <a:t>png</a:t>
            </a:r>
            <a:endParaRPr lang="en-IN" dirty="0"/>
          </a:p>
        </p:txBody>
      </p:sp>
      <p:sp>
        <p:nvSpPr>
          <p:cNvPr id="7" name="TextBox 6">
            <a:extLst>
              <a:ext uri="{FF2B5EF4-FFF2-40B4-BE49-F238E27FC236}">
                <a16:creationId xmlns:a16="http://schemas.microsoft.com/office/drawing/2014/main" xmlns="" id="{C093BAC7-4645-87AC-AEF4-5EC7CB706CFC}"/>
              </a:ext>
            </a:extLst>
          </p:cNvPr>
          <p:cNvSpPr txBox="1"/>
          <p:nvPr/>
        </p:nvSpPr>
        <p:spPr>
          <a:xfrm>
            <a:off x="574431" y="3199509"/>
            <a:ext cx="9343292"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the client sends a request message, it can include an Accept header. The Accept header tells the server which media type(s) the client wants from the server. For example:</a:t>
            </a:r>
            <a:endParaRPr lang="en-IN" dirty="0"/>
          </a:p>
        </p:txBody>
      </p:sp>
      <p:sp>
        <p:nvSpPr>
          <p:cNvPr id="9" name="TextBox 8">
            <a:extLst>
              <a:ext uri="{FF2B5EF4-FFF2-40B4-BE49-F238E27FC236}">
                <a16:creationId xmlns:a16="http://schemas.microsoft.com/office/drawing/2014/main" xmlns="" id="{553FC7DF-6802-66A6-7710-052452BACC3C}"/>
              </a:ext>
            </a:extLst>
          </p:cNvPr>
          <p:cNvSpPr txBox="1"/>
          <p:nvPr/>
        </p:nvSpPr>
        <p:spPr>
          <a:xfrm>
            <a:off x="808893" y="4266999"/>
            <a:ext cx="6096000" cy="369332"/>
          </a:xfrm>
          <a:prstGeom prst="rect">
            <a:avLst/>
          </a:prstGeom>
          <a:noFill/>
        </p:spPr>
        <p:txBody>
          <a:bodyPr wrap="square">
            <a:spAutoFit/>
          </a:bodyPr>
          <a:lstStyle/>
          <a:p>
            <a:r>
              <a:rPr lang="en-IN" dirty="0"/>
              <a:t>Accept: text/</a:t>
            </a:r>
            <a:r>
              <a:rPr lang="en-IN" dirty="0" err="1"/>
              <a:t>html,application</a:t>
            </a:r>
            <a:r>
              <a:rPr lang="en-IN" dirty="0"/>
              <a:t>/</a:t>
            </a:r>
            <a:r>
              <a:rPr lang="en-IN" dirty="0" err="1"/>
              <a:t>xhtml+xml,application</a:t>
            </a:r>
            <a:r>
              <a:rPr lang="en-IN" dirty="0"/>
              <a:t>/xml</a:t>
            </a:r>
          </a:p>
        </p:txBody>
      </p:sp>
      <p:sp>
        <p:nvSpPr>
          <p:cNvPr id="11" name="TextBox 10">
            <a:extLst>
              <a:ext uri="{FF2B5EF4-FFF2-40B4-BE49-F238E27FC236}">
                <a16:creationId xmlns:a16="http://schemas.microsoft.com/office/drawing/2014/main" xmlns="" id="{0619CFAC-5A99-186C-37D4-DAC836A4138E}"/>
              </a:ext>
            </a:extLst>
          </p:cNvPr>
          <p:cNvSpPr txBox="1"/>
          <p:nvPr/>
        </p:nvSpPr>
        <p:spPr>
          <a:xfrm>
            <a:off x="808893" y="5054512"/>
            <a:ext cx="6096000"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This header tells the server that the client wants either HTML, XHTML, or XML.</a:t>
            </a:r>
            <a:endParaRPr lang="en-IN" dirty="0"/>
          </a:p>
        </p:txBody>
      </p:sp>
    </p:spTree>
    <p:extLst>
      <p:ext uri="{BB962C8B-B14F-4D97-AF65-F5344CB8AC3E}">
        <p14:creationId xmlns:p14="http://schemas.microsoft.com/office/powerpoint/2010/main" xmlns="" val="49794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D4B4525D-59B6-813F-B03A-89EA88C52ED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49779" y="140677"/>
            <a:ext cx="6710363"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8715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4C84AC00-A5A5-17A6-B3E7-788DBF544364}"/>
              </a:ext>
            </a:extLst>
          </p:cNvPr>
          <p:cNvGraphicFramePr>
            <a:graphicFrameLocks noGrp="1"/>
          </p:cNvGraphicFramePr>
          <p:nvPr>
            <p:extLst>
              <p:ext uri="{D42A27DB-BD31-4B8C-83A1-F6EECF244321}">
                <p14:modId xmlns:p14="http://schemas.microsoft.com/office/powerpoint/2010/main" xmlns="" val="836762665"/>
              </p:ext>
            </p:extLst>
          </p:nvPr>
        </p:nvGraphicFramePr>
        <p:xfrm>
          <a:off x="521676" y="1323744"/>
          <a:ext cx="11670323" cy="3749040"/>
        </p:xfrm>
        <a:graphic>
          <a:graphicData uri="http://schemas.openxmlformats.org/drawingml/2006/table">
            <a:tbl>
              <a:tblPr/>
              <a:tblGrid>
                <a:gridCol w="4260904">
                  <a:extLst>
                    <a:ext uri="{9D8B030D-6E8A-4147-A177-3AD203B41FA5}">
                      <a16:colId xmlns:a16="http://schemas.microsoft.com/office/drawing/2014/main" xmlns="" val="2351096120"/>
                    </a:ext>
                  </a:extLst>
                </a:gridCol>
                <a:gridCol w="3519311">
                  <a:extLst>
                    <a:ext uri="{9D8B030D-6E8A-4147-A177-3AD203B41FA5}">
                      <a16:colId xmlns:a16="http://schemas.microsoft.com/office/drawing/2014/main" xmlns="" val="3217867043"/>
                    </a:ext>
                  </a:extLst>
                </a:gridCol>
                <a:gridCol w="3890108">
                  <a:extLst>
                    <a:ext uri="{9D8B030D-6E8A-4147-A177-3AD203B41FA5}">
                      <a16:colId xmlns:a16="http://schemas.microsoft.com/office/drawing/2014/main" xmlns="" val="3703197472"/>
                    </a:ext>
                  </a:extLst>
                </a:gridCol>
              </a:tblGrid>
              <a:tr h="0">
                <a:tc>
                  <a:txBody>
                    <a:bodyPr/>
                    <a:lstStyle/>
                    <a:p>
                      <a:pPr algn="l" fontAlgn="ctr"/>
                      <a:r>
                        <a:rPr lang="en-IN" sz="2400">
                          <a:effectLst/>
                          <a:latin typeface="-apple-system"/>
                        </a:rPr>
                        <a:t>Media Type Formatter Class</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MIME Type</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Description</a:t>
                      </a:r>
                    </a:p>
                  </a:txBody>
                  <a:tcPr anchor="ctr">
                    <a:lnL>
                      <a:noFill/>
                    </a:lnL>
                    <a:lnR>
                      <a:noFill/>
                    </a:lnR>
                    <a:lnT>
                      <a:noFill/>
                    </a:lnT>
                    <a:lnB>
                      <a:noFill/>
                    </a:lnB>
                    <a:solidFill>
                      <a:srgbClr val="CDD5E4"/>
                    </a:solidFill>
                  </a:tcPr>
                </a:tc>
                <a:extLst>
                  <a:ext uri="{0D108BD9-81ED-4DB2-BD59-A6C34878D82A}">
                    <a16:rowId xmlns:a16="http://schemas.microsoft.com/office/drawing/2014/main" xmlns="" val="2905591297"/>
                  </a:ext>
                </a:extLst>
              </a:tr>
              <a:tr h="0">
                <a:tc>
                  <a:txBody>
                    <a:bodyPr/>
                    <a:lstStyle/>
                    <a:p>
                      <a:pPr algn="l"/>
                      <a:r>
                        <a:rPr lang="en-IN" sz="2400">
                          <a:effectLst/>
                          <a:latin typeface="-apple-system"/>
                        </a:rPr>
                        <a:t>JsonMediaTypeFormatter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application/json, text/json</a:t>
                      </a:r>
                    </a:p>
                  </a:txBody>
                  <a:tcPr anchor="ctr">
                    <a:lnL>
                      <a:noFill/>
                    </a:lnL>
                    <a:lnR>
                      <a:noFill/>
                    </a:lnR>
                    <a:lnT>
                      <a:noFill/>
                    </a:lnT>
                    <a:lnB>
                      <a:noFill/>
                    </a:lnB>
                    <a:solidFill>
                      <a:srgbClr val="F2F6FD"/>
                    </a:solidFill>
                  </a:tcPr>
                </a:tc>
                <a:tc>
                  <a:txBody>
                    <a:bodyPr/>
                    <a:lstStyle/>
                    <a:p>
                      <a:pPr algn="l"/>
                      <a:r>
                        <a:rPr lang="en-IN" sz="2400">
                          <a:effectLst/>
                          <a:latin typeface="-apple-system"/>
                        </a:rPr>
                        <a:t>Handles JSON format</a:t>
                      </a:r>
                    </a:p>
                  </a:txBody>
                  <a:tcPr anchor="ctr">
                    <a:lnL>
                      <a:noFill/>
                    </a:lnL>
                    <a:lnR>
                      <a:noFill/>
                    </a:lnR>
                    <a:lnT>
                      <a:noFill/>
                    </a:lnT>
                    <a:lnB>
                      <a:noFill/>
                    </a:lnB>
                    <a:solidFill>
                      <a:srgbClr val="F2F6FD"/>
                    </a:solidFill>
                  </a:tcPr>
                </a:tc>
                <a:extLst>
                  <a:ext uri="{0D108BD9-81ED-4DB2-BD59-A6C34878D82A}">
                    <a16:rowId xmlns:a16="http://schemas.microsoft.com/office/drawing/2014/main" xmlns="" val="4180700542"/>
                  </a:ext>
                </a:extLst>
              </a:tr>
              <a:tr h="0">
                <a:tc>
                  <a:txBody>
                    <a:bodyPr/>
                    <a:lstStyle/>
                    <a:p>
                      <a:pPr algn="l"/>
                      <a:r>
                        <a:rPr lang="en-IN" sz="2400">
                          <a:effectLst/>
                          <a:latin typeface="-apple-system"/>
                        </a:rPr>
                        <a:t>XmlMediaTypeFormatter</a:t>
                      </a:r>
                    </a:p>
                  </a:txBody>
                  <a:tcPr anchor="ctr">
                    <a:lnL>
                      <a:noFill/>
                    </a:lnL>
                    <a:lnR>
                      <a:noFill/>
                    </a:lnR>
                    <a:lnT>
                      <a:noFill/>
                    </a:lnT>
                    <a:lnB>
                      <a:noFill/>
                    </a:lnB>
                    <a:solidFill>
                      <a:srgbClr val="E4EEFF"/>
                    </a:solidFill>
                  </a:tcPr>
                </a:tc>
                <a:tc>
                  <a:txBody>
                    <a:bodyPr/>
                    <a:lstStyle/>
                    <a:p>
                      <a:pPr algn="l"/>
                      <a:r>
                        <a:rPr lang="en-IN" sz="2400">
                          <a:effectLst/>
                          <a:latin typeface="-apple-system"/>
                        </a:rPr>
                        <a:t>application/xml, text/json</a:t>
                      </a:r>
                    </a:p>
                  </a:txBody>
                  <a:tcPr anchor="ctr">
                    <a:lnL>
                      <a:noFill/>
                    </a:lnL>
                    <a:lnR>
                      <a:noFill/>
                    </a:lnR>
                    <a:lnT>
                      <a:noFill/>
                    </a:lnT>
                    <a:lnB>
                      <a:noFill/>
                    </a:lnB>
                    <a:solidFill>
                      <a:srgbClr val="E4EEFF"/>
                    </a:solidFill>
                  </a:tcPr>
                </a:tc>
                <a:tc>
                  <a:txBody>
                    <a:bodyPr/>
                    <a:lstStyle/>
                    <a:p>
                      <a:pPr algn="l"/>
                      <a:r>
                        <a:rPr lang="en-IN" sz="2400">
                          <a:effectLst/>
                          <a:latin typeface="-apple-system"/>
                        </a:rPr>
                        <a:t>Handles XML format</a:t>
                      </a:r>
                    </a:p>
                  </a:txBody>
                  <a:tcPr anchor="ctr">
                    <a:lnL>
                      <a:noFill/>
                    </a:lnL>
                    <a:lnR>
                      <a:noFill/>
                    </a:lnR>
                    <a:lnT>
                      <a:noFill/>
                    </a:lnT>
                    <a:lnB>
                      <a:noFill/>
                    </a:lnB>
                    <a:solidFill>
                      <a:srgbClr val="E4EEFF"/>
                    </a:solidFill>
                  </a:tcPr>
                </a:tc>
                <a:extLst>
                  <a:ext uri="{0D108BD9-81ED-4DB2-BD59-A6C34878D82A}">
                    <a16:rowId xmlns:a16="http://schemas.microsoft.com/office/drawing/2014/main" xmlns="" val="4002819042"/>
                  </a:ext>
                </a:extLst>
              </a:tr>
              <a:tr h="0">
                <a:tc>
                  <a:txBody>
                    <a:bodyPr/>
                    <a:lstStyle/>
                    <a:p>
                      <a:pPr algn="l"/>
                      <a:r>
                        <a:rPr lang="en-IN" sz="2400">
                          <a:effectLst/>
                          <a:latin typeface="-apple-system"/>
                        </a:rPr>
                        <a:t>FormUrlEncodedMediaTypeFormatter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application/x-www-form-urlencoded</a:t>
                      </a:r>
                    </a:p>
                  </a:txBody>
                  <a:tcPr anchor="ctr">
                    <a:lnL>
                      <a:noFill/>
                    </a:lnL>
                    <a:lnR>
                      <a:noFill/>
                    </a:lnR>
                    <a:lnT>
                      <a:noFill/>
                    </a:lnT>
                    <a:lnB>
                      <a:noFill/>
                    </a:lnB>
                    <a:solidFill>
                      <a:srgbClr val="F2F6FD"/>
                    </a:solidFill>
                  </a:tcPr>
                </a:tc>
                <a:tc>
                  <a:txBody>
                    <a:bodyPr/>
                    <a:lstStyle/>
                    <a:p>
                      <a:pPr algn="l"/>
                      <a:r>
                        <a:rPr lang="en-IN" sz="2400">
                          <a:effectLst/>
                          <a:latin typeface="-apple-system"/>
                        </a:rPr>
                        <a:t>Handles HTM form URL-encoded data</a:t>
                      </a:r>
                    </a:p>
                  </a:txBody>
                  <a:tcPr anchor="ctr">
                    <a:lnL>
                      <a:noFill/>
                    </a:lnL>
                    <a:lnR>
                      <a:noFill/>
                    </a:lnR>
                    <a:lnT>
                      <a:noFill/>
                    </a:lnT>
                    <a:lnB>
                      <a:noFill/>
                    </a:lnB>
                    <a:solidFill>
                      <a:srgbClr val="F2F6FD"/>
                    </a:solidFill>
                  </a:tcPr>
                </a:tc>
                <a:extLst>
                  <a:ext uri="{0D108BD9-81ED-4DB2-BD59-A6C34878D82A}">
                    <a16:rowId xmlns:a16="http://schemas.microsoft.com/office/drawing/2014/main" xmlns="" val="1382640513"/>
                  </a:ext>
                </a:extLst>
              </a:tr>
              <a:tr h="0">
                <a:tc>
                  <a:txBody>
                    <a:bodyPr/>
                    <a:lstStyle/>
                    <a:p>
                      <a:pPr algn="l"/>
                      <a:r>
                        <a:rPr lang="en-IN" sz="2400">
                          <a:effectLst/>
                          <a:latin typeface="-apple-system"/>
                        </a:rPr>
                        <a:t>JQueryMvcFormUrlEncodedFormatter</a:t>
                      </a:r>
                    </a:p>
                  </a:txBody>
                  <a:tcPr anchor="ctr">
                    <a:lnL>
                      <a:noFill/>
                    </a:lnL>
                    <a:lnR>
                      <a:noFill/>
                    </a:lnR>
                    <a:lnT>
                      <a:noFill/>
                    </a:lnT>
                    <a:lnB>
                      <a:noFill/>
                    </a:lnB>
                    <a:solidFill>
                      <a:srgbClr val="E4EEFF"/>
                    </a:solidFill>
                  </a:tcPr>
                </a:tc>
                <a:tc>
                  <a:txBody>
                    <a:bodyPr/>
                    <a:lstStyle/>
                    <a:p>
                      <a:pPr algn="l"/>
                      <a:r>
                        <a:rPr lang="en-IN" sz="2400" dirty="0">
                          <a:effectLst/>
                          <a:latin typeface="-apple-system"/>
                        </a:rPr>
                        <a:t>application/x-www-form-</a:t>
                      </a:r>
                      <a:r>
                        <a:rPr lang="en-IN" sz="2400" dirty="0" err="1">
                          <a:effectLst/>
                          <a:latin typeface="-apple-system"/>
                        </a:rPr>
                        <a:t>urlencoded</a:t>
                      </a:r>
                      <a:endParaRPr lang="en-IN" sz="2400" dirty="0">
                        <a:effectLst/>
                        <a:latin typeface="-apple-system"/>
                      </a:endParaRPr>
                    </a:p>
                  </a:txBody>
                  <a:tcPr anchor="ctr">
                    <a:lnL>
                      <a:noFill/>
                    </a:lnL>
                    <a:lnR>
                      <a:noFill/>
                    </a:lnR>
                    <a:lnT>
                      <a:noFill/>
                    </a:lnT>
                    <a:lnB>
                      <a:noFill/>
                    </a:lnB>
                    <a:solidFill>
                      <a:srgbClr val="E4EEFF"/>
                    </a:solidFill>
                  </a:tcPr>
                </a:tc>
                <a:tc>
                  <a:txBody>
                    <a:bodyPr/>
                    <a:lstStyle/>
                    <a:p>
                      <a:pPr algn="l"/>
                      <a:r>
                        <a:rPr lang="en-IN" sz="2400" dirty="0">
                          <a:effectLst/>
                          <a:latin typeface="-apple-system"/>
                        </a:rPr>
                        <a:t>Handles model-bound HTML form URL-encoded data</a:t>
                      </a:r>
                    </a:p>
                  </a:txBody>
                  <a:tcPr anchor="ctr">
                    <a:lnL>
                      <a:noFill/>
                    </a:lnL>
                    <a:lnR>
                      <a:noFill/>
                    </a:lnR>
                    <a:lnT>
                      <a:noFill/>
                    </a:lnT>
                    <a:lnB>
                      <a:noFill/>
                    </a:lnB>
                    <a:solidFill>
                      <a:srgbClr val="E4EEFF"/>
                    </a:solidFill>
                  </a:tcPr>
                </a:tc>
                <a:extLst>
                  <a:ext uri="{0D108BD9-81ED-4DB2-BD59-A6C34878D82A}">
                    <a16:rowId xmlns:a16="http://schemas.microsoft.com/office/drawing/2014/main" xmlns="" val="1950315260"/>
                  </a:ext>
                </a:extLst>
              </a:tr>
            </a:tbl>
          </a:graphicData>
        </a:graphic>
      </p:graphicFrame>
    </p:spTree>
    <p:extLst>
      <p:ext uri="{BB962C8B-B14F-4D97-AF65-F5344CB8AC3E}">
        <p14:creationId xmlns:p14="http://schemas.microsoft.com/office/powerpoint/2010/main" xmlns="" val="155386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a16="http://schemas.microsoft.com/office/drawing/2014/main" xmlns="" id="{B332600C-853E-37D8-8B95-2E01F217AA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8260" y="2368515"/>
            <a:ext cx="8178133" cy="380598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p14="http://schemas.microsoft.com/office/powerpoint/2010/main" xmlns="" val="1071779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a16="http://schemas.microsoft.com/office/drawing/2014/main" xmlns=""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a16="http://schemas.microsoft.com/office/drawing/2014/main" xmlns=""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p14="http://schemas.microsoft.com/office/powerpoint/2010/main" xmlns="" val="11927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a16="http://schemas.microsoft.com/office/drawing/2014/main" xmlns=""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a16="http://schemas.microsoft.com/office/drawing/2014/main" xmlns=""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a16="http://schemas.microsoft.com/office/drawing/2014/main" xmlns=""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a16="http://schemas.microsoft.com/office/drawing/2014/main" xmlns=""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p14="http://schemas.microsoft.com/office/powerpoint/2010/main" xmlns="" val="68261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A0B98A3-E22A-2147-8707-63EDD462CB19}"/>
              </a:ext>
            </a:extLst>
          </p:cNvPr>
          <p:cNvSpPr txBox="1"/>
          <p:nvPr/>
        </p:nvSpPr>
        <p:spPr>
          <a:xfrm>
            <a:off x="797169" y="372180"/>
            <a:ext cx="6096000" cy="369332"/>
          </a:xfrm>
          <a:prstGeom prst="rect">
            <a:avLst/>
          </a:prstGeom>
          <a:noFill/>
        </p:spPr>
        <p:txBody>
          <a:bodyPr wrap="square">
            <a:spAutoFit/>
          </a:bodyPr>
          <a:lstStyle/>
          <a:p>
            <a:pPr algn="l"/>
            <a:r>
              <a:rPr lang="en-US" b="1" i="0" dirty="0">
                <a:solidFill>
                  <a:srgbClr val="515151"/>
                </a:solidFill>
                <a:effectLst/>
                <a:latin typeface="-apple-system"/>
              </a:rPr>
              <a:t> Why to choose Web API over WCF?</a:t>
            </a:r>
          </a:p>
        </p:txBody>
      </p:sp>
      <p:sp>
        <p:nvSpPr>
          <p:cNvPr id="5" name="TextBox 4">
            <a:extLst>
              <a:ext uri="{FF2B5EF4-FFF2-40B4-BE49-F238E27FC236}">
                <a16:creationId xmlns:a16="http://schemas.microsoft.com/office/drawing/2014/main" xmlns="" id="{83CE9B68-68DF-68B7-102A-BB17782AAC84}"/>
              </a:ext>
            </a:extLst>
          </p:cNvPr>
          <p:cNvSpPr txBox="1"/>
          <p:nvPr/>
        </p:nvSpPr>
        <p:spPr>
          <a:xfrm>
            <a:off x="691661" y="1582341"/>
            <a:ext cx="10679723"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515151"/>
                </a:solidFill>
                <a:effectLst/>
                <a:latin typeface="-apple-system"/>
              </a:rPr>
              <a:t>Web API uses all features of HTTP such as URIs, request/response headers, caching, versioning, various content formats, etc.</a:t>
            </a:r>
          </a:p>
          <a:p>
            <a:pPr algn="l">
              <a:buFont typeface="Arial" panose="020B0604020202020204" pitchFamily="34" charset="0"/>
              <a:buChar char="•"/>
            </a:pPr>
            <a:r>
              <a:rPr lang="en-US" sz="2400" b="0" i="0" dirty="0">
                <a:solidFill>
                  <a:srgbClr val="515151"/>
                </a:solidFill>
                <a:effectLst/>
                <a:latin typeface="-apple-system"/>
              </a:rPr>
              <a:t>One does not have to define or explain any extra config setting for different devices in Web API.</a:t>
            </a:r>
          </a:p>
          <a:p>
            <a:pPr algn="l">
              <a:buFont typeface="Arial" panose="020B0604020202020204" pitchFamily="34" charset="0"/>
              <a:buChar char="•"/>
            </a:pPr>
            <a:r>
              <a:rPr lang="en-US" sz="2400" b="0" i="0" dirty="0">
                <a:solidFill>
                  <a:srgbClr val="515151"/>
                </a:solidFill>
                <a:effectLst/>
                <a:latin typeface="-apple-system"/>
              </a:rPr>
              <a:t>Web API uses different text formats including XML because of which it is faster and more preferred for lightweight services.</a:t>
            </a:r>
          </a:p>
          <a:p>
            <a:pPr algn="l">
              <a:buFont typeface="Arial" panose="020B0604020202020204" pitchFamily="34" charset="0"/>
              <a:buChar char="•"/>
            </a:pPr>
            <a:r>
              <a:rPr lang="en-US" sz="2400" b="0" i="0" dirty="0">
                <a:solidFill>
                  <a:srgbClr val="515151"/>
                </a:solidFill>
                <a:effectLst/>
                <a:latin typeface="-apple-system"/>
              </a:rPr>
              <a:t>Web API also supports MVC features whereas WCF does not support MVC features.</a:t>
            </a:r>
          </a:p>
          <a:p>
            <a:pPr algn="l">
              <a:buFont typeface="Arial" panose="020B0604020202020204" pitchFamily="34" charset="0"/>
              <a:buChar char="•"/>
            </a:pPr>
            <a:r>
              <a:rPr lang="en-US" sz="2400" b="0" i="0" dirty="0">
                <a:solidFill>
                  <a:srgbClr val="515151"/>
                </a:solidFill>
                <a:effectLst/>
                <a:latin typeface="-apple-system"/>
              </a:rPr>
              <a:t>Web API provides more flexibility as compared to WCF.</a:t>
            </a:r>
          </a:p>
          <a:p>
            <a:pPr algn="l">
              <a:buFont typeface="Arial" panose="020B0604020202020204" pitchFamily="34" charset="0"/>
              <a:buChar char="•"/>
            </a:pPr>
            <a:r>
              <a:rPr lang="en-US" sz="2400" b="0" i="0" dirty="0">
                <a:solidFill>
                  <a:srgbClr val="515151"/>
                </a:solidFill>
                <a:effectLst/>
                <a:latin typeface="-apple-system"/>
              </a:rPr>
              <a:t>Web API uses standard security like token authentication, basic authentication, etc., to provide secure service whereas WCF uses WS-I standard to provide secure service.</a:t>
            </a:r>
          </a:p>
        </p:txBody>
      </p:sp>
    </p:spTree>
    <p:extLst>
      <p:ext uri="{BB962C8B-B14F-4D97-AF65-F5344CB8AC3E}">
        <p14:creationId xmlns:p14="http://schemas.microsoft.com/office/powerpoint/2010/main" xmlns="" val="420442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a16="http://schemas.microsoft.com/office/drawing/2014/main" xmlns=""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p14="http://schemas.microsoft.com/office/powerpoint/2010/main" xmlns="" val="2799300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a16="http://schemas.microsoft.com/office/drawing/2014/main" xmlns=""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a16="http://schemas.microsoft.com/office/drawing/2014/main" xmlns=""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p14="http://schemas.microsoft.com/office/powerpoint/2010/main" xmlns="" val="258509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a16="http://schemas.microsoft.com/office/drawing/2014/main" xmlns="" id="{C283CAE4-8D14-4AAD-62EE-527CFF7EAB4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61151" y="274955"/>
            <a:ext cx="7125929" cy="315404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p14="http://schemas.microsoft.com/office/powerpoint/2010/main" xmlns="" val="320633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p14="http://schemas.microsoft.com/office/powerpoint/2010/main" xmlns="" val="1848568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p14="http://schemas.microsoft.com/office/powerpoint/2010/main" xmlns="" val="59309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p14="http://schemas.microsoft.com/office/powerpoint/2010/main" xmlns="" val="2565509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xmlns=""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a16="http://schemas.microsoft.com/office/drawing/2014/main" xmlns=""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p14="http://schemas.microsoft.com/office/powerpoint/2010/main" xmlns="" val="1323868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a16="http://schemas.microsoft.com/office/drawing/2014/main" xmlns="" id="{1B9C14A6-1025-F874-7673-880072838DD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70873" y="1883474"/>
            <a:ext cx="8772662" cy="30910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2432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a16="http://schemas.microsoft.com/office/drawing/2014/main" xmlns=""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a16="http://schemas.microsoft.com/office/drawing/2014/main" xmlns=""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p14="http://schemas.microsoft.com/office/powerpoint/2010/main" xmlns="" val="3708287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p14="http://schemas.microsoft.com/office/powerpoint/2010/main" xmlns="" val="14082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xmlns="" id="{9FC29DC2-725C-9C58-FA1D-A9B1EA086DE3}"/>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34" r="135" b="1"/>
          <a:stretch/>
        </p:blipFill>
        <p:spPr bwMode="auto">
          <a:xfrm>
            <a:off x="359229" y="987425"/>
            <a:ext cx="10996159" cy="55113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842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a16="http://schemas.microsoft.com/office/drawing/2014/main" xmlns=""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sz="2000" b="1" i="0" dirty="0">
                <a:solidFill>
                  <a:srgbClr val="6B7C8B"/>
                </a:solidFill>
                <a:effectLst/>
                <a:latin typeface="inherit"/>
              </a:rPr>
              <a:t>[</a:t>
            </a:r>
            <a:r>
              <a:rPr lang="en-US" sz="2000" b="0" i="0" dirty="0">
                <a:solidFill>
                  <a:srgbClr val="4284AE"/>
                </a:solidFill>
                <a:effectLst/>
                <a:latin typeface="inherit"/>
              </a:rPr>
              <a:t>Route</a:t>
            </a:r>
            <a:r>
              <a:rPr lang="en-US" sz="2000" b="1" i="0" dirty="0">
                <a:solidFill>
                  <a:srgbClr val="6B7C8B"/>
                </a:solidFill>
                <a:effectLst/>
                <a:latin typeface="inherit"/>
              </a:rPr>
              <a:t>(</a:t>
            </a:r>
            <a:r>
              <a:rPr lang="en-US" sz="2000" b="0" i="0" dirty="0">
                <a:solidFill>
                  <a:srgbClr val="7CC379"/>
                </a:solidFill>
                <a:effectLst/>
                <a:latin typeface="inherit"/>
              </a:rPr>
              <a:t>"Employee/Search"</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public</a:t>
            </a:r>
            <a:r>
              <a:rPr lang="en-US" sz="2000" b="0" i="0" dirty="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spTree>
    <p:extLst>
      <p:ext uri="{BB962C8B-B14F-4D97-AF65-F5344CB8AC3E}">
        <p14:creationId xmlns:p14="http://schemas.microsoft.com/office/powerpoint/2010/main" xmlns="" val="1877113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a16="http://schemas.microsoft.com/office/drawing/2014/main" xmlns=""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a16="http://schemas.microsoft.com/office/drawing/2014/main" xmlns=""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r>
              <a:rPr lang="en-US" dirty="0"/>
              <a:t/>
            </a:r>
            <a:br>
              <a:rPr lang="en-US" dirty="0"/>
            </a:br>
            <a:endParaRPr lang="en-IN" dirty="0"/>
          </a:p>
        </p:txBody>
      </p:sp>
      <p:pic>
        <p:nvPicPr>
          <p:cNvPr id="6" name="Picture 5">
            <a:extLst>
              <a:ext uri="{FF2B5EF4-FFF2-40B4-BE49-F238E27FC236}">
                <a16:creationId xmlns:a16="http://schemas.microsoft.com/office/drawing/2014/main" xmlns=""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p14="http://schemas.microsoft.com/office/powerpoint/2010/main" xmlns="" val="3390360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p14="http://schemas.microsoft.com/office/powerpoint/2010/main" xmlns="" val="652758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xmlns="" val="2780429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p14="http://schemas.microsoft.com/office/powerpoint/2010/main" xmlns="" val="3370380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a16="http://schemas.microsoft.com/office/drawing/2014/main" xmlns=""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xmlns="" val="2690655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a16="http://schemas.microsoft.com/office/drawing/2014/main" xmlns=""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p14="http://schemas.microsoft.com/office/powerpoint/2010/main" xmlns="" val="603214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xmlns=""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xmlns="" val="1048224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xmlns=""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xmlns="" val="991950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p14="http://schemas.microsoft.com/office/powerpoint/2010/main" xmlns="" val="87569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10E78-9B27-B889-3189-7421FF9FD888}"/>
              </a:ext>
            </a:extLst>
          </p:cNvPr>
          <p:cNvSpPr>
            <a:spLocks noGrp="1"/>
          </p:cNvSpPr>
          <p:nvPr>
            <p:ph type="title"/>
          </p:nvPr>
        </p:nvSpPr>
        <p:spPr/>
        <p:txBody>
          <a:bodyPr/>
          <a:lstStyle/>
          <a:p>
            <a:r>
              <a:rPr lang="en-IN" dirty="0"/>
              <a:t>Why </a:t>
            </a:r>
            <a:r>
              <a:rPr lang="en-IN" dirty="0" smtClean="0"/>
              <a:t>Rest</a:t>
            </a:r>
            <a:r>
              <a:rPr lang="en-IN" dirty="0"/>
              <a:t>?</a:t>
            </a:r>
          </a:p>
        </p:txBody>
      </p:sp>
      <p:sp>
        <p:nvSpPr>
          <p:cNvPr id="4" name="TextBox 3">
            <a:extLst>
              <a:ext uri="{FF2B5EF4-FFF2-40B4-BE49-F238E27FC236}">
                <a16:creationId xmlns:a16="http://schemas.microsoft.com/office/drawing/2014/main" xmlns="" id="{B5EA700C-50C3-DBA5-B120-0AF56926AFA8}"/>
              </a:ext>
            </a:extLst>
          </p:cNvPr>
          <p:cNvSpPr txBox="1"/>
          <p:nvPr/>
        </p:nvSpPr>
        <p:spPr>
          <a:xfrm>
            <a:off x="550985" y="2551837"/>
            <a:ext cx="8593015" cy="1631216"/>
          </a:xfrm>
          <a:prstGeom prst="rect">
            <a:avLst/>
          </a:prstGeom>
          <a:noFill/>
        </p:spPr>
        <p:txBody>
          <a:bodyPr wrap="square">
            <a:spAutoFit/>
          </a:bodyPr>
          <a:lstStyle/>
          <a:p>
            <a:r>
              <a:rPr lang="en-US" sz="2000" b="0" i="0" dirty="0">
                <a:solidFill>
                  <a:srgbClr val="273239"/>
                </a:solidFill>
                <a:effectLst/>
                <a:latin typeface="urw-din"/>
              </a:rPr>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 </a:t>
            </a:r>
            <a:endParaRPr lang="en-IN" sz="2000" dirty="0"/>
          </a:p>
        </p:txBody>
      </p:sp>
    </p:spTree>
    <p:extLst>
      <p:ext uri="{BB962C8B-B14F-4D97-AF65-F5344CB8AC3E}">
        <p14:creationId xmlns:p14="http://schemas.microsoft.com/office/powerpoint/2010/main" xmlns="" val="1842597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p14="http://schemas.microsoft.com/office/powerpoint/2010/main" xmlns="" val="3730570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3C670092-4EEF-B778-D58D-67B9164FC97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0897" y="0"/>
            <a:ext cx="10192299" cy="566083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49CA63BD-89FD-73D5-6A3E-EE4F16359AAD}"/>
              </a:ext>
            </a:extLst>
          </p:cNvPr>
          <p:cNvSpPr txBox="1"/>
          <p:nvPr/>
        </p:nvSpPr>
        <p:spPr>
          <a:xfrm>
            <a:off x="1688124" y="5870303"/>
            <a:ext cx="7256584" cy="646331"/>
          </a:xfrm>
          <a:prstGeom prst="rect">
            <a:avLst/>
          </a:prstGeom>
          <a:noFill/>
        </p:spPr>
        <p:txBody>
          <a:bodyPr wrap="square">
            <a:spAutoFit/>
          </a:bodyPr>
          <a:lstStyle/>
          <a:p>
            <a:pPr algn="l" fontAlgn="base"/>
            <a:r>
              <a:rPr lang="en-IN" b="0" i="0" dirty="0">
                <a:solidFill>
                  <a:srgbClr val="273239"/>
                </a:solidFill>
                <a:effectLst/>
                <a:latin typeface="urw-din"/>
              </a:rPr>
              <a:t>6)Code on Demand:-</a:t>
            </a:r>
            <a:r>
              <a:rPr lang="en-US" b="0" i="0" dirty="0">
                <a:solidFill>
                  <a:srgbClr val="273239"/>
                </a:solidFill>
                <a:effectLst/>
                <a:latin typeface="urw-din"/>
              </a:rPr>
              <a:t>It is an optional feature. According to this, servers can also provide executable code to the client</a:t>
            </a:r>
            <a:endParaRPr lang="en-IN" b="0" i="0" dirty="0">
              <a:solidFill>
                <a:srgbClr val="273239"/>
              </a:solidFill>
              <a:effectLst/>
              <a:latin typeface="urw-din"/>
            </a:endParaRPr>
          </a:p>
        </p:txBody>
      </p:sp>
    </p:spTree>
    <p:extLst>
      <p:ext uri="{BB962C8B-B14F-4D97-AF65-F5344CB8AC3E}">
        <p14:creationId xmlns:p14="http://schemas.microsoft.com/office/powerpoint/2010/main" xmlns="" val="34993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23EED5-F9FD-B9C4-B619-4022AB6EC157}"/>
              </a:ext>
            </a:extLst>
          </p:cNvPr>
          <p:cNvSpPr>
            <a:spLocks noGrp="1"/>
          </p:cNvSpPr>
          <p:nvPr>
            <p:ph type="title"/>
          </p:nvPr>
        </p:nvSpPr>
        <p:spPr/>
        <p:txBody>
          <a:bodyPr>
            <a:normAutofit fontScale="90000"/>
          </a:bodyPr>
          <a:lstStyle/>
          <a:p>
            <a:r>
              <a:rPr lang="en-US" b="1" i="0" u="none" strike="noStrike" dirty="0">
                <a:solidFill>
                  <a:srgbClr val="000000"/>
                </a:solidFill>
                <a:effectLst/>
                <a:latin typeface="Arial" panose="020B0604020202020204" pitchFamily="34" charset="0"/>
              </a:rPr>
              <a:t>What Are RESTful Web Services?</a:t>
            </a:r>
            <a:br>
              <a:rPr lang="en-US" b="1" i="0" u="none" strike="noStrike" dirty="0">
                <a:solidFill>
                  <a:srgbClr val="000000"/>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xmlns="" id="{048C456C-7F7E-B273-93C6-76A9C89CB727}"/>
              </a:ext>
            </a:extLst>
          </p:cNvPr>
          <p:cNvSpPr txBox="1"/>
          <p:nvPr/>
        </p:nvSpPr>
        <p:spPr>
          <a:xfrm>
            <a:off x="996460" y="1860681"/>
            <a:ext cx="9753601" cy="4093428"/>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RESTful web services</a:t>
            </a:r>
            <a:r>
              <a:rPr lang="en-US" sz="2000" b="0" i="0" dirty="0">
                <a:solidFill>
                  <a:srgbClr val="000000"/>
                </a:solidFill>
                <a:effectLst/>
                <a:latin typeface="Arial" panose="020B0604020202020204" pitchFamily="34" charset="0"/>
              </a:rPr>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a:t>
            </a:r>
          </a:p>
          <a:p>
            <a:r>
              <a:rPr lang="en-US" sz="2000" b="0" i="0" dirty="0">
                <a:solidFill>
                  <a:srgbClr val="000000"/>
                </a:solidFill>
                <a:effectLst/>
                <a:latin typeface="Arial" panose="020B0604020202020204" pitchFamily="34" charset="0"/>
              </a:rPr>
              <a:t> In the REST architectural style, data and functionality are considered resources and are accessed using </a:t>
            </a:r>
            <a:r>
              <a:rPr lang="en-US" sz="2000" b="1" i="0" dirty="0">
                <a:solidFill>
                  <a:srgbClr val="000000"/>
                </a:solidFill>
                <a:effectLst/>
                <a:latin typeface="Arial" panose="020B0604020202020204" pitchFamily="34" charset="0"/>
              </a:rPr>
              <a:t>Uniform Resource Identifiers (URIs)</a:t>
            </a:r>
            <a:r>
              <a:rPr lang="en-US" sz="2000" b="0" i="0" dirty="0">
                <a:solidFill>
                  <a:srgbClr val="000000"/>
                </a:solidFill>
                <a:effectLst/>
                <a:latin typeface="Arial" panose="020B0604020202020204" pitchFamily="34" charset="0"/>
              </a:rPr>
              <a:t>, typically links on the Web.</a:t>
            </a:r>
          </a:p>
          <a:p>
            <a:r>
              <a:rPr lang="en-US" sz="2000" b="0" i="0" dirty="0">
                <a:solidFill>
                  <a:srgbClr val="000000"/>
                </a:solidFill>
                <a:effectLst/>
                <a:latin typeface="Arial" panose="020B0604020202020204" pitchFamily="34" charset="0"/>
              </a:rPr>
              <a:t> The resources are acted upon by using a set of simple, well-defined operations. The REST architectural style constrains an architecture to a client/server architecture and is designed to use a stateless communication protocol, typically HTTP. In the REST architecture style, clients and servers exchange representations of resources by using a standardized interface and protocol.</a:t>
            </a:r>
            <a:endParaRPr lang="en-IN" sz="2000" dirty="0"/>
          </a:p>
        </p:txBody>
      </p:sp>
    </p:spTree>
    <p:extLst>
      <p:ext uri="{BB962C8B-B14F-4D97-AF65-F5344CB8AC3E}">
        <p14:creationId xmlns:p14="http://schemas.microsoft.com/office/powerpoint/2010/main" xmlns="" val="16214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FB53B48-47D2-6927-B8EF-E13EABFBD39A}"/>
              </a:ext>
            </a:extLst>
          </p:cNvPr>
          <p:cNvPicPr>
            <a:picLocks noChangeAspect="1"/>
          </p:cNvPicPr>
          <p:nvPr/>
        </p:nvPicPr>
        <p:blipFill>
          <a:blip r:embed="rId2"/>
          <a:stretch>
            <a:fillRect/>
          </a:stretch>
        </p:blipFill>
        <p:spPr>
          <a:xfrm>
            <a:off x="492263" y="3679373"/>
            <a:ext cx="11039452" cy="2428679"/>
          </a:xfrm>
          <a:prstGeom prst="rect">
            <a:avLst/>
          </a:prstGeom>
          <a:noFill/>
        </p:spPr>
      </p:pic>
      <p:sp>
        <p:nvSpPr>
          <p:cNvPr id="6" name="TextBox 5">
            <a:extLst>
              <a:ext uri="{FF2B5EF4-FFF2-40B4-BE49-F238E27FC236}">
                <a16:creationId xmlns:a16="http://schemas.microsoft.com/office/drawing/2014/main" xmlns="" id="{F8BDD5D5-AB1E-BD81-769E-C8A670D1E377}"/>
              </a:ext>
            </a:extLst>
          </p:cNvPr>
          <p:cNvSpPr txBox="1"/>
          <p:nvPr/>
        </p:nvSpPr>
        <p:spPr>
          <a:xfrm>
            <a:off x="844061" y="1168515"/>
            <a:ext cx="9460523" cy="1200329"/>
          </a:xfrm>
          <a:prstGeom prst="rect">
            <a:avLst/>
          </a:prstGeom>
          <a:noFill/>
        </p:spPr>
        <p:txBody>
          <a:bodyPr wrap="square">
            <a:spAutoFit/>
          </a:bodyPr>
          <a:lstStyle/>
          <a:p>
            <a:r>
              <a:rPr lang="en-US" b="1" i="0" dirty="0">
                <a:solidFill>
                  <a:srgbClr val="273239"/>
                </a:solidFill>
                <a:effectLst/>
                <a:latin typeface="urw-din"/>
              </a:rPr>
              <a:t>Working: </a:t>
            </a:r>
            <a:r>
              <a:rPr lang="en-US" b="0" i="0" dirty="0">
                <a:solidFill>
                  <a:srgbClr val="273239"/>
                </a:solidFill>
                <a:effectLst/>
                <a:latin typeface="urw-din"/>
              </a:rPr>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IN" dirty="0"/>
          </a:p>
        </p:txBody>
      </p:sp>
    </p:spTree>
    <p:extLst>
      <p:ext uri="{BB962C8B-B14F-4D97-AF65-F5344CB8AC3E}">
        <p14:creationId xmlns:p14="http://schemas.microsoft.com/office/powerpoint/2010/main" xmlns="" val="14519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AFE9AF0-8912-A0A4-C50C-82CD88D6B097}"/>
              </a:ext>
            </a:extLst>
          </p:cNvPr>
          <p:cNvSpPr txBox="1"/>
          <p:nvPr/>
        </p:nvSpPr>
        <p:spPr>
          <a:xfrm>
            <a:off x="715107" y="1025247"/>
            <a:ext cx="9988062" cy="3693319"/>
          </a:xfrm>
          <a:prstGeom prst="rect">
            <a:avLst/>
          </a:prstGeom>
          <a:noFill/>
        </p:spPr>
        <p:txBody>
          <a:bodyPr wrap="square">
            <a:spAutoFit/>
          </a:bodyPr>
          <a:lstStyle/>
          <a:p>
            <a:pPr algn="l" fontAlgn="base"/>
            <a:r>
              <a:rPr lang="en-US" b="0" i="0" dirty="0">
                <a:solidFill>
                  <a:srgbClr val="273239"/>
                </a:solidFill>
                <a:effectLst/>
                <a:latin typeface="urw-din"/>
              </a:rPr>
              <a:t>In </a:t>
            </a:r>
            <a:r>
              <a:rPr lang="en-US" b="1" i="0" dirty="0">
                <a:solidFill>
                  <a:srgbClr val="273239"/>
                </a:solidFill>
                <a:effectLst/>
                <a:latin typeface="urw-din"/>
              </a:rPr>
              <a:t>HTTP</a:t>
            </a:r>
            <a:r>
              <a:rPr lang="en-US" b="0" i="0" dirty="0">
                <a:solidFill>
                  <a:srgbClr val="273239"/>
                </a:solidFill>
                <a:effectLst/>
                <a:latin typeface="urw-din"/>
              </a:rPr>
              <a:t> there are five methods that are commonly used in a REST-based Architecture i.e., POST, GET, PUT, PATCH, and DELETE. These correspond to create, read, update, and delete (or CRUD) operations respectively. There are other methods which are less frequently used like OPTIONS and HEAD.  </a:t>
            </a:r>
          </a:p>
          <a:p>
            <a:pPr algn="l" fontAlgn="base">
              <a:buFont typeface="Arial" panose="020B0604020202020204" pitchFamily="34" charset="0"/>
              <a:buChar char="•"/>
            </a:pPr>
            <a:endParaRPr lang="en-US" b="1" i="0" dirty="0">
              <a:solidFill>
                <a:srgbClr val="273239"/>
              </a:solidFill>
              <a:effectLst/>
              <a:latin typeface="urw-din"/>
            </a:endParaRPr>
          </a:p>
          <a:p>
            <a:pPr algn="l" fontAlgn="base">
              <a:buFont typeface="Arial" panose="020B0604020202020204" pitchFamily="34" charset="0"/>
              <a:buChar char="•"/>
            </a:pPr>
            <a:r>
              <a:rPr lang="en-US" b="1" i="0" dirty="0" smtClean="0">
                <a:solidFill>
                  <a:srgbClr val="273239"/>
                </a:solidFill>
                <a:effectLst/>
                <a:latin typeface="urw-din"/>
              </a:rPr>
              <a:t>HTTPGET</a:t>
            </a:r>
            <a:r>
              <a:rPr lang="en-US" b="1" i="0" dirty="0">
                <a:solidFill>
                  <a:srgbClr val="273239"/>
                </a:solidFill>
                <a:effectLst/>
                <a:latin typeface="urw-din"/>
              </a:rPr>
              <a:t>: </a:t>
            </a:r>
            <a:r>
              <a:rPr lang="en-US" b="0" i="0" dirty="0">
                <a:solidFill>
                  <a:srgbClr val="273239"/>
                </a:solidFill>
                <a:effectLst/>
                <a:latin typeface="urw-din"/>
              </a:rPr>
              <a:t>The HTTP GET method is used to </a:t>
            </a:r>
            <a:r>
              <a:rPr lang="en-US" b="1" i="0" dirty="0">
                <a:solidFill>
                  <a:srgbClr val="273239"/>
                </a:solidFill>
                <a:effectLst/>
                <a:latin typeface="urw-din"/>
              </a:rPr>
              <a:t>read</a:t>
            </a:r>
            <a:r>
              <a:rPr lang="en-US" b="0" i="0" dirty="0">
                <a:solidFill>
                  <a:srgbClr val="273239"/>
                </a:solidFill>
                <a:effectLst/>
                <a:latin typeface="urw-din"/>
              </a:rPr>
              <a:t> (or retrieve) a representation of a resource. In the safe path, GET returns a representation in XML or JSON and an HTTP response code of 200 (OK). In an error case, it most often returns a 404 (NOT FOUND) or 400 (BAD REQUEST).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1" i="0" dirty="0" smtClean="0">
                <a:solidFill>
                  <a:srgbClr val="273239"/>
                </a:solidFill>
                <a:effectLst/>
                <a:latin typeface="urw-din"/>
              </a:rPr>
              <a:t>HTTPPOST</a:t>
            </a:r>
            <a:r>
              <a:rPr lang="en-US" b="1" i="0" dirty="0">
                <a:solidFill>
                  <a:srgbClr val="273239"/>
                </a:solidFill>
                <a:effectLst/>
                <a:latin typeface="urw-din"/>
              </a:rPr>
              <a:t>:</a:t>
            </a:r>
            <a:r>
              <a:rPr lang="en-US" b="0" i="0" dirty="0">
                <a:solidFill>
                  <a:srgbClr val="273239"/>
                </a:solidFill>
                <a:effectLst/>
                <a:latin typeface="urw-din"/>
              </a:rPr>
              <a:t> The POST verb is most often utilized to </a:t>
            </a:r>
            <a:r>
              <a:rPr lang="en-US" b="1" i="0" dirty="0">
                <a:solidFill>
                  <a:srgbClr val="273239"/>
                </a:solidFill>
                <a:effectLst/>
                <a:latin typeface="urw-din"/>
              </a:rPr>
              <a:t>create</a:t>
            </a:r>
            <a:r>
              <a:rPr lang="en-US" b="0" i="0" dirty="0">
                <a:solidFill>
                  <a:srgbClr val="273239"/>
                </a:solidFill>
                <a:effectLst/>
                <a:latin typeface="urw-din"/>
              </a:rPr>
              <a:t> new resources. In particular, it’s used to create subordinate resources. That is, subordinate to some other (e.g. parent) resource. On successful creation, return HTTP status 201, returning a Location header with a link to the newly-created resource with the 201 HTTP status. </a:t>
            </a:r>
          </a:p>
        </p:txBody>
      </p:sp>
    </p:spTree>
    <p:extLst>
      <p:ext uri="{BB962C8B-B14F-4D97-AF65-F5344CB8AC3E}">
        <p14:creationId xmlns:p14="http://schemas.microsoft.com/office/powerpoint/2010/main" xmlns="" val="408626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3228</Words>
  <Application>Microsoft Office PowerPoint</Application>
  <PresentationFormat>Custom</PresentationFormat>
  <Paragraphs>349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What is RestFul WEBAPI service?</vt:lpstr>
      <vt:lpstr>What is Rest?</vt:lpstr>
      <vt:lpstr>Slide 3</vt:lpstr>
      <vt:lpstr>Slide 4</vt:lpstr>
      <vt:lpstr>Why Rest?</vt:lpstr>
      <vt:lpstr>Slide 6</vt:lpstr>
      <vt:lpstr>What Are RESTful Web Services? </vt:lpstr>
      <vt:lpstr>Slide 8</vt:lpstr>
      <vt:lpstr>Slide 9</vt:lpstr>
      <vt:lpstr>http verbs:</vt:lpstr>
      <vt:lpstr>What is HttpResponseMessage? </vt:lpstr>
      <vt:lpstr>Why to return a HttpResponseMessage? </vt:lpstr>
      <vt:lpstr>Slide 13</vt:lpstr>
      <vt:lpstr>HttpResponseMessge using try catch</vt:lpstr>
      <vt:lpstr>HttpStatus Code</vt:lpstr>
      <vt:lpstr>Slide 16</vt:lpstr>
      <vt:lpstr>Slide 17</vt:lpstr>
      <vt:lpstr>Slide 18</vt:lpstr>
      <vt:lpstr>Slide 19</vt:lpstr>
      <vt:lpstr>5xx: Server Error </vt:lpstr>
      <vt:lpstr>HTTP - Header Fields </vt:lpstr>
      <vt:lpstr>media type formatters </vt:lpstr>
      <vt:lpstr>Slide 23</vt:lpstr>
      <vt:lpstr>Slide 24</vt:lpstr>
      <vt:lpstr>Slide 25</vt:lpstr>
      <vt:lpstr>Routing in WebAPI</vt:lpstr>
      <vt:lpstr>What is Routing in ASP.NET Core?</vt:lpstr>
      <vt:lpstr>Slide 28</vt:lpstr>
      <vt:lpstr>Slide 29</vt:lpstr>
      <vt:lpstr>Configuring the Routing Middlewares in ASP.NET Core: </vt:lpstr>
      <vt:lpstr>Slide 31</vt:lpstr>
      <vt:lpstr>Slide 32</vt:lpstr>
      <vt:lpstr>Adding Attribute Routing in ASP.NET Core Web Application: </vt:lpstr>
      <vt:lpstr>Slide 34</vt:lpstr>
      <vt:lpstr>Slide 35</vt:lpstr>
      <vt:lpstr>Working with Variables in ASP.NET Core Web API Routing: </vt:lpstr>
      <vt:lpstr>Slide 37</vt:lpstr>
      <vt:lpstr>Slide 38</vt:lpstr>
      <vt:lpstr>Slide 39</vt:lpstr>
      <vt:lpstr>How to pass Multiple Query Strings in ASP.NET Core Web API? </vt:lpstr>
      <vt:lpstr>Multiple URLs for a Single Resource using Routing </vt:lpstr>
      <vt:lpstr>What are Tokens in ASP.NET Core Attribute Routing? </vt:lpstr>
      <vt:lpstr>Slide 43</vt:lpstr>
      <vt:lpstr>Slide 44</vt:lpstr>
      <vt:lpstr>Slide 45</vt:lpstr>
      <vt:lpstr>Slide 46</vt:lpstr>
      <vt:lpstr>Slide 47</vt:lpstr>
      <vt:lpstr>Slide 48</vt:lpstr>
      <vt:lpstr>Slide 49</vt:lpstr>
      <vt:lpstr>Slide 50</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HP</cp:lastModifiedBy>
  <cp:revision>36</cp:revision>
  <dcterms:created xsi:type="dcterms:W3CDTF">2022-08-21T13:40:00Z</dcterms:created>
  <dcterms:modified xsi:type="dcterms:W3CDTF">2024-03-02T05:54:39Z</dcterms:modified>
</cp:coreProperties>
</file>