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71" r:id="rId10"/>
    <p:sldId id="270" r:id="rId11"/>
    <p:sldId id="263" r:id="rId12"/>
    <p:sldId id="272" r:id="rId13"/>
    <p:sldId id="264" r:id="rId14"/>
    <p:sldId id="265" r:id="rId15"/>
    <p:sldId id="267" r:id="rId16"/>
    <p:sldId id="268" r:id="rId17"/>
    <p:sldId id="269"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A7BDC-E710-4716-8768-C559C5F2D2BF}"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D096A-ED9B-4E34-8080-228F6C80AE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BA7BDC-E710-4716-8768-C559C5F2D2BF}"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D096A-ED9B-4E34-8080-228F6C80AE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BA7BDC-E710-4716-8768-C559C5F2D2BF}"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D096A-ED9B-4E34-8080-228F6C80AE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BA7BDC-E710-4716-8768-C559C5F2D2BF}"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D096A-ED9B-4E34-8080-228F6C80AE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A7BDC-E710-4716-8768-C559C5F2D2BF}"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D096A-ED9B-4E34-8080-228F6C80AE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BA7BDC-E710-4716-8768-C559C5F2D2BF}"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D096A-ED9B-4E34-8080-228F6C80AE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BA7BDC-E710-4716-8768-C559C5F2D2BF}" type="datetimeFigureOut">
              <a:rPr lang="en-US" smtClean="0"/>
              <a:pPr/>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BD096A-ED9B-4E34-8080-228F6C80AE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BA7BDC-E710-4716-8768-C559C5F2D2BF}" type="datetimeFigureOut">
              <a:rPr lang="en-US" smtClean="0"/>
              <a:pPr/>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BD096A-ED9B-4E34-8080-228F6C80AE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A7BDC-E710-4716-8768-C559C5F2D2BF}" type="datetimeFigureOut">
              <a:rPr lang="en-US" smtClean="0"/>
              <a:pPr/>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BD096A-ED9B-4E34-8080-228F6C80AE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A7BDC-E710-4716-8768-C559C5F2D2BF}"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D096A-ED9B-4E34-8080-228F6C80AE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A7BDC-E710-4716-8768-C559C5F2D2BF}"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D096A-ED9B-4E34-8080-228F6C80AE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A7BDC-E710-4716-8768-C559C5F2D2BF}" type="datetimeFigureOut">
              <a:rPr lang="en-US" smtClean="0"/>
              <a:pPr/>
              <a:t>11/14/2023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D096A-ED9B-4E34-8080-228F6C80AE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ww.learnrazorpages.com/razor-pages/tag-helpers/partial-tag-helper"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www.learnrazorpages.com/razor-pages/view-component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www.learnrazorpages.com/razor-pages/tag-helpers/input-tag-helper" TargetMode="External"/><Relationship Id="rId13" Type="http://schemas.openxmlformats.org/officeDocument/2006/relationships/hyperlink" Target="https://www.learnrazorpages.com/razor-pages/tag-helpers/script-tag-helper" TargetMode="External"/><Relationship Id="rId3" Type="http://schemas.openxmlformats.org/officeDocument/2006/relationships/hyperlink" Target="https://www.learnrazorpages.com/razor-pages/tag-helpers/cache-tag-helper" TargetMode="External"/><Relationship Id="rId7" Type="http://schemas.openxmlformats.org/officeDocument/2006/relationships/hyperlink" Target="https://www.learnrazorpages.com/razor-pages/tag-helpers/image-tag-helper" TargetMode="External"/><Relationship Id="rId12" Type="http://schemas.openxmlformats.org/officeDocument/2006/relationships/hyperlink" Target="https://www.learnrazorpages.com/razor-pages/tag-helpers/partial-tag-helper" TargetMode="External"/><Relationship Id="rId2" Type="http://schemas.openxmlformats.org/officeDocument/2006/relationships/hyperlink" Target="https://www.learnrazorpages.com/razor-pages/tag-helpers/anchor-tag-helper" TargetMode="External"/><Relationship Id="rId1" Type="http://schemas.openxmlformats.org/officeDocument/2006/relationships/slideLayout" Target="../slideLayouts/slideLayout6.xml"/><Relationship Id="rId6" Type="http://schemas.openxmlformats.org/officeDocument/2006/relationships/hyperlink" Target="https://www.learnrazorpages.com/razor-pages/tag-helpers/form-tag-helper" TargetMode="External"/><Relationship Id="rId11" Type="http://schemas.openxmlformats.org/officeDocument/2006/relationships/hyperlink" Target="https://www.learnrazorpages.com/razor-pages/tag-helpers/option-tag-helper" TargetMode="External"/><Relationship Id="rId5" Type="http://schemas.openxmlformats.org/officeDocument/2006/relationships/hyperlink" Target="https://www.learnrazorpages.com/razor-pages/tag-helpers/form-action-tag-helper" TargetMode="External"/><Relationship Id="rId15" Type="http://schemas.openxmlformats.org/officeDocument/2006/relationships/hyperlink" Target="https://www.learnrazorpages.com/razor-pages/tag-helpers/textarea-tag-helper" TargetMode="External"/><Relationship Id="rId10" Type="http://schemas.openxmlformats.org/officeDocument/2006/relationships/hyperlink" Target="https://www.learnrazorpages.com/razor-pages/tag-helpers/link-tag-helper" TargetMode="External"/><Relationship Id="rId4" Type="http://schemas.openxmlformats.org/officeDocument/2006/relationships/hyperlink" Target="https://www.learnrazorpages.com/razor-pages/tag-helpers/environment-tag-helper" TargetMode="External"/><Relationship Id="rId9" Type="http://schemas.openxmlformats.org/officeDocument/2006/relationships/hyperlink" Target="https://www.learnrazorpages.com/razor-pages/tag-helpers/label-tag-helper" TargetMode="External"/><Relationship Id="rId14" Type="http://schemas.openxmlformats.org/officeDocument/2006/relationships/hyperlink" Target="https://www.learnrazorpages.com/razor-pages/tag-helpers/select-tag-help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learnrazorpages.com/razor-syntax"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martinfowler.com/eaaCatalog/frontController.html" TargetMode="External"/><Relationship Id="rId2" Type="http://schemas.openxmlformats.org/officeDocument/2006/relationships/hyperlink" Target="https://martinfowler.com/eaaCatalog/pageController.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mikesdotnetting.com/article/153/inline-razor-syntax-overview"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learnrazorpages.com/razor-pages/pagemode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Aspnetcore</a:t>
            </a:r>
            <a:r>
              <a:rPr lang="en-IN" dirty="0" smtClean="0"/>
              <a:t> Razor Pages</a:t>
            </a:r>
            <a:endParaRPr lang="en-US" dirty="0"/>
          </a:p>
        </p:txBody>
      </p:sp>
      <p:sp>
        <p:nvSpPr>
          <p:cNvPr id="3" name="Subtitle 2"/>
          <p:cNvSpPr>
            <a:spLocks noGrp="1"/>
          </p:cNvSpPr>
          <p:nvPr>
            <p:ph type="subTitle" idx="1"/>
          </p:nvPr>
        </p:nvSpPr>
        <p:spPr/>
        <p:txBody>
          <a:bodyPr/>
          <a:lstStyle/>
          <a:p>
            <a:r>
              <a:rPr lang="en-IN" dirty="0" err="1" smtClean="0"/>
              <a:t>Sarita</a:t>
            </a:r>
            <a:r>
              <a:rPr lang="en-IN" dirty="0" smtClean="0"/>
              <a:t> Lad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Middleware in Razor Pages</a:t>
            </a:r>
            <a:br>
              <a:rPr lang="en-US" dirty="0"/>
            </a:br>
            <a:endParaRPr lang="en-US" dirty="0"/>
          </a:p>
        </p:txBody>
      </p:sp>
      <p:sp>
        <p:nvSpPr>
          <p:cNvPr id="3" name="Rectangle 2"/>
          <p:cNvSpPr/>
          <p:nvPr/>
        </p:nvSpPr>
        <p:spPr>
          <a:xfrm>
            <a:off x="1571604" y="1071546"/>
            <a:ext cx="2151358" cy="369332"/>
          </a:xfrm>
          <a:prstGeom prst="rect">
            <a:avLst/>
          </a:prstGeom>
        </p:spPr>
        <p:txBody>
          <a:bodyPr wrap="none">
            <a:spAutoFit/>
          </a:bodyPr>
          <a:lstStyle/>
          <a:p>
            <a:r>
              <a:rPr lang="en-US" dirty="0"/>
              <a:t>The Request Pipeline</a:t>
            </a:r>
          </a:p>
        </p:txBody>
      </p:sp>
      <p:pic>
        <p:nvPicPr>
          <p:cNvPr id="28674" name="Picture 2" descr="E:\LTI\LTI_ASPNET_MVC\CV\Middlware RequestPipeLine.jpg"/>
          <p:cNvPicPr>
            <a:picLocks noChangeAspect="1" noChangeArrowheads="1"/>
          </p:cNvPicPr>
          <p:nvPr/>
        </p:nvPicPr>
        <p:blipFill>
          <a:blip r:embed="rId2"/>
          <a:srcRect/>
          <a:stretch>
            <a:fillRect/>
          </a:stretch>
        </p:blipFill>
        <p:spPr bwMode="auto">
          <a:xfrm>
            <a:off x="571472" y="2285992"/>
            <a:ext cx="7699295" cy="333693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654032"/>
          </a:xfrm>
        </p:spPr>
        <p:txBody>
          <a:bodyPr>
            <a:normAutofit fontScale="90000"/>
          </a:bodyPr>
          <a:lstStyle/>
          <a:p>
            <a:r>
              <a:rPr lang="en-US" dirty="0"/>
              <a:t>Partial Pages</a:t>
            </a:r>
            <a:br>
              <a:rPr lang="en-US" dirty="0"/>
            </a:br>
            <a:endParaRPr lang="en-US" dirty="0"/>
          </a:p>
        </p:txBody>
      </p:sp>
      <p:sp>
        <p:nvSpPr>
          <p:cNvPr id="18433" name="Rectangle 1"/>
          <p:cNvSpPr>
            <a:spLocks noChangeArrowheads="1"/>
          </p:cNvSpPr>
          <p:nvPr/>
        </p:nvSpPr>
        <p:spPr bwMode="auto">
          <a:xfrm>
            <a:off x="785786" y="857232"/>
            <a:ext cx="6357982" cy="5816977"/>
          </a:xfrm>
          <a:prstGeom prst="rect">
            <a:avLst/>
          </a:prstGeom>
          <a:solidFill>
            <a:srgbClr val="F9F9F9"/>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Merriweather"/>
                <a:cs typeface="Arial" pitchFamily="34" charset="0"/>
              </a:rPr>
              <a:t>Partial Pages or Views are Razor files containing snippets of HTML and server-side code to be included in any number of pages or layouts. Partial pages can be used to break up complex pages into smaller units, thereby reducing the complexity and allowing teams to work on different units concurrently.</a:t>
            </a:r>
            <a:endParaRPr kumimoji="0" lang="en-US" b="0" i="0" u="none" strike="noStrike" cap="none" normalizeH="0" baseline="0" dirty="0" smtClean="0">
              <a:ln>
                <a:noFill/>
              </a:ln>
              <a:solidFill>
                <a:srgbClr val="004867"/>
              </a:solidFill>
              <a:effectLst/>
              <a:latin typeface="Robo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4867"/>
                </a:solidFill>
                <a:effectLst/>
                <a:latin typeface="Roboto"/>
                <a:cs typeface="Arial" pitchFamily="34" charset="0"/>
              </a:rPr>
              <a:t>Creating Partial Pages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Merriweather"/>
                <a:cs typeface="Arial" pitchFamily="34" charset="0"/>
              </a:rPr>
              <a:t>Partial pages are </a:t>
            </a:r>
            <a:r>
              <a:rPr kumimoji="0" lang="en-US" b="0" i="1" u="none" strike="noStrike" cap="none" normalizeH="0" baseline="0" dirty="0" err="1" smtClean="0">
                <a:ln>
                  <a:noFill/>
                </a:ln>
                <a:solidFill>
                  <a:srgbClr val="333333"/>
                </a:solidFill>
                <a:effectLst/>
                <a:latin typeface="Merriweather"/>
                <a:cs typeface="Arial" pitchFamily="34" charset="0"/>
              </a:rPr>
              <a:t>cshtml</a:t>
            </a:r>
            <a:r>
              <a:rPr kumimoji="0" lang="en-US" b="0" i="0" u="none" strike="noStrike" cap="none" normalizeH="0" baseline="0" dirty="0" smtClean="0">
                <a:ln>
                  <a:noFill/>
                </a:ln>
                <a:solidFill>
                  <a:srgbClr val="333333"/>
                </a:solidFill>
                <a:effectLst/>
                <a:latin typeface="Merriweather"/>
                <a:cs typeface="Arial" pitchFamily="34" charset="0"/>
              </a:rPr>
              <a:t> files that do not take part in routing. Therefore you can use any of the Razor templates to generate a partial page, except the Razor Page template that results in a </a:t>
            </a:r>
            <a:r>
              <a:rPr kumimoji="0" lang="en-US" b="0" i="0" u="none" strike="noStrike" cap="none" normalizeH="0" baseline="0" dirty="0" err="1" smtClean="0">
                <a:ln>
                  <a:noFill/>
                </a:ln>
                <a:solidFill>
                  <a:srgbClr val="333333"/>
                </a:solidFill>
                <a:effectLst/>
                <a:latin typeface="Merriweather"/>
                <a:cs typeface="Arial" pitchFamily="34" charset="0"/>
              </a:rPr>
              <a:t>PageModel</a:t>
            </a:r>
            <a:r>
              <a:rPr kumimoji="0" lang="en-US" b="0" i="0" u="none" strike="noStrike" cap="none" normalizeH="0" baseline="0" dirty="0" smtClean="0">
                <a:ln>
                  <a:noFill/>
                </a:ln>
                <a:solidFill>
                  <a:srgbClr val="333333"/>
                </a:solidFill>
                <a:effectLst/>
                <a:latin typeface="Merriweather"/>
                <a:cs typeface="Arial" pitchFamily="34" charset="0"/>
              </a:rPr>
              <a:t> file being created.</a:t>
            </a:r>
            <a:endParaRPr kumimoji="0" lang="en-US" b="0" i="0" u="none" strike="noStrike" cap="none" normalizeH="0" baseline="0" dirty="0" smtClean="0">
              <a:ln>
                <a:noFill/>
              </a:ln>
              <a:solidFill>
                <a:srgbClr val="004867"/>
              </a:solidFill>
              <a:effectLst/>
              <a:latin typeface="Robo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4867"/>
                </a:solidFill>
                <a:effectLst/>
                <a:latin typeface="Roboto"/>
                <a:cs typeface="Arial" pitchFamily="34" charset="0"/>
              </a:rPr>
              <a:t>Rendering Partial Pages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Merriweather"/>
                <a:cs typeface="Arial" pitchFamily="34" charset="0"/>
              </a:rPr>
              <a:t>Partial pages are included in the calling page in a number of ways. From ASP.NET Core 2.1, the recommended mechanism for including partial pages is the </a:t>
            </a:r>
            <a:r>
              <a:rPr kumimoji="0" lang="en-US" b="1" i="0" u="sng" strike="noStrike" cap="none" normalizeH="0" baseline="0" dirty="0" smtClean="0">
                <a:ln>
                  <a:noFill/>
                </a:ln>
                <a:solidFill>
                  <a:srgbClr val="000000"/>
                </a:solidFill>
                <a:effectLst/>
                <a:latin typeface="Merriweather"/>
                <a:cs typeface="Arial" pitchFamily="34" charset="0"/>
                <a:hlinkClick r:id="rId2"/>
              </a:rPr>
              <a:t>Partial tag helper</a:t>
            </a:r>
            <a:r>
              <a:rPr kumimoji="0" lang="en-US" b="0" i="0" u="none" strike="noStrike" cap="none" normalizeH="0" baseline="0" dirty="0" smtClean="0">
                <a:ln>
                  <a:noFill/>
                </a:ln>
                <a:solidFill>
                  <a:srgbClr val="333333"/>
                </a:solidFill>
                <a:effectLst/>
                <a:latin typeface="Merriweather"/>
                <a:cs typeface="Arial" pitchFamily="34" charset="0"/>
              </a:rPr>
              <a:t>:</a:t>
            </a:r>
            <a:endParaRPr kumimoji="0" lang="en-US"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b="1" i="0" u="none" strike="noStrike" cap="none" normalizeH="0" baseline="0" dirty="0" smtClean="0">
                <a:ln>
                  <a:noFill/>
                </a:ln>
                <a:solidFill>
                  <a:srgbClr val="000088"/>
                </a:solidFill>
                <a:effectLst/>
                <a:latin typeface="Menlo"/>
                <a:cs typeface="Arial" pitchFamily="34" charset="0"/>
              </a:rPr>
              <a:t>&lt;partial</a:t>
            </a:r>
            <a:r>
              <a:rPr kumimoji="0" lang="en-US" b="1" i="0" u="none" strike="noStrike" cap="none" normalizeH="0" baseline="0" dirty="0" smtClean="0">
                <a:ln>
                  <a:noFill/>
                </a:ln>
                <a:solidFill>
                  <a:srgbClr val="000000"/>
                </a:solidFill>
                <a:effectLst/>
                <a:latin typeface="Menlo"/>
                <a:cs typeface="Arial" pitchFamily="34" charset="0"/>
              </a:rPr>
              <a:t> </a:t>
            </a:r>
            <a:r>
              <a:rPr kumimoji="0" lang="en-US" b="1" i="0" u="none" strike="noStrike" cap="none" normalizeH="0" baseline="0" dirty="0" smtClean="0">
                <a:ln>
                  <a:noFill/>
                </a:ln>
                <a:solidFill>
                  <a:srgbClr val="660066"/>
                </a:solidFill>
                <a:effectLst/>
                <a:latin typeface="Menlo"/>
                <a:cs typeface="Arial" pitchFamily="34" charset="0"/>
              </a:rPr>
              <a:t>name</a:t>
            </a:r>
            <a:r>
              <a:rPr kumimoji="0" lang="en-US" b="1" i="0" u="none" strike="noStrike" cap="none" normalizeH="0" baseline="0" dirty="0" smtClean="0">
                <a:ln>
                  <a:noFill/>
                </a:ln>
                <a:solidFill>
                  <a:srgbClr val="666600"/>
                </a:solidFill>
                <a:effectLst/>
                <a:latin typeface="Menlo"/>
                <a:cs typeface="Arial" pitchFamily="34" charset="0"/>
              </a:rPr>
              <a:t>=</a:t>
            </a:r>
            <a:r>
              <a:rPr kumimoji="0" lang="en-US" b="1" i="0" u="none" strike="noStrike" cap="none" normalizeH="0" baseline="0" dirty="0" smtClean="0">
                <a:ln>
                  <a:noFill/>
                </a:ln>
                <a:solidFill>
                  <a:srgbClr val="008800"/>
                </a:solidFill>
                <a:effectLst/>
                <a:latin typeface="Menlo"/>
                <a:cs typeface="Arial" pitchFamily="34" charset="0"/>
              </a:rPr>
              <a:t>"_</a:t>
            </a:r>
            <a:r>
              <a:rPr kumimoji="0" lang="en-US" b="1" i="0" u="none" strike="noStrike" cap="none" normalizeH="0" baseline="0" dirty="0" err="1" smtClean="0">
                <a:ln>
                  <a:noFill/>
                </a:ln>
                <a:solidFill>
                  <a:srgbClr val="008800"/>
                </a:solidFill>
                <a:effectLst/>
                <a:latin typeface="Menlo"/>
                <a:cs typeface="Arial" pitchFamily="34" charset="0"/>
              </a:rPr>
              <a:t>MenuPartial</a:t>
            </a:r>
            <a:r>
              <a:rPr kumimoji="0" lang="en-US" b="1" i="0" u="none" strike="noStrike" cap="none" normalizeH="0" baseline="0" dirty="0" smtClean="0">
                <a:ln>
                  <a:noFill/>
                </a:ln>
                <a:solidFill>
                  <a:srgbClr val="008800"/>
                </a:solidFill>
                <a:effectLst/>
                <a:latin typeface="Menlo"/>
                <a:cs typeface="Arial" pitchFamily="34" charset="0"/>
              </a:rPr>
              <a:t>"</a:t>
            </a:r>
            <a:r>
              <a:rPr kumimoji="0" lang="en-US" b="1" i="0" u="none" strike="noStrike" cap="none" normalizeH="0" baseline="0" dirty="0" smtClean="0">
                <a:ln>
                  <a:noFill/>
                </a:ln>
                <a:solidFill>
                  <a:srgbClr val="000000"/>
                </a:solidFill>
                <a:effectLst/>
                <a:latin typeface="Menlo"/>
                <a:cs typeface="Arial" pitchFamily="34" charset="0"/>
              </a:rPr>
              <a:t> </a:t>
            </a:r>
            <a:r>
              <a:rPr kumimoji="0" lang="en-US" b="1" i="0" u="none" strike="noStrike" cap="none" normalizeH="0" baseline="0" dirty="0" smtClean="0">
                <a:ln>
                  <a:noFill/>
                </a:ln>
                <a:solidFill>
                  <a:srgbClr val="000088"/>
                </a:solidFill>
                <a:effectLst/>
                <a:latin typeface="Menlo"/>
                <a:cs typeface="Arial" pitchFamily="34" charset="0"/>
              </a:rPr>
              <a:t>/&gt;</a:t>
            </a:r>
            <a:endParaRPr kumimoji="0" lang="en-US" b="1"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Merriweather"/>
                <a:cs typeface="Arial" pitchFamily="34" charset="0"/>
              </a:rPr>
              <a:t>The </a:t>
            </a:r>
            <a:r>
              <a:rPr kumimoji="0" lang="en-US" b="0" i="0" u="none" strike="noStrike" cap="none" normalizeH="0" baseline="0" dirty="0" smtClean="0">
                <a:ln>
                  <a:noFill/>
                </a:ln>
                <a:solidFill>
                  <a:srgbClr val="C7254E"/>
                </a:solidFill>
                <a:effectLst/>
                <a:latin typeface="Menlo"/>
                <a:cs typeface="Arial" pitchFamily="34" charset="0"/>
              </a:rPr>
              <a:t>name</a:t>
            </a:r>
            <a:r>
              <a:rPr kumimoji="0" lang="en-US" b="0" i="0" u="none" strike="noStrike" cap="none" normalizeH="0" baseline="0" dirty="0" smtClean="0">
                <a:ln>
                  <a:noFill/>
                </a:ln>
                <a:solidFill>
                  <a:srgbClr val="333333"/>
                </a:solidFill>
                <a:effectLst/>
                <a:latin typeface="Merriweather"/>
                <a:cs typeface="Arial" pitchFamily="34" charset="0"/>
              </a:rPr>
              <a:t> attribute takes the name of the partial file without the file extension, or the path of the partial. The value that you provide the </a:t>
            </a:r>
            <a:r>
              <a:rPr kumimoji="0" lang="en-US" b="0" i="0" u="none" strike="noStrike" cap="none" normalizeH="0" baseline="0" dirty="0" smtClean="0">
                <a:ln>
                  <a:noFill/>
                </a:ln>
                <a:solidFill>
                  <a:srgbClr val="C7254E"/>
                </a:solidFill>
                <a:effectLst/>
                <a:latin typeface="Menlo"/>
                <a:cs typeface="Arial" pitchFamily="34" charset="0"/>
              </a:rPr>
              <a:t>name</a:t>
            </a:r>
            <a:r>
              <a:rPr kumimoji="0" lang="en-US" b="0" i="0" u="none" strike="noStrike" cap="none" normalizeH="0" baseline="0" dirty="0" smtClean="0">
                <a:ln>
                  <a:noFill/>
                </a:ln>
                <a:solidFill>
                  <a:srgbClr val="333333"/>
                </a:solidFill>
                <a:effectLst/>
                <a:latin typeface="Merriweather"/>
                <a:cs typeface="Arial" pitchFamily="34" charset="0"/>
              </a:rPr>
              <a:t> attribute is case-insensitive. The partial tag helper renders the content of the partial asynchronously thereby improving application performance.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Request </a:t>
            </a:r>
            <a:r>
              <a:rPr lang="en-IN" dirty="0" err="1" smtClean="0"/>
              <a:t>pipeLine</a:t>
            </a:r>
            <a:r>
              <a:rPr lang="en-IN" dirty="0" smtClean="0"/>
              <a:t> Middleware Components: </a:t>
            </a:r>
            <a:endParaRPr lang="en-US" dirty="0"/>
          </a:p>
        </p:txBody>
      </p:sp>
      <p:pic>
        <p:nvPicPr>
          <p:cNvPr id="29698" name="Picture 2"/>
          <p:cNvPicPr>
            <a:picLocks noChangeAspect="1" noChangeArrowheads="1"/>
          </p:cNvPicPr>
          <p:nvPr/>
        </p:nvPicPr>
        <p:blipFill>
          <a:blip r:embed="rId2"/>
          <a:srcRect/>
          <a:stretch>
            <a:fillRect/>
          </a:stretch>
        </p:blipFill>
        <p:spPr bwMode="auto">
          <a:xfrm>
            <a:off x="714348" y="2071678"/>
            <a:ext cx="7929618" cy="384811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642910" y="500042"/>
            <a:ext cx="7072362" cy="5847755"/>
          </a:xfrm>
          <a:prstGeom prst="rect">
            <a:avLst/>
          </a:prstGeom>
          <a:solidFill>
            <a:srgbClr val="F9F9F9"/>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Merriweather"/>
                <a:cs typeface="Arial" pitchFamily="34" charset="0"/>
              </a:rPr>
              <a:t>The </a:t>
            </a:r>
            <a:r>
              <a:rPr kumimoji="0" lang="en-US" sz="2000" b="0" i="0" u="none" strike="noStrike" cap="none" normalizeH="0" baseline="0" dirty="0" smtClean="0">
                <a:ln>
                  <a:noFill/>
                </a:ln>
                <a:solidFill>
                  <a:srgbClr val="C7254E"/>
                </a:solidFill>
                <a:effectLst/>
                <a:latin typeface="Menlo"/>
                <a:cs typeface="Arial" pitchFamily="34" charset="0"/>
              </a:rPr>
              <a:t>Html</a:t>
            </a:r>
            <a:r>
              <a:rPr kumimoji="0" lang="en-US" sz="2000" b="0" i="0" u="none" strike="noStrike" cap="none" normalizeH="0" baseline="0" dirty="0" smtClean="0">
                <a:ln>
                  <a:noFill/>
                </a:ln>
                <a:solidFill>
                  <a:srgbClr val="333333"/>
                </a:solidFill>
                <a:effectLst/>
                <a:latin typeface="Merriweather"/>
                <a:cs typeface="Arial" pitchFamily="34" charset="0"/>
              </a:rPr>
              <a:t> property also offers 3 other methods for rendering the content of partial pages: </a:t>
            </a:r>
            <a:r>
              <a:rPr kumimoji="0" lang="en-US" sz="2000" b="0" i="0" u="none" strike="noStrike" cap="none" normalizeH="0" baseline="0" dirty="0" err="1" smtClean="0">
                <a:ln>
                  <a:noFill/>
                </a:ln>
                <a:solidFill>
                  <a:srgbClr val="C7254E"/>
                </a:solidFill>
                <a:effectLst/>
                <a:latin typeface="Menlo"/>
                <a:cs typeface="Arial" pitchFamily="34" charset="0"/>
              </a:rPr>
              <a:t>PartialAsync</a:t>
            </a:r>
            <a:r>
              <a:rPr kumimoji="0" lang="en-US" sz="2000" b="0" i="0" u="none" strike="noStrike" cap="none" normalizeH="0" baseline="0" dirty="0" smtClean="0">
                <a:ln>
                  <a:noFill/>
                </a:ln>
                <a:solidFill>
                  <a:srgbClr val="333333"/>
                </a:solidFill>
                <a:effectLst/>
                <a:latin typeface="Merriweather"/>
                <a:cs typeface="Arial" pitchFamily="34" charset="0"/>
              </a:rPr>
              <a:t>, </a:t>
            </a:r>
            <a:r>
              <a:rPr kumimoji="0" lang="en-US" sz="2000" b="0" i="0" u="none" strike="noStrike" cap="none" normalizeH="0" baseline="0" dirty="0" err="1" smtClean="0">
                <a:ln>
                  <a:noFill/>
                </a:ln>
                <a:solidFill>
                  <a:srgbClr val="C7254E"/>
                </a:solidFill>
                <a:effectLst/>
                <a:latin typeface="Menlo"/>
                <a:cs typeface="Arial" pitchFamily="34" charset="0"/>
              </a:rPr>
              <a:t>RenderPartial</a:t>
            </a:r>
            <a:r>
              <a:rPr kumimoji="0" lang="en-US" sz="2000" b="0" i="0" u="none" strike="noStrike" cap="none" normalizeH="0" baseline="0" dirty="0" smtClean="0">
                <a:ln>
                  <a:noFill/>
                </a:ln>
                <a:solidFill>
                  <a:srgbClr val="333333"/>
                </a:solidFill>
                <a:effectLst/>
                <a:latin typeface="Merriweather"/>
                <a:cs typeface="Arial" pitchFamily="34" charset="0"/>
              </a:rPr>
              <a:t> and </a:t>
            </a:r>
            <a:r>
              <a:rPr kumimoji="0" lang="en-US" sz="2000" b="0" i="0" u="none" strike="noStrike" cap="none" normalizeH="0" baseline="0" dirty="0" err="1" smtClean="0">
                <a:ln>
                  <a:noFill/>
                </a:ln>
                <a:solidFill>
                  <a:srgbClr val="C7254E"/>
                </a:solidFill>
                <a:effectLst/>
                <a:latin typeface="Menlo"/>
                <a:cs typeface="Arial" pitchFamily="34" charset="0"/>
              </a:rPr>
              <a:t>RenderPartialAsync</a:t>
            </a:r>
            <a:r>
              <a:rPr kumimoji="0" lang="en-US" sz="2000" b="0" i="0" u="none" strike="noStrike" cap="none" normalizeH="0" baseline="0" dirty="0" smtClean="0">
                <a:ln>
                  <a:noFill/>
                </a:ln>
                <a:solidFill>
                  <a:srgbClr val="333333"/>
                </a:solidFill>
                <a:effectLst/>
                <a:latin typeface="Merriweather"/>
                <a:cs typeface="Arial" pitchFamily="34" charset="0"/>
              </a:rPr>
              <a:t>. Both methods ending with </a:t>
            </a:r>
            <a:r>
              <a:rPr kumimoji="0" lang="en-US" sz="2000" b="0" i="0" u="none" strike="noStrike" cap="none" normalizeH="0" baseline="0" dirty="0" err="1" smtClean="0">
                <a:ln>
                  <a:noFill/>
                </a:ln>
                <a:solidFill>
                  <a:srgbClr val="C7254E"/>
                </a:solidFill>
                <a:effectLst/>
                <a:latin typeface="Menlo"/>
                <a:cs typeface="Arial" pitchFamily="34" charset="0"/>
              </a:rPr>
              <a:t>Async</a:t>
            </a:r>
            <a:r>
              <a:rPr kumimoji="0" lang="en-US" sz="2000" b="0" i="0" u="none" strike="noStrike" cap="none" normalizeH="0" baseline="0" dirty="0" smtClean="0">
                <a:ln>
                  <a:noFill/>
                </a:ln>
                <a:solidFill>
                  <a:srgbClr val="333333"/>
                </a:solidFill>
                <a:effectLst/>
                <a:latin typeface="Merriweather"/>
                <a:cs typeface="Arial" pitchFamily="34" charset="0"/>
              </a:rPr>
              <a:t> are for rendering partials that contain asynchronous code, although the preferred way to render separate units of UI that are dependent on asynchronous processing is to use </a:t>
            </a:r>
            <a:r>
              <a:rPr kumimoji="0" lang="en-US" sz="2000" b="1" i="0" u="sng" strike="noStrike" cap="none" normalizeH="0" baseline="0" dirty="0" err="1" smtClean="0">
                <a:ln>
                  <a:noFill/>
                </a:ln>
                <a:solidFill>
                  <a:srgbClr val="000000"/>
                </a:solidFill>
                <a:effectLst/>
                <a:latin typeface="Merriweather"/>
                <a:cs typeface="Arial" pitchFamily="34" charset="0"/>
                <a:hlinkClick r:id="rId2"/>
              </a:rPr>
              <a:t>ViewComponents</a:t>
            </a:r>
            <a:r>
              <a:rPr kumimoji="0" lang="en-US" sz="2000" b="0" i="0" u="none" strike="noStrike" cap="none" normalizeH="0" baseline="0" dirty="0" smtClean="0">
                <a:ln>
                  <a:noFill/>
                </a:ln>
                <a:solidFill>
                  <a:srgbClr val="333333"/>
                </a:solidFill>
                <a:effectLst/>
                <a:latin typeface="Merriweather"/>
                <a:cs typeface="Arial" pitchFamily="34" charset="0"/>
              </a:rPr>
              <a:t>. Both of the methods with </a:t>
            </a:r>
            <a:r>
              <a:rPr kumimoji="0" lang="en-US" sz="2000" b="0" i="0" u="none" strike="noStrike" cap="none" normalizeH="0" baseline="0" dirty="0" smtClean="0">
                <a:ln>
                  <a:noFill/>
                </a:ln>
                <a:solidFill>
                  <a:srgbClr val="C7254E"/>
                </a:solidFill>
                <a:effectLst/>
                <a:latin typeface="Menlo"/>
                <a:cs typeface="Arial" pitchFamily="34" charset="0"/>
              </a:rPr>
              <a:t>Render</a:t>
            </a:r>
            <a:r>
              <a:rPr kumimoji="0" lang="en-US" sz="2000" b="0" i="0" u="none" strike="noStrike" cap="none" normalizeH="0" baseline="0" dirty="0" smtClean="0">
                <a:ln>
                  <a:noFill/>
                </a:ln>
                <a:solidFill>
                  <a:srgbClr val="333333"/>
                </a:solidFill>
                <a:effectLst/>
                <a:latin typeface="Merriweather"/>
                <a:cs typeface="Arial" pitchFamily="34" charset="0"/>
              </a:rPr>
              <a:t> in their name return </a:t>
            </a:r>
            <a:r>
              <a:rPr kumimoji="0" lang="en-US" sz="2000" b="0" i="0" u="none" strike="noStrike" cap="none" normalizeH="0" baseline="0" dirty="0" smtClean="0">
                <a:ln>
                  <a:noFill/>
                </a:ln>
                <a:solidFill>
                  <a:srgbClr val="C7254E"/>
                </a:solidFill>
                <a:effectLst/>
                <a:latin typeface="Menlo"/>
                <a:cs typeface="Arial" pitchFamily="34" charset="0"/>
              </a:rPr>
              <a:t>void</a:t>
            </a:r>
            <a:r>
              <a:rPr kumimoji="0" lang="en-US" sz="2000" b="0" i="0" u="none" strike="noStrike" cap="none" normalizeH="0" baseline="0" dirty="0" smtClean="0">
                <a:ln>
                  <a:noFill/>
                </a:ln>
                <a:solidFill>
                  <a:srgbClr val="333333"/>
                </a:solidFill>
                <a:effectLst/>
                <a:latin typeface="Merriweather"/>
                <a:cs typeface="Arial" pitchFamily="34" charset="0"/>
              </a:rPr>
              <a:t> whereas the other two methods return an </a:t>
            </a:r>
            <a:r>
              <a:rPr kumimoji="0" lang="en-US" sz="2000" b="0" i="0" u="none" strike="noStrike" cap="none" normalizeH="0" baseline="0" dirty="0" err="1" smtClean="0">
                <a:ln>
                  <a:noFill/>
                </a:ln>
                <a:solidFill>
                  <a:srgbClr val="C7254E"/>
                </a:solidFill>
                <a:effectLst/>
                <a:latin typeface="Menlo"/>
                <a:cs typeface="Arial" pitchFamily="34" charset="0"/>
              </a:rPr>
              <a:t>IHtmlString</a:t>
            </a:r>
            <a:r>
              <a:rPr kumimoji="0" lang="en-US" sz="2000" b="0" i="0" u="none" strike="noStrike" cap="none" normalizeH="0" baseline="0" dirty="0" smtClean="0">
                <a:ln>
                  <a:noFill/>
                </a:ln>
                <a:solidFill>
                  <a:srgbClr val="333333"/>
                </a:solidFill>
                <a:effectLst/>
                <a:latin typeface="Merriweather"/>
                <a:cs typeface="Arial" pitchFamily="34" charset="0"/>
              </a:rPr>
              <a:t> (raw HTML). Therefore the </a:t>
            </a:r>
            <a:r>
              <a:rPr kumimoji="0" lang="en-US" sz="2000" b="0" i="0" u="none" strike="noStrike" cap="none" normalizeH="0" baseline="0" dirty="0" smtClean="0">
                <a:ln>
                  <a:noFill/>
                </a:ln>
                <a:solidFill>
                  <a:srgbClr val="C7254E"/>
                </a:solidFill>
                <a:effectLst/>
                <a:latin typeface="Menlo"/>
                <a:cs typeface="Arial" pitchFamily="34" charset="0"/>
              </a:rPr>
              <a:t>Render</a:t>
            </a:r>
            <a:r>
              <a:rPr kumimoji="0" lang="en-US" sz="2000" b="0" i="0" u="none" strike="noStrike" cap="none" normalizeH="0" baseline="0" dirty="0" smtClean="0">
                <a:ln>
                  <a:noFill/>
                </a:ln>
                <a:solidFill>
                  <a:srgbClr val="333333"/>
                </a:solidFill>
                <a:effectLst/>
                <a:latin typeface="Merriweather"/>
                <a:cs typeface="Arial" pitchFamily="34" charset="0"/>
              </a:rPr>
              <a:t> methods must be called within a code block as a statement:</a:t>
            </a:r>
            <a:endParaRPr kumimoji="0" lang="en-US" sz="20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Menlo"/>
                <a:cs typeface="Arial" pitchFamily="34" charset="0"/>
              </a:rPr>
              <a:t>@{ </a:t>
            </a:r>
            <a:r>
              <a:rPr kumimoji="0" lang="en-US" sz="2000" b="0" i="0" u="none" strike="noStrike" cap="none" normalizeH="0" baseline="0" dirty="0" err="1" smtClean="0">
                <a:ln>
                  <a:noFill/>
                </a:ln>
                <a:solidFill>
                  <a:srgbClr val="000000"/>
                </a:solidFill>
                <a:effectLst/>
                <a:latin typeface="Menlo"/>
                <a:cs typeface="Arial" pitchFamily="34" charset="0"/>
              </a:rPr>
              <a:t>Html.RenderPartial</a:t>
            </a:r>
            <a:r>
              <a:rPr kumimoji="0" lang="en-US" sz="2000" b="0" i="0" u="none" strike="noStrike" cap="none" normalizeH="0" baseline="0" dirty="0" smtClean="0">
                <a:ln>
                  <a:noFill/>
                </a:ln>
                <a:solidFill>
                  <a:srgbClr val="000000"/>
                </a:solidFill>
                <a:effectLst/>
                <a:latin typeface="Menlo"/>
                <a:cs typeface="Arial" pitchFamily="34" charset="0"/>
              </a:rPr>
              <a:t>("_</a:t>
            </a:r>
            <a:r>
              <a:rPr kumimoji="0" lang="en-US" sz="2000" b="0" i="0" u="none" strike="noStrike" cap="none" normalizeH="0" baseline="0" dirty="0" err="1" smtClean="0">
                <a:ln>
                  <a:noFill/>
                </a:ln>
                <a:solidFill>
                  <a:srgbClr val="000000"/>
                </a:solidFill>
                <a:effectLst/>
                <a:latin typeface="Menlo"/>
                <a:cs typeface="Arial" pitchFamily="34" charset="0"/>
              </a:rPr>
              <a:t>MenuPartial</a:t>
            </a:r>
            <a:r>
              <a:rPr kumimoji="0" lang="en-US" sz="2000" b="0" i="0" u="none" strike="noStrike" cap="none" normalizeH="0" baseline="0" dirty="0" smtClean="0">
                <a:ln>
                  <a:noFill/>
                </a:ln>
                <a:solidFill>
                  <a:srgbClr val="000000"/>
                </a:solidFill>
                <a:effectLst/>
                <a:latin typeface="Menlo"/>
                <a:cs typeface="Arial" pitchFamily="34" charset="0"/>
              </a:rPr>
              <a:t>"); }</a:t>
            </a:r>
            <a:endParaRPr kumimoji="0" lang="en-US" sz="20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Merriweather"/>
                <a:cs typeface="Arial" pitchFamily="34" charset="0"/>
              </a:rPr>
              <a:t>The </a:t>
            </a:r>
            <a:r>
              <a:rPr kumimoji="0" lang="en-US" sz="2000" b="0" i="0" u="none" strike="noStrike" cap="none" normalizeH="0" baseline="0" dirty="0" smtClean="0">
                <a:ln>
                  <a:noFill/>
                </a:ln>
                <a:solidFill>
                  <a:srgbClr val="C7254E"/>
                </a:solidFill>
                <a:effectLst/>
                <a:latin typeface="Menlo"/>
                <a:cs typeface="Arial" pitchFamily="34" charset="0"/>
              </a:rPr>
              <a:t>Render</a:t>
            </a:r>
            <a:r>
              <a:rPr kumimoji="0" lang="en-US" sz="2000" b="0" i="0" u="none" strike="noStrike" cap="none" normalizeH="0" baseline="0" dirty="0" smtClean="0">
                <a:ln>
                  <a:noFill/>
                </a:ln>
                <a:solidFill>
                  <a:srgbClr val="333333"/>
                </a:solidFill>
                <a:effectLst/>
                <a:latin typeface="Merriweather"/>
                <a:cs typeface="Arial" pitchFamily="34" charset="0"/>
              </a:rPr>
              <a:t> methods result in their output being written directly to the response, so they may result in improved performance in certain situations. However, in the majority of cases, these improvements are unlikely to be significant, so the </a:t>
            </a:r>
            <a:r>
              <a:rPr kumimoji="0" lang="en-US" sz="2000" b="0" i="0" u="none" strike="noStrike" cap="none" normalizeH="0" baseline="0" dirty="0" smtClean="0">
                <a:ln>
                  <a:noFill/>
                </a:ln>
                <a:solidFill>
                  <a:srgbClr val="C7254E"/>
                </a:solidFill>
                <a:effectLst/>
                <a:latin typeface="Menlo"/>
                <a:cs typeface="Arial" pitchFamily="34" charset="0"/>
              </a:rPr>
              <a:t>Partial</a:t>
            </a:r>
            <a:r>
              <a:rPr kumimoji="0" lang="en-US" sz="2000" b="0" i="0" u="none" strike="noStrike" cap="none" normalizeH="0" baseline="0" dirty="0" smtClean="0">
                <a:ln>
                  <a:noFill/>
                </a:ln>
                <a:solidFill>
                  <a:srgbClr val="333333"/>
                </a:solidFill>
                <a:effectLst/>
                <a:latin typeface="Merriweather"/>
                <a:cs typeface="Arial" pitchFamily="34" charset="0"/>
              </a:rPr>
              <a:t> and </a:t>
            </a:r>
            <a:r>
              <a:rPr kumimoji="0" lang="en-US" sz="2000" b="0" i="0" u="none" strike="noStrike" cap="none" normalizeH="0" baseline="0" dirty="0" err="1" smtClean="0">
                <a:ln>
                  <a:noFill/>
                </a:ln>
                <a:solidFill>
                  <a:srgbClr val="C7254E"/>
                </a:solidFill>
                <a:effectLst/>
                <a:latin typeface="Menlo"/>
                <a:cs typeface="Arial" pitchFamily="34" charset="0"/>
              </a:rPr>
              <a:t>PartialAsync</a:t>
            </a:r>
            <a:r>
              <a:rPr kumimoji="0" lang="en-US" sz="2000" b="0" i="0" u="none" strike="noStrike" cap="none" normalizeH="0" baseline="0" dirty="0" smtClean="0">
                <a:ln>
                  <a:noFill/>
                </a:ln>
                <a:solidFill>
                  <a:srgbClr val="333333"/>
                </a:solidFill>
                <a:effectLst/>
                <a:latin typeface="Merriweather"/>
                <a:cs typeface="Arial" pitchFamily="34" charset="0"/>
              </a:rPr>
              <a:t> methods are recommended on the basis that you should strive to </a:t>
            </a:r>
            <a:r>
              <a:rPr kumimoji="0" lang="en-US" sz="2000" b="0" i="0" u="none" strike="noStrike" cap="none" normalizeH="0" baseline="0" dirty="0" err="1" smtClean="0">
                <a:ln>
                  <a:noFill/>
                </a:ln>
                <a:solidFill>
                  <a:srgbClr val="333333"/>
                </a:solidFill>
                <a:effectLst/>
                <a:latin typeface="Merriweather"/>
                <a:cs typeface="Arial" pitchFamily="34" charset="0"/>
              </a:rPr>
              <a:t>minimise</a:t>
            </a:r>
            <a:r>
              <a:rPr kumimoji="0" lang="en-US" sz="2000" b="0" i="0" u="none" strike="noStrike" cap="none" normalizeH="0" baseline="0" dirty="0" smtClean="0">
                <a:ln>
                  <a:noFill/>
                </a:ln>
                <a:solidFill>
                  <a:srgbClr val="333333"/>
                </a:solidFill>
                <a:effectLst/>
                <a:latin typeface="Merriweather"/>
                <a:cs typeface="Arial" pitchFamily="34" charset="0"/>
              </a:rPr>
              <a:t> the number of code blocks in your Razor page.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Models And Strongly Typed Partials </a:t>
            </a:r>
            <a:br>
              <a:rPr lang="en-US" dirty="0"/>
            </a:br>
            <a:endParaRPr lang="en-US" dirty="0"/>
          </a:p>
        </p:txBody>
      </p:sp>
      <p:sp>
        <p:nvSpPr>
          <p:cNvPr id="22529" name="Rectangle 1"/>
          <p:cNvSpPr>
            <a:spLocks noChangeArrowheads="1"/>
          </p:cNvSpPr>
          <p:nvPr/>
        </p:nvSpPr>
        <p:spPr bwMode="auto">
          <a:xfrm>
            <a:off x="857224" y="1285860"/>
            <a:ext cx="6643734" cy="4093428"/>
          </a:xfrm>
          <a:prstGeom prst="rect">
            <a:avLst/>
          </a:prstGeom>
          <a:solidFill>
            <a:srgbClr val="F9F9F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Merriweather"/>
                <a:cs typeface="Arial" pitchFamily="34" charset="0"/>
              </a:rPr>
              <a:t>By default, the data passed to the partial is the view data for the current page. This includes its </a:t>
            </a:r>
            <a:r>
              <a:rPr kumimoji="0" lang="en-US" sz="2000" b="0" i="0" u="none" strike="noStrike" cap="none" normalizeH="0" baseline="0" dirty="0" err="1" smtClean="0">
                <a:ln>
                  <a:noFill/>
                </a:ln>
                <a:solidFill>
                  <a:srgbClr val="C7254E"/>
                </a:solidFill>
                <a:effectLst/>
                <a:latin typeface="Menlo"/>
                <a:cs typeface="Arial" pitchFamily="34" charset="0"/>
              </a:rPr>
              <a:t>PageModel</a:t>
            </a:r>
            <a:r>
              <a:rPr kumimoji="0" lang="en-US" sz="2000" b="0" i="0" u="none" strike="noStrike" cap="none" normalizeH="0" baseline="0" dirty="0" smtClean="0">
                <a:ln>
                  <a:noFill/>
                </a:ln>
                <a:solidFill>
                  <a:srgbClr val="333333"/>
                </a:solidFill>
                <a:effectLst/>
                <a:latin typeface="Merriweather"/>
                <a:cs typeface="Arial" pitchFamily="34" charset="0"/>
              </a:rPr>
              <a:t> class, which is accessible via the partial's </a:t>
            </a:r>
            <a:r>
              <a:rPr kumimoji="0" lang="en-US" sz="2000" b="0" i="0" u="none" strike="noStrike" cap="none" normalizeH="0" baseline="0" dirty="0" smtClean="0">
                <a:ln>
                  <a:noFill/>
                </a:ln>
                <a:solidFill>
                  <a:srgbClr val="C7254E"/>
                </a:solidFill>
                <a:effectLst/>
                <a:latin typeface="Menlo"/>
                <a:cs typeface="Arial" pitchFamily="34" charset="0"/>
              </a:rPr>
              <a:t>Model</a:t>
            </a:r>
            <a:r>
              <a:rPr kumimoji="0" lang="en-US" sz="2000" b="0" i="0" u="none" strike="noStrike" cap="none" normalizeH="0" baseline="0" dirty="0" smtClean="0">
                <a:ln>
                  <a:noFill/>
                </a:ln>
                <a:solidFill>
                  <a:srgbClr val="333333"/>
                </a:solidFill>
                <a:effectLst/>
                <a:latin typeface="Merriweather"/>
                <a:cs typeface="Arial" pitchFamily="34" charset="0"/>
              </a:rPr>
              <a:t> property, just like a regular Razor page. The default </a:t>
            </a:r>
            <a:r>
              <a:rPr kumimoji="0" lang="en-US" sz="2000" b="0" i="0" u="none" strike="noStrike" cap="none" normalizeH="0" baseline="0" dirty="0" smtClean="0">
                <a:ln>
                  <a:noFill/>
                </a:ln>
                <a:solidFill>
                  <a:srgbClr val="C7254E"/>
                </a:solidFill>
                <a:effectLst/>
                <a:latin typeface="Menlo"/>
                <a:cs typeface="Arial" pitchFamily="34" charset="0"/>
              </a:rPr>
              <a:t>Model</a:t>
            </a:r>
            <a:r>
              <a:rPr kumimoji="0" lang="en-US" sz="2000" b="0" i="0" u="none" strike="noStrike" cap="none" normalizeH="0" baseline="0" dirty="0" smtClean="0">
                <a:ln>
                  <a:noFill/>
                </a:ln>
                <a:solidFill>
                  <a:srgbClr val="333333"/>
                </a:solidFill>
                <a:effectLst/>
                <a:latin typeface="Merriweather"/>
                <a:cs typeface="Arial" pitchFamily="34" charset="0"/>
              </a:rPr>
              <a:t> in a partial is a </a:t>
            </a:r>
            <a:r>
              <a:rPr kumimoji="0" lang="en-US" sz="2000" b="0" i="0" u="none" strike="noStrike" cap="none" normalizeH="0" baseline="0" dirty="0" smtClean="0">
                <a:ln>
                  <a:noFill/>
                </a:ln>
                <a:solidFill>
                  <a:srgbClr val="C7254E"/>
                </a:solidFill>
                <a:effectLst/>
                <a:latin typeface="Menlo"/>
                <a:cs typeface="Arial" pitchFamily="34" charset="0"/>
              </a:rPr>
              <a:t>dynamic</a:t>
            </a:r>
            <a:r>
              <a:rPr kumimoji="0" lang="en-US" sz="2000" b="0" i="0" u="none" strike="noStrike" cap="none" normalizeH="0" baseline="0" dirty="0" smtClean="0">
                <a:ln>
                  <a:noFill/>
                </a:ln>
                <a:solidFill>
                  <a:srgbClr val="333333"/>
                </a:solidFill>
                <a:effectLst/>
                <a:latin typeface="Merriweather"/>
                <a:cs typeface="Arial" pitchFamily="34" charset="0"/>
              </a:rPr>
              <a:t> type, which can lead to runtime binding errors resulting from typos.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Merriweather"/>
                <a:cs typeface="Arial" pitchFamily="34" charset="0"/>
              </a:rPr>
              <a:t>Just like standard Razor pages, partial pages support the </a:t>
            </a:r>
            <a:r>
              <a:rPr kumimoji="0" lang="en-US" sz="2000" b="0" i="0" u="none" strike="noStrike" cap="none" normalizeH="0" baseline="0" dirty="0" smtClean="0">
                <a:ln>
                  <a:noFill/>
                </a:ln>
                <a:solidFill>
                  <a:srgbClr val="C7254E"/>
                </a:solidFill>
                <a:effectLst/>
                <a:latin typeface="Menlo"/>
                <a:cs typeface="Arial" pitchFamily="34" charset="0"/>
              </a:rPr>
              <a:t>@model</a:t>
            </a:r>
            <a:r>
              <a:rPr kumimoji="0" lang="en-US" sz="2000" b="0" i="0" u="none" strike="noStrike" cap="none" normalizeH="0" baseline="0" dirty="0" smtClean="0">
                <a:ln>
                  <a:noFill/>
                </a:ln>
                <a:solidFill>
                  <a:srgbClr val="333333"/>
                </a:solidFill>
                <a:effectLst/>
                <a:latin typeface="Merriweather"/>
                <a:cs typeface="Arial" pitchFamily="34" charset="0"/>
              </a:rPr>
              <a:t> directive specifying the type for the partial's data model, which enables you to strongly type the partial. It also enables you to specify a subset of the current page's data as the model for the partial. All of the rendering methods have overloaded versions that take a model to be consumed in the partial.</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Layout Pages</a:t>
            </a:r>
            <a:br>
              <a:rPr lang="en-US" dirty="0"/>
            </a:br>
            <a:endParaRPr lang="en-US" dirty="0"/>
          </a:p>
        </p:txBody>
      </p:sp>
      <p:sp>
        <p:nvSpPr>
          <p:cNvPr id="3" name="Rectangle 2"/>
          <p:cNvSpPr/>
          <p:nvPr/>
        </p:nvSpPr>
        <p:spPr>
          <a:xfrm>
            <a:off x="357158" y="1071546"/>
            <a:ext cx="8286808" cy="1200329"/>
          </a:xfrm>
          <a:prstGeom prst="rect">
            <a:avLst/>
          </a:prstGeom>
        </p:spPr>
        <p:txBody>
          <a:bodyPr wrap="square">
            <a:spAutoFit/>
          </a:bodyPr>
          <a:lstStyle/>
          <a:p>
            <a:r>
              <a:rPr lang="en-US" dirty="0"/>
              <a:t>The layout page acts as a template for all pages that reference it. The pages that reference the layout page are called content pages. Content pages are not full web pages. They contain only the content that varies from one page to the next. The code example below illustrates a very simple layout page:</a:t>
            </a:r>
          </a:p>
        </p:txBody>
      </p:sp>
      <p:pic>
        <p:nvPicPr>
          <p:cNvPr id="23554" name="Picture 2"/>
          <p:cNvPicPr>
            <a:picLocks noChangeAspect="1" noChangeArrowheads="1"/>
          </p:cNvPicPr>
          <p:nvPr/>
        </p:nvPicPr>
        <p:blipFill>
          <a:blip r:embed="rId2"/>
          <a:srcRect/>
          <a:stretch>
            <a:fillRect/>
          </a:stretch>
        </p:blipFill>
        <p:spPr bwMode="auto">
          <a:xfrm>
            <a:off x="428596" y="2285992"/>
            <a:ext cx="6172200" cy="2590800"/>
          </a:xfrm>
          <a:prstGeom prst="rect">
            <a:avLst/>
          </a:prstGeom>
          <a:noFill/>
          <a:ln w="9525">
            <a:noFill/>
            <a:miter lim="800000"/>
            <a:headEnd/>
            <a:tailEnd/>
          </a:ln>
          <a:effectLst/>
        </p:spPr>
      </p:pic>
      <p:sp>
        <p:nvSpPr>
          <p:cNvPr id="23555" name="Rectangle 3"/>
          <p:cNvSpPr>
            <a:spLocks noChangeArrowheads="1"/>
          </p:cNvSpPr>
          <p:nvPr/>
        </p:nvSpPr>
        <p:spPr bwMode="auto">
          <a:xfrm>
            <a:off x="642910" y="5286388"/>
            <a:ext cx="7143800" cy="923330"/>
          </a:xfrm>
          <a:prstGeom prst="rect">
            <a:avLst/>
          </a:prstGeom>
          <a:solidFill>
            <a:srgbClr val="F9F9F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Merriweather"/>
                <a:cs typeface="Arial" pitchFamily="34" charset="0"/>
              </a:rPr>
              <a:t>What makes this a layout page is the call to the </a:t>
            </a:r>
            <a:r>
              <a:rPr kumimoji="0" lang="en-US" b="0" i="0" u="none" strike="noStrike" cap="none" normalizeH="0" baseline="0" dirty="0" err="1" smtClean="0">
                <a:ln>
                  <a:noFill/>
                </a:ln>
                <a:solidFill>
                  <a:srgbClr val="C7254E"/>
                </a:solidFill>
                <a:effectLst/>
                <a:latin typeface="Menlo"/>
                <a:cs typeface="Arial" pitchFamily="34" charset="0"/>
              </a:rPr>
              <a:t>RenderBody</a:t>
            </a:r>
            <a:r>
              <a:rPr kumimoji="0" lang="en-US" b="0" i="0" u="none" strike="noStrike" cap="none" normalizeH="0" baseline="0" dirty="0" smtClean="0">
                <a:ln>
                  <a:noFill/>
                </a:ln>
                <a:solidFill>
                  <a:srgbClr val="333333"/>
                </a:solidFill>
                <a:effectLst/>
                <a:latin typeface="Merriweather"/>
                <a:cs typeface="Arial" pitchFamily="34" charset="0"/>
              </a:rPr>
              <a:t> method. That is where the result from processing the content page will be placed.</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571472" y="642918"/>
            <a:ext cx="8072494" cy="1015663"/>
          </a:xfrm>
          <a:prstGeom prst="rect">
            <a:avLst/>
          </a:prstGeom>
          <a:solidFill>
            <a:srgbClr val="F9F9F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Merriweather"/>
                <a:cs typeface="Arial" pitchFamily="34" charset="0"/>
              </a:rPr>
              <a:t>Content pages reference their layout page via the </a:t>
            </a:r>
            <a:r>
              <a:rPr kumimoji="0" lang="en-US" sz="2000" b="0" i="0" u="none" strike="noStrike" cap="none" normalizeH="0" baseline="0" dirty="0" smtClean="0">
                <a:ln>
                  <a:noFill/>
                </a:ln>
                <a:solidFill>
                  <a:srgbClr val="C7254E"/>
                </a:solidFill>
                <a:effectLst/>
                <a:latin typeface="Menlo"/>
                <a:cs typeface="Arial" pitchFamily="34" charset="0"/>
              </a:rPr>
              <a:t>Layout</a:t>
            </a:r>
            <a:r>
              <a:rPr kumimoji="0" lang="en-US" sz="2000" b="0" i="0" u="none" strike="noStrike" cap="none" normalizeH="0" baseline="0" dirty="0" smtClean="0">
                <a:ln>
                  <a:noFill/>
                </a:ln>
                <a:solidFill>
                  <a:srgbClr val="333333"/>
                </a:solidFill>
                <a:effectLst/>
                <a:latin typeface="Merriweather"/>
                <a:cs typeface="Arial" pitchFamily="34" charset="0"/>
              </a:rPr>
              <a:t> property of the page, which can be assigned in a code block at the top of a content page to point to a relative location:</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25602" name="Picture 2"/>
          <p:cNvPicPr>
            <a:picLocks noChangeAspect="1" noChangeArrowheads="1"/>
          </p:cNvPicPr>
          <p:nvPr/>
        </p:nvPicPr>
        <p:blipFill>
          <a:blip r:embed="rId2"/>
          <a:srcRect/>
          <a:stretch>
            <a:fillRect/>
          </a:stretch>
        </p:blipFill>
        <p:spPr bwMode="auto">
          <a:xfrm>
            <a:off x="1000100" y="1571612"/>
            <a:ext cx="5786478" cy="1857388"/>
          </a:xfrm>
          <a:prstGeom prst="rect">
            <a:avLst/>
          </a:prstGeom>
          <a:noFill/>
          <a:ln w="9525">
            <a:noFill/>
            <a:miter lim="800000"/>
            <a:headEnd/>
            <a:tailEnd/>
          </a:ln>
          <a:effectLst/>
        </p:spPr>
      </p:pic>
      <p:sp>
        <p:nvSpPr>
          <p:cNvPr id="25603" name="Rectangle 3"/>
          <p:cNvSpPr>
            <a:spLocks noChangeArrowheads="1"/>
          </p:cNvSpPr>
          <p:nvPr/>
        </p:nvSpPr>
        <p:spPr bwMode="auto">
          <a:xfrm>
            <a:off x="714348" y="3429000"/>
            <a:ext cx="7643866" cy="1015663"/>
          </a:xfrm>
          <a:prstGeom prst="rect">
            <a:avLst/>
          </a:prstGeom>
          <a:solidFill>
            <a:srgbClr val="F9F9F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Merriweather"/>
                <a:cs typeface="Arial" pitchFamily="34" charset="0"/>
              </a:rPr>
              <a:t>The value passed to the </a:t>
            </a:r>
            <a:r>
              <a:rPr kumimoji="0" lang="en-US" sz="2000" b="0" i="0" u="none" strike="noStrike" cap="none" normalizeH="0" baseline="0" dirty="0" smtClean="0">
                <a:ln>
                  <a:noFill/>
                </a:ln>
                <a:solidFill>
                  <a:srgbClr val="C7254E"/>
                </a:solidFill>
                <a:effectLst/>
                <a:latin typeface="Menlo"/>
                <a:cs typeface="Arial" pitchFamily="34" charset="0"/>
              </a:rPr>
              <a:t>Layout</a:t>
            </a:r>
            <a:r>
              <a:rPr kumimoji="0" lang="en-US" sz="2000" b="0" i="0" u="none" strike="noStrike" cap="none" normalizeH="0" baseline="0" dirty="0" smtClean="0">
                <a:ln>
                  <a:noFill/>
                </a:ln>
                <a:solidFill>
                  <a:srgbClr val="333333"/>
                </a:solidFill>
                <a:effectLst/>
                <a:latin typeface="Merriweather"/>
                <a:cs typeface="Arial" pitchFamily="34" charset="0"/>
              </a:rPr>
              <a:t> property is either the name of the file without the extension, or the relative file path, rooted in the project.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ectangle 4"/>
          <p:cNvSpPr/>
          <p:nvPr/>
        </p:nvSpPr>
        <p:spPr>
          <a:xfrm>
            <a:off x="642910" y="4643446"/>
            <a:ext cx="7643866" cy="1323439"/>
          </a:xfrm>
          <a:prstGeom prst="rect">
            <a:avLst/>
          </a:prstGeom>
        </p:spPr>
        <p:txBody>
          <a:bodyPr wrap="square">
            <a:spAutoFit/>
          </a:bodyPr>
          <a:lstStyle/>
          <a:p>
            <a:r>
              <a:rPr lang="en-US" sz="2000" dirty="0" err="1"/>
              <a:t>ayout</a:t>
            </a:r>
            <a:r>
              <a:rPr lang="en-US" sz="2000" dirty="0"/>
              <a:t> pages are typically named _</a:t>
            </a:r>
            <a:r>
              <a:rPr lang="en-US" sz="2000" i="1" dirty="0" err="1"/>
              <a:t>Layout.cshtml</a:t>
            </a:r>
            <a:r>
              <a:rPr lang="en-US" sz="2000" dirty="0"/>
              <a:t>, the leading underscore preventing them from being browsed directly. Standard practice is to specify the layout page in a _</a:t>
            </a:r>
            <a:r>
              <a:rPr lang="en-US" sz="2000" i="1" dirty="0" err="1"/>
              <a:t>ViewStart.cshtml</a:t>
            </a:r>
            <a:r>
              <a:rPr lang="en-US" sz="2000" dirty="0"/>
              <a:t> file, which affects all content pages in the folder in which it is placed, and all subfolders.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Sections </a:t>
            </a:r>
            <a:br>
              <a:rPr lang="en-US" dirty="0"/>
            </a:br>
            <a:endParaRPr lang="en-US" dirty="0"/>
          </a:p>
        </p:txBody>
      </p:sp>
      <p:sp>
        <p:nvSpPr>
          <p:cNvPr id="27649" name="Rectangle 1"/>
          <p:cNvSpPr>
            <a:spLocks noChangeArrowheads="1"/>
          </p:cNvSpPr>
          <p:nvPr/>
        </p:nvSpPr>
        <p:spPr bwMode="auto">
          <a:xfrm>
            <a:off x="428596" y="1041023"/>
            <a:ext cx="8215338" cy="5816977"/>
          </a:xfrm>
          <a:prstGeom prst="rect">
            <a:avLst/>
          </a:prstGeom>
          <a:solidFill>
            <a:srgbClr val="F9F9F9"/>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Merriweather"/>
                <a:cs typeface="Arial" pitchFamily="34" charset="0"/>
              </a:rPr>
              <a:t>The </a:t>
            </a:r>
            <a:r>
              <a:rPr kumimoji="0" lang="en-US" sz="2000" b="0" i="0" u="none" strike="noStrike" cap="none" normalizeH="0" baseline="0" dirty="0" err="1" smtClean="0">
                <a:ln>
                  <a:noFill/>
                </a:ln>
                <a:solidFill>
                  <a:srgbClr val="C7254E"/>
                </a:solidFill>
                <a:effectLst/>
                <a:latin typeface="Menlo"/>
                <a:cs typeface="Arial" pitchFamily="34" charset="0"/>
              </a:rPr>
              <a:t>RenderBody</a:t>
            </a:r>
            <a:r>
              <a:rPr kumimoji="0" lang="en-US" sz="2000" b="0" i="0" u="none" strike="noStrike" cap="none" normalizeH="0" baseline="0" dirty="0" smtClean="0">
                <a:ln>
                  <a:noFill/>
                </a:ln>
                <a:solidFill>
                  <a:srgbClr val="333333"/>
                </a:solidFill>
                <a:effectLst/>
                <a:latin typeface="Merriweather"/>
                <a:cs typeface="Arial" pitchFamily="34" charset="0"/>
              </a:rPr>
              <a:t> method placement within the layout page determines where the content page will be rendered, but it is also possible to render other content supplied by the content page within a layout page. This is controlled by the placement of calls to the </a:t>
            </a:r>
            <a:r>
              <a:rPr kumimoji="0" lang="en-US" sz="2000" b="0" i="0" u="none" strike="noStrike" cap="none" normalizeH="0" baseline="0" dirty="0" err="1" smtClean="0">
                <a:ln>
                  <a:noFill/>
                </a:ln>
                <a:solidFill>
                  <a:srgbClr val="C7254E"/>
                </a:solidFill>
                <a:effectLst/>
                <a:latin typeface="Menlo"/>
                <a:cs typeface="Arial" pitchFamily="34" charset="0"/>
              </a:rPr>
              <a:t>RenderSectionAsync</a:t>
            </a:r>
            <a:r>
              <a:rPr kumimoji="0" lang="en-US" sz="2000" b="0" i="0" u="none" strike="noStrike" cap="none" normalizeH="0" baseline="0" dirty="0" smtClean="0">
                <a:ln>
                  <a:noFill/>
                </a:ln>
                <a:solidFill>
                  <a:srgbClr val="333333"/>
                </a:solidFill>
                <a:effectLst/>
                <a:latin typeface="Merriweather"/>
                <a:cs typeface="Arial" pitchFamily="34" charset="0"/>
              </a:rPr>
              <a:t> method. The following example of a call to this method is taken from the layout page that forms part of the default template Razor Pages site:</a:t>
            </a:r>
            <a:endParaRPr kumimoji="0" lang="en-US" sz="20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Menlo"/>
                <a:cs typeface="Arial" pitchFamily="34" charset="0"/>
              </a:rPr>
              <a:t>@await </a:t>
            </a:r>
            <a:r>
              <a:rPr kumimoji="0" lang="en-US" sz="2000" b="0" i="0" u="none" strike="noStrike" cap="none" normalizeH="0" baseline="0" dirty="0" err="1" smtClean="0">
                <a:ln>
                  <a:noFill/>
                </a:ln>
                <a:solidFill>
                  <a:srgbClr val="000000"/>
                </a:solidFill>
                <a:effectLst/>
                <a:latin typeface="Menlo"/>
                <a:cs typeface="Arial" pitchFamily="34" charset="0"/>
              </a:rPr>
              <a:t>RenderSectionAsync</a:t>
            </a:r>
            <a:r>
              <a:rPr kumimoji="0" lang="en-US" sz="2000" b="0" i="0" u="none" strike="noStrike" cap="none" normalizeH="0" baseline="0" dirty="0" smtClean="0">
                <a:ln>
                  <a:noFill/>
                </a:ln>
                <a:solidFill>
                  <a:srgbClr val="000000"/>
                </a:solidFill>
                <a:effectLst/>
                <a:latin typeface="Menlo"/>
                <a:cs typeface="Arial" pitchFamily="34" charset="0"/>
              </a:rPr>
              <a:t>("Scripts", required: false)</a:t>
            </a:r>
            <a:endParaRPr kumimoji="0" lang="en-US" sz="20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Merriweather"/>
                <a:cs typeface="Arial" pitchFamily="34" charset="0"/>
              </a:rPr>
              <a:t>This call references a section named "Scripts" - intended for page-specific script file references or blocks of JavaScript code so that they can be located just before the closing </a:t>
            </a:r>
            <a:r>
              <a:rPr kumimoji="0" lang="en-US" sz="2000" b="0" i="0" u="none" strike="noStrike" cap="none" normalizeH="0" baseline="0" dirty="0" smtClean="0">
                <a:ln>
                  <a:noFill/>
                </a:ln>
                <a:solidFill>
                  <a:srgbClr val="C7254E"/>
                </a:solidFill>
                <a:effectLst/>
                <a:latin typeface="Menlo"/>
                <a:cs typeface="Arial" pitchFamily="34" charset="0"/>
              </a:rPr>
              <a:t>&lt;/body&gt;</a:t>
            </a:r>
            <a:r>
              <a:rPr kumimoji="0" lang="en-US" sz="2000" b="0" i="0" u="none" strike="noStrike" cap="none" normalizeH="0" baseline="0" dirty="0" smtClean="0">
                <a:ln>
                  <a:noFill/>
                </a:ln>
                <a:solidFill>
                  <a:srgbClr val="333333"/>
                </a:solidFill>
                <a:effectLst/>
                <a:latin typeface="Merriweather"/>
                <a:cs typeface="Arial" pitchFamily="34" charset="0"/>
              </a:rPr>
              <a:t> tag. The second argument, </a:t>
            </a:r>
            <a:r>
              <a:rPr kumimoji="0" lang="en-US" sz="2000" b="0" i="0" u="none" strike="noStrike" cap="none" normalizeH="0" baseline="0" dirty="0" smtClean="0">
                <a:ln>
                  <a:noFill/>
                </a:ln>
                <a:solidFill>
                  <a:srgbClr val="C7254E"/>
                </a:solidFill>
                <a:effectLst/>
                <a:latin typeface="Menlo"/>
                <a:cs typeface="Arial" pitchFamily="34" charset="0"/>
              </a:rPr>
              <a:t>required</a:t>
            </a:r>
            <a:r>
              <a:rPr kumimoji="0" lang="en-US" sz="2000" b="0" i="0" u="none" strike="noStrike" cap="none" normalizeH="0" baseline="0" dirty="0" smtClean="0">
                <a:ln>
                  <a:noFill/>
                </a:ln>
                <a:solidFill>
                  <a:srgbClr val="333333"/>
                </a:solidFill>
                <a:effectLst/>
                <a:latin typeface="Merriweather"/>
                <a:cs typeface="Arial" pitchFamily="34" charset="0"/>
              </a:rPr>
              <a:t> determines whether the content page must provide content for the named section. In this example, </a:t>
            </a:r>
            <a:r>
              <a:rPr kumimoji="0" lang="en-US" sz="2000" b="0" i="0" u="none" strike="noStrike" cap="none" normalizeH="0" baseline="0" dirty="0" smtClean="0">
                <a:ln>
                  <a:noFill/>
                </a:ln>
                <a:solidFill>
                  <a:srgbClr val="C7254E"/>
                </a:solidFill>
                <a:effectLst/>
                <a:latin typeface="Menlo"/>
                <a:cs typeface="Arial" pitchFamily="34" charset="0"/>
              </a:rPr>
              <a:t>required</a:t>
            </a:r>
            <a:r>
              <a:rPr kumimoji="0" lang="en-US" sz="2000" b="0" i="0" u="none" strike="noStrike" cap="none" normalizeH="0" baseline="0" dirty="0" smtClean="0">
                <a:ln>
                  <a:noFill/>
                </a:ln>
                <a:solidFill>
                  <a:srgbClr val="333333"/>
                </a:solidFill>
                <a:effectLst/>
                <a:latin typeface="Merriweather"/>
                <a:cs typeface="Arial" pitchFamily="34" charset="0"/>
              </a:rPr>
              <a:t> is set to </a:t>
            </a:r>
            <a:r>
              <a:rPr kumimoji="0" lang="en-US" sz="2000" b="0" i="0" u="none" strike="noStrike" cap="none" normalizeH="0" baseline="0" dirty="0" smtClean="0">
                <a:ln>
                  <a:noFill/>
                </a:ln>
                <a:solidFill>
                  <a:srgbClr val="C7254E"/>
                </a:solidFill>
                <a:effectLst/>
                <a:latin typeface="Menlo"/>
                <a:cs typeface="Arial" pitchFamily="34" charset="0"/>
              </a:rPr>
              <a:t>false</a:t>
            </a:r>
            <a:r>
              <a:rPr kumimoji="0" lang="en-US" sz="2000" b="0" i="0" u="none" strike="noStrike" cap="none" normalizeH="0" baseline="0" dirty="0" smtClean="0">
                <a:ln>
                  <a:noFill/>
                </a:ln>
                <a:solidFill>
                  <a:srgbClr val="333333"/>
                </a:solidFill>
                <a:effectLst/>
                <a:latin typeface="Merriweather"/>
                <a:cs typeface="Arial" pitchFamily="34" charset="0"/>
              </a:rPr>
              <a:t>, resulting in the section being optional. If the section is not optional, every content page that references the layout page must use the </a:t>
            </a:r>
            <a:r>
              <a:rPr kumimoji="0" lang="en-US" sz="2000" b="0" i="0" u="none" strike="noStrike" cap="none" normalizeH="0" baseline="0" dirty="0" smtClean="0">
                <a:ln>
                  <a:noFill/>
                </a:ln>
                <a:solidFill>
                  <a:srgbClr val="C7254E"/>
                </a:solidFill>
                <a:effectLst/>
                <a:latin typeface="Menlo"/>
                <a:cs typeface="Arial" pitchFamily="34" charset="0"/>
              </a:rPr>
              <a:t>@section</a:t>
            </a:r>
            <a:r>
              <a:rPr kumimoji="0" lang="en-US" sz="2000" b="0" i="0" u="none" strike="noStrike" cap="none" normalizeH="0" baseline="0" dirty="0" smtClean="0">
                <a:ln>
                  <a:noFill/>
                </a:ln>
                <a:solidFill>
                  <a:srgbClr val="333333"/>
                </a:solidFill>
                <a:effectLst/>
                <a:latin typeface="Merriweather"/>
                <a:cs typeface="Arial" pitchFamily="34" charset="0"/>
              </a:rPr>
              <a:t> directive to define the section and provide content:</a:t>
            </a:r>
            <a:endParaRPr kumimoji="0" lang="en-US" sz="20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000000"/>
                </a:solidFill>
                <a:effectLst/>
                <a:latin typeface="Menlo"/>
                <a:cs typeface="Arial" pitchFamily="34" charset="0"/>
              </a:rPr>
              <a:t>@section Scripts{</a:t>
            </a:r>
            <a:endParaRPr kumimoji="0" lang="en-US" sz="20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000000"/>
                </a:solidFill>
                <a:effectLst/>
                <a:latin typeface="Menlo"/>
                <a:cs typeface="Arial" pitchFamily="34" charset="0"/>
              </a:rPr>
              <a:t>// content here</a:t>
            </a:r>
            <a:endParaRPr kumimoji="0" lang="en-US" sz="20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000000"/>
                </a:solidFill>
                <a:effectLst/>
                <a:latin typeface="Menlo"/>
                <a:cs typeface="Arial" pitchFamily="34" charset="0"/>
              </a:rPr>
              <a:t>}</a:t>
            </a:r>
            <a:endParaRPr kumimoji="0" lang="en-US" sz="20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a:t>Tag Helpers in Razor Pages</a:t>
            </a:r>
            <a:br>
              <a:rPr lang="sv-SE"/>
            </a:br>
            <a:endParaRPr lang="en-US"/>
          </a:p>
        </p:txBody>
      </p:sp>
      <p:sp>
        <p:nvSpPr>
          <p:cNvPr id="3" name="Rectangle 2"/>
          <p:cNvSpPr/>
          <p:nvPr/>
        </p:nvSpPr>
        <p:spPr>
          <a:xfrm>
            <a:off x="1643042" y="1443841"/>
            <a:ext cx="5214958" cy="3970318"/>
          </a:xfrm>
          <a:prstGeom prst="rect">
            <a:avLst/>
          </a:prstGeom>
        </p:spPr>
        <p:txBody>
          <a:bodyPr wrap="square">
            <a:spAutoFit/>
          </a:bodyPr>
          <a:lstStyle/>
          <a:p>
            <a:r>
              <a:rPr lang="en-US" b="1" u="sng" dirty="0" smtClean="0">
                <a:hlinkClick r:id="rId2"/>
              </a:rPr>
              <a:t>Anchor tag helper</a:t>
            </a:r>
            <a:endParaRPr lang="en-US" dirty="0" smtClean="0"/>
          </a:p>
          <a:p>
            <a:r>
              <a:rPr lang="en-US" b="1" u="sng" dirty="0" smtClean="0">
                <a:hlinkClick r:id="rId3"/>
              </a:rPr>
              <a:t>Cache tag helper</a:t>
            </a:r>
            <a:endParaRPr lang="en-US" dirty="0" smtClean="0"/>
          </a:p>
          <a:p>
            <a:r>
              <a:rPr lang="en-US" b="1" u="sng" dirty="0" smtClean="0">
                <a:hlinkClick r:id="rId4"/>
              </a:rPr>
              <a:t>Environment tag helper</a:t>
            </a:r>
            <a:endParaRPr lang="en-US" dirty="0" smtClean="0"/>
          </a:p>
          <a:p>
            <a:r>
              <a:rPr lang="en-US" b="1" u="sng" dirty="0" smtClean="0">
                <a:hlinkClick r:id="rId5"/>
              </a:rPr>
              <a:t>Form Action tag helper</a:t>
            </a:r>
            <a:endParaRPr lang="en-US" dirty="0" smtClean="0"/>
          </a:p>
          <a:p>
            <a:r>
              <a:rPr lang="en-US" b="1" u="sng" dirty="0" smtClean="0">
                <a:hlinkClick r:id="rId6"/>
              </a:rPr>
              <a:t>Form tag helper</a:t>
            </a:r>
            <a:endParaRPr lang="en-US" dirty="0" smtClean="0"/>
          </a:p>
          <a:p>
            <a:r>
              <a:rPr lang="en-US" b="1" u="sng" dirty="0" smtClean="0">
                <a:hlinkClick r:id="rId7"/>
              </a:rPr>
              <a:t>Image tag helper</a:t>
            </a:r>
            <a:endParaRPr lang="en-US" dirty="0" smtClean="0"/>
          </a:p>
          <a:p>
            <a:r>
              <a:rPr lang="en-US" b="1" u="sng" dirty="0" smtClean="0">
                <a:hlinkClick r:id="rId8"/>
              </a:rPr>
              <a:t>Input tag helper</a:t>
            </a:r>
            <a:endParaRPr lang="en-US" dirty="0" smtClean="0"/>
          </a:p>
          <a:p>
            <a:r>
              <a:rPr lang="en-US" b="1" u="sng" dirty="0" smtClean="0">
                <a:hlinkClick r:id="rId9"/>
              </a:rPr>
              <a:t>Label tag helper</a:t>
            </a:r>
            <a:endParaRPr lang="en-US" dirty="0" smtClean="0"/>
          </a:p>
          <a:p>
            <a:r>
              <a:rPr lang="en-US" b="1" u="sng" dirty="0" smtClean="0">
                <a:hlinkClick r:id="rId10"/>
              </a:rPr>
              <a:t>Link tag helper</a:t>
            </a:r>
            <a:endParaRPr lang="en-US" dirty="0" smtClean="0"/>
          </a:p>
          <a:p>
            <a:r>
              <a:rPr lang="en-US" b="1" u="sng" dirty="0" smtClean="0">
                <a:hlinkClick r:id="rId11"/>
              </a:rPr>
              <a:t>Option tag helper</a:t>
            </a:r>
            <a:endParaRPr lang="en-US" dirty="0" smtClean="0"/>
          </a:p>
          <a:p>
            <a:r>
              <a:rPr lang="en-US" b="1" u="sng" dirty="0" smtClean="0">
                <a:hlinkClick r:id="rId12"/>
              </a:rPr>
              <a:t>Partial tag helper</a:t>
            </a:r>
            <a:endParaRPr lang="en-US" dirty="0" smtClean="0"/>
          </a:p>
          <a:p>
            <a:r>
              <a:rPr lang="en-US" b="1" u="sng" dirty="0" smtClean="0">
                <a:hlinkClick r:id="rId13"/>
              </a:rPr>
              <a:t>Script tag helper</a:t>
            </a:r>
            <a:endParaRPr lang="en-US" dirty="0" smtClean="0"/>
          </a:p>
          <a:p>
            <a:r>
              <a:rPr lang="en-US" b="1" u="sng" dirty="0" smtClean="0">
                <a:hlinkClick r:id="rId14"/>
              </a:rPr>
              <a:t>Select tag helper</a:t>
            </a:r>
            <a:endParaRPr lang="en-US" dirty="0" smtClean="0"/>
          </a:p>
          <a:p>
            <a:r>
              <a:rPr lang="en-US" b="1" u="sng" dirty="0" err="1" smtClean="0">
                <a:hlinkClick r:id="rId15"/>
              </a:rPr>
              <a:t>Textarea</a:t>
            </a:r>
            <a:r>
              <a:rPr lang="en-US" b="1" u="sng" dirty="0" smtClean="0">
                <a:hlinkClick r:id="rId15"/>
              </a:rPr>
              <a:t> tag helper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Razor Pages are….</a:t>
            </a:r>
            <a:endParaRPr lang="en-US" dirty="0"/>
          </a:p>
        </p:txBody>
      </p:sp>
      <p:sp>
        <p:nvSpPr>
          <p:cNvPr id="3" name="Rectangle 2"/>
          <p:cNvSpPr/>
          <p:nvPr/>
        </p:nvSpPr>
        <p:spPr>
          <a:xfrm>
            <a:off x="642910" y="2413338"/>
            <a:ext cx="7215238" cy="2308324"/>
          </a:xfrm>
          <a:prstGeom prst="rect">
            <a:avLst/>
          </a:prstGeom>
        </p:spPr>
        <p:txBody>
          <a:bodyPr wrap="square">
            <a:spAutoFit/>
          </a:bodyPr>
          <a:lstStyle/>
          <a:p>
            <a:r>
              <a:rPr lang="en-US" sz="2400" dirty="0"/>
              <a:t>Razor Pages is a server-side programming model that makes it easy to build web applications with a focus on simplicity and productivity. Each Razor Page typically corresponds to a specific URL route and is processed on the server side, generating HTML that is sent to the client's browser.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Razor Pages?</a:t>
            </a:r>
            <a:br>
              <a:rPr lang="en-US" dirty="0"/>
            </a:br>
            <a:endParaRPr lang="en-US" dirty="0"/>
          </a:p>
        </p:txBody>
      </p:sp>
      <p:sp>
        <p:nvSpPr>
          <p:cNvPr id="3" name="Rectangle 2"/>
          <p:cNvSpPr/>
          <p:nvPr/>
        </p:nvSpPr>
        <p:spPr>
          <a:xfrm>
            <a:off x="1000100" y="1428736"/>
            <a:ext cx="6429404" cy="2031325"/>
          </a:xfrm>
          <a:prstGeom prst="rect">
            <a:avLst/>
          </a:prstGeom>
        </p:spPr>
        <p:txBody>
          <a:bodyPr wrap="square">
            <a:spAutoFit/>
          </a:bodyPr>
          <a:lstStyle/>
          <a:p>
            <a:r>
              <a:rPr lang="en-US" dirty="0"/>
              <a:t>Introduced as part of ASP.NET Core, and now included in .NET 5, ASP.NET Razor Pages is a server-side, page-focused framework that enables building dynamic, data-driven web sites with clean separation of concerns. Part of the ASP.NET Core web development framework from Microsoft, Razor Pages supports cross platform development and can be deployed to Windows, Unix and Mac operating systems.</a:t>
            </a:r>
          </a:p>
        </p:txBody>
      </p:sp>
      <p:sp>
        <p:nvSpPr>
          <p:cNvPr id="4" name="Rectangle 3"/>
          <p:cNvSpPr/>
          <p:nvPr/>
        </p:nvSpPr>
        <p:spPr>
          <a:xfrm>
            <a:off x="928662" y="3571876"/>
            <a:ext cx="7358114" cy="2739211"/>
          </a:xfrm>
          <a:prstGeom prst="rect">
            <a:avLst/>
          </a:prstGeom>
        </p:spPr>
        <p:txBody>
          <a:bodyPr wrap="square">
            <a:spAutoFit/>
          </a:bodyPr>
          <a:lstStyle/>
          <a:p>
            <a:pPr>
              <a:buFont typeface="Arial" pitchFamily="34" charset="0"/>
              <a:buChar char="•"/>
            </a:pPr>
            <a:r>
              <a:rPr lang="en-US" sz="2400" dirty="0"/>
              <a:t>The Razor Pages framework is lightweight and very flexible</a:t>
            </a:r>
            <a:r>
              <a:rPr lang="en-US" sz="2400" dirty="0" smtClean="0"/>
              <a:t>.</a:t>
            </a:r>
          </a:p>
          <a:p>
            <a:pPr>
              <a:buFont typeface="Arial" pitchFamily="34" charset="0"/>
              <a:buChar char="•"/>
            </a:pPr>
            <a:r>
              <a:rPr lang="en-US" sz="2400" dirty="0"/>
              <a:t>It provides the developer with full control over rendered </a:t>
            </a:r>
            <a:r>
              <a:rPr lang="en-US" sz="2400" dirty="0" smtClean="0"/>
              <a:t>HTML.</a:t>
            </a:r>
          </a:p>
          <a:p>
            <a:pPr>
              <a:buFont typeface="Arial" pitchFamily="34" charset="0"/>
              <a:buChar char="•"/>
            </a:pPr>
            <a:r>
              <a:rPr lang="en-US" sz="2400" dirty="0" smtClean="0"/>
              <a:t>The </a:t>
            </a:r>
            <a:r>
              <a:rPr lang="en-US" sz="2400" dirty="0"/>
              <a:t>easy-to-learn </a:t>
            </a:r>
            <a:r>
              <a:rPr lang="en-US" sz="2400" b="1" u="sng" dirty="0">
                <a:hlinkClick r:id="rId2"/>
              </a:rPr>
              <a:t>Razor </a:t>
            </a:r>
            <a:r>
              <a:rPr lang="en-US" sz="2400" b="1" u="sng" dirty="0" err="1">
                <a:hlinkClick r:id="rId2"/>
              </a:rPr>
              <a:t>templating</a:t>
            </a:r>
            <a:r>
              <a:rPr lang="en-US" sz="2400" b="1" u="sng" dirty="0">
                <a:hlinkClick r:id="rId2"/>
              </a:rPr>
              <a:t> syntax</a:t>
            </a:r>
            <a:r>
              <a:rPr lang="en-US" sz="2400" dirty="0"/>
              <a:t> for embedding C# in HTML </a:t>
            </a:r>
            <a:r>
              <a:rPr lang="en-US" sz="2400" dirty="0" smtClean="0"/>
              <a:t>mark-up</a:t>
            </a:r>
          </a:p>
          <a:p>
            <a:pPr>
              <a:buFont typeface="Arial" pitchFamily="34" charset="0"/>
              <a:buChar char="•"/>
            </a:pPr>
            <a:r>
              <a:rPr lang="en-US" sz="2400" dirty="0"/>
              <a:t> It is based on a page-centric development model</a:t>
            </a:r>
            <a:r>
              <a:rPr lang="en-US" sz="28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MVC and Razor Pages</a:t>
            </a:r>
            <a:endParaRPr lang="en-US" dirty="0"/>
          </a:p>
        </p:txBody>
      </p:sp>
      <p:sp>
        <p:nvSpPr>
          <p:cNvPr id="3" name="Rectangle 2"/>
          <p:cNvSpPr/>
          <p:nvPr/>
        </p:nvSpPr>
        <p:spPr>
          <a:xfrm>
            <a:off x="714348" y="2000240"/>
            <a:ext cx="7286676" cy="1569660"/>
          </a:xfrm>
          <a:prstGeom prst="rect">
            <a:avLst/>
          </a:prstGeom>
        </p:spPr>
        <p:txBody>
          <a:bodyPr wrap="square">
            <a:spAutoFit/>
          </a:bodyPr>
          <a:lstStyle/>
          <a:p>
            <a:r>
              <a:rPr lang="en-US" sz="2400" dirty="0"/>
              <a:t>The key difference between Razor Pages implementation of the MVC pattern and ASP.NET Core MVC is that Razor Pages uses the </a:t>
            </a:r>
            <a:r>
              <a:rPr lang="en-US" sz="2400" b="1" u="sng" dirty="0">
                <a:hlinkClick r:id="rId2"/>
              </a:rPr>
              <a:t>Page Controller pattern</a:t>
            </a:r>
            <a:r>
              <a:rPr lang="en-US" sz="2400" dirty="0"/>
              <a:t> instead of the </a:t>
            </a:r>
            <a:r>
              <a:rPr lang="en-US" sz="2400" b="1" u="sng" dirty="0">
                <a:hlinkClick r:id="rId3"/>
              </a:rPr>
              <a:t>Front Controller pattern</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Structure of Project</a:t>
            </a:r>
            <a:endParaRPr lang="en-US" dirty="0"/>
          </a:p>
        </p:txBody>
      </p:sp>
      <p:sp>
        <p:nvSpPr>
          <p:cNvPr id="3" name="Rectangle 2"/>
          <p:cNvSpPr/>
          <p:nvPr/>
        </p:nvSpPr>
        <p:spPr>
          <a:xfrm>
            <a:off x="285720" y="1285860"/>
            <a:ext cx="4572000" cy="1200329"/>
          </a:xfrm>
          <a:prstGeom prst="rect">
            <a:avLst/>
          </a:prstGeom>
        </p:spPr>
        <p:txBody>
          <a:bodyPr>
            <a:spAutoFit/>
          </a:bodyPr>
          <a:lstStyle/>
          <a:p>
            <a:r>
              <a:rPr lang="en-US" dirty="0" smtClean="0"/>
              <a:t>Razor Page:</a:t>
            </a:r>
          </a:p>
          <a:p>
            <a:r>
              <a:rPr lang="en-US" dirty="0"/>
              <a:t>All Razor files end with </a:t>
            </a:r>
            <a:r>
              <a:rPr lang="en-US" i="1" dirty="0"/>
              <a:t>.</a:t>
            </a:r>
            <a:r>
              <a:rPr lang="en-US" i="1" dirty="0" err="1" smtClean="0"/>
              <a:t>cshtml</a:t>
            </a:r>
            <a:endParaRPr lang="en-US" i="1" dirty="0"/>
          </a:p>
          <a:p>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4929190" y="1643050"/>
            <a:ext cx="3333750" cy="4781550"/>
          </a:xfrm>
          <a:prstGeom prst="rect">
            <a:avLst/>
          </a:prstGeom>
          <a:noFill/>
          <a:ln w="9525">
            <a:noFill/>
            <a:miter lim="800000"/>
            <a:headEnd/>
            <a:tailEnd/>
          </a:ln>
          <a:effectLst/>
        </p:spPr>
      </p:pic>
      <p:sp>
        <p:nvSpPr>
          <p:cNvPr id="1027" name="Rectangle 3"/>
          <p:cNvSpPr>
            <a:spLocks noChangeArrowheads="1"/>
          </p:cNvSpPr>
          <p:nvPr/>
        </p:nvSpPr>
        <p:spPr bwMode="auto">
          <a:xfrm>
            <a:off x="214282" y="2071678"/>
            <a:ext cx="4500562" cy="2156981"/>
          </a:xfrm>
          <a:prstGeom prst="rect">
            <a:avLst/>
          </a:prstGeom>
          <a:solidFill>
            <a:srgbClr val="F9F9F9"/>
          </a:solidFill>
          <a:ln w="9525">
            <a:noFill/>
            <a:miter lim="800000"/>
            <a:headEnd/>
            <a:tailEnd/>
          </a:ln>
          <a:effectLst/>
        </p:spPr>
        <p:txBody>
          <a:bodyPr vert="horz" wrap="square" lIns="91440" tIns="0" rIns="9144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4867"/>
                </a:solidFill>
                <a:effectLst/>
                <a:latin typeface="Roboto"/>
                <a:cs typeface="Arial" pitchFamily="34" charset="0"/>
              </a:rPr>
              <a:t>Content Pages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3333"/>
                </a:solidFill>
                <a:effectLst/>
                <a:latin typeface="Merriweather"/>
                <a:cs typeface="Arial" pitchFamily="34" charset="0"/>
              </a:rPr>
              <a:t>For a file to act as a Razor content page, it must have three characteristics: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333333"/>
                </a:solidFill>
                <a:effectLst/>
                <a:latin typeface="Merriweather"/>
                <a:cs typeface="Arial" pitchFamily="34" charset="0"/>
              </a:rPr>
              <a:t>It cannot have a leading underscore in its file 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333333"/>
                </a:solidFill>
                <a:effectLst/>
                <a:latin typeface="Merriweather"/>
                <a:cs typeface="Arial" pitchFamily="34" charset="0"/>
              </a:rPr>
              <a:t>The file extension is </a:t>
            </a:r>
            <a:r>
              <a:rPr kumimoji="0" lang="en-US" sz="1600" b="0" i="1" u="none" strike="noStrike" cap="none" normalizeH="0" baseline="0" dirty="0" smtClean="0">
                <a:ln>
                  <a:noFill/>
                </a:ln>
                <a:solidFill>
                  <a:srgbClr val="333333"/>
                </a:solidFill>
                <a:effectLst/>
                <a:latin typeface="Merriweather"/>
                <a:cs typeface="Arial" pitchFamily="34" charset="0"/>
              </a:rPr>
              <a:t>.</a:t>
            </a:r>
            <a:r>
              <a:rPr kumimoji="0" lang="en-US" sz="1600" b="0" i="1" u="none" strike="noStrike" cap="none" normalizeH="0" baseline="0" dirty="0" err="1" smtClean="0">
                <a:ln>
                  <a:noFill/>
                </a:ln>
                <a:solidFill>
                  <a:srgbClr val="333333"/>
                </a:solidFill>
                <a:effectLst/>
                <a:latin typeface="Merriweather"/>
                <a:cs typeface="Arial" pitchFamily="34" charset="0"/>
              </a:rPr>
              <a:t>cshtml</a:t>
            </a:r>
            <a:endParaRPr kumimoji="0" lang="en-US" sz="1600" b="0" i="0" u="none" strike="noStrike" cap="none" normalizeH="0" baseline="0" dirty="0" smtClean="0">
              <a:ln>
                <a:noFill/>
              </a:ln>
              <a:solidFill>
                <a:srgbClr val="333333"/>
              </a:solidFill>
              <a:effectLst/>
              <a:latin typeface="Merriweathe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333333"/>
                </a:solidFill>
                <a:effectLst/>
                <a:latin typeface="Merriweather"/>
                <a:cs typeface="Arial" pitchFamily="34" charset="0"/>
              </a:rPr>
              <a:t>The first line in the file is </a:t>
            </a:r>
            <a:r>
              <a:rPr kumimoji="0" lang="en-US" sz="1600" b="0" i="0" u="none" strike="noStrike" cap="none" normalizeH="0" baseline="0" dirty="0" smtClean="0">
                <a:ln>
                  <a:noFill/>
                </a:ln>
                <a:solidFill>
                  <a:srgbClr val="C7254E"/>
                </a:solidFill>
                <a:effectLst/>
                <a:latin typeface="Menlo"/>
                <a:cs typeface="Arial" pitchFamily="34" charset="0"/>
              </a:rPr>
              <a:t>@page</a:t>
            </a:r>
            <a:endParaRPr kumimoji="0" lang="en-US" sz="1600" b="0" i="0" u="none" strike="noStrike" cap="none" normalizeH="0" baseline="0" dirty="0" smtClean="0">
              <a:ln>
                <a:noFill/>
              </a:ln>
              <a:solidFill>
                <a:srgbClr val="333333"/>
              </a:solidFill>
              <a:effectLst/>
              <a:latin typeface="Merriweathe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Syntax</a:t>
            </a:r>
            <a:endParaRPr lang="en-US" dirty="0"/>
          </a:p>
        </p:txBody>
      </p:sp>
      <p:sp>
        <p:nvSpPr>
          <p:cNvPr id="3" name="Rectangle 2"/>
          <p:cNvSpPr/>
          <p:nvPr/>
        </p:nvSpPr>
        <p:spPr>
          <a:xfrm>
            <a:off x="642910" y="1714488"/>
            <a:ext cx="7215238" cy="2677656"/>
          </a:xfrm>
          <a:prstGeom prst="rect">
            <a:avLst/>
          </a:prstGeom>
        </p:spPr>
        <p:txBody>
          <a:bodyPr wrap="square">
            <a:spAutoFit/>
          </a:bodyPr>
          <a:lstStyle/>
          <a:p>
            <a:r>
              <a:rPr lang="en-US" sz="2400" dirty="0"/>
              <a:t>Razor Syntax </a:t>
            </a:r>
          </a:p>
          <a:p>
            <a:r>
              <a:rPr lang="en-US" sz="2400" dirty="0"/>
              <a:t>Content pages are largely comprised of HTML, but they also include </a:t>
            </a:r>
            <a:r>
              <a:rPr lang="en-US" sz="2400" b="1" u="sng" dirty="0">
                <a:hlinkClick r:id="rId2"/>
              </a:rPr>
              <a:t>Razor syntax</a:t>
            </a:r>
            <a:r>
              <a:rPr lang="en-US" sz="2400" dirty="0"/>
              <a:t> which enables the inclusion of executable C# code within the content. The C# code is executed on the server, and typically results in dynamic content being included within the response sent to the browser.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PageModel</a:t>
            </a:r>
            <a:r>
              <a:rPr lang="en-US" dirty="0" smtClean="0"/>
              <a:t> Files </a:t>
            </a:r>
            <a:br>
              <a:rPr lang="en-US" dirty="0" smtClean="0"/>
            </a:br>
            <a:endParaRPr lang="en-US" dirty="0"/>
          </a:p>
        </p:txBody>
      </p:sp>
      <p:sp>
        <p:nvSpPr>
          <p:cNvPr id="3" name="Rectangle 2"/>
          <p:cNvSpPr/>
          <p:nvPr/>
        </p:nvSpPr>
        <p:spPr>
          <a:xfrm>
            <a:off x="1142976" y="1720840"/>
            <a:ext cx="6643734" cy="2554545"/>
          </a:xfrm>
          <a:prstGeom prst="rect">
            <a:avLst/>
          </a:prstGeom>
        </p:spPr>
        <p:txBody>
          <a:bodyPr wrap="square">
            <a:spAutoFit/>
          </a:bodyPr>
          <a:lstStyle/>
          <a:p>
            <a:r>
              <a:rPr lang="en-US" sz="2000" dirty="0" smtClean="0"/>
              <a:t>The </a:t>
            </a:r>
            <a:r>
              <a:rPr lang="en-US" sz="2000" dirty="0"/>
              <a:t>recommended way to develop Razor Pages applications is to </a:t>
            </a:r>
            <a:r>
              <a:rPr lang="en-US" sz="2000" dirty="0" err="1"/>
              <a:t>minimise</a:t>
            </a:r>
            <a:r>
              <a:rPr lang="en-US" sz="2000" dirty="0"/>
              <a:t> the amount of server-side code in the content page to the barest minimum. Any code relating to the processing of user input or data should be placed in </a:t>
            </a:r>
            <a:r>
              <a:rPr lang="en-US" sz="2000" b="1" u="sng" dirty="0" err="1">
                <a:hlinkClick r:id="rId2"/>
              </a:rPr>
              <a:t>PageModel</a:t>
            </a:r>
            <a:r>
              <a:rPr lang="en-US" sz="2000" b="1" u="sng" dirty="0">
                <a:hlinkClick r:id="rId2"/>
              </a:rPr>
              <a:t> files</a:t>
            </a:r>
            <a:r>
              <a:rPr lang="en-US" sz="2000" dirty="0"/>
              <a:t>, which share a one-to-one mapping with their associated content page. They even share the same file name, albeit with an additional </a:t>
            </a:r>
            <a:r>
              <a:rPr lang="en-US" sz="2000" i="1" dirty="0"/>
              <a:t>.</a:t>
            </a:r>
            <a:r>
              <a:rPr lang="en-US" sz="2000" i="1" dirty="0" err="1"/>
              <a:t>cs</a:t>
            </a:r>
            <a:r>
              <a:rPr lang="en-US" sz="2000" dirty="0"/>
              <a:t> on the end to denote the fact that they are actually C# class files.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285728"/>
            <a:ext cx="7000924" cy="646331"/>
          </a:xfrm>
          <a:prstGeom prst="rect">
            <a:avLst/>
          </a:prstGeom>
        </p:spPr>
        <p:txBody>
          <a:bodyPr wrap="square">
            <a:spAutoFit/>
          </a:bodyPr>
          <a:lstStyle/>
          <a:p>
            <a:r>
              <a:rPr lang="en-US" dirty="0"/>
              <a:t>The following code shows the </a:t>
            </a:r>
            <a:r>
              <a:rPr lang="en-US" i="1" dirty="0" err="1"/>
              <a:t>Example.cshtml</a:t>
            </a:r>
            <a:r>
              <a:rPr lang="en-US" dirty="0"/>
              <a:t> file adapted to work with a </a:t>
            </a:r>
            <a:r>
              <a:rPr lang="en-US" dirty="0" err="1"/>
              <a:t>PageModel</a:t>
            </a:r>
            <a:r>
              <a:rPr lang="en-US" dirty="0"/>
              <a:t>:</a:t>
            </a:r>
          </a:p>
        </p:txBody>
      </p:sp>
      <p:pic>
        <p:nvPicPr>
          <p:cNvPr id="17410" name="Picture 2"/>
          <p:cNvPicPr>
            <a:picLocks noChangeAspect="1" noChangeArrowheads="1"/>
          </p:cNvPicPr>
          <p:nvPr/>
        </p:nvPicPr>
        <p:blipFill>
          <a:blip r:embed="rId2"/>
          <a:srcRect/>
          <a:stretch>
            <a:fillRect/>
          </a:stretch>
        </p:blipFill>
        <p:spPr bwMode="auto">
          <a:xfrm>
            <a:off x="2143108" y="928670"/>
            <a:ext cx="4495800" cy="574359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request Pipeline middleware?</a:t>
            </a:r>
            <a:endParaRPr lang="en-US" dirty="0"/>
          </a:p>
        </p:txBody>
      </p:sp>
      <p:sp>
        <p:nvSpPr>
          <p:cNvPr id="3" name="Rectangle 2"/>
          <p:cNvSpPr/>
          <p:nvPr/>
        </p:nvSpPr>
        <p:spPr>
          <a:xfrm>
            <a:off x="571472" y="1443841"/>
            <a:ext cx="7929618" cy="3416320"/>
          </a:xfrm>
          <a:prstGeom prst="rect">
            <a:avLst/>
          </a:prstGeom>
        </p:spPr>
        <p:txBody>
          <a:bodyPr wrap="square">
            <a:spAutoFit/>
          </a:bodyPr>
          <a:lstStyle/>
          <a:p>
            <a:r>
              <a:rPr lang="en-US" dirty="0"/>
              <a:t>When requests are made to a web application, they need to be processed in some way. A number of considerations need to be taken into </a:t>
            </a:r>
            <a:r>
              <a:rPr lang="en-US" dirty="0" smtClean="0"/>
              <a:t>account.</a:t>
            </a:r>
          </a:p>
          <a:p>
            <a:pPr marL="342900" indent="-342900">
              <a:buFont typeface="+mj-lt"/>
              <a:buAutoNum type="arabicPeriod"/>
            </a:pPr>
            <a:r>
              <a:rPr lang="en-US" sz="2000" b="1" dirty="0" smtClean="0">
                <a:solidFill>
                  <a:schemeClr val="tx2"/>
                </a:solidFill>
              </a:rPr>
              <a:t> </a:t>
            </a:r>
            <a:r>
              <a:rPr lang="en-US" sz="2000" b="1" dirty="0">
                <a:solidFill>
                  <a:schemeClr val="tx2"/>
                </a:solidFill>
              </a:rPr>
              <a:t>Where should the request be directed or routed to? </a:t>
            </a:r>
            <a:endParaRPr lang="en-US" sz="2000" b="1" dirty="0" smtClean="0">
              <a:solidFill>
                <a:schemeClr val="tx2"/>
              </a:solidFill>
            </a:endParaRPr>
          </a:p>
          <a:p>
            <a:pPr marL="342900" indent="-342900">
              <a:buFont typeface="+mj-lt"/>
              <a:buAutoNum type="arabicPeriod"/>
            </a:pPr>
            <a:r>
              <a:rPr lang="en-US" sz="2000" b="1" dirty="0" smtClean="0">
                <a:solidFill>
                  <a:schemeClr val="tx2"/>
                </a:solidFill>
              </a:rPr>
              <a:t>Should </a:t>
            </a:r>
            <a:r>
              <a:rPr lang="en-US" sz="2000" b="1" dirty="0">
                <a:solidFill>
                  <a:schemeClr val="tx2"/>
                </a:solidFill>
              </a:rPr>
              <a:t>details of the request be logged? </a:t>
            </a:r>
            <a:endParaRPr lang="en-US" sz="2000" b="1" dirty="0" smtClean="0">
              <a:solidFill>
                <a:schemeClr val="tx2"/>
              </a:solidFill>
            </a:endParaRPr>
          </a:p>
          <a:p>
            <a:pPr marL="342900" indent="-342900">
              <a:buFont typeface="+mj-lt"/>
              <a:buAutoNum type="arabicPeriod"/>
            </a:pPr>
            <a:r>
              <a:rPr lang="en-US" sz="2000" b="1" dirty="0" smtClean="0">
                <a:solidFill>
                  <a:schemeClr val="tx2"/>
                </a:solidFill>
              </a:rPr>
              <a:t>Should </a:t>
            </a:r>
            <a:r>
              <a:rPr lang="en-US" sz="2000" b="1" dirty="0">
                <a:solidFill>
                  <a:schemeClr val="tx2"/>
                </a:solidFill>
              </a:rPr>
              <a:t>the application simply return the content of a file? </a:t>
            </a:r>
            <a:endParaRPr lang="en-US" sz="2000" b="1" dirty="0" smtClean="0">
              <a:solidFill>
                <a:schemeClr val="tx2"/>
              </a:solidFill>
            </a:endParaRPr>
          </a:p>
          <a:p>
            <a:pPr marL="342900" indent="-342900">
              <a:buFont typeface="+mj-lt"/>
              <a:buAutoNum type="arabicPeriod"/>
            </a:pPr>
            <a:r>
              <a:rPr lang="en-US" sz="2000" b="1" dirty="0" smtClean="0">
                <a:solidFill>
                  <a:schemeClr val="tx2"/>
                </a:solidFill>
              </a:rPr>
              <a:t>Should </a:t>
            </a:r>
            <a:r>
              <a:rPr lang="en-US" sz="2000" b="1" dirty="0">
                <a:solidFill>
                  <a:schemeClr val="tx2"/>
                </a:solidFill>
              </a:rPr>
              <a:t>it compress the response? </a:t>
            </a:r>
            <a:endParaRPr lang="en-US" sz="2000" b="1" dirty="0" smtClean="0">
              <a:solidFill>
                <a:schemeClr val="tx2"/>
              </a:solidFill>
            </a:endParaRPr>
          </a:p>
          <a:p>
            <a:pPr marL="342900" indent="-342900">
              <a:buFont typeface="+mj-lt"/>
              <a:buAutoNum type="arabicPeriod"/>
            </a:pPr>
            <a:r>
              <a:rPr lang="en-US" sz="2000" b="1" dirty="0" smtClean="0">
                <a:solidFill>
                  <a:schemeClr val="tx2"/>
                </a:solidFill>
              </a:rPr>
              <a:t>What </a:t>
            </a:r>
            <a:r>
              <a:rPr lang="en-US" sz="2000" b="1" dirty="0">
                <a:solidFill>
                  <a:schemeClr val="tx2"/>
                </a:solidFill>
              </a:rPr>
              <a:t>should happen if an exception is encountered while the request is being processed</a:t>
            </a:r>
            <a:r>
              <a:rPr lang="en-US" sz="2000" b="1" dirty="0" smtClean="0">
                <a:solidFill>
                  <a:schemeClr val="tx2"/>
                </a:solidFill>
              </a:rPr>
              <a:t>?</a:t>
            </a:r>
          </a:p>
          <a:p>
            <a:pPr marL="342900" indent="-342900">
              <a:buFont typeface="+mj-lt"/>
              <a:buAutoNum type="arabicPeriod"/>
            </a:pPr>
            <a:r>
              <a:rPr lang="en-US" sz="2000" b="1" dirty="0" smtClean="0">
                <a:solidFill>
                  <a:schemeClr val="tx2"/>
                </a:solidFill>
              </a:rPr>
              <a:t> </a:t>
            </a:r>
            <a:r>
              <a:rPr lang="en-US" sz="2000" b="1" dirty="0">
                <a:solidFill>
                  <a:schemeClr val="tx2"/>
                </a:solidFill>
              </a:rPr>
              <a:t>Is the person making the request actually allowed to access the resource they have requested? </a:t>
            </a:r>
            <a:endParaRPr lang="en-US" sz="2000" b="1" dirty="0" smtClean="0">
              <a:solidFill>
                <a:schemeClr val="tx2"/>
              </a:solidFill>
            </a:endParaRPr>
          </a:p>
          <a:p>
            <a:pPr marL="342900" indent="-342900">
              <a:buFont typeface="+mj-lt"/>
              <a:buAutoNum type="arabicPeriod"/>
            </a:pPr>
            <a:r>
              <a:rPr lang="en-US" sz="2000" b="1" dirty="0" smtClean="0">
                <a:solidFill>
                  <a:schemeClr val="tx2"/>
                </a:solidFill>
              </a:rPr>
              <a:t>How </a:t>
            </a:r>
            <a:r>
              <a:rPr lang="en-US" sz="2000" b="1" dirty="0">
                <a:solidFill>
                  <a:schemeClr val="tx2"/>
                </a:solidFill>
              </a:rPr>
              <a:t>should cookies or other request-related data be handled?</a:t>
            </a:r>
          </a:p>
        </p:txBody>
      </p:sp>
      <p:sp>
        <p:nvSpPr>
          <p:cNvPr id="4" name="Rectangle 3"/>
          <p:cNvSpPr/>
          <p:nvPr/>
        </p:nvSpPr>
        <p:spPr>
          <a:xfrm>
            <a:off x="285720" y="5072074"/>
            <a:ext cx="8501122" cy="1200329"/>
          </a:xfrm>
          <a:prstGeom prst="rect">
            <a:avLst/>
          </a:prstGeom>
        </p:spPr>
        <p:txBody>
          <a:bodyPr wrap="square">
            <a:spAutoFit/>
          </a:bodyPr>
          <a:lstStyle/>
          <a:p>
            <a:r>
              <a:rPr lang="en-US" sz="2400" dirty="0"/>
              <a:t>Each of these processing actions are performed by separate components. The term used to describe these components is Middleware. Together, they form the request pipeline.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651</Words>
  <Application>Microsoft Office PowerPoint</Application>
  <PresentationFormat>On-screen Show (4:3)</PresentationFormat>
  <Paragraphs>82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Aspnetcore Razor Pages</vt:lpstr>
      <vt:lpstr>Razor Pages are….</vt:lpstr>
      <vt:lpstr>What Is Razor Pages? </vt:lpstr>
      <vt:lpstr>Difference between MVC and Razor Pages</vt:lpstr>
      <vt:lpstr>Structure of Project</vt:lpstr>
      <vt:lpstr>Razor Syntax</vt:lpstr>
      <vt:lpstr>PageModel Files  </vt:lpstr>
      <vt:lpstr>Slide 8</vt:lpstr>
      <vt:lpstr>What is request Pipeline middleware?</vt:lpstr>
      <vt:lpstr>Middleware in Razor Pages </vt:lpstr>
      <vt:lpstr>Partial Pages </vt:lpstr>
      <vt:lpstr>Request pipeLine Middleware Components: </vt:lpstr>
      <vt:lpstr>Slide 13</vt:lpstr>
      <vt:lpstr>Models And Strongly Typed Partials  </vt:lpstr>
      <vt:lpstr>Layout Pages </vt:lpstr>
      <vt:lpstr>Slide 16</vt:lpstr>
      <vt:lpstr>Sections  </vt:lpstr>
      <vt:lpstr>Tag Helpers in Razor Pages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Aspnetcore Razor Pages</dc:title>
  <dc:creator>HP</dc:creator>
  <cp:lastModifiedBy>HP</cp:lastModifiedBy>
  <cp:revision>28</cp:revision>
  <dcterms:created xsi:type="dcterms:W3CDTF">2023-11-13T11:20:08Z</dcterms:created>
  <dcterms:modified xsi:type="dcterms:W3CDTF">2023-11-14T14:26:08Z</dcterms:modified>
</cp:coreProperties>
</file>