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905967-C712-4487-A736-AFC591874EE2}"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5967-C712-4487-A736-AFC591874EE2}"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5967-C712-4487-A736-AFC591874EE2}"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05967-C712-4487-A736-AFC591874EE2}"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05967-C712-4487-A736-AFC591874EE2}"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05967-C712-4487-A736-AFC591874EE2}"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905967-C712-4487-A736-AFC591874EE2}"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05967-C712-4487-A736-AFC591874EE2}"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05967-C712-4487-A736-AFC591874EE2}"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05967-C712-4487-A736-AFC591874EE2}"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05967-C712-4487-A736-AFC591874EE2}"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C9018-2FBA-4857-B90F-D00FC8096A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05967-C712-4487-A736-AFC591874EE2}" type="datetimeFigureOut">
              <a:rPr lang="en-US" smtClean="0"/>
              <a:pPr/>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C9018-2FBA-4857-B90F-D00FC8096A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est-driven_development"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codecraft.tv/courses/angular/unit-testing/jasmine-and-karma/"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codecraft.tv/courses/angular/unit-testing/jasmine-and-karm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1470025"/>
          </a:xfrm>
        </p:spPr>
        <p:txBody>
          <a:bodyPr/>
          <a:lstStyle/>
          <a:p>
            <a:r>
              <a:rPr lang="en-IN" dirty="0" smtClean="0"/>
              <a:t>Jasmine And Karma</a:t>
            </a:r>
            <a:endParaRPr lang="en-US" dirty="0"/>
          </a:p>
        </p:txBody>
      </p:sp>
      <p:pic>
        <p:nvPicPr>
          <p:cNvPr id="1026" name="Picture 2"/>
          <p:cNvPicPr>
            <a:picLocks noChangeAspect="1" noChangeArrowheads="1"/>
          </p:cNvPicPr>
          <p:nvPr/>
        </p:nvPicPr>
        <p:blipFill>
          <a:blip r:embed="rId2"/>
          <a:srcRect/>
          <a:stretch>
            <a:fillRect/>
          </a:stretch>
        </p:blipFill>
        <p:spPr bwMode="auto">
          <a:xfrm>
            <a:off x="285720" y="2714620"/>
            <a:ext cx="8477250" cy="2667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jasmine?</a:t>
            </a:r>
            <a:endParaRPr lang="en-US" dirty="0"/>
          </a:p>
        </p:txBody>
      </p:sp>
      <p:sp>
        <p:nvSpPr>
          <p:cNvPr id="16385" name="Rectangle 1"/>
          <p:cNvSpPr>
            <a:spLocks noChangeArrowheads="1"/>
          </p:cNvSpPr>
          <p:nvPr/>
        </p:nvSpPr>
        <p:spPr bwMode="auto">
          <a:xfrm>
            <a:off x="928662" y="1714488"/>
            <a:ext cx="6929486" cy="286232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Jasmine is a JavaScript testing framework that supports a software development practice called </a:t>
            </a:r>
            <a:r>
              <a:rPr kumimoji="0" lang="en-US" b="0" i="0" u="none" strike="noStrike" cap="none" normalizeH="0" baseline="0" dirty="0" err="1" smtClean="0">
                <a:ln>
                  <a:noFill/>
                </a:ln>
                <a:solidFill>
                  <a:srgbClr val="26ADE4"/>
                </a:solidFill>
                <a:effectLst/>
                <a:latin typeface="Lato"/>
                <a:cs typeface="Arial" pitchFamily="34" charset="0"/>
                <a:hlinkClick r:id="rId2"/>
              </a:rPr>
              <a:t>Behaviour</a:t>
            </a:r>
            <a:r>
              <a:rPr kumimoji="0" lang="en-US" b="0" i="0" u="none" strike="noStrike" cap="none" normalizeH="0" baseline="0" dirty="0" smtClean="0">
                <a:ln>
                  <a:noFill/>
                </a:ln>
                <a:solidFill>
                  <a:srgbClr val="26ADE4"/>
                </a:solidFill>
                <a:effectLst/>
                <a:latin typeface="Lato"/>
                <a:cs typeface="Arial" pitchFamily="34" charset="0"/>
                <a:hlinkClick r:id="rId2"/>
              </a:rPr>
              <a:t>-Driven Development</a:t>
            </a:r>
            <a:r>
              <a:rPr kumimoji="0" lang="en-US" b="0" i="0" u="none" strike="noStrike" cap="none" normalizeH="0" baseline="0" dirty="0" smtClean="0">
                <a:ln>
                  <a:noFill/>
                </a:ln>
                <a:solidFill>
                  <a:srgbClr val="333333"/>
                </a:solidFill>
                <a:effectLst/>
                <a:latin typeface="Lato"/>
                <a:cs typeface="Arial" pitchFamily="34" charset="0"/>
              </a:rPr>
              <a:t>, or BDD for short. It’s a specific </a:t>
            </a:r>
            <a:r>
              <a:rPr kumimoji="0" lang="en-US" b="0" i="0" u="none" strike="noStrike" cap="none" normalizeH="0" baseline="0" dirty="0" err="1" smtClean="0">
                <a:ln>
                  <a:noFill/>
                </a:ln>
                <a:solidFill>
                  <a:srgbClr val="333333"/>
                </a:solidFill>
                <a:effectLst/>
                <a:latin typeface="Lato"/>
                <a:cs typeface="Arial" pitchFamily="34" charset="0"/>
              </a:rPr>
              <a:t>flavour</a:t>
            </a:r>
            <a:r>
              <a:rPr kumimoji="0" lang="en-US" b="0" i="0" u="none" strike="noStrike" cap="none" normalizeH="0" baseline="0" dirty="0" smtClean="0">
                <a:ln>
                  <a:noFill/>
                </a:ln>
                <a:solidFill>
                  <a:srgbClr val="333333"/>
                </a:solidFill>
                <a:effectLst/>
                <a:latin typeface="Lato"/>
                <a:cs typeface="Arial" pitchFamily="34" charset="0"/>
              </a:rPr>
              <a:t> of </a:t>
            </a:r>
            <a:r>
              <a:rPr kumimoji="0" lang="en-US" b="0" i="0" u="none" strike="noStrike" cap="none" normalizeH="0" baseline="0" dirty="0" smtClean="0">
                <a:ln>
                  <a:noFill/>
                </a:ln>
                <a:solidFill>
                  <a:srgbClr val="26ADE4"/>
                </a:solidFill>
                <a:effectLst/>
                <a:latin typeface="Lato"/>
                <a:cs typeface="Arial" pitchFamily="34" charset="0"/>
                <a:hlinkClick r:id="rId3"/>
              </a:rPr>
              <a:t>Test-Driven Development</a:t>
            </a:r>
            <a:r>
              <a:rPr kumimoji="0" lang="en-US" b="0" i="0" u="none" strike="noStrike" cap="none" normalizeH="0" baseline="0" dirty="0" smtClean="0">
                <a:ln>
                  <a:noFill/>
                </a:ln>
                <a:solidFill>
                  <a:srgbClr val="333333"/>
                </a:solidFill>
                <a:effectLst/>
                <a:latin typeface="Lato"/>
                <a:cs typeface="Arial" pitchFamily="34" charset="0"/>
              </a:rPr>
              <a:t> (TDD).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Jasmine, and BDD in general, attempts to describe tests in a human readable format so that non-technical people can understand what is being </a:t>
            </a:r>
            <a:r>
              <a:rPr kumimoji="0" lang="en-US" b="0" i="0" u="none" strike="noStrike" cap="none" normalizeH="0" baseline="0" dirty="0" smtClean="0">
                <a:ln>
                  <a:noFill/>
                </a:ln>
                <a:solidFill>
                  <a:srgbClr val="333333"/>
                </a:solidFill>
                <a:effectLst/>
                <a:latin typeface="Lato"/>
                <a:cs typeface="Arial" pitchFamily="34" charset="0"/>
              </a:rPr>
              <a:t>tested</a:t>
            </a:r>
          </a:p>
          <a:p>
            <a:pPr marL="0" marR="0" lvl="0" indent="0" algn="l" defTabSz="914400" rtl="0" eaLnBrk="0" fontAlgn="base" latinLnBrk="0" hangingPunct="0">
              <a:lnSpc>
                <a:spcPct val="100000"/>
              </a:lnSpc>
              <a:spcBef>
                <a:spcPct val="0"/>
              </a:spcBef>
              <a:spcAft>
                <a:spcPct val="0"/>
              </a:spcAft>
              <a:buClrTx/>
              <a:buSzTx/>
              <a:buFontTx/>
              <a:buNone/>
              <a:tabLst/>
            </a:pPr>
            <a:r>
              <a:rPr lang="en-IN" dirty="0" smtClean="0">
                <a:solidFill>
                  <a:srgbClr val="333333"/>
                </a:solidFill>
                <a:latin typeface="Lato"/>
                <a:cs typeface="Arial" pitchFamily="34" charset="0"/>
              </a:rPr>
              <a:t>Angular CLI command to test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smtClean="0">
                <a:ln>
                  <a:noFill/>
                </a:ln>
                <a:solidFill>
                  <a:srgbClr val="333333"/>
                </a:solidFill>
                <a:effectLst/>
                <a:latin typeface="Lato"/>
                <a:cs typeface="Arial" pitchFamily="34" charset="0"/>
              </a:rPr>
              <a:t>Ng test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95263" y="1214438"/>
            <a:ext cx="8753475" cy="44291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SetUp</a:t>
            </a:r>
            <a:r>
              <a:rPr lang="en-IN" dirty="0" smtClean="0"/>
              <a:t> And </a:t>
            </a:r>
            <a:r>
              <a:rPr lang="en-IN" dirty="0" err="1" smtClean="0"/>
              <a:t>TearDown</a:t>
            </a:r>
            <a:endParaRPr lang="en-US" dirty="0"/>
          </a:p>
        </p:txBody>
      </p:sp>
      <p:pic>
        <p:nvPicPr>
          <p:cNvPr id="2050" name="Picture 2"/>
          <p:cNvPicPr>
            <a:picLocks noChangeAspect="1" noChangeArrowheads="1"/>
          </p:cNvPicPr>
          <p:nvPr/>
        </p:nvPicPr>
        <p:blipFill>
          <a:blip r:embed="rId2"/>
          <a:srcRect/>
          <a:stretch>
            <a:fillRect/>
          </a:stretch>
        </p:blipFill>
        <p:spPr bwMode="auto">
          <a:xfrm>
            <a:off x="1285852" y="1928802"/>
            <a:ext cx="5648325" cy="3952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a:t>
            </a:r>
            <a:endParaRPr lang="en-US" dirty="0"/>
          </a:p>
        </p:txBody>
      </p:sp>
      <p:pic>
        <p:nvPicPr>
          <p:cNvPr id="19458" name="Picture 2"/>
          <p:cNvPicPr>
            <a:picLocks noChangeAspect="1" noChangeArrowheads="1"/>
          </p:cNvPicPr>
          <p:nvPr/>
        </p:nvPicPr>
        <p:blipFill>
          <a:blip r:embed="rId2"/>
          <a:srcRect/>
          <a:stretch>
            <a:fillRect/>
          </a:stretch>
        </p:blipFill>
        <p:spPr bwMode="auto">
          <a:xfrm>
            <a:off x="500034" y="2117724"/>
            <a:ext cx="7573991" cy="381160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18434" name="Rectangle 2"/>
          <p:cNvSpPr>
            <a:spLocks noChangeArrowheads="1"/>
          </p:cNvSpPr>
          <p:nvPr/>
        </p:nvSpPr>
        <p:spPr bwMode="auto">
          <a:xfrm>
            <a:off x="357158" y="1785926"/>
            <a:ext cx="8358246"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Jasmine, and </a:t>
            </a:r>
            <a:r>
              <a:rPr kumimoji="0" lang="en-US" b="0" i="0" u="none" strike="noStrike" cap="none" normalizeH="0" baseline="0" dirty="0" smtClean="0">
                <a:ln>
                  <a:noFill/>
                </a:ln>
                <a:solidFill>
                  <a:schemeClr val="tx1"/>
                </a:solidFill>
                <a:effectLst/>
                <a:latin typeface="Arial" pitchFamily="34" charset="0"/>
                <a:cs typeface="Arial" pitchFamily="34" charset="0"/>
              </a:rPr>
              <a:t>BDD</a:t>
            </a:r>
            <a:r>
              <a:rPr kumimoji="0" lang="en-US" b="0" i="0" u="none" strike="noStrike" cap="none" normalizeH="0" baseline="0" dirty="0" smtClean="0">
                <a:ln>
                  <a:noFill/>
                </a:ln>
                <a:solidFill>
                  <a:srgbClr val="333333"/>
                </a:solidFill>
                <a:effectLst/>
                <a:latin typeface="Lato"/>
                <a:cs typeface="Arial" pitchFamily="34" charset="0"/>
              </a:rPr>
              <a:t> in general, attempts to describe tests in a human readable format so that non-technical people can understand what is being tested. However even if you </a:t>
            </a:r>
            <a:r>
              <a:rPr kumimoji="0" lang="en-US" b="0" i="1" u="none" strike="noStrike" cap="none" normalizeH="0" baseline="0" dirty="0" smtClean="0">
                <a:ln>
                  <a:noFill/>
                </a:ln>
                <a:solidFill>
                  <a:srgbClr val="333333"/>
                </a:solidFill>
                <a:effectLst/>
                <a:latin typeface="Lato"/>
                <a:cs typeface="Arial" pitchFamily="34" charset="0"/>
              </a:rPr>
              <a:t>are</a:t>
            </a:r>
            <a:r>
              <a:rPr kumimoji="0" lang="en-US" b="0" i="0" u="none" strike="noStrike" cap="none" normalizeH="0" baseline="0" dirty="0" smtClean="0">
                <a:ln>
                  <a:noFill/>
                </a:ln>
                <a:solidFill>
                  <a:srgbClr val="333333"/>
                </a:solidFill>
                <a:effectLst/>
                <a:latin typeface="Lato"/>
                <a:cs typeface="Arial" pitchFamily="34" charset="0"/>
              </a:rPr>
              <a:t> technical reading tests in </a:t>
            </a:r>
            <a:r>
              <a:rPr kumimoji="0" lang="en-US" b="0" i="0" u="none" strike="noStrike" cap="none" normalizeH="0" baseline="0" dirty="0" smtClean="0">
                <a:ln>
                  <a:noFill/>
                </a:ln>
                <a:solidFill>
                  <a:schemeClr val="tx1"/>
                </a:solidFill>
                <a:effectLst/>
                <a:latin typeface="Arial" pitchFamily="34" charset="0"/>
                <a:cs typeface="Arial" pitchFamily="34" charset="0"/>
              </a:rPr>
              <a:t>BDD</a:t>
            </a:r>
            <a:r>
              <a:rPr kumimoji="0" lang="en-US" b="0" i="0" u="none" strike="noStrike" cap="none" normalizeH="0" baseline="0" dirty="0" smtClean="0">
                <a:ln>
                  <a:noFill/>
                </a:ln>
                <a:solidFill>
                  <a:srgbClr val="333333"/>
                </a:solidFill>
                <a:effectLst/>
                <a:latin typeface="Lato"/>
                <a:cs typeface="Arial" pitchFamily="34" charset="0"/>
              </a:rPr>
              <a:t> format makes it a lot easier to understand what’s going on.</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18435" name="Rectangle 3"/>
          <p:cNvSpPr>
            <a:spLocks noChangeArrowheads="1"/>
          </p:cNvSpPr>
          <p:nvPr/>
        </p:nvSpPr>
        <p:spPr bwMode="auto">
          <a:xfrm>
            <a:off x="714348" y="3000372"/>
            <a:ext cx="5715040" cy="714248"/>
          </a:xfrm>
          <a:prstGeom prst="rect">
            <a:avLst/>
          </a:prstGeom>
          <a:solidFill>
            <a:srgbClr val="F7F7F8"/>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Consolas" pitchFamily="49" charset="0"/>
                <a:cs typeface="Arial" pitchFamily="34" charset="0"/>
              </a:rPr>
              <a:t>function</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DD4A68"/>
                </a:solidFill>
                <a:effectLst/>
                <a:latin typeface="Consolas" pitchFamily="49" charset="0"/>
                <a:cs typeface="Arial" pitchFamily="34" charset="0"/>
              </a:rPr>
              <a:t>helloWorld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77AA"/>
                </a:solidFill>
                <a:effectLst/>
                <a:latin typeface="Consolas" pitchFamily="49" charset="0"/>
                <a:cs typeface="Arial" pitchFamily="34" charset="0"/>
              </a:rPr>
              <a:t>return</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669900"/>
                </a:solidFill>
                <a:effectLst/>
                <a:latin typeface="Consolas" pitchFamily="49" charset="0"/>
                <a:cs typeface="Arial" pitchFamily="34" charset="0"/>
              </a:rPr>
              <a:t>'Hello world!'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18436" name="Rectangle 4"/>
          <p:cNvSpPr>
            <a:spLocks noChangeArrowheads="1"/>
          </p:cNvSpPr>
          <p:nvPr/>
        </p:nvSpPr>
        <p:spPr bwMode="auto">
          <a:xfrm>
            <a:off x="642910" y="4143380"/>
            <a:ext cx="6500858" cy="2099242"/>
          </a:xfrm>
          <a:prstGeom prst="rect">
            <a:avLst/>
          </a:prstGeom>
          <a:solidFill>
            <a:srgbClr val="F7F7F8"/>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D4A68"/>
                </a:solidFill>
                <a:effectLst/>
                <a:latin typeface="Consolas" pitchFamily="49" charset="0"/>
                <a:cs typeface="Arial" pitchFamily="34" charset="0"/>
              </a:rPr>
              <a:t>describe</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669900"/>
                </a:solidFill>
                <a:effectLst/>
                <a:latin typeface="Consolas" pitchFamily="49" charset="0"/>
                <a:cs typeface="Arial" pitchFamily="34" charset="0"/>
              </a:rPr>
              <a:t>'Hello world'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A67F59"/>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DD4A68"/>
                </a:solidFill>
                <a:effectLst/>
                <a:latin typeface="Consolas" pitchFamily="49" charset="0"/>
                <a:cs typeface="Arial" pitchFamily="34" charset="0"/>
              </a:rPr>
              <a:t>it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669900"/>
                </a:solidFill>
                <a:effectLst/>
                <a:latin typeface="Consolas" pitchFamily="49" charset="0"/>
                <a:cs typeface="Arial" pitchFamily="34" charset="0"/>
              </a:rPr>
              <a:t>'says hello'</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A67F59"/>
                </a:solidFill>
                <a:effectLst/>
                <a:latin typeface="Consolas" pitchFamily="49" charset="0"/>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helloWorld</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toEqual</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669900"/>
                </a:solidFill>
                <a:effectLst/>
                <a:latin typeface="Consolas" pitchFamily="49" charset="0"/>
                <a:cs typeface="Arial" pitchFamily="34" charset="0"/>
              </a:rPr>
              <a:t>'Hello world!'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Built-In Matchers</a:t>
            </a:r>
            <a:r>
              <a:rPr lang="en-US" dirty="0"/>
              <a:t/>
            </a:r>
            <a:br>
              <a:rPr lang="en-US" dirty="0"/>
            </a:br>
            <a:endParaRPr lang="en-US" dirty="0"/>
          </a:p>
        </p:txBody>
      </p:sp>
      <p:sp>
        <p:nvSpPr>
          <p:cNvPr id="20481" name="Rectangle 1"/>
          <p:cNvSpPr>
            <a:spLocks noChangeArrowheads="1"/>
          </p:cNvSpPr>
          <p:nvPr/>
        </p:nvSpPr>
        <p:spPr bwMode="auto">
          <a:xfrm>
            <a:off x="428596" y="1000108"/>
            <a:ext cx="5715040" cy="5700228"/>
          </a:xfrm>
          <a:prstGeom prst="rect">
            <a:avLst/>
          </a:prstGeom>
          <a:solidFill>
            <a:srgbClr val="F7F7F8"/>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array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toContain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member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fn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toThrow</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string</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fn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toThrowError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string</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instance</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instance</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toBeDefined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toBeFalsy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toBeNull</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toBeTruthy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toBeUndefined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toEqual</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mixed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toMatch</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pattern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toBeCloseTo</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decimalPlaces</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toBeGreaterThan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toBeLessThan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toBeNaN</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spy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toHaveBeenCalled</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spy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toHaveBeenCalledTimes</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77AA"/>
                </a:solidFill>
                <a:effectLst/>
                <a:latin typeface="Consolas" pitchFamily="49" charset="0"/>
                <a:cs typeface="Arial" pitchFamily="34" charset="0"/>
              </a:rPr>
              <a:t>number</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DD4A68"/>
                </a:solidFill>
                <a:effectLst/>
                <a:latin typeface="Consolas" pitchFamily="49" charset="0"/>
                <a:cs typeface="Arial" pitchFamily="34" charset="0"/>
              </a:rPr>
              <a:t>expect</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spy</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err="1" smtClean="0">
                <a:ln>
                  <a:noFill/>
                </a:ln>
                <a:solidFill>
                  <a:srgbClr val="DD4A68"/>
                </a:solidFill>
                <a:effectLst/>
                <a:latin typeface="Consolas" pitchFamily="49" charset="0"/>
                <a:cs typeface="Arial" pitchFamily="34" charset="0"/>
              </a:rPr>
              <a:t>toHaveBeenCalledWith</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rgbClr val="A67F59"/>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arguments</a:t>
            </a:r>
            <a:r>
              <a:rPr kumimoji="0" lang="en-US" b="0" i="0" u="none" strike="noStrike" cap="none" normalizeH="0" baseline="0" dirty="0" smtClean="0">
                <a:ln>
                  <a:noFill/>
                </a:ln>
                <a:solidFill>
                  <a:srgbClr val="999999"/>
                </a:solidFill>
                <a:effectLst/>
                <a:latin typeface="Consolas" pitchFamily="49" charset="0"/>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Setup and Teardown</a:t>
            </a:r>
            <a:r>
              <a:rPr lang="en-US" dirty="0"/>
              <a:t/>
            </a:r>
            <a:br>
              <a:rPr lang="en-US" dirty="0"/>
            </a:br>
            <a:endParaRPr lang="en-US" dirty="0"/>
          </a:p>
        </p:txBody>
      </p:sp>
      <p:sp>
        <p:nvSpPr>
          <p:cNvPr id="22529" name="Rectangle 1"/>
          <p:cNvSpPr>
            <a:spLocks noChangeArrowheads="1"/>
          </p:cNvSpPr>
          <p:nvPr/>
        </p:nvSpPr>
        <p:spPr bwMode="auto">
          <a:xfrm>
            <a:off x="428596" y="1000108"/>
            <a:ext cx="7143800" cy="5178280"/>
          </a:xfrm>
          <a:prstGeom prst="rect">
            <a:avLst/>
          </a:prstGeom>
          <a:solidFill>
            <a:srgbClr val="FFFFFF"/>
          </a:solidFill>
          <a:ln w="9525">
            <a:noFill/>
            <a:miter lim="800000"/>
            <a:headEnd/>
            <a:tailEnd/>
          </a:ln>
          <a:effectLst/>
        </p:spPr>
        <p:txBody>
          <a:bodyPr vert="horz" wrap="square" lIns="0" tIns="0" rIns="91440" bIns="19044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Sometimes in order to test a feature we need to perform some setup, perhaps it’s creating some test objects. Also we may need to perform some cleanup activities after we have finished testing, perhaps we need to delete some files from the hard drive.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These activities are called </a:t>
            </a:r>
            <a:r>
              <a:rPr kumimoji="0" lang="en-US" b="0" i="1" u="none" strike="noStrike" cap="none" normalizeH="0" baseline="0" dirty="0" smtClean="0">
                <a:ln>
                  <a:noFill/>
                </a:ln>
                <a:solidFill>
                  <a:srgbClr val="333333"/>
                </a:solidFill>
                <a:effectLst/>
                <a:latin typeface="Lato"/>
                <a:cs typeface="Arial" pitchFamily="34" charset="0"/>
              </a:rPr>
              <a:t>setup</a:t>
            </a:r>
            <a:r>
              <a:rPr kumimoji="0" lang="en-US" b="0" i="0" u="none" strike="noStrike" cap="none" normalizeH="0" baseline="0" dirty="0" smtClean="0">
                <a:ln>
                  <a:noFill/>
                </a:ln>
                <a:solidFill>
                  <a:srgbClr val="333333"/>
                </a:solidFill>
                <a:effectLst/>
                <a:latin typeface="Lato"/>
                <a:cs typeface="Arial" pitchFamily="34" charset="0"/>
              </a:rPr>
              <a:t> and </a:t>
            </a:r>
            <a:r>
              <a:rPr kumimoji="0" lang="en-US" b="0" i="1" u="none" strike="noStrike" cap="none" normalizeH="0" baseline="0" dirty="0" smtClean="0">
                <a:ln>
                  <a:noFill/>
                </a:ln>
                <a:solidFill>
                  <a:srgbClr val="333333"/>
                </a:solidFill>
                <a:effectLst/>
                <a:latin typeface="Lato"/>
                <a:cs typeface="Arial" pitchFamily="34" charset="0"/>
              </a:rPr>
              <a:t>teardown</a:t>
            </a:r>
            <a:r>
              <a:rPr kumimoji="0" lang="en-US" b="0" i="0" u="none" strike="noStrike" cap="none" normalizeH="0" baseline="0" dirty="0" smtClean="0">
                <a:ln>
                  <a:noFill/>
                </a:ln>
                <a:solidFill>
                  <a:srgbClr val="333333"/>
                </a:solidFill>
                <a:effectLst/>
                <a:latin typeface="Lato"/>
                <a:cs typeface="Arial" pitchFamily="34" charset="0"/>
              </a:rPr>
              <a:t> (for cleaning up) and Jasmine has a few functions we can use to make this easier: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333333"/>
                </a:solidFill>
                <a:effectLst/>
                <a:latin typeface="Lato"/>
                <a:cs typeface="Arial" pitchFamily="34" charset="0"/>
              </a:rPr>
              <a:t>beforeAll</a:t>
            </a:r>
            <a:endParaRPr kumimoji="0" lang="en-US"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This function is called </a:t>
            </a:r>
            <a:r>
              <a:rPr kumimoji="0" lang="en-US" b="1" i="0" u="none" strike="noStrike" cap="none" normalizeH="0" baseline="0" dirty="0" smtClean="0">
                <a:ln>
                  <a:noFill/>
                </a:ln>
                <a:solidFill>
                  <a:srgbClr val="333333"/>
                </a:solidFill>
                <a:effectLst/>
                <a:latin typeface="Lato"/>
                <a:cs typeface="Arial" pitchFamily="34" charset="0"/>
              </a:rPr>
              <a:t>once</a:t>
            </a:r>
            <a:r>
              <a:rPr kumimoji="0" lang="en-US" b="0" i="0" u="none" strike="noStrike" cap="none" normalizeH="0" baseline="0" dirty="0" smtClean="0">
                <a:ln>
                  <a:noFill/>
                </a:ln>
                <a:solidFill>
                  <a:srgbClr val="333333"/>
                </a:solidFill>
                <a:effectLst/>
                <a:latin typeface="Lato"/>
                <a:cs typeface="Arial" pitchFamily="34" charset="0"/>
              </a:rPr>
              <a:t>, </a:t>
            </a:r>
            <a:r>
              <a:rPr kumimoji="0" lang="en-US" b="0" i="1" u="none" strike="noStrike" cap="none" normalizeH="0" baseline="0" dirty="0" smtClean="0">
                <a:ln>
                  <a:noFill/>
                </a:ln>
                <a:solidFill>
                  <a:srgbClr val="333333"/>
                </a:solidFill>
                <a:effectLst/>
                <a:latin typeface="Lato"/>
                <a:cs typeface="Arial" pitchFamily="34" charset="0"/>
              </a:rPr>
              <a:t>before</a:t>
            </a:r>
            <a:r>
              <a:rPr kumimoji="0" lang="en-US" b="0" i="0" u="none" strike="noStrike" cap="none" normalizeH="0" baseline="0" dirty="0" smtClean="0">
                <a:ln>
                  <a:noFill/>
                </a:ln>
                <a:solidFill>
                  <a:srgbClr val="333333"/>
                </a:solidFill>
                <a:effectLst/>
                <a:latin typeface="Lato"/>
                <a:cs typeface="Arial" pitchFamily="34" charset="0"/>
              </a:rPr>
              <a:t> all the specs in a test suite (</a:t>
            </a:r>
            <a:r>
              <a:rPr kumimoji="0" lang="en-US" b="0" i="0" u="none" strike="noStrike" cap="none" normalizeH="0" baseline="0" dirty="0" smtClean="0">
                <a:ln>
                  <a:noFill/>
                </a:ln>
                <a:solidFill>
                  <a:srgbClr val="F4645F"/>
                </a:solidFill>
                <a:effectLst/>
                <a:latin typeface="Menlo"/>
                <a:cs typeface="Arial" pitchFamily="34" charset="0"/>
              </a:rPr>
              <a:t>describe</a:t>
            </a:r>
            <a:r>
              <a:rPr kumimoji="0" lang="en-US" b="0" i="0" u="none" strike="noStrike" cap="none" normalizeH="0" baseline="0" dirty="0" smtClean="0">
                <a:ln>
                  <a:noFill/>
                </a:ln>
                <a:solidFill>
                  <a:srgbClr val="333333"/>
                </a:solidFill>
                <a:effectLst/>
                <a:latin typeface="Lato"/>
                <a:cs typeface="Arial" pitchFamily="34" charset="0"/>
              </a:rPr>
              <a:t> function) are run.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333333"/>
                </a:solidFill>
                <a:effectLst/>
                <a:latin typeface="Lato"/>
                <a:cs typeface="Arial" pitchFamily="34" charset="0"/>
              </a:rPr>
              <a:t>afterAll</a:t>
            </a:r>
            <a:endParaRPr kumimoji="0" lang="en-US"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This function is called </a:t>
            </a:r>
            <a:r>
              <a:rPr kumimoji="0" lang="en-US" b="1" i="0" u="none" strike="noStrike" cap="none" normalizeH="0" baseline="0" dirty="0" smtClean="0">
                <a:ln>
                  <a:noFill/>
                </a:ln>
                <a:solidFill>
                  <a:srgbClr val="333333"/>
                </a:solidFill>
                <a:effectLst/>
                <a:latin typeface="Lato"/>
                <a:cs typeface="Arial" pitchFamily="34" charset="0"/>
              </a:rPr>
              <a:t>once</a:t>
            </a:r>
            <a:r>
              <a:rPr kumimoji="0" lang="en-US" b="0" i="0" u="none" strike="noStrike" cap="none" normalizeH="0" baseline="0" dirty="0" smtClean="0">
                <a:ln>
                  <a:noFill/>
                </a:ln>
                <a:solidFill>
                  <a:srgbClr val="333333"/>
                </a:solidFill>
                <a:effectLst/>
                <a:latin typeface="Lato"/>
                <a:cs typeface="Arial" pitchFamily="34" charset="0"/>
              </a:rPr>
              <a:t> </a:t>
            </a:r>
            <a:r>
              <a:rPr kumimoji="0" lang="en-US" b="0" i="1" u="none" strike="noStrike" cap="none" normalizeH="0" baseline="0" dirty="0" smtClean="0">
                <a:ln>
                  <a:noFill/>
                </a:ln>
                <a:solidFill>
                  <a:srgbClr val="333333"/>
                </a:solidFill>
                <a:effectLst/>
                <a:latin typeface="Lato"/>
                <a:cs typeface="Arial" pitchFamily="34" charset="0"/>
              </a:rPr>
              <a:t>after</a:t>
            </a:r>
            <a:r>
              <a:rPr kumimoji="0" lang="en-US" b="0" i="0" u="none" strike="noStrike" cap="none" normalizeH="0" baseline="0" dirty="0" smtClean="0">
                <a:ln>
                  <a:noFill/>
                </a:ln>
                <a:solidFill>
                  <a:srgbClr val="333333"/>
                </a:solidFill>
                <a:effectLst/>
                <a:latin typeface="Lato"/>
                <a:cs typeface="Arial" pitchFamily="34" charset="0"/>
              </a:rPr>
              <a:t> all the specs in a test suite are finished.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333333"/>
                </a:solidFill>
                <a:effectLst/>
                <a:latin typeface="Lato"/>
                <a:cs typeface="Arial" pitchFamily="34" charset="0"/>
              </a:rPr>
              <a:t>beforeEach</a:t>
            </a:r>
            <a:endParaRPr kumimoji="0" lang="en-US"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This function is called </a:t>
            </a:r>
            <a:r>
              <a:rPr kumimoji="0" lang="en-US" b="0" i="1" u="none" strike="noStrike" cap="none" normalizeH="0" baseline="0" dirty="0" smtClean="0">
                <a:ln>
                  <a:noFill/>
                </a:ln>
                <a:solidFill>
                  <a:srgbClr val="333333"/>
                </a:solidFill>
                <a:effectLst/>
                <a:latin typeface="Lato"/>
                <a:cs typeface="Arial" pitchFamily="34" charset="0"/>
              </a:rPr>
              <a:t>before</a:t>
            </a:r>
            <a:r>
              <a:rPr kumimoji="0" lang="en-US" b="0" i="0" u="none" strike="noStrike" cap="none" normalizeH="0" baseline="0" dirty="0" smtClean="0">
                <a:ln>
                  <a:noFill/>
                </a:ln>
                <a:solidFill>
                  <a:srgbClr val="333333"/>
                </a:solidFill>
                <a:effectLst/>
                <a:latin typeface="Lato"/>
                <a:cs typeface="Arial" pitchFamily="34" charset="0"/>
              </a:rPr>
              <a:t> </a:t>
            </a:r>
            <a:r>
              <a:rPr kumimoji="0" lang="en-US" b="1" i="0" u="none" strike="noStrike" cap="none" normalizeH="0" baseline="0" dirty="0" smtClean="0">
                <a:ln>
                  <a:noFill/>
                </a:ln>
                <a:solidFill>
                  <a:srgbClr val="333333"/>
                </a:solidFill>
                <a:effectLst/>
                <a:latin typeface="Lato"/>
                <a:cs typeface="Arial" pitchFamily="34" charset="0"/>
              </a:rPr>
              <a:t>each</a:t>
            </a:r>
            <a:r>
              <a:rPr kumimoji="0" lang="en-US" b="0" i="0" u="none" strike="noStrike" cap="none" normalizeH="0" baseline="0" dirty="0" smtClean="0">
                <a:ln>
                  <a:noFill/>
                </a:ln>
                <a:solidFill>
                  <a:srgbClr val="333333"/>
                </a:solidFill>
                <a:effectLst/>
                <a:latin typeface="Lato"/>
                <a:cs typeface="Arial" pitchFamily="34" charset="0"/>
              </a:rPr>
              <a:t> test specification (</a:t>
            </a:r>
            <a:r>
              <a:rPr kumimoji="0" lang="en-US" b="0" i="0" u="none" strike="noStrike" cap="none" normalizeH="0" baseline="0" dirty="0" smtClean="0">
                <a:ln>
                  <a:noFill/>
                </a:ln>
                <a:solidFill>
                  <a:srgbClr val="F4645F"/>
                </a:solidFill>
                <a:effectLst/>
                <a:latin typeface="Menlo"/>
                <a:cs typeface="Arial" pitchFamily="34" charset="0"/>
              </a:rPr>
              <a:t>it</a:t>
            </a:r>
            <a:r>
              <a:rPr kumimoji="0" lang="en-US" b="0" i="0" u="none" strike="noStrike" cap="none" normalizeH="0" baseline="0" dirty="0" smtClean="0">
                <a:ln>
                  <a:noFill/>
                </a:ln>
                <a:solidFill>
                  <a:srgbClr val="333333"/>
                </a:solidFill>
                <a:effectLst/>
                <a:latin typeface="Lato"/>
                <a:cs typeface="Arial" pitchFamily="34" charset="0"/>
              </a:rPr>
              <a:t> function) is run.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333333"/>
                </a:solidFill>
                <a:effectLst/>
                <a:latin typeface="Lato"/>
                <a:cs typeface="Arial" pitchFamily="34" charset="0"/>
              </a:rPr>
              <a:t>afterEach</a:t>
            </a:r>
            <a:endParaRPr kumimoji="0" lang="en-US"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Lato"/>
                <a:cs typeface="Arial" pitchFamily="34" charset="0"/>
              </a:rPr>
              <a:t>This function is called </a:t>
            </a:r>
            <a:r>
              <a:rPr kumimoji="0" lang="en-US" b="0" i="1" u="none" strike="noStrike" cap="none" normalizeH="0" baseline="0" dirty="0" smtClean="0">
                <a:ln>
                  <a:noFill/>
                </a:ln>
                <a:solidFill>
                  <a:srgbClr val="333333"/>
                </a:solidFill>
                <a:effectLst/>
                <a:latin typeface="Lato"/>
                <a:cs typeface="Arial" pitchFamily="34" charset="0"/>
              </a:rPr>
              <a:t>after</a:t>
            </a:r>
            <a:r>
              <a:rPr kumimoji="0" lang="en-US" b="0" i="0" u="none" strike="noStrike" cap="none" normalizeH="0" baseline="0" dirty="0" smtClean="0">
                <a:ln>
                  <a:noFill/>
                </a:ln>
                <a:solidFill>
                  <a:srgbClr val="333333"/>
                </a:solidFill>
                <a:effectLst/>
                <a:latin typeface="Lato"/>
                <a:cs typeface="Arial" pitchFamily="34" charset="0"/>
              </a:rPr>
              <a:t> </a:t>
            </a:r>
            <a:r>
              <a:rPr kumimoji="0" lang="en-US" b="1" i="0" u="none" strike="noStrike" cap="none" normalizeH="0" baseline="0" dirty="0" smtClean="0">
                <a:ln>
                  <a:noFill/>
                </a:ln>
                <a:solidFill>
                  <a:srgbClr val="333333"/>
                </a:solidFill>
                <a:effectLst/>
                <a:latin typeface="Lato"/>
                <a:cs typeface="Arial" pitchFamily="34" charset="0"/>
              </a:rPr>
              <a:t>each</a:t>
            </a:r>
            <a:r>
              <a:rPr kumimoji="0" lang="en-US" b="0" i="0" u="none" strike="noStrike" cap="none" normalizeH="0" baseline="0" dirty="0" smtClean="0">
                <a:ln>
                  <a:noFill/>
                </a:ln>
                <a:solidFill>
                  <a:srgbClr val="333333"/>
                </a:solidFill>
                <a:effectLst/>
                <a:latin typeface="Lato"/>
                <a:cs typeface="Arial" pitchFamily="34" charset="0"/>
              </a:rPr>
              <a:t> test specification is run</a:t>
            </a:r>
            <a:r>
              <a:rPr kumimoji="0" lang="en-US" sz="1300" b="0" i="0" u="none" strike="noStrike" cap="none" normalizeH="0" baseline="0" dirty="0" smtClean="0">
                <a:ln>
                  <a:noFill/>
                </a:ln>
                <a:solidFill>
                  <a:srgbClr val="333333"/>
                </a:solidFill>
                <a:effectLst/>
                <a:latin typeface="Lato"/>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76213" y="547688"/>
            <a:ext cx="8791575" cy="57626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139</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Jasmine And Karma</vt:lpstr>
      <vt:lpstr>What  is jasmine?</vt:lpstr>
      <vt:lpstr>Slide 3</vt:lpstr>
      <vt:lpstr>SetUp And TearDown</vt:lpstr>
      <vt:lpstr>Explanation</vt:lpstr>
      <vt:lpstr>Example</vt:lpstr>
      <vt:lpstr>Built-In Matchers </vt:lpstr>
      <vt:lpstr>Setup and Teardown </vt:lpstr>
      <vt:lpstr>Slide 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And Karma</dc:title>
  <dc:creator>HP</dc:creator>
  <cp:lastModifiedBy>HP</cp:lastModifiedBy>
  <cp:revision>18</cp:revision>
  <dcterms:created xsi:type="dcterms:W3CDTF">2023-11-29T15:59:11Z</dcterms:created>
  <dcterms:modified xsi:type="dcterms:W3CDTF">2023-12-01T08:46:09Z</dcterms:modified>
</cp:coreProperties>
</file>