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63" r:id="rId2"/>
    <p:sldId id="264" r:id="rId3"/>
    <p:sldId id="265" r:id="rId4"/>
    <p:sldId id="266" r:id="rId5"/>
    <p:sldId id="268" r:id="rId6"/>
    <p:sldId id="267" r:id="rId7"/>
    <p:sldId id="269" r:id="rId8"/>
    <p:sldId id="270" r:id="rId9"/>
    <p:sldId id="277" r:id="rId10"/>
    <p:sldId id="278" r:id="rId11"/>
    <p:sldId id="279" r:id="rId12"/>
    <p:sldId id="271" r:id="rId13"/>
    <p:sldId id="272" r:id="rId14"/>
    <p:sldId id="273" r:id="rId15"/>
    <p:sldId id="274" r:id="rId16"/>
    <p:sldId id="275" r:id="rId17"/>
    <p:sldId id="276" r:id="rId18"/>
    <p:sldId id="256" r:id="rId19"/>
    <p:sldId id="257" r:id="rId20"/>
    <p:sldId id="258" r:id="rId21"/>
    <p:sldId id="259" r:id="rId22"/>
    <p:sldId id="260" r:id="rId23"/>
    <p:sldId id="262" r:id="rId24"/>
    <p:sldId id="26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B86B97-351C-4B01-9B9C-A0D5E882C674}" type="datetimeFigureOut">
              <a:rPr lang="en-US" smtClean="0"/>
              <a:pPr/>
              <a:t>11/28/2023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https://www.youtube.com/watch?v=_GF9GtyBQsA</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2433F2-9682-435B-A759-67BC2FC16A23}"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9B1D14-627D-438C-B873-B9B3A821F59E}" type="datetimeFigureOut">
              <a:rPr lang="en-US" smtClean="0"/>
              <a:pPr/>
              <a:t>11/28/2023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https://www.youtube.com/watch?v=_GF9GtyBQsA</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968EA7-C4D9-43A1-937A-D1C1EC5EDC4A}"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968EA7-C4D9-43A1-937A-D1C1EC5EDC4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https://www.youtube.com/watch?v=_GF9GtyBQsA</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330EB2-8F34-46A7-A02F-81EECC8C57E0}"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62851-5310-4E35-99A3-A004E66402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330EB2-8F34-46A7-A02F-81EECC8C57E0}"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62851-5310-4E35-99A3-A004E66402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330EB2-8F34-46A7-A02F-81EECC8C57E0}"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62851-5310-4E35-99A3-A004E66402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330EB2-8F34-46A7-A02F-81EECC8C57E0}"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62851-5310-4E35-99A3-A004E66402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330EB2-8F34-46A7-A02F-81EECC8C57E0}"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62851-5310-4E35-99A3-A004E66402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330EB2-8F34-46A7-A02F-81EECC8C57E0}"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62851-5310-4E35-99A3-A004E66402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330EB2-8F34-46A7-A02F-81EECC8C57E0}" type="datetimeFigureOut">
              <a:rPr lang="en-US" smtClean="0"/>
              <a:pPr/>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762851-5310-4E35-99A3-A004E66402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330EB2-8F34-46A7-A02F-81EECC8C57E0}" type="datetimeFigureOut">
              <a:rPr lang="en-US" smtClean="0"/>
              <a:pPr/>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762851-5310-4E35-99A3-A004E66402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30EB2-8F34-46A7-A02F-81EECC8C57E0}" type="datetimeFigureOut">
              <a:rPr lang="en-US" smtClean="0"/>
              <a:pPr/>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762851-5310-4E35-99A3-A004E66402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30EB2-8F34-46A7-A02F-81EECC8C57E0}"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62851-5310-4E35-99A3-A004E66402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30EB2-8F34-46A7-A02F-81EECC8C57E0}"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62851-5310-4E35-99A3-A004E66402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30EB2-8F34-46A7-A02F-81EECC8C57E0}" type="datetimeFigureOut">
              <a:rPr lang="en-US" smtClean="0"/>
              <a:pPr/>
              <a:t>11/28/2023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62851-5310-4E35-99A3-A004E66402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redirect?event=video_description&amp;redir_token=QUFFLUhqa1czQ3F5T20yYkxWSTgzeFg3WEdjLXVtYXVEd3xBQ3Jtc0tsNnRPZU8tSlNZOUQxOXBoQWR5NV8zRWNxdGhha3Z4dTVLN2ZudWZRemlsYi1yWjVnWl9vbWVaTWkyZTNxblcwbVhITFYwdDFuQ0U1V2xLZUlaazFUM1dZS0Vzak92TkwwMmhubzh0SmVSN2Y5NGMzaw&amp;q=https://provider.domain.com/&amp;v=KHXYdIueipc"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in Web API </a:t>
            </a:r>
            <a:endParaRPr lang="en-US" dirty="0"/>
          </a:p>
        </p:txBody>
      </p:sp>
      <p:sp>
        <p:nvSpPr>
          <p:cNvPr id="3" name="Rectangle 2"/>
          <p:cNvSpPr/>
          <p:nvPr/>
        </p:nvSpPr>
        <p:spPr>
          <a:xfrm>
            <a:off x="642910" y="1571612"/>
            <a:ext cx="7286660" cy="3970318"/>
          </a:xfrm>
          <a:prstGeom prst="rect">
            <a:avLst/>
          </a:prstGeom>
        </p:spPr>
        <p:txBody>
          <a:bodyPr wrap="square">
            <a:spAutoFit/>
          </a:bodyPr>
          <a:lstStyle/>
          <a:p>
            <a:r>
              <a:rPr lang="en-US" dirty="0" smtClean="0"/>
              <a:t>Web APIs (Application Programming Interfaces) enable the communication and interaction between various software components, applications, and services. They expose endpoints through which clients can request and exchange data or perform actions. However, without proper security measures, these APIs are vulnerable to a range of threats, including:</a:t>
            </a:r>
          </a:p>
          <a:p>
            <a:endParaRPr lang="en-US" dirty="0" smtClean="0"/>
          </a:p>
          <a:p>
            <a:r>
              <a:rPr lang="en-US" b="1" dirty="0" smtClean="0"/>
              <a:t>Unauthorized Access</a:t>
            </a:r>
            <a:r>
              <a:rPr lang="en-US" dirty="0" smtClean="0"/>
              <a:t>: Malicious users may attempt to access sensitive data or perform actions they are not authorized for.</a:t>
            </a:r>
          </a:p>
          <a:p>
            <a:r>
              <a:rPr lang="en-US" b="1" dirty="0" smtClean="0"/>
              <a:t>Data Breaches</a:t>
            </a:r>
            <a:r>
              <a:rPr lang="en-US" dirty="0" smtClean="0"/>
              <a:t>: Unauthorized access to data can lead to data breaches, resulting in the exposure of confidential information.</a:t>
            </a:r>
          </a:p>
          <a:p>
            <a:r>
              <a:rPr lang="en-US" b="1" dirty="0" smtClean="0"/>
              <a:t>Denial of Service (</a:t>
            </a:r>
            <a:r>
              <a:rPr lang="en-US" b="1" dirty="0" err="1" smtClean="0"/>
              <a:t>DoS</a:t>
            </a:r>
            <a:r>
              <a:rPr lang="en-US" b="1" dirty="0" smtClean="0"/>
              <a:t>) Attacks</a:t>
            </a:r>
            <a:r>
              <a:rPr lang="en-US" dirty="0" smtClean="0"/>
              <a:t>: Attackers can overwhelm an API by sending a large number of requests, causing it to become slow or unresponsive.</a:t>
            </a:r>
          </a:p>
          <a:p>
            <a:r>
              <a:rPr lang="en-US" b="1" dirty="0" smtClean="0"/>
              <a:t>Data Tampering</a:t>
            </a:r>
            <a:r>
              <a:rPr lang="en-US" dirty="0" smtClean="0"/>
              <a:t>: Data transmitted between the client and the API can be intercepted and modified.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Hashing Example</a:t>
            </a:r>
            <a:endParaRPr lang="en-US" dirty="0"/>
          </a:p>
        </p:txBody>
      </p:sp>
      <p:pic>
        <p:nvPicPr>
          <p:cNvPr id="39938" name="Picture 2" descr="What is password hashing? - Stytch"/>
          <p:cNvPicPr>
            <a:picLocks noChangeAspect="1" noChangeArrowheads="1"/>
          </p:cNvPicPr>
          <p:nvPr/>
        </p:nvPicPr>
        <p:blipFill>
          <a:blip r:embed="rId2"/>
          <a:srcRect/>
          <a:stretch>
            <a:fillRect/>
          </a:stretch>
        </p:blipFill>
        <p:spPr bwMode="auto">
          <a:xfrm>
            <a:off x="642910" y="1357298"/>
            <a:ext cx="7400925" cy="380047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Password Salting</a:t>
            </a:r>
            <a:endParaRPr lang="en-US" dirty="0"/>
          </a:p>
        </p:txBody>
      </p:sp>
      <p:pic>
        <p:nvPicPr>
          <p:cNvPr id="40962" name="Picture 2" descr="Password Security: A dash of 'salt' and little of 'hash' to go please!"/>
          <p:cNvPicPr>
            <a:picLocks noChangeAspect="1" noChangeArrowheads="1"/>
          </p:cNvPicPr>
          <p:nvPr/>
        </p:nvPicPr>
        <p:blipFill>
          <a:blip r:embed="rId2"/>
          <a:srcRect/>
          <a:stretch>
            <a:fillRect/>
          </a:stretch>
        </p:blipFill>
        <p:spPr bwMode="auto">
          <a:xfrm>
            <a:off x="1285852" y="1928802"/>
            <a:ext cx="6643734" cy="271939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142976" y="1071546"/>
            <a:ext cx="6243664" cy="4929222"/>
          </a:xfrm>
          <a:prstGeom prst="rect">
            <a:avLst/>
          </a:prstGeom>
          <a:noFill/>
          <a:ln w="9525">
            <a:noFill/>
            <a:miter lim="800000"/>
            <a:headEnd/>
            <a:tailEnd/>
          </a:ln>
          <a:effectLst/>
        </p:spPr>
      </p:pic>
      <p:sp>
        <p:nvSpPr>
          <p:cNvPr id="3" name="TextBox 2"/>
          <p:cNvSpPr txBox="1"/>
          <p:nvPr/>
        </p:nvSpPr>
        <p:spPr>
          <a:xfrm>
            <a:off x="1857356" y="642918"/>
            <a:ext cx="3429024" cy="400110"/>
          </a:xfrm>
          <a:prstGeom prst="rect">
            <a:avLst/>
          </a:prstGeom>
          <a:noFill/>
        </p:spPr>
        <p:txBody>
          <a:bodyPr wrap="square" rtlCol="0">
            <a:spAutoFit/>
          </a:bodyPr>
          <a:lstStyle/>
          <a:p>
            <a:r>
              <a:rPr lang="en-IN" sz="2000" b="1" dirty="0" err="1" smtClean="0"/>
              <a:t>IAuthentication</a:t>
            </a:r>
            <a:r>
              <a:rPr lang="en-IN" sz="2000" b="1" dirty="0" smtClean="0"/>
              <a:t> Service</a:t>
            </a:r>
            <a:endParaRPr lang="en-US"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857224" y="1285860"/>
            <a:ext cx="6943726" cy="471490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695325" y="1300163"/>
            <a:ext cx="7753350" cy="42576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srcRect/>
          <a:stretch>
            <a:fillRect/>
          </a:stretch>
        </p:blipFill>
        <p:spPr bwMode="auto">
          <a:xfrm>
            <a:off x="642911" y="1138238"/>
            <a:ext cx="7124728" cy="486253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895350" y="1166813"/>
            <a:ext cx="7353300" cy="45243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009650" y="1366838"/>
            <a:ext cx="7124700" cy="41243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JWT Authentication in </a:t>
            </a:r>
            <a:r>
              <a:rPr lang="en-US" dirty="0" err="1" smtClean="0"/>
              <a:t>WebAPI</a:t>
            </a:r>
            <a:r>
              <a:rPr lang="en-US" dirty="0" smtClean="0"/>
              <a:t> .</a:t>
            </a:r>
            <a:r>
              <a:rPr lang="en-US" dirty="0" err="1" smtClean="0"/>
              <a:t>netcore</a:t>
            </a:r>
            <a:r>
              <a:rPr lang="en-US" dirty="0" smtClean="0"/>
              <a:t> 6</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71472" y="571480"/>
            <a:ext cx="7858179" cy="542928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71472" y="928670"/>
            <a:ext cx="7853364" cy="542928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100" y="571480"/>
            <a:ext cx="6858000" cy="1477328"/>
          </a:xfrm>
          <a:prstGeom prst="rect">
            <a:avLst/>
          </a:prstGeom>
        </p:spPr>
        <p:txBody>
          <a:bodyPr wrap="square">
            <a:spAutoFit/>
          </a:bodyPr>
          <a:lstStyle/>
          <a:p>
            <a:r>
              <a:rPr lang="en-US" dirty="0"/>
              <a:t>A JSON web token(JWT) is JSON Object which is used to securely transfer information over the web(between two parties). It can be used for an authentication system and can also be used for information exchange. The token is mainly composed of header, payload, signature. These three parts are separated by dots(.)</a:t>
            </a:r>
          </a:p>
        </p:txBody>
      </p:sp>
      <p:sp>
        <p:nvSpPr>
          <p:cNvPr id="3" name="Rectangle 2"/>
          <p:cNvSpPr/>
          <p:nvPr/>
        </p:nvSpPr>
        <p:spPr>
          <a:xfrm>
            <a:off x="1071538" y="2357430"/>
            <a:ext cx="6858000" cy="1231106"/>
          </a:xfrm>
          <a:prstGeom prst="rect">
            <a:avLst/>
          </a:prstGeom>
        </p:spPr>
        <p:txBody>
          <a:bodyPr wrap="square">
            <a:spAutoFit/>
          </a:bodyPr>
          <a:lstStyle/>
          <a:p>
            <a:r>
              <a:rPr lang="en-US" sz="2000" b="1" dirty="0"/>
              <a:t>Header</a:t>
            </a:r>
            <a:r>
              <a:rPr lang="en-US" dirty="0"/>
              <a:t> A header in a JWT is mostly used to describe the cryptographic operations applied to the JWT like signing/decryption technique used on it. It can also contain the data about the media/content type of the information we are sending. { "</a:t>
            </a:r>
            <a:r>
              <a:rPr lang="en-US" dirty="0" err="1"/>
              <a:t>typ</a:t>
            </a:r>
            <a:r>
              <a:rPr lang="en-US" dirty="0"/>
              <a:t>":"JWT", "</a:t>
            </a:r>
            <a:r>
              <a:rPr lang="en-US" dirty="0" err="1"/>
              <a:t>alg</a:t>
            </a:r>
            <a:r>
              <a:rPr lang="en-US" dirty="0"/>
              <a:t>":"HS256" }</a:t>
            </a:r>
          </a:p>
        </p:txBody>
      </p:sp>
      <p:sp>
        <p:nvSpPr>
          <p:cNvPr id="4" name="Rectangle 3"/>
          <p:cNvSpPr/>
          <p:nvPr/>
        </p:nvSpPr>
        <p:spPr>
          <a:xfrm>
            <a:off x="928630" y="3643314"/>
            <a:ext cx="8215370" cy="1508105"/>
          </a:xfrm>
          <a:prstGeom prst="rect">
            <a:avLst/>
          </a:prstGeom>
        </p:spPr>
        <p:txBody>
          <a:bodyPr wrap="square">
            <a:spAutoFit/>
          </a:bodyPr>
          <a:lstStyle/>
          <a:p>
            <a:r>
              <a:rPr lang="en-US" sz="2000" b="1" dirty="0"/>
              <a:t>Payload </a:t>
            </a:r>
            <a:r>
              <a:rPr lang="en-US" dirty="0"/>
              <a:t>The payload is the part of the JWT where all the user data is actually added. This data is also referred to as the ‘claims’ of the JWT. This information is readable by anyone so it is always advised to not put any confidential information in here. { "</a:t>
            </a:r>
            <a:r>
              <a:rPr lang="en-US" dirty="0" err="1"/>
              <a:t>userId</a:t>
            </a:r>
            <a:r>
              <a:rPr lang="en-US" dirty="0"/>
              <a:t>":"b07f85be-45da", "</a:t>
            </a:r>
            <a:r>
              <a:rPr lang="en-US" dirty="0" err="1"/>
              <a:t>iss</a:t>
            </a:r>
            <a:r>
              <a:rPr lang="en-US" dirty="0"/>
              <a:t>": "</a:t>
            </a:r>
            <a:r>
              <a:rPr lang="en-US" dirty="0">
                <a:hlinkClick r:id="rId2"/>
              </a:rPr>
              <a:t>https://provider.domain.com/</a:t>
            </a:r>
            <a:r>
              <a:rPr lang="en-US" dirty="0"/>
              <a:t>", "sub": "auth/some-hash-here", "exp": 153452683 }</a:t>
            </a:r>
          </a:p>
        </p:txBody>
      </p:sp>
      <p:sp>
        <p:nvSpPr>
          <p:cNvPr id="5" name="Rectangle 4"/>
          <p:cNvSpPr/>
          <p:nvPr/>
        </p:nvSpPr>
        <p:spPr>
          <a:xfrm>
            <a:off x="1000100" y="5357826"/>
            <a:ext cx="7715304" cy="1231106"/>
          </a:xfrm>
          <a:prstGeom prst="rect">
            <a:avLst/>
          </a:prstGeom>
        </p:spPr>
        <p:txBody>
          <a:bodyPr wrap="square">
            <a:spAutoFit/>
          </a:bodyPr>
          <a:lstStyle/>
          <a:p>
            <a:r>
              <a:rPr lang="en-US" sz="2000" b="1" dirty="0"/>
              <a:t>Signature</a:t>
            </a:r>
            <a:r>
              <a:rPr lang="en-US" dirty="0"/>
              <a:t> This is the third part of JWT and used to verify the authenticity of token. BASE64URL encoded header and payload are joined together with dot(.) and it is then hashed using the hashing algorithm defined in a header with a secret key. 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JWT Token</a:t>
            </a:r>
            <a:endParaRPr lang="en-US" dirty="0"/>
          </a:p>
        </p:txBody>
      </p:sp>
      <p:sp>
        <p:nvSpPr>
          <p:cNvPr id="3" name="Rectangle 2"/>
          <p:cNvSpPr/>
          <p:nvPr/>
        </p:nvSpPr>
        <p:spPr>
          <a:xfrm>
            <a:off x="2214546" y="2000240"/>
            <a:ext cx="4572000" cy="2308324"/>
          </a:xfrm>
          <a:prstGeom prst="rect">
            <a:avLst/>
          </a:prstGeom>
        </p:spPr>
        <p:txBody>
          <a:bodyPr wrap="square">
            <a:spAutoFit/>
          </a:bodyPr>
          <a:lstStyle/>
          <a:p>
            <a:r>
              <a:rPr lang="en-US" b="1" dirty="0"/>
              <a:t>header</a:t>
            </a:r>
            <a:r>
              <a:rPr lang="en-US" b="1" dirty="0" smtClean="0"/>
              <a:t>:</a:t>
            </a:r>
          </a:p>
          <a:p>
            <a:r>
              <a:rPr lang="en-US" dirty="0" smtClean="0"/>
              <a:t> </a:t>
            </a:r>
            <a:r>
              <a:rPr lang="en-US" dirty="0"/>
              <a:t>{ "</a:t>
            </a:r>
            <a:r>
              <a:rPr lang="en-US" dirty="0" err="1"/>
              <a:t>alg</a:t>
            </a:r>
            <a:r>
              <a:rPr lang="en-US" dirty="0"/>
              <a:t>" : "HS256</a:t>
            </a:r>
            <a:r>
              <a:rPr lang="en-US" dirty="0" smtClean="0"/>
              <a:t>",</a:t>
            </a:r>
          </a:p>
          <a:p>
            <a:r>
              <a:rPr lang="en-US" dirty="0" smtClean="0"/>
              <a:t> </a:t>
            </a:r>
            <a:r>
              <a:rPr lang="en-US" dirty="0"/>
              <a:t>"</a:t>
            </a:r>
            <a:r>
              <a:rPr lang="en-US" dirty="0" err="1"/>
              <a:t>typ</a:t>
            </a:r>
            <a:r>
              <a:rPr lang="en-US" dirty="0"/>
              <a:t>" : "JWT" } </a:t>
            </a:r>
            <a:endParaRPr lang="en-US" dirty="0" smtClean="0"/>
          </a:p>
          <a:p>
            <a:endParaRPr lang="en-US" dirty="0" smtClean="0"/>
          </a:p>
          <a:p>
            <a:r>
              <a:rPr lang="en-US" b="1" dirty="0" smtClean="0"/>
              <a:t>Payload</a:t>
            </a:r>
            <a:r>
              <a:rPr lang="en-US" b="1" dirty="0"/>
              <a:t>: </a:t>
            </a:r>
            <a:r>
              <a:rPr lang="en-US" dirty="0"/>
              <a:t>{ "id" : 123456789</a:t>
            </a:r>
            <a:r>
              <a:rPr lang="en-US" dirty="0" smtClean="0"/>
              <a:t>,</a:t>
            </a:r>
          </a:p>
          <a:p>
            <a:r>
              <a:rPr lang="en-US" dirty="0" smtClean="0"/>
              <a:t> </a:t>
            </a:r>
            <a:r>
              <a:rPr lang="en-US" dirty="0"/>
              <a:t>"name" : "</a:t>
            </a:r>
            <a:r>
              <a:rPr lang="en-US" dirty="0" err="1"/>
              <a:t>Manoj</a:t>
            </a:r>
            <a:r>
              <a:rPr lang="en-US" dirty="0"/>
              <a:t>" </a:t>
            </a:r>
            <a:endParaRPr lang="en-US" dirty="0" smtClean="0"/>
          </a:p>
          <a:p>
            <a:r>
              <a:rPr lang="en-US" dirty="0" smtClean="0"/>
              <a:t>}</a:t>
            </a:r>
          </a:p>
          <a:p>
            <a:r>
              <a:rPr lang="en-US" b="1" dirty="0" smtClean="0"/>
              <a:t> </a:t>
            </a:r>
            <a:r>
              <a:rPr lang="en-US" b="1" dirty="0"/>
              <a:t>Secret</a:t>
            </a:r>
            <a:r>
              <a:rPr lang="en-US" dirty="0"/>
              <a:t>: </a:t>
            </a:r>
            <a:r>
              <a:rPr lang="en-US" dirty="0" smtClean="0"/>
              <a:t>DXC Technologies </a:t>
            </a:r>
            <a:r>
              <a:rPr lang="en-US" dirty="0"/>
              <a:t>JSON Web Token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TextBox 2"/>
          <p:cNvSpPr txBox="1"/>
          <p:nvPr/>
        </p:nvSpPr>
        <p:spPr>
          <a:xfrm>
            <a:off x="1142976" y="1571612"/>
            <a:ext cx="7149971" cy="646331"/>
          </a:xfrm>
          <a:prstGeom prst="rect">
            <a:avLst/>
          </a:prstGeom>
          <a:noFill/>
        </p:spPr>
        <p:txBody>
          <a:bodyPr wrap="none" rtlCol="0">
            <a:spAutoFit/>
          </a:bodyPr>
          <a:lstStyle/>
          <a:p>
            <a:r>
              <a:rPr lang="en-US" dirty="0" smtClean="0"/>
              <a:t>1 Create New </a:t>
            </a:r>
            <a:r>
              <a:rPr lang="en-US" dirty="0" err="1" smtClean="0"/>
              <a:t>ASpnetCore</a:t>
            </a:r>
            <a:r>
              <a:rPr lang="en-US" dirty="0" smtClean="0"/>
              <a:t> Web API 6.0  project :Uncheck https new Project</a:t>
            </a:r>
          </a:p>
          <a:p>
            <a:r>
              <a:rPr lang="en-US" dirty="0" smtClean="0"/>
              <a:t>2 Add </a:t>
            </a:r>
            <a:r>
              <a:rPr lang="en-US" dirty="0" err="1" smtClean="0"/>
              <a:t>NugetPackage</a:t>
            </a:r>
            <a:r>
              <a:rPr lang="en-US" dirty="0" smtClean="0"/>
              <a:t> as follows  </a:t>
            </a:r>
            <a:endParaRPr lang="en-US" dirty="0"/>
          </a:p>
        </p:txBody>
      </p:sp>
      <p:pic>
        <p:nvPicPr>
          <p:cNvPr id="2050" name="Picture 2"/>
          <p:cNvPicPr>
            <a:picLocks noChangeAspect="1" noChangeArrowheads="1"/>
          </p:cNvPicPr>
          <p:nvPr/>
        </p:nvPicPr>
        <p:blipFill>
          <a:blip r:embed="rId2"/>
          <a:srcRect/>
          <a:stretch>
            <a:fillRect/>
          </a:stretch>
        </p:blipFill>
        <p:spPr bwMode="auto">
          <a:xfrm>
            <a:off x="857224" y="2643182"/>
            <a:ext cx="7213600" cy="30416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 1: Post method for Login</a:t>
            </a:r>
            <a:br>
              <a:rPr lang="en-IN" dirty="0" smtClean="0"/>
            </a:br>
            <a:r>
              <a:rPr lang="en-IN" dirty="0" smtClean="0"/>
              <a:t>Step 2: Get   method for </a:t>
            </a:r>
            <a:r>
              <a:rPr lang="en-IN" dirty="0" err="1" smtClean="0"/>
              <a:t>GetData</a:t>
            </a:r>
            <a:endParaRPr lang="en-US" dirty="0"/>
          </a:p>
        </p:txBody>
      </p:sp>
      <p:pic>
        <p:nvPicPr>
          <p:cNvPr id="1026" name="Picture 2"/>
          <p:cNvPicPr>
            <a:picLocks noChangeAspect="1" noChangeArrowheads="1"/>
          </p:cNvPicPr>
          <p:nvPr/>
        </p:nvPicPr>
        <p:blipFill>
          <a:blip r:embed="rId2"/>
          <a:srcRect/>
          <a:stretch>
            <a:fillRect/>
          </a:stretch>
        </p:blipFill>
        <p:spPr bwMode="auto">
          <a:xfrm>
            <a:off x="857224" y="1714488"/>
            <a:ext cx="6179286" cy="449578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20675" y="1212850"/>
            <a:ext cx="8502650" cy="44323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r="35035"/>
          <a:stretch>
            <a:fillRect/>
          </a:stretch>
        </p:blipFill>
        <p:spPr bwMode="auto">
          <a:xfrm>
            <a:off x="2428860" y="500042"/>
            <a:ext cx="4000528" cy="39338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28662" y="0"/>
            <a:ext cx="6991350" cy="36004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000100" y="3143248"/>
            <a:ext cx="5829300" cy="357187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28596" y="1000108"/>
            <a:ext cx="7786742" cy="5010169"/>
          </a:xfrm>
          <a:prstGeom prst="rect">
            <a:avLst/>
          </a:prstGeom>
          <a:noFill/>
          <a:ln w="9525">
            <a:noFill/>
            <a:miter lim="800000"/>
            <a:headEnd/>
            <a:tailEnd/>
          </a:ln>
          <a:effectLst/>
        </p:spPr>
      </p:pic>
      <p:sp>
        <p:nvSpPr>
          <p:cNvPr id="3" name="Rectangle 2"/>
          <p:cNvSpPr/>
          <p:nvPr/>
        </p:nvSpPr>
        <p:spPr>
          <a:xfrm>
            <a:off x="785786" y="6286520"/>
            <a:ext cx="6215106" cy="369332"/>
          </a:xfrm>
          <a:prstGeom prst="rect">
            <a:avLst/>
          </a:prstGeom>
        </p:spPr>
        <p:txBody>
          <a:bodyPr wrap="square">
            <a:spAutoFit/>
          </a:bodyPr>
          <a:lstStyle/>
          <a:p>
            <a:r>
              <a:rPr lang="en-US" dirty="0" smtClean="0"/>
              <a:t>https://www.youtube.com/watch?v=_GF9GtyBQsA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142976" y="1071546"/>
            <a:ext cx="6724650" cy="40767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785786" y="857232"/>
            <a:ext cx="6986614" cy="2928958"/>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00034" y="4214818"/>
            <a:ext cx="8382000" cy="2057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133475" y="1543050"/>
            <a:ext cx="6877050" cy="37719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Password Hashing +Salting</a:t>
            </a:r>
            <a:endParaRPr lang="en-US" dirty="0"/>
          </a:p>
        </p:txBody>
      </p:sp>
      <p:sp>
        <p:nvSpPr>
          <p:cNvPr id="3" name="Rectangle 2"/>
          <p:cNvSpPr/>
          <p:nvPr/>
        </p:nvSpPr>
        <p:spPr>
          <a:xfrm>
            <a:off x="1428728" y="1571612"/>
            <a:ext cx="5857900" cy="1477328"/>
          </a:xfrm>
          <a:prstGeom prst="rect">
            <a:avLst/>
          </a:prstGeom>
        </p:spPr>
        <p:txBody>
          <a:bodyPr wrap="square">
            <a:spAutoFit/>
          </a:bodyPr>
          <a:lstStyle/>
          <a:p>
            <a:r>
              <a:rPr lang="en-US" dirty="0" smtClean="0"/>
              <a:t>Hashing takes plaintext data elements and converts them into consistent </a:t>
            </a:r>
            <a:r>
              <a:rPr lang="en-US" dirty="0" err="1" smtClean="0"/>
              <a:t>ciphertext</a:t>
            </a:r>
            <a:r>
              <a:rPr lang="en-US" dirty="0" smtClean="0"/>
              <a:t> outputs used for data verification. Salting adds random characters to data, like passwords, to thwart hackers who look for consistent words and phrases in sensitive data in order to decode it.</a:t>
            </a:r>
            <a:endParaRPr lang="en-US" dirty="0"/>
          </a:p>
        </p:txBody>
      </p:sp>
      <p:pic>
        <p:nvPicPr>
          <p:cNvPr id="14338" name="Picture 2" descr="Salted Password Hashing"/>
          <p:cNvPicPr>
            <a:picLocks noChangeAspect="1" noChangeArrowheads="1"/>
          </p:cNvPicPr>
          <p:nvPr/>
        </p:nvPicPr>
        <p:blipFill>
          <a:blip r:embed="rId2"/>
          <a:srcRect/>
          <a:stretch>
            <a:fillRect/>
          </a:stretch>
        </p:blipFill>
        <p:spPr bwMode="auto">
          <a:xfrm>
            <a:off x="928662" y="3143248"/>
            <a:ext cx="6829425" cy="235267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534</Words>
  <Application>Microsoft Office PowerPoint</Application>
  <PresentationFormat>On-screen Show (4:3)</PresentationFormat>
  <Paragraphs>33</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Security in Web API </vt:lpstr>
      <vt:lpstr>Slide 2</vt:lpstr>
      <vt:lpstr>Slide 3</vt:lpstr>
      <vt:lpstr>Slide 4</vt:lpstr>
      <vt:lpstr>Slide 5</vt:lpstr>
      <vt:lpstr>Slide 6</vt:lpstr>
      <vt:lpstr>Slide 7</vt:lpstr>
      <vt:lpstr>Slide 8</vt:lpstr>
      <vt:lpstr>Password Hashing +Salting</vt:lpstr>
      <vt:lpstr>Hashing Example</vt:lpstr>
      <vt:lpstr>Password Salting</vt:lpstr>
      <vt:lpstr>Slide 12</vt:lpstr>
      <vt:lpstr>Slide 13</vt:lpstr>
      <vt:lpstr>Slide 14</vt:lpstr>
      <vt:lpstr>Slide 15</vt:lpstr>
      <vt:lpstr>Slide 16</vt:lpstr>
      <vt:lpstr>Slide 17</vt:lpstr>
      <vt:lpstr>JWT Authentication in WebAPI .netcore 6</vt:lpstr>
      <vt:lpstr>Slide 19</vt:lpstr>
      <vt:lpstr>Slide 20</vt:lpstr>
      <vt:lpstr>Example of JWT Token</vt:lpstr>
      <vt:lpstr>Steps</vt:lpstr>
      <vt:lpstr>Step 1: Post method for Login Step 2: Get   method for GetData</vt:lpstr>
      <vt:lpstr>Slide 24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JWT Authentication in WebAPI .netcore 6</dc:title>
  <dc:creator>HP</dc:creator>
  <cp:lastModifiedBy>HP</cp:lastModifiedBy>
  <cp:revision>38</cp:revision>
  <dcterms:created xsi:type="dcterms:W3CDTF">2023-11-18T11:07:19Z</dcterms:created>
  <dcterms:modified xsi:type="dcterms:W3CDTF">2023-11-28T07:32:25Z</dcterms:modified>
</cp:coreProperties>
</file>