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0" r:id="rId3"/>
    <p:sldId id="274" r:id="rId4"/>
    <p:sldId id="264" r:id="rId5"/>
    <p:sldId id="262" r:id="rId6"/>
    <p:sldId id="263" r:id="rId7"/>
    <p:sldId id="265" r:id="rId8"/>
    <p:sldId id="261" r:id="rId9"/>
    <p:sldId id="267" r:id="rId10"/>
    <p:sldId id="269" r:id="rId11"/>
    <p:sldId id="266" r:id="rId12"/>
    <p:sldId id="270" r:id="rId13"/>
    <p:sldId id="268" r:id="rId14"/>
    <p:sldId id="272" r:id="rId15"/>
    <p:sldId id="273" r:id="rId16"/>
    <p:sldId id="271"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77" y="48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3FD31-C44D-45FC-A976-732F91AEB884}" type="datetimeFigureOut">
              <a:rPr lang="en-IN" smtClean="0"/>
              <a:t>10/11/2022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F02CE-342B-4549-99A7-CCDFF1F342FB}" type="slidenum">
              <a:rPr lang="en-IN" smtClean="0"/>
              <a:t>‹#›</a:t>
            </a:fld>
            <a:endParaRPr lang="en-IN"/>
          </a:p>
        </p:txBody>
      </p:sp>
    </p:spTree>
    <p:extLst>
      <p:ext uri="{BB962C8B-B14F-4D97-AF65-F5344CB8AC3E}">
        <p14:creationId xmlns:p14="http://schemas.microsoft.com/office/powerpoint/2010/main" val="2396453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11/10/2022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hosnailaspnetcoredocs.readthedocs.io/ko/latest/mvc/models/model-binding.html" TargetMode="External"/><Relationship Id="rId2" Type="http://schemas.openxmlformats.org/officeDocument/2006/relationships/hyperlink" Target="https://whosnailaspnetcoredocs.readthedocs.io/ko/latest/mvc/models/formatting.html#id4" TargetMode="External"/><Relationship Id="rId1" Type="http://schemas.openxmlformats.org/officeDocument/2006/relationships/slideLayout" Target="../slideLayouts/slideLayout2.xml"/><Relationship Id="rId4" Type="http://schemas.openxmlformats.org/officeDocument/2006/relationships/hyperlink" Target="https://whosnailaspnetcoredocs.readthedocs.io/ko/latest/mvc/models/custom-formatters.html"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hosnailaspnetcoredocs.readthedocs.io/ko/latest/mvc/controllers/filters.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hosnailaspnetcoredocs.readthedocs.io/ko/latest/mvc/models/formatting.html#id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whosnailaspnetcoredocs.readthedocs.io/ko/latest/mvc/models/formatting.html#id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whosnailaspnetcoredocs.readthedocs.io/ko/latest/mvc/models/formatting.html#id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w3.org/Protocols/rfc2616/rfc2616-sec14.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telerik.com/fiddler"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pPr fontAlgn="base"/>
            <a:r>
              <a:rPr lang="en-IN" b="0" i="0" dirty="0">
                <a:solidFill>
                  <a:srgbClr val="222222"/>
                </a:solidFill>
                <a:effectLst/>
                <a:latin typeface="wf_segoe-ui_light"/>
              </a:rPr>
              <a:t>Formatting Response Data</a:t>
            </a:r>
            <a:br>
              <a:rPr lang="en-IN" b="0" i="0" dirty="0">
                <a:solidFill>
                  <a:srgbClr val="222222"/>
                </a:solidFill>
                <a:effectLst/>
                <a:latin typeface="wf_segoe-ui_light"/>
              </a:rPr>
            </a:br>
            <a:endParaRPr lang="en-IN" b="1" i="0" dirty="0">
              <a:effectLst/>
              <a:latin typeface="Open Sans" panose="020B0606030504020204" pitchFamily="34" charset="0"/>
            </a:endParaRPr>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dirty="0"/>
              <a:t>Sarita Lad</a:t>
            </a:r>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a:r>
              <a:rPr lang="en-IN" b="1" i="0" dirty="0">
                <a:solidFill>
                  <a:srgbClr val="404040"/>
                </a:solidFill>
                <a:effectLst/>
                <a:latin typeface="wf_segoe-ui_light"/>
              </a:rPr>
              <a:t>Browsers and Content Negotiation</a:t>
            </a:r>
          </a:p>
        </p:txBody>
      </p:sp>
      <p:sp>
        <p:nvSpPr>
          <p:cNvPr id="3" name="Rectangle 1">
            <a:extLst>
              <a:ext uri="{FF2B5EF4-FFF2-40B4-BE49-F238E27FC236}">
                <a16:creationId xmlns:a16="http://schemas.microsoft.com/office/drawing/2014/main" id="{F1DA0F0F-F38A-4007-9C8E-33CB1E27BBBB}"/>
              </a:ext>
            </a:extLst>
          </p:cNvPr>
          <p:cNvSpPr>
            <a:spLocks noGrp="1" noChangeArrowheads="1"/>
          </p:cNvSpPr>
          <p:nvPr>
            <p:ph idx="1"/>
          </p:nvPr>
        </p:nvSpPr>
        <p:spPr bwMode="auto">
          <a:xfrm>
            <a:off x="460394" y="974705"/>
            <a:ext cx="8736872"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505050"/>
                </a:solidFill>
                <a:effectLst/>
                <a:latin typeface="wf_segoe-ui_normal"/>
              </a:rPr>
              <a:t>Unlike typical API clients, web browsers tend to supply </a:t>
            </a:r>
            <a:r>
              <a:rPr kumimoji="0" lang="en-US" altLang="en-US" sz="2000" b="0" i="0" u="none" strike="noStrike" cap="none" normalizeH="0" baseline="0">
                <a:ln>
                  <a:noFill/>
                </a:ln>
                <a:solidFill>
                  <a:srgbClr val="E74C3C"/>
                </a:solidFill>
                <a:effectLst/>
                <a:latin typeface="Consolas" panose="020B0609020204030204" pitchFamily="49" charset="0"/>
              </a:rPr>
              <a:t>Accept</a:t>
            </a:r>
            <a:r>
              <a:rPr kumimoji="0" lang="en-US" altLang="en-US" sz="2000" b="0" i="0" u="none" strike="noStrike" cap="none" normalizeH="0" baseline="0">
                <a:ln>
                  <a:noFill/>
                </a:ln>
                <a:solidFill>
                  <a:srgbClr val="505050"/>
                </a:solidFill>
                <a:effectLst/>
                <a:latin typeface="wf_segoe-ui_normal"/>
              </a:rPr>
              <a:t> headers that include a wide array of formats, including wildcards. By default, when the framework detects that the request is coming from a browser, it will ignore the </a:t>
            </a:r>
            <a:r>
              <a:rPr kumimoji="0" lang="en-US" altLang="en-US" sz="2000" b="0" i="0" u="none" strike="noStrike" cap="none" normalizeH="0" baseline="0">
                <a:ln>
                  <a:noFill/>
                </a:ln>
                <a:solidFill>
                  <a:srgbClr val="E74C3C"/>
                </a:solidFill>
                <a:effectLst/>
                <a:latin typeface="Consolas" panose="020B0609020204030204" pitchFamily="49" charset="0"/>
              </a:rPr>
              <a:t>Accept</a:t>
            </a:r>
            <a:r>
              <a:rPr kumimoji="0" lang="en-US" altLang="en-US" sz="2000" b="0" i="0" u="none" strike="noStrike" cap="none" normalizeH="0" baseline="0">
                <a:ln>
                  <a:noFill/>
                </a:ln>
                <a:solidFill>
                  <a:srgbClr val="505050"/>
                </a:solidFill>
                <a:effectLst/>
                <a:latin typeface="wf_segoe-ui_normal"/>
              </a:rPr>
              <a:t> header and instead return the content in the application’s configured default format (JSON unless otherwise configured). This provides a more consistent experience when using different browsers to consume APIs.</a:t>
            </a: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505050"/>
                </a:solidFill>
                <a:effectLst/>
                <a:latin typeface="wf_segoe-ui_normal"/>
              </a:rPr>
              <a:t>If you would prefer your application honor browser accept headers, you can configure this as part of MVC’s configuration by setting </a:t>
            </a:r>
            <a:r>
              <a:rPr kumimoji="0" lang="en-US" altLang="en-US" sz="2000" b="0" i="0" u="none" strike="noStrike" cap="none" normalizeH="0" baseline="0">
                <a:ln>
                  <a:noFill/>
                </a:ln>
                <a:solidFill>
                  <a:srgbClr val="E74C3C"/>
                </a:solidFill>
                <a:effectLst/>
                <a:latin typeface="Consolas" panose="020B0609020204030204" pitchFamily="49" charset="0"/>
              </a:rPr>
              <a:t>RespectBrowserAcceptHeader</a:t>
            </a:r>
            <a:r>
              <a:rPr kumimoji="0" lang="en-US" altLang="en-US" sz="2000" b="0" i="0" u="none" strike="noStrike" cap="none" normalizeH="0" baseline="0">
                <a:ln>
                  <a:noFill/>
                </a:ln>
                <a:solidFill>
                  <a:srgbClr val="505050"/>
                </a:solidFill>
                <a:effectLst/>
                <a:latin typeface="wf_segoe-ui_normal"/>
              </a:rPr>
              <a:t> to </a:t>
            </a:r>
            <a:r>
              <a:rPr kumimoji="0" lang="en-US" altLang="en-US" sz="2000" b="0" i="0" u="none" strike="noStrike" cap="none" normalizeH="0" baseline="0">
                <a:ln>
                  <a:noFill/>
                </a:ln>
                <a:solidFill>
                  <a:srgbClr val="E74C3C"/>
                </a:solidFill>
                <a:effectLst/>
                <a:latin typeface="Consolas" panose="020B0609020204030204" pitchFamily="49" charset="0"/>
              </a:rPr>
              <a:t>true</a:t>
            </a:r>
            <a:r>
              <a:rPr kumimoji="0" lang="en-US" altLang="en-US" sz="2000" b="0" i="0" u="none" strike="noStrike" cap="none" normalizeH="0" baseline="0">
                <a:ln>
                  <a:noFill/>
                </a:ln>
                <a:solidFill>
                  <a:srgbClr val="505050"/>
                </a:solidFill>
                <a:effectLst/>
                <a:latin typeface="wf_segoe-ui_normal"/>
              </a:rPr>
              <a:t> in the </a:t>
            </a:r>
            <a:r>
              <a:rPr kumimoji="0" lang="en-US" altLang="en-US" sz="2000" b="0" i="0" u="none" strike="noStrike" cap="none" normalizeH="0" baseline="0">
                <a:ln>
                  <a:noFill/>
                </a:ln>
                <a:solidFill>
                  <a:srgbClr val="E74C3C"/>
                </a:solidFill>
                <a:effectLst/>
                <a:latin typeface="Consolas" panose="020B0609020204030204" pitchFamily="49" charset="0"/>
              </a:rPr>
              <a:t>ConfigureServices</a:t>
            </a:r>
            <a:r>
              <a:rPr kumimoji="0" lang="en-US" altLang="en-US" sz="2000" b="0" i="0" u="none" strike="noStrike" cap="none" normalizeH="0" baseline="0">
                <a:ln>
                  <a:noFill/>
                </a:ln>
                <a:solidFill>
                  <a:srgbClr val="505050"/>
                </a:solidFill>
                <a:effectLst/>
                <a:latin typeface="wf_segoe-ui_normal"/>
              </a:rPr>
              <a:t> method in </a:t>
            </a:r>
            <a:r>
              <a:rPr kumimoji="0" lang="en-US" altLang="en-US" sz="2000" b="0" i="1" u="none" strike="noStrike" cap="none" normalizeH="0" baseline="0">
                <a:ln>
                  <a:noFill/>
                </a:ln>
                <a:solidFill>
                  <a:srgbClr val="505050"/>
                </a:solidFill>
                <a:effectLst/>
                <a:latin typeface="wf_segoe-ui_normal"/>
              </a:rPr>
              <a:t>Startup.cs</a:t>
            </a:r>
            <a:r>
              <a:rPr kumimoji="0" lang="en-US" altLang="en-US" sz="2000" b="0" i="0" u="none" strike="noStrike" cap="none" normalizeH="0" baseline="0">
                <a:ln>
                  <a:noFill/>
                </a:ln>
                <a:solidFill>
                  <a:srgbClr val="505050"/>
                </a:solidFill>
                <a:effectLst/>
                <a:latin typeface="wf_segoe-ui_normal"/>
              </a:rPr>
              <a:t>.</a:t>
            </a:r>
            <a:endParaRPr kumimoji="0" lang="en-US" altLang="en-US" sz="2000" b="0" i="0" u="none" strike="noStrike" cap="none" normalizeH="0" baseline="0">
              <a:ln>
                <a:noFill/>
              </a:ln>
              <a:solidFill>
                <a:schemeClr val="tx1"/>
              </a:solidFill>
              <a:effectLst/>
            </a:endParaRPr>
          </a:p>
        </p:txBody>
      </p:sp>
      <p:sp>
        <p:nvSpPr>
          <p:cNvPr id="5" name="Rectangle 2">
            <a:extLst>
              <a:ext uri="{FF2B5EF4-FFF2-40B4-BE49-F238E27FC236}">
                <a16:creationId xmlns:a16="http://schemas.microsoft.com/office/drawing/2014/main" id="{BE925042-E19A-4C02-BB2F-576C44E1B2E9}"/>
              </a:ext>
            </a:extLst>
          </p:cNvPr>
          <p:cNvSpPr>
            <a:spLocks noChangeArrowheads="1"/>
          </p:cNvSpPr>
          <p:nvPr/>
        </p:nvSpPr>
        <p:spPr bwMode="auto">
          <a:xfrm>
            <a:off x="692458" y="4259808"/>
            <a:ext cx="7128769"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Arial" panose="020B0604020202020204" pitchFamily="34" charset="0"/>
              </a:rPr>
              <a:t>services</a:t>
            </a:r>
            <a:r>
              <a:rPr kumimoji="0" lang="en-US" altLang="en-US" sz="900" b="0" i="0" u="none" strike="noStrike" cap="none" normalizeH="0" baseline="0" dirty="0" err="1">
                <a:ln>
                  <a:noFill/>
                </a:ln>
                <a:solidFill>
                  <a:srgbClr val="404040"/>
                </a:solidFill>
                <a:effectLst/>
                <a:latin typeface="Consolas" panose="020B0609020204030204" pitchFamily="49"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AddMvc</a:t>
            </a:r>
            <a:r>
              <a:rPr kumimoji="0" lang="en-US" altLang="en-US" sz="900" b="0" i="0" u="none" strike="noStrike" cap="none" normalizeH="0" baseline="0" dirty="0">
                <a:ln>
                  <a:noFill/>
                </a:ln>
                <a:solidFill>
                  <a:srgbClr val="404040"/>
                </a:solidFill>
                <a:effectLst/>
                <a:latin typeface="Consolas" panose="020B0609020204030204" pitchFamily="49" charset="0"/>
              </a:rPr>
              <a:t>(</a:t>
            </a:r>
            <a:r>
              <a:rPr kumimoji="0" lang="en-US" altLang="en-US" sz="1200" b="0" i="0" u="none" strike="noStrike" cap="none" normalizeH="0" baseline="0" dirty="0">
                <a:ln>
                  <a:noFill/>
                </a:ln>
                <a:solidFill>
                  <a:schemeClr val="tx1"/>
                </a:solidFill>
                <a:effectLst/>
                <a:latin typeface="Arial" panose="020B0604020202020204" pitchFamily="34" charset="0"/>
              </a:rPr>
              <a:t>options</a:t>
            </a:r>
            <a:r>
              <a:rPr kumimoji="0" lang="en-US" altLang="en-US" sz="900" b="0" i="0" u="none" strike="noStrike" cap="none" normalizeH="0" baseline="0" dirty="0">
                <a:ln>
                  <a:noFill/>
                </a:ln>
                <a:solidFill>
                  <a:srgbClr val="404040"/>
                </a:solidFill>
                <a:effectLst/>
                <a:latin typeface="Consolas" panose="020B0609020204030204" pitchFamily="49" charset="0"/>
              </a:rPr>
              <a:t> =&gt; { </a:t>
            </a:r>
            <a:r>
              <a:rPr kumimoji="0" lang="en-US" altLang="en-US" sz="1200" b="0" i="0" u="none" strike="noStrike" cap="none" normalizeH="0" baseline="0" dirty="0" err="1">
                <a:ln>
                  <a:noFill/>
                </a:ln>
                <a:solidFill>
                  <a:schemeClr val="tx1"/>
                </a:solidFill>
                <a:effectLst/>
                <a:latin typeface="Arial" panose="020B0604020202020204" pitchFamily="34" charset="0"/>
              </a:rPr>
              <a:t>options</a:t>
            </a:r>
            <a:r>
              <a:rPr kumimoji="0" lang="en-US" altLang="en-US" sz="900" b="0" i="0" u="none" strike="noStrike" cap="none" normalizeH="0" baseline="0" dirty="0" err="1">
                <a:ln>
                  <a:noFill/>
                </a:ln>
                <a:solidFill>
                  <a:srgbClr val="404040"/>
                </a:solidFill>
                <a:effectLst/>
                <a:latin typeface="Consolas" panose="020B0609020204030204" pitchFamily="49"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RespectBrowserAcceptHeader</a:t>
            </a:r>
            <a:r>
              <a:rPr kumimoji="0" lang="en-US" altLang="en-US" sz="900" b="0" i="0" u="none" strike="noStrike" cap="none" normalizeH="0" baseline="0" dirty="0">
                <a:ln>
                  <a:noFill/>
                </a:ln>
                <a:solidFill>
                  <a:srgbClr val="404040"/>
                </a:solidFill>
                <a:effectLst/>
                <a:latin typeface="Consolas" panose="020B0609020204030204" pitchFamily="49" charset="0"/>
              </a:rPr>
              <a:t> = true; // false by default }</a:t>
            </a:r>
            <a:r>
              <a:rPr kumimoji="0" lang="en-US" altLang="en-US" sz="8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783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a:r>
              <a:rPr lang="en-IN" b="1" i="0" u="none" strike="noStrike" dirty="0">
                <a:solidFill>
                  <a:srgbClr val="404040"/>
                </a:solidFill>
                <a:effectLst/>
                <a:latin typeface="wf_segoe-ui_light"/>
                <a:hlinkClick r:id="rId2"/>
              </a:rPr>
              <a:t>Configuring Formatters</a:t>
            </a:r>
            <a:endParaRPr lang="en-IN" b="1" i="0" dirty="0">
              <a:solidFill>
                <a:srgbClr val="222222"/>
              </a:solidFill>
              <a:effectLst/>
              <a:latin typeface="wf_segoe-ui_light"/>
            </a:endParaRP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576274" y="1075765"/>
            <a:ext cx="11039452" cy="5053380"/>
          </a:xfrm>
        </p:spPr>
        <p:txBody>
          <a:bodyPr/>
          <a:lstStyle/>
          <a:p>
            <a:r>
              <a:rPr lang="en-US" b="0" i="0" dirty="0">
                <a:solidFill>
                  <a:srgbClr val="505050"/>
                </a:solidFill>
                <a:effectLst/>
                <a:latin typeface="wf_segoe-ui_normal"/>
              </a:rPr>
              <a:t>If your application needs to support additional formats beyond the default of JSON, you can add these as additional dependencies in </a:t>
            </a:r>
            <a:r>
              <a:rPr lang="en-US" b="0" i="1" dirty="0" err="1">
                <a:solidFill>
                  <a:srgbClr val="505050"/>
                </a:solidFill>
                <a:effectLst/>
                <a:latin typeface="wf_segoe-ui_normal"/>
              </a:rPr>
              <a:t>project.json</a:t>
            </a:r>
            <a:r>
              <a:rPr lang="en-US" b="0" i="0" dirty="0">
                <a:solidFill>
                  <a:srgbClr val="505050"/>
                </a:solidFill>
                <a:effectLst/>
                <a:latin typeface="wf_segoe-ui_normal"/>
              </a:rPr>
              <a:t> and configure MVC to support them. There are separate formatters for input and output. Input formatters are used by </a:t>
            </a:r>
            <a:r>
              <a:rPr lang="en-US" b="0" i="0" u="none" strike="noStrike" dirty="0">
                <a:solidFill>
                  <a:srgbClr val="2B59A9"/>
                </a:solidFill>
                <a:effectLst/>
                <a:latin typeface="wf_segoe-ui_normal"/>
                <a:hlinkClick r:id="rId3"/>
              </a:rPr>
              <a:t>Model Binding</a:t>
            </a:r>
            <a:r>
              <a:rPr lang="en-US" b="0" i="0" dirty="0">
                <a:solidFill>
                  <a:srgbClr val="505050"/>
                </a:solidFill>
                <a:effectLst/>
                <a:latin typeface="wf_segoe-ui_normal"/>
              </a:rPr>
              <a:t>; output formatters are used to format responses. You can also configure </a:t>
            </a:r>
            <a:r>
              <a:rPr lang="en-US" b="0" i="0" u="none" strike="noStrike" dirty="0">
                <a:solidFill>
                  <a:srgbClr val="2B59A9"/>
                </a:solidFill>
                <a:effectLst/>
                <a:latin typeface="wf_segoe-ui_normal"/>
                <a:hlinkClick r:id="rId4"/>
              </a:rPr>
              <a:t> Custom Formatters</a:t>
            </a:r>
            <a:r>
              <a:rPr lang="en-US" b="0" i="0" dirty="0">
                <a:solidFill>
                  <a:srgbClr val="505050"/>
                </a:solidFill>
                <a:effectLst/>
                <a:latin typeface="wf_segoe-ui_normal"/>
              </a:rPr>
              <a:t>.</a:t>
            </a:r>
          </a:p>
          <a:p>
            <a:endParaRPr lang="en-IN" dirty="0"/>
          </a:p>
        </p:txBody>
      </p:sp>
      <p:sp>
        <p:nvSpPr>
          <p:cNvPr id="3" name="Rectangle 1">
            <a:extLst>
              <a:ext uri="{FF2B5EF4-FFF2-40B4-BE49-F238E27FC236}">
                <a16:creationId xmlns:a16="http://schemas.microsoft.com/office/drawing/2014/main" id="{9231EC45-2D50-4EDD-A512-5FED4F8D99AB}"/>
              </a:ext>
            </a:extLst>
          </p:cNvPr>
          <p:cNvSpPr>
            <a:spLocks noChangeArrowheads="1"/>
          </p:cNvSpPr>
          <p:nvPr/>
        </p:nvSpPr>
        <p:spPr bwMode="auto">
          <a:xfrm>
            <a:off x="887767" y="3393400"/>
            <a:ext cx="9081857"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05050"/>
                </a:solidFill>
                <a:effectLst/>
                <a:latin typeface="wf_segoe-ui_normal"/>
              </a:rPr>
              <a:t>Add the </a:t>
            </a:r>
            <a:r>
              <a:rPr kumimoji="0" lang="en-US" altLang="en-US" sz="2000" b="0" i="0" u="none" strike="noStrike" cap="none" normalizeH="0" baseline="0" dirty="0" err="1">
                <a:ln>
                  <a:noFill/>
                </a:ln>
                <a:solidFill>
                  <a:srgbClr val="505050"/>
                </a:solidFill>
                <a:effectLst/>
                <a:latin typeface="wf_segoe-ui_normal"/>
              </a:rPr>
              <a:t>XmlSerializerFormatters</a:t>
            </a:r>
            <a:r>
              <a:rPr kumimoji="0" lang="en-US" altLang="en-US" sz="2000" b="0" i="0" u="none" strike="noStrike" cap="none" normalizeH="0" baseline="0" dirty="0">
                <a:ln>
                  <a:noFill/>
                </a:ln>
                <a:solidFill>
                  <a:srgbClr val="505050"/>
                </a:solidFill>
                <a:effectLst/>
                <a:latin typeface="wf_segoe-ui_normal"/>
              </a:rPr>
              <a:t> to MVC’s configuration in </a:t>
            </a:r>
            <a:r>
              <a:rPr kumimoji="0" lang="en-US" altLang="en-US" sz="2000" b="0" i="1" u="none" strike="noStrike" cap="none" normalizeH="0" baseline="0" dirty="0" err="1">
                <a:ln>
                  <a:noFill/>
                </a:ln>
                <a:solidFill>
                  <a:srgbClr val="505050"/>
                </a:solidFill>
                <a:effectLst/>
                <a:latin typeface="wf_segoe-ui_normal"/>
              </a:rPr>
              <a:t>Startup.cs</a:t>
            </a:r>
            <a:r>
              <a:rPr kumimoji="0" lang="en-US" altLang="en-US" sz="2000" b="0" i="0" u="none" strike="noStrike" cap="none" normalizeH="0" baseline="0" dirty="0">
                <a:ln>
                  <a:noFill/>
                </a:ln>
                <a:solidFill>
                  <a:srgbClr val="505050"/>
                </a:solidFill>
                <a:effectLst/>
                <a:latin typeface="wf_segoe-ui_normal"/>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rgbClr val="404040"/>
                </a:solidFill>
                <a:effectLst/>
                <a:latin typeface="Consolas" panose="020B0609020204030204" pitchFamily="49" charset="0"/>
              </a:rPr>
              <a:t>public void </a:t>
            </a:r>
            <a:r>
              <a:rPr kumimoji="0" lang="en-US" altLang="en-US" sz="2000" b="0" i="0" u="none" strike="noStrike" cap="none" normalizeH="0" baseline="0" dirty="0" err="1">
                <a:ln>
                  <a:noFill/>
                </a:ln>
                <a:solidFill>
                  <a:srgbClr val="404040"/>
                </a:solidFill>
                <a:effectLst/>
                <a:latin typeface="Consolas" panose="020B0609020204030204" pitchFamily="49" charset="0"/>
              </a:rPr>
              <a:t>ConfigureServices</a:t>
            </a:r>
            <a:r>
              <a:rPr kumimoji="0" lang="en-US" altLang="en-US" sz="2000" b="0" i="0" u="none" strike="noStrike" cap="none" normalizeH="0" baseline="0" dirty="0">
                <a:ln>
                  <a:noFill/>
                </a:ln>
                <a:solidFill>
                  <a:srgbClr val="404040"/>
                </a:solidFill>
                <a:effectLst/>
                <a:latin typeface="Consolas" panose="020B0609020204030204" pitchFamily="49" charset="0"/>
              </a:rPr>
              <a:t>(</a:t>
            </a:r>
            <a:r>
              <a:rPr kumimoji="0" lang="en-US" altLang="en-US" sz="2000" b="0" i="0" u="none" strike="noStrike" cap="none" normalizeH="0" baseline="0" dirty="0" err="1">
                <a:ln>
                  <a:noFill/>
                </a:ln>
                <a:solidFill>
                  <a:schemeClr val="tx1"/>
                </a:solidFill>
                <a:effectLst/>
              </a:rPr>
              <a:t>IServiceCollection</a:t>
            </a:r>
            <a:r>
              <a:rPr kumimoji="0" lang="en-US" altLang="en-US" sz="2000" b="0" i="0" u="none" strike="noStrike" cap="none" normalizeH="0" baseline="0" dirty="0">
                <a:ln>
                  <a:noFill/>
                </a:ln>
                <a:solidFill>
                  <a:srgbClr val="404040"/>
                </a:solidFill>
                <a:effectLst/>
                <a:latin typeface="Consolas" panose="020B0609020204030204" pitchFamily="49" charset="0"/>
              </a:rPr>
              <a:t> </a:t>
            </a:r>
            <a:r>
              <a:rPr kumimoji="0" lang="en-US" altLang="en-US" sz="2000" b="0" i="0" u="none" strike="noStrike" cap="none" normalizeH="0" baseline="0" dirty="0">
                <a:ln>
                  <a:noFill/>
                </a:ln>
                <a:solidFill>
                  <a:schemeClr val="tx1"/>
                </a:solidFill>
                <a:effectLst/>
              </a:rPr>
              <a:t>services</a:t>
            </a:r>
            <a:r>
              <a:rPr kumimoji="0" lang="en-US" altLang="en-US" sz="2000" b="0" i="0" u="none" strike="noStrike" cap="none" normalizeH="0" baseline="0" dirty="0">
                <a:ln>
                  <a:noFill/>
                </a:ln>
                <a:solidFill>
                  <a:srgbClr val="404040"/>
                </a:solidFill>
                <a:effectLst/>
                <a:latin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rgbClr val="404040"/>
                </a:solidFill>
                <a:effectLst/>
                <a:latin typeface="Consolas" panose="020B0609020204030204" pitchFamily="49" charset="0"/>
              </a:rPr>
              <a:t> { </a:t>
            </a:r>
            <a:r>
              <a:rPr kumimoji="0" lang="en-US" altLang="en-US" sz="2000" b="0" i="0" u="none" strike="noStrike" cap="none" normalizeH="0" baseline="0" dirty="0" err="1">
                <a:ln>
                  <a:noFill/>
                </a:ln>
                <a:solidFill>
                  <a:schemeClr val="tx1"/>
                </a:solidFill>
                <a:effectLst/>
              </a:rPr>
              <a:t>services</a:t>
            </a:r>
            <a:r>
              <a:rPr kumimoji="0" lang="en-US" altLang="en-US" sz="2000" b="0" i="0" u="none" strike="noStrike" cap="none" normalizeH="0" baseline="0" dirty="0" err="1">
                <a:ln>
                  <a:noFill/>
                </a:ln>
                <a:solidFill>
                  <a:srgbClr val="404040"/>
                </a:solidFill>
                <a:effectLst/>
                <a:latin typeface="Consolas" panose="020B0609020204030204" pitchFamily="49" charset="0"/>
              </a:rPr>
              <a:t>.</a:t>
            </a:r>
            <a:r>
              <a:rPr kumimoji="0" lang="en-US" altLang="en-US" sz="2000" b="0" i="0" u="none" strike="noStrike" cap="none" normalizeH="0" baseline="0" dirty="0" err="1">
                <a:ln>
                  <a:noFill/>
                </a:ln>
                <a:solidFill>
                  <a:schemeClr val="tx1"/>
                </a:solidFill>
                <a:effectLst/>
              </a:rPr>
              <a:t>AddMvc</a:t>
            </a:r>
            <a:r>
              <a:rPr kumimoji="0" lang="en-US" altLang="en-US" sz="2000" b="0" i="0" u="none" strike="noStrike" cap="none" normalizeH="0" baseline="0" dirty="0">
                <a:ln>
                  <a:noFill/>
                </a:ln>
                <a:solidFill>
                  <a:srgbClr val="404040"/>
                </a:solidFill>
                <a:effectLst/>
                <a:latin typeface="Consolas" panose="020B0609020204030204" pitchFamily="49" charset="0"/>
              </a:rPr>
              <a:t>().</a:t>
            </a:r>
            <a:r>
              <a:rPr kumimoji="0" lang="en-US" altLang="en-US" sz="2000" b="0" i="0" u="none" strike="noStrike" cap="none" normalizeH="0" baseline="0" dirty="0" err="1">
                <a:ln>
                  <a:noFill/>
                </a:ln>
                <a:solidFill>
                  <a:schemeClr val="tx1"/>
                </a:solidFill>
                <a:effectLst/>
              </a:rPr>
              <a:t>AddXmlSerializerFormatters</a:t>
            </a:r>
            <a:r>
              <a:rPr kumimoji="0" lang="en-US" altLang="en-US" sz="2000" b="0" i="0" u="none" strike="noStrike" cap="none" normalizeH="0" baseline="0" dirty="0">
                <a:ln>
                  <a:noFill/>
                </a:ln>
                <a:solidFill>
                  <a:srgbClr val="404040"/>
                </a:solidFill>
                <a:effectLst/>
                <a:latin typeface="Consolas" panose="020B0609020204030204" pitchFamily="49" charset="0"/>
              </a:rPr>
              <a:t>(); </a:t>
            </a:r>
            <a:r>
              <a:rPr kumimoji="0" lang="en-US" altLang="en-US" sz="2000" b="0" i="0" u="none" strike="noStrike" cap="none" normalizeH="0" baseline="0" dirty="0" err="1">
                <a:ln>
                  <a:noFill/>
                </a:ln>
                <a:solidFill>
                  <a:schemeClr val="tx1"/>
                </a:solidFill>
                <a:effectLst/>
              </a:rPr>
              <a:t>services</a:t>
            </a:r>
            <a:r>
              <a:rPr kumimoji="0" lang="en-US" altLang="en-US" sz="2000" b="0" i="0" u="none" strike="noStrike" cap="none" normalizeH="0" baseline="0" dirty="0" err="1">
                <a:ln>
                  <a:noFill/>
                </a:ln>
                <a:solidFill>
                  <a:srgbClr val="404040"/>
                </a:solidFill>
                <a:effectLst/>
                <a:latin typeface="Consolas" panose="020B0609020204030204" pitchFamily="49" charset="0"/>
              </a:rPr>
              <a:t>.</a:t>
            </a:r>
            <a:r>
              <a:rPr kumimoji="0" lang="en-US" altLang="en-US" sz="2000" b="0" i="0" u="none" strike="noStrike" cap="none" normalizeH="0" baseline="0" dirty="0" err="1">
                <a:ln>
                  <a:noFill/>
                </a:ln>
                <a:solidFill>
                  <a:schemeClr val="tx1"/>
                </a:solidFill>
                <a:effectLst/>
              </a:rPr>
              <a:t>AddScoped</a:t>
            </a:r>
            <a:r>
              <a:rPr kumimoji="0" lang="en-US" altLang="en-US" sz="2000" b="0" i="0" u="none" strike="noStrike" cap="none" normalizeH="0" baseline="0" dirty="0">
                <a:ln>
                  <a:noFill/>
                </a:ln>
                <a:solidFill>
                  <a:srgbClr val="404040"/>
                </a:solidFill>
                <a:effectLst/>
                <a:latin typeface="Consolas" panose="020B0609020204030204" pitchFamily="49" charset="0"/>
              </a:rPr>
              <a:t>&lt;</a:t>
            </a:r>
            <a:r>
              <a:rPr kumimoji="0" lang="en-US" altLang="en-US" sz="2000" b="0" i="0" u="none" strike="noStrike" cap="none" normalizeH="0" baseline="0" dirty="0" err="1">
                <a:ln>
                  <a:noFill/>
                </a:ln>
                <a:solidFill>
                  <a:schemeClr val="tx1"/>
                </a:solidFill>
                <a:effectLst/>
              </a:rPr>
              <a:t>IAuthorRepository</a:t>
            </a:r>
            <a:r>
              <a:rPr kumimoji="0" lang="en-US" altLang="en-US" sz="2000" b="0" i="0" u="none" strike="noStrike" cap="none" normalizeH="0" baseline="0" dirty="0">
                <a:ln>
                  <a:noFill/>
                </a:ln>
                <a:solidFill>
                  <a:srgbClr val="404040"/>
                </a:solidFill>
                <a:effectLst/>
                <a:latin typeface="Consolas" panose="020B0609020204030204" pitchFamily="49" charset="0"/>
              </a:rPr>
              <a:t>, </a:t>
            </a:r>
            <a:r>
              <a:rPr kumimoji="0" lang="en-US" altLang="en-US" sz="2000" b="0" i="0" u="none" strike="noStrike" cap="none" normalizeH="0" baseline="0" dirty="0" err="1">
                <a:ln>
                  <a:noFill/>
                </a:ln>
                <a:solidFill>
                  <a:schemeClr val="tx1"/>
                </a:solidFill>
                <a:effectLst/>
              </a:rPr>
              <a:t>AuthorRepository</a:t>
            </a:r>
            <a:r>
              <a:rPr kumimoji="0" lang="en-US" altLang="en-US" sz="2000" b="0" i="0" u="none" strike="noStrike" cap="none" normalizeH="0" baseline="0" dirty="0">
                <a:ln>
                  <a:noFill/>
                </a:ln>
                <a:solidFill>
                  <a:srgbClr val="404040"/>
                </a:solidFill>
                <a:effectLst/>
                <a:latin typeface="Consolas" panose="020B0609020204030204" pitchFamily="49" charset="0"/>
              </a:rPr>
              <a:t>&gt;();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rgbClr val="40404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05050"/>
                </a:solidFill>
                <a:effectLst/>
                <a:latin typeface="wf_segoe-ui_normal"/>
              </a:rPr>
              <a:t>Alternately, you can add just the output formatter:</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err="1">
                <a:ln>
                  <a:noFill/>
                </a:ln>
                <a:solidFill>
                  <a:schemeClr val="tx1"/>
                </a:solidFill>
                <a:effectLst/>
              </a:rPr>
              <a:t>services</a:t>
            </a:r>
            <a:r>
              <a:rPr kumimoji="0" lang="en-US" altLang="en-US" sz="2000" b="0" i="0" u="none" strike="noStrike" cap="none" normalizeH="0" baseline="0" dirty="0" err="1">
                <a:ln>
                  <a:noFill/>
                </a:ln>
                <a:solidFill>
                  <a:srgbClr val="404040"/>
                </a:solidFill>
                <a:effectLst/>
                <a:latin typeface="Consolas" panose="020B0609020204030204" pitchFamily="49" charset="0"/>
              </a:rPr>
              <a:t>.</a:t>
            </a:r>
            <a:r>
              <a:rPr kumimoji="0" lang="en-US" altLang="en-US" sz="2000" b="0" i="0" u="none" strike="noStrike" cap="none" normalizeH="0" baseline="0" dirty="0" err="1">
                <a:ln>
                  <a:noFill/>
                </a:ln>
                <a:solidFill>
                  <a:schemeClr val="tx1"/>
                </a:solidFill>
                <a:effectLst/>
              </a:rPr>
              <a:t>AddMvc</a:t>
            </a:r>
            <a:r>
              <a:rPr kumimoji="0" lang="en-US" altLang="en-US" sz="2000" b="0" i="0" u="none" strike="noStrike" cap="none" normalizeH="0" baseline="0" dirty="0">
                <a:ln>
                  <a:noFill/>
                </a:ln>
                <a:solidFill>
                  <a:srgbClr val="404040"/>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options</a:t>
            </a:r>
            <a:r>
              <a:rPr kumimoji="0" lang="en-US" altLang="en-US" sz="2000" b="0" i="0" u="none" strike="noStrike" cap="none" normalizeH="0" baseline="0" dirty="0">
                <a:ln>
                  <a:noFill/>
                </a:ln>
                <a:solidFill>
                  <a:srgbClr val="404040"/>
                </a:solidFill>
                <a:effectLst/>
                <a:latin typeface="Consolas" panose="020B0609020204030204" pitchFamily="49" charset="0"/>
              </a:rPr>
              <a:t> =&gt;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rgbClr val="404040"/>
                </a:solidFill>
                <a:effectLst/>
                <a:latin typeface="Consolas" panose="020B0609020204030204" pitchFamily="49" charset="0"/>
              </a:rPr>
              <a:t> { </a:t>
            </a:r>
            <a:r>
              <a:rPr kumimoji="0" lang="en-US" altLang="en-US" sz="2000" b="0" i="0" u="none" strike="noStrike" cap="none" normalizeH="0" baseline="0" dirty="0" err="1">
                <a:ln>
                  <a:noFill/>
                </a:ln>
                <a:solidFill>
                  <a:schemeClr val="tx1"/>
                </a:solidFill>
                <a:effectLst/>
              </a:rPr>
              <a:t>options</a:t>
            </a:r>
            <a:r>
              <a:rPr kumimoji="0" lang="en-US" altLang="en-US" sz="2000" b="0" i="0" u="none" strike="noStrike" cap="none" normalizeH="0" baseline="0" dirty="0" err="1">
                <a:ln>
                  <a:noFill/>
                </a:ln>
                <a:solidFill>
                  <a:srgbClr val="404040"/>
                </a:solidFill>
                <a:effectLst/>
                <a:latin typeface="Consolas" panose="020B0609020204030204" pitchFamily="49" charset="0"/>
              </a:rPr>
              <a:t>.</a:t>
            </a:r>
            <a:r>
              <a:rPr kumimoji="0" lang="en-US" altLang="en-US" sz="2000" b="0" i="0" u="none" strike="noStrike" cap="none" normalizeH="0" baseline="0" dirty="0" err="1">
                <a:ln>
                  <a:noFill/>
                </a:ln>
                <a:solidFill>
                  <a:schemeClr val="tx1"/>
                </a:solidFill>
                <a:effectLst/>
              </a:rPr>
              <a:t>OutputFormatters</a:t>
            </a:r>
            <a:r>
              <a:rPr kumimoji="0" lang="en-US" altLang="en-US" sz="2000" b="0" i="0" u="none" strike="noStrike" cap="none" normalizeH="0" baseline="0" dirty="0" err="1">
                <a:ln>
                  <a:noFill/>
                </a:ln>
                <a:solidFill>
                  <a:srgbClr val="404040"/>
                </a:solidFill>
                <a:effectLst/>
                <a:latin typeface="Consolas" panose="020B0609020204030204" pitchFamily="49" charset="0"/>
              </a:rPr>
              <a:t>.</a:t>
            </a:r>
            <a:r>
              <a:rPr kumimoji="0" lang="en-US" altLang="en-US" sz="2000" b="0" i="0" u="none" strike="noStrike" cap="none" normalizeH="0" baseline="0" dirty="0" err="1">
                <a:ln>
                  <a:noFill/>
                </a:ln>
                <a:solidFill>
                  <a:schemeClr val="tx1"/>
                </a:solidFill>
                <a:effectLst/>
              </a:rPr>
              <a:t>Add</a:t>
            </a:r>
            <a:r>
              <a:rPr kumimoji="0" lang="en-US" altLang="en-US" sz="2000" b="0" i="0" u="none" strike="noStrike" cap="none" normalizeH="0" baseline="0" dirty="0">
                <a:ln>
                  <a:noFill/>
                </a:ln>
                <a:solidFill>
                  <a:srgbClr val="404040"/>
                </a:solidFill>
                <a:effectLst/>
                <a:latin typeface="Consolas" panose="020B0609020204030204" pitchFamily="49" charset="0"/>
              </a:rPr>
              <a:t>(new </a:t>
            </a:r>
            <a:r>
              <a:rPr kumimoji="0" lang="en-US" altLang="en-US" sz="2000" b="0" i="0" u="none" strike="noStrike" cap="none" normalizeH="0" baseline="0" dirty="0" err="1">
                <a:ln>
                  <a:noFill/>
                </a:ln>
                <a:solidFill>
                  <a:schemeClr val="tx1"/>
                </a:solidFill>
                <a:effectLst/>
              </a:rPr>
              <a:t>XmlSerializerOutputFormatter</a:t>
            </a:r>
            <a:r>
              <a:rPr kumimoji="0" lang="en-US" altLang="en-US" sz="2000" b="0" i="0" u="none" strike="noStrike" cap="none" normalizeH="0" baseline="0" dirty="0">
                <a:ln>
                  <a:noFill/>
                </a:ln>
                <a:solidFill>
                  <a:srgbClr val="404040"/>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730530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a:t>Slides</a:t>
            </a:r>
          </a:p>
        </p:txBody>
      </p:sp>
      <p:sp>
        <p:nvSpPr>
          <p:cNvPr id="7" name="AutoShape 8">
            <a:extLst>
              <a:ext uri="{FF2B5EF4-FFF2-40B4-BE49-F238E27FC236}">
                <a16:creationId xmlns:a16="http://schemas.microsoft.com/office/drawing/2014/main" id="{0FCD6642-EC99-44AF-9706-FE9A8128EDE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C1D3504C-6C49-4FFE-BA9B-F4FD3AD9AD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582" y="181250"/>
            <a:ext cx="8298679" cy="5625490"/>
          </a:xfrm>
          <a:prstGeom prst="rect">
            <a:avLst/>
          </a:prstGeom>
        </p:spPr>
      </p:pic>
      <p:sp>
        <p:nvSpPr>
          <p:cNvPr id="10" name="Rectangle 9">
            <a:extLst>
              <a:ext uri="{FF2B5EF4-FFF2-40B4-BE49-F238E27FC236}">
                <a16:creationId xmlns:a16="http://schemas.microsoft.com/office/drawing/2014/main" id="{A7D8DAFA-FB37-4663-A485-FD5E7253097B}"/>
              </a:ext>
            </a:extLst>
          </p:cNvPr>
          <p:cNvSpPr>
            <a:spLocks noChangeArrowheads="1"/>
          </p:cNvSpPr>
          <p:nvPr/>
        </p:nvSpPr>
        <p:spPr bwMode="auto">
          <a:xfrm>
            <a:off x="1011389" y="5874568"/>
            <a:ext cx="9002623"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05050"/>
                </a:solidFill>
                <a:effectLst/>
                <a:latin typeface="wf_segoe-ui_normal"/>
              </a:rPr>
              <a:t>In this screenshot, you can see the request sets a header of </a:t>
            </a:r>
            <a:r>
              <a:rPr kumimoji="0" lang="en-US" altLang="en-US" sz="1200" b="0" i="0" u="none" strike="noStrike" cap="none" normalizeH="0" baseline="0" dirty="0">
                <a:ln>
                  <a:noFill/>
                </a:ln>
                <a:solidFill>
                  <a:srgbClr val="505050"/>
                </a:solidFill>
                <a:effectLst/>
                <a:latin typeface="Arial Unicode MS" panose="020B0604020202020204" pitchFamily="34" charset="-128"/>
              </a:rPr>
              <a:t>Accept: application/</a:t>
            </a:r>
            <a:r>
              <a:rPr kumimoji="0" lang="en-US" altLang="en-US" sz="1200" b="0" i="0" u="none" strike="noStrike" cap="none" normalizeH="0" baseline="0" dirty="0" err="1">
                <a:ln>
                  <a:noFill/>
                </a:ln>
                <a:solidFill>
                  <a:srgbClr val="505050"/>
                </a:solidFill>
                <a:effectLst/>
                <a:latin typeface="Arial Unicode MS" panose="020B0604020202020204" pitchFamily="34" charset="-128"/>
              </a:rPr>
              <a:t>json</a:t>
            </a:r>
            <a:r>
              <a:rPr kumimoji="0" lang="en-US" altLang="en-US" sz="1200" b="0" i="0" u="none" strike="noStrike" cap="none" normalizeH="0" baseline="0" dirty="0">
                <a:ln>
                  <a:noFill/>
                </a:ln>
                <a:solidFill>
                  <a:srgbClr val="505050"/>
                </a:solidFill>
                <a:effectLst/>
                <a:latin typeface="wf_segoe-ui_normal"/>
              </a:rPr>
              <a:t> and the response specifies the same as its </a:t>
            </a:r>
            <a:r>
              <a:rPr kumimoji="0" lang="en-US" altLang="en-US" sz="1200" b="0" i="0" u="none" strike="noStrike" cap="none" normalizeH="0" baseline="0" dirty="0">
                <a:ln>
                  <a:noFill/>
                </a:ln>
                <a:solidFill>
                  <a:srgbClr val="505050"/>
                </a:solidFill>
                <a:effectLst/>
                <a:latin typeface="Arial Unicode MS" panose="020B0604020202020204" pitchFamily="34" charset="-128"/>
              </a:rPr>
              <a:t>Content-Type</a:t>
            </a:r>
            <a:r>
              <a:rPr kumimoji="0" lang="en-US" altLang="en-US" sz="1200" b="0" i="0" u="none" strike="noStrike" cap="none" normalizeH="0" baseline="0" dirty="0">
                <a:ln>
                  <a:noFill/>
                </a:ln>
                <a:solidFill>
                  <a:srgbClr val="505050"/>
                </a:solidFill>
                <a:effectLst/>
                <a:latin typeface="wf_segoe-ui_normal"/>
              </a:rPr>
              <a:t>. The </a:t>
            </a:r>
            <a:r>
              <a:rPr kumimoji="0" lang="en-US" altLang="en-US" sz="1200" b="0" i="0" u="none" strike="noStrike" cap="none" normalizeH="0" baseline="0" dirty="0">
                <a:ln>
                  <a:noFill/>
                </a:ln>
                <a:solidFill>
                  <a:srgbClr val="505050"/>
                </a:solidFill>
                <a:effectLst/>
                <a:latin typeface="Arial Unicode MS" panose="020B0604020202020204" pitchFamily="34" charset="-128"/>
              </a:rPr>
              <a:t>Author</a:t>
            </a:r>
            <a:r>
              <a:rPr kumimoji="0" lang="en-US" altLang="en-US" sz="1200" b="0" i="0" u="none" strike="noStrike" cap="none" normalizeH="0" baseline="0" dirty="0">
                <a:ln>
                  <a:noFill/>
                </a:ln>
                <a:solidFill>
                  <a:srgbClr val="505050"/>
                </a:solidFill>
                <a:effectLst/>
                <a:latin typeface="wf_segoe-ui_normal"/>
              </a:rPr>
              <a:t> object is shown in the body of the response, in JSON format.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6455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a:r>
              <a:rPr lang="en-IN" b="1" i="0" dirty="0">
                <a:solidFill>
                  <a:srgbClr val="000000"/>
                </a:solidFill>
                <a:effectLst/>
                <a:latin typeface="wf_segoe-ui_light"/>
              </a:rPr>
              <a:t>Forcing a Particular Format</a:t>
            </a:r>
          </a:p>
        </p:txBody>
      </p:sp>
      <p:sp>
        <p:nvSpPr>
          <p:cNvPr id="3" name="Rectangle 1">
            <a:extLst>
              <a:ext uri="{FF2B5EF4-FFF2-40B4-BE49-F238E27FC236}">
                <a16:creationId xmlns:a16="http://schemas.microsoft.com/office/drawing/2014/main" id="{A5B05B57-40FA-4744-994C-3FF221A6446A}"/>
              </a:ext>
            </a:extLst>
          </p:cNvPr>
          <p:cNvSpPr>
            <a:spLocks noGrp="1" noChangeArrowheads="1"/>
          </p:cNvSpPr>
          <p:nvPr>
            <p:ph idx="1"/>
          </p:nvPr>
        </p:nvSpPr>
        <p:spPr bwMode="auto">
          <a:xfrm>
            <a:off x="353565" y="1225863"/>
            <a:ext cx="10858007" cy="31239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05050"/>
                </a:solidFill>
                <a:effectLst/>
                <a:latin typeface="wf_segoe-ui_normal"/>
              </a:rPr>
              <a:t>If you would like to restrict the response formats for a specific action you can, you can apply the </a:t>
            </a:r>
            <a:r>
              <a:rPr kumimoji="0" lang="en-US" altLang="en-US" sz="2000" b="0" i="0" u="none" strike="noStrike" cap="none" normalizeH="0" baseline="0" dirty="0">
                <a:ln>
                  <a:noFill/>
                </a:ln>
                <a:solidFill>
                  <a:srgbClr val="505050"/>
                </a:solidFill>
                <a:effectLst/>
                <a:latin typeface="Arial Unicode MS" panose="020B0604020202020204" pitchFamily="34" charset="-128"/>
              </a:rPr>
              <a:t>[Produces]</a:t>
            </a:r>
            <a:r>
              <a:rPr kumimoji="0" lang="en-US" altLang="en-US" sz="2000" b="0" i="0" u="none" strike="noStrike" cap="none" normalizeH="0" baseline="0" dirty="0">
                <a:ln>
                  <a:noFill/>
                </a:ln>
                <a:solidFill>
                  <a:srgbClr val="505050"/>
                </a:solidFill>
                <a:effectLst/>
                <a:latin typeface="wf_segoe-ui_normal"/>
              </a:rPr>
              <a:t> filter. The </a:t>
            </a:r>
            <a:r>
              <a:rPr kumimoji="0" lang="en-US" altLang="en-US" sz="2000" b="0" i="0" u="none" strike="noStrike" cap="none" normalizeH="0" baseline="0" dirty="0">
                <a:ln>
                  <a:noFill/>
                </a:ln>
                <a:solidFill>
                  <a:srgbClr val="505050"/>
                </a:solidFill>
                <a:effectLst/>
                <a:latin typeface="Arial Unicode MS" panose="020B0604020202020204" pitchFamily="34" charset="-128"/>
              </a:rPr>
              <a:t>[Produces]</a:t>
            </a:r>
            <a:r>
              <a:rPr kumimoji="0" lang="en-US" altLang="en-US" sz="2000" b="0" i="0" u="none" strike="noStrike" cap="none" normalizeH="0" baseline="0" dirty="0">
                <a:ln>
                  <a:noFill/>
                </a:ln>
                <a:solidFill>
                  <a:srgbClr val="505050"/>
                </a:solidFill>
                <a:effectLst/>
                <a:latin typeface="wf_segoe-ui_normal"/>
              </a:rPr>
              <a:t> filter specifies the response formats for a specific action (or controller). Like most </a:t>
            </a:r>
            <a:r>
              <a:rPr kumimoji="0" lang="en-US" altLang="en-US" sz="2000" b="0" i="0" u="none" strike="noStrike" cap="none" normalizeH="0" baseline="0" dirty="0">
                <a:ln>
                  <a:noFill/>
                </a:ln>
                <a:solidFill>
                  <a:srgbClr val="2B59A9"/>
                </a:solidFill>
                <a:effectLst/>
                <a:latin typeface="wf_segoe-ui_normal"/>
                <a:hlinkClick r:id="rId2"/>
              </a:rPr>
              <a:t>Filters</a:t>
            </a:r>
            <a:r>
              <a:rPr kumimoji="0" lang="en-US" altLang="en-US" sz="2000" b="0" i="0" u="none" strike="noStrike" cap="none" normalizeH="0" baseline="0" dirty="0">
                <a:ln>
                  <a:noFill/>
                </a:ln>
                <a:solidFill>
                  <a:srgbClr val="505050"/>
                </a:solidFill>
                <a:effectLst/>
                <a:latin typeface="wf_segoe-ui_normal"/>
              </a:rPr>
              <a:t>, this can be applied at the action, controller, or global scope.</a:t>
            </a:r>
            <a:endParaRPr kumimoji="0" lang="en-US" altLang="en-US" sz="2000" b="0" i="0" u="none" strike="noStrike" cap="none" normalizeH="0" baseline="0" dirty="0">
              <a:ln>
                <a:noFill/>
              </a:ln>
              <a:solidFill>
                <a:srgbClr val="000000"/>
              </a:solidFill>
              <a:effectLst/>
              <a:latin typeface="wf_segoe-ui_norma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Unicode MS" panose="020B0604020202020204" pitchFamily="34" charset="-128"/>
              </a:rPr>
              <a:t>[Produces("application/</a:t>
            </a:r>
            <a:r>
              <a:rPr kumimoji="0" lang="en-US" altLang="en-US" sz="2000" b="0" i="0" u="none" strike="noStrike" cap="none" normalizeH="0" baseline="0" dirty="0" err="1">
                <a:ln>
                  <a:noFill/>
                </a:ln>
                <a:solidFill>
                  <a:srgbClr val="000000"/>
                </a:solidFill>
                <a:effectLst/>
                <a:latin typeface="Arial Unicode MS" panose="020B0604020202020204" pitchFamily="34" charset="-128"/>
              </a:rPr>
              <a:t>json</a:t>
            </a:r>
            <a:r>
              <a:rPr kumimoji="0" lang="en-US" altLang="en-US" sz="2000" b="0" i="0" u="none" strike="noStrike" cap="none" normalizeH="0" baseline="0" dirty="0">
                <a:ln>
                  <a:noFill/>
                </a:ln>
                <a:solidFill>
                  <a:srgbClr val="000000"/>
                </a:solidFill>
                <a:effectLst/>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Unicode MS" panose="020B0604020202020204" pitchFamily="34" charset="-128"/>
              </a:rPr>
              <a:t> public class </a:t>
            </a:r>
            <a:r>
              <a:rPr kumimoji="0" lang="en-US" altLang="en-US" sz="2000" b="0" i="0" u="none" strike="noStrike" cap="none" normalizeH="0" baseline="0" dirty="0" err="1">
                <a:ln>
                  <a:noFill/>
                </a:ln>
                <a:solidFill>
                  <a:srgbClr val="000000"/>
                </a:solidFill>
                <a:effectLst/>
                <a:latin typeface="Arial Unicode MS" panose="020B0604020202020204" pitchFamily="34" charset="-128"/>
              </a:rPr>
              <a:t>AuthorsController</a:t>
            </a:r>
            <a:r>
              <a:rPr kumimoji="0" lang="en-US" altLang="en-US" sz="20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wf_segoe-ui_norma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05050"/>
                </a:solidFill>
                <a:effectLst/>
                <a:latin typeface="wf_segoe-ui_normal"/>
              </a:rPr>
              <a:t>The </a:t>
            </a:r>
            <a:r>
              <a:rPr kumimoji="0" lang="en-US" altLang="en-US" sz="2000" b="0" i="0" u="none" strike="noStrike" cap="none" normalizeH="0" baseline="0" dirty="0">
                <a:ln>
                  <a:noFill/>
                </a:ln>
                <a:solidFill>
                  <a:srgbClr val="505050"/>
                </a:solidFill>
                <a:effectLst/>
                <a:latin typeface="Arial Unicode MS" panose="020B0604020202020204" pitchFamily="34" charset="-128"/>
              </a:rPr>
              <a:t>[Produces]</a:t>
            </a:r>
            <a:r>
              <a:rPr kumimoji="0" lang="en-US" altLang="en-US" sz="2000" b="0" i="0" u="none" strike="noStrike" cap="none" normalizeH="0" baseline="0" dirty="0">
                <a:ln>
                  <a:noFill/>
                </a:ln>
                <a:solidFill>
                  <a:srgbClr val="505050"/>
                </a:solidFill>
                <a:effectLst/>
                <a:latin typeface="wf_segoe-ui_normal"/>
              </a:rPr>
              <a:t> filter will force all actions within the </a:t>
            </a:r>
            <a:r>
              <a:rPr kumimoji="0" lang="en-US" altLang="en-US" sz="2000" b="0" i="0" u="none" strike="noStrike" cap="none" normalizeH="0" baseline="0" dirty="0" err="1">
                <a:ln>
                  <a:noFill/>
                </a:ln>
                <a:solidFill>
                  <a:srgbClr val="505050"/>
                </a:solidFill>
                <a:effectLst/>
                <a:latin typeface="Arial Unicode MS" panose="020B0604020202020204" pitchFamily="34" charset="-128"/>
              </a:rPr>
              <a:t>AuthorsController</a:t>
            </a:r>
            <a:r>
              <a:rPr kumimoji="0" lang="en-US" altLang="en-US" sz="2000" b="0" i="0" u="none" strike="noStrike" cap="none" normalizeH="0" baseline="0" dirty="0">
                <a:ln>
                  <a:noFill/>
                </a:ln>
                <a:solidFill>
                  <a:srgbClr val="505050"/>
                </a:solidFill>
                <a:effectLst/>
                <a:latin typeface="wf_segoe-ui_normal"/>
              </a:rPr>
              <a:t> to return JSON-formatted responses, even if other formatters were configured for the application and the client provided an </a:t>
            </a:r>
            <a:r>
              <a:rPr kumimoji="0" lang="en-US" altLang="en-US" sz="2000" b="0" i="0" u="none" strike="noStrike" cap="none" normalizeH="0" baseline="0" dirty="0">
                <a:ln>
                  <a:noFill/>
                </a:ln>
                <a:solidFill>
                  <a:srgbClr val="505050"/>
                </a:solidFill>
                <a:effectLst/>
                <a:latin typeface="Arial Unicode MS" panose="020B0604020202020204" pitchFamily="34" charset="-128"/>
              </a:rPr>
              <a:t>Accept</a:t>
            </a:r>
            <a:r>
              <a:rPr kumimoji="0" lang="en-US" altLang="en-US" sz="2000" b="0" i="0" u="none" strike="noStrike" cap="none" normalizeH="0" baseline="0" dirty="0">
                <a:ln>
                  <a:noFill/>
                </a:ln>
                <a:solidFill>
                  <a:srgbClr val="505050"/>
                </a:solidFill>
                <a:effectLst/>
                <a:latin typeface="wf_segoe-ui_normal"/>
              </a:rPr>
              <a:t> header requesting a different, available format.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000000"/>
              </a:solidFill>
              <a:effectLst/>
              <a:latin typeface="wf_segoe-ui_light"/>
            </a:endParaRPr>
          </a:p>
        </p:txBody>
      </p:sp>
    </p:spTree>
    <p:extLst>
      <p:ext uri="{BB962C8B-B14F-4D97-AF65-F5344CB8AC3E}">
        <p14:creationId xmlns:p14="http://schemas.microsoft.com/office/powerpoint/2010/main" val="71881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576274" y="1208942"/>
            <a:ext cx="11039452" cy="5053380"/>
          </a:xfrm>
        </p:spPr>
        <p:txBody>
          <a:bodyPr>
            <a:normAutofit fontScale="850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505050"/>
                </a:solidFill>
                <a:effectLst/>
                <a:latin typeface="wf_segoe-ui_normal"/>
              </a:rPr>
              <a:t>Some special cases are implemented using built-in formatters. By default, </a:t>
            </a:r>
            <a:r>
              <a:rPr kumimoji="0" lang="en-US" altLang="en-US" sz="2400" b="0" i="0" u="none" strike="noStrike" cap="none" normalizeH="0" baseline="0" dirty="0">
                <a:ln>
                  <a:noFill/>
                </a:ln>
                <a:solidFill>
                  <a:srgbClr val="505050"/>
                </a:solidFill>
                <a:effectLst/>
                <a:latin typeface="Arial Unicode MS" panose="020B0604020202020204" pitchFamily="34" charset="-128"/>
              </a:rPr>
              <a:t>string</a:t>
            </a:r>
            <a:r>
              <a:rPr kumimoji="0" lang="en-US" altLang="en-US" sz="2400" b="0" i="0" u="none" strike="noStrike" cap="none" normalizeH="0" baseline="0" dirty="0">
                <a:ln>
                  <a:noFill/>
                </a:ln>
                <a:solidFill>
                  <a:srgbClr val="505050"/>
                </a:solidFill>
                <a:effectLst/>
                <a:latin typeface="wf_segoe-ui_normal"/>
              </a:rPr>
              <a:t> return types will be formatted as </a:t>
            </a:r>
            <a:r>
              <a:rPr kumimoji="0" lang="en-US" altLang="en-US" sz="2400" b="0" i="1" u="none" strike="noStrike" cap="none" normalizeH="0" baseline="0" dirty="0">
                <a:ln>
                  <a:noFill/>
                </a:ln>
                <a:solidFill>
                  <a:srgbClr val="505050"/>
                </a:solidFill>
                <a:effectLst/>
                <a:latin typeface="wf_segoe-ui_normal"/>
              </a:rPr>
              <a:t>text/plain</a:t>
            </a:r>
            <a:r>
              <a:rPr kumimoji="0" lang="en-US" altLang="en-US" sz="2400" b="0" i="0" u="none" strike="noStrike" cap="none" normalizeH="0" baseline="0" dirty="0">
                <a:ln>
                  <a:noFill/>
                </a:ln>
                <a:solidFill>
                  <a:srgbClr val="505050"/>
                </a:solidFill>
                <a:effectLst/>
                <a:latin typeface="wf_segoe-ui_normal"/>
              </a:rPr>
              <a:t> (</a:t>
            </a:r>
            <a:r>
              <a:rPr kumimoji="0" lang="en-US" altLang="en-US" sz="2400" b="0" i="1" u="none" strike="noStrike" cap="none" normalizeH="0" baseline="0" dirty="0">
                <a:ln>
                  <a:noFill/>
                </a:ln>
                <a:solidFill>
                  <a:srgbClr val="505050"/>
                </a:solidFill>
                <a:effectLst/>
                <a:latin typeface="wf_segoe-ui_normal"/>
              </a:rPr>
              <a:t>text/html</a:t>
            </a:r>
            <a:r>
              <a:rPr kumimoji="0" lang="en-US" altLang="en-US" sz="2400" b="0" i="0" u="none" strike="noStrike" cap="none" normalizeH="0" baseline="0" dirty="0">
                <a:ln>
                  <a:noFill/>
                </a:ln>
                <a:solidFill>
                  <a:srgbClr val="505050"/>
                </a:solidFill>
                <a:effectLst/>
                <a:latin typeface="wf_segoe-ui_normal"/>
              </a:rPr>
              <a:t> if requested via </a:t>
            </a:r>
            <a:r>
              <a:rPr kumimoji="0" lang="en-US" altLang="en-US" sz="2400" b="0" i="0" u="none" strike="noStrike" cap="none" normalizeH="0" baseline="0" dirty="0">
                <a:ln>
                  <a:noFill/>
                </a:ln>
                <a:solidFill>
                  <a:srgbClr val="505050"/>
                </a:solidFill>
                <a:effectLst/>
                <a:latin typeface="Arial Unicode MS" panose="020B0604020202020204" pitchFamily="34" charset="-128"/>
              </a:rPr>
              <a:t>Accept</a:t>
            </a:r>
            <a:r>
              <a:rPr kumimoji="0" lang="en-US" altLang="en-US" sz="2400" b="0" i="0" u="none" strike="noStrike" cap="none" normalizeH="0" baseline="0" dirty="0">
                <a:ln>
                  <a:noFill/>
                </a:ln>
                <a:solidFill>
                  <a:srgbClr val="505050"/>
                </a:solidFill>
                <a:effectLst/>
                <a:latin typeface="wf_segoe-ui_normal"/>
              </a:rPr>
              <a:t> header). This behavior can be removed by removing the </a:t>
            </a:r>
            <a:r>
              <a:rPr kumimoji="0" lang="en-US" altLang="en-US" sz="2400" b="0" i="0" u="none" strike="noStrike" cap="none" normalizeH="0" baseline="0" dirty="0" err="1">
                <a:ln>
                  <a:noFill/>
                </a:ln>
                <a:solidFill>
                  <a:srgbClr val="505050"/>
                </a:solidFill>
                <a:effectLst/>
                <a:latin typeface="Arial Unicode MS" panose="020B0604020202020204" pitchFamily="34" charset="-128"/>
              </a:rPr>
              <a:t>TextOutputFormatter</a:t>
            </a:r>
            <a:r>
              <a:rPr kumimoji="0" lang="en-US" altLang="en-US" sz="2400" b="0" i="0" u="none" strike="noStrike" cap="none" normalizeH="0" baseline="0" dirty="0">
                <a:ln>
                  <a:noFill/>
                </a:ln>
                <a:solidFill>
                  <a:srgbClr val="505050"/>
                </a:solidFill>
                <a:effectLst/>
                <a:latin typeface="wf_segoe-ui_normal"/>
              </a:rPr>
              <a:t>. You remove formatters in the </a:t>
            </a:r>
            <a:r>
              <a:rPr kumimoji="0" lang="en-US" altLang="en-US" sz="2400" b="0" i="0" u="none" strike="noStrike" cap="none" normalizeH="0" baseline="0" dirty="0">
                <a:ln>
                  <a:noFill/>
                </a:ln>
                <a:solidFill>
                  <a:srgbClr val="505050"/>
                </a:solidFill>
                <a:effectLst/>
                <a:latin typeface="Arial Unicode MS" panose="020B0604020202020204" pitchFamily="34" charset="-128"/>
              </a:rPr>
              <a:t>Configure</a:t>
            </a:r>
            <a:r>
              <a:rPr kumimoji="0" lang="en-US" altLang="en-US" sz="2400" b="0" i="0" u="none" strike="noStrike" cap="none" normalizeH="0" baseline="0" dirty="0">
                <a:ln>
                  <a:noFill/>
                </a:ln>
                <a:solidFill>
                  <a:srgbClr val="505050"/>
                </a:solidFill>
                <a:effectLst/>
                <a:latin typeface="wf_segoe-ui_normal"/>
              </a:rPr>
              <a:t> method in </a:t>
            </a:r>
            <a:r>
              <a:rPr kumimoji="0" lang="en-US" altLang="en-US" sz="2400" b="0" i="1" u="none" strike="noStrike" cap="none" normalizeH="0" baseline="0" dirty="0" err="1">
                <a:ln>
                  <a:noFill/>
                </a:ln>
                <a:solidFill>
                  <a:srgbClr val="505050"/>
                </a:solidFill>
                <a:effectLst/>
                <a:latin typeface="wf_segoe-ui_normal"/>
              </a:rPr>
              <a:t>Startup.cs</a:t>
            </a:r>
            <a:r>
              <a:rPr kumimoji="0" lang="en-US" altLang="en-US" sz="2400" b="0" i="0" u="none" strike="noStrike" cap="none" normalizeH="0" baseline="0" dirty="0">
                <a:ln>
                  <a:noFill/>
                </a:ln>
                <a:solidFill>
                  <a:srgbClr val="505050"/>
                </a:solidFill>
                <a:effectLst/>
                <a:latin typeface="wf_segoe-ui_normal"/>
              </a:rPr>
              <a:t> (shown below). Actions that have a model object return type will return a 204 No Content response when returning </a:t>
            </a:r>
            <a:r>
              <a:rPr kumimoji="0" lang="en-US" altLang="en-US" sz="2400" b="0" i="0" u="none" strike="noStrike" cap="none" normalizeH="0" baseline="0" dirty="0">
                <a:ln>
                  <a:noFill/>
                </a:ln>
                <a:solidFill>
                  <a:srgbClr val="505050"/>
                </a:solidFill>
                <a:effectLst/>
                <a:latin typeface="Arial Unicode MS" panose="020B0604020202020204" pitchFamily="34" charset="-128"/>
              </a:rPr>
              <a:t>null</a:t>
            </a:r>
            <a:r>
              <a:rPr kumimoji="0" lang="en-US" altLang="en-US" sz="2400" b="0" i="0" u="none" strike="noStrike" cap="none" normalizeH="0" baseline="0" dirty="0">
                <a:ln>
                  <a:noFill/>
                </a:ln>
                <a:solidFill>
                  <a:srgbClr val="505050"/>
                </a:solidFill>
                <a:effectLst/>
                <a:latin typeface="wf_segoe-ui_normal"/>
              </a:rPr>
              <a:t>. This behavior can be removed by removing the </a:t>
            </a:r>
            <a:r>
              <a:rPr kumimoji="0" lang="en-US" altLang="en-US" sz="2400" b="0" i="0" u="none" strike="noStrike" cap="none" normalizeH="0" baseline="0" dirty="0" err="1">
                <a:ln>
                  <a:noFill/>
                </a:ln>
                <a:solidFill>
                  <a:srgbClr val="505050"/>
                </a:solidFill>
                <a:effectLst/>
                <a:latin typeface="Arial Unicode MS" panose="020B0604020202020204" pitchFamily="34" charset="-128"/>
              </a:rPr>
              <a:t>HttpNoContentOutputFormatter</a:t>
            </a:r>
            <a:r>
              <a:rPr kumimoji="0" lang="en-US" altLang="en-US" sz="2400" b="0" i="0" u="none" strike="noStrike" cap="none" normalizeH="0" baseline="0" dirty="0">
                <a:ln>
                  <a:noFill/>
                </a:ln>
                <a:solidFill>
                  <a:srgbClr val="505050"/>
                </a:solidFill>
                <a:effectLst/>
                <a:latin typeface="wf_segoe-ui_normal"/>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505050"/>
              </a:solidFill>
              <a:latin typeface="wf_segoe-ui_norma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505050"/>
                </a:solidFill>
                <a:effectLst/>
                <a:latin typeface="wf_segoe-ui_normal"/>
              </a:rPr>
              <a:t>The following code removes the </a:t>
            </a:r>
            <a:r>
              <a:rPr kumimoji="0" lang="en-US" altLang="en-US" sz="2400" b="0" i="0" u="none" strike="noStrike" cap="none" normalizeH="0" baseline="0" dirty="0" err="1">
                <a:ln>
                  <a:noFill/>
                </a:ln>
                <a:solidFill>
                  <a:srgbClr val="505050"/>
                </a:solidFill>
                <a:effectLst/>
                <a:latin typeface="Arial Unicode MS" panose="020B0604020202020204" pitchFamily="34" charset="-128"/>
              </a:rPr>
              <a:t>TextOutputFormatter</a:t>
            </a:r>
            <a:r>
              <a:rPr kumimoji="0" lang="en-US" altLang="en-US" sz="2400" b="0" i="0" u="none" strike="noStrike" cap="none" normalizeH="0" baseline="0" dirty="0">
                <a:ln>
                  <a:noFill/>
                </a:ln>
                <a:solidFill>
                  <a:srgbClr val="505050"/>
                </a:solidFill>
                <a:effectLst/>
                <a:latin typeface="wf_segoe-ui_normal"/>
              </a:rPr>
              <a:t> and </a:t>
            </a:r>
            <a:r>
              <a:rPr kumimoji="0" lang="en-US" altLang="en-US" sz="2400" b="0" i="1" u="none" strike="noStrike" cap="none" normalizeH="0" baseline="0" dirty="0" err="1">
                <a:ln>
                  <a:noFill/>
                </a:ln>
                <a:solidFill>
                  <a:srgbClr val="505050"/>
                </a:solidFill>
                <a:effectLst/>
                <a:latin typeface="wf_segoe-ui_normal"/>
              </a:rPr>
              <a:t>HttpNoContentOutputFormatter</a:t>
            </a:r>
            <a:r>
              <a:rPr kumimoji="0" lang="en-US" altLang="en-US" sz="2400" b="0" i="1" u="none" strike="noStrike" cap="none" normalizeH="0" baseline="0" dirty="0">
                <a:ln>
                  <a:noFill/>
                </a:ln>
                <a:solidFill>
                  <a:srgbClr val="505050"/>
                </a:solidFill>
                <a:effectLst/>
                <a:latin typeface="wf_segoe-ui_normal"/>
              </a:rPr>
              <a:t>`</a:t>
            </a:r>
            <a:r>
              <a:rPr kumimoji="0" lang="en-US" altLang="en-US" sz="2400" b="0" i="0" u="none" strike="noStrike" cap="none" normalizeH="0" baseline="0" dirty="0">
                <a:ln>
                  <a:noFill/>
                </a:ln>
                <a:solidFill>
                  <a:srgbClr val="505050"/>
                </a:solidFill>
                <a:effectLst/>
                <a:latin typeface="wf_segoe-ui_normal"/>
              </a:rPr>
              <a:t>.</a:t>
            </a:r>
            <a:endParaRPr kumimoji="0" lang="en-US" altLang="en-US" sz="2400" b="0" i="0" u="none" strike="noStrike" cap="none" normalizeH="0" baseline="0" dirty="0">
              <a:ln>
                <a:noFill/>
              </a:ln>
              <a:solidFill>
                <a:srgbClr val="000000"/>
              </a:solidFill>
              <a:effectLst/>
              <a:latin typeface="wf_segoe-ui_normal"/>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400" b="0" i="0" u="none" strike="noStrike" cap="none" normalizeH="0" baseline="0" dirty="0" err="1">
                <a:ln>
                  <a:noFill/>
                </a:ln>
                <a:solidFill>
                  <a:schemeClr val="tx1"/>
                </a:solidFill>
                <a:effectLst/>
              </a:rPr>
              <a:t>services</a:t>
            </a:r>
            <a:r>
              <a:rPr kumimoji="0" lang="en-US" altLang="en-US" sz="2400" b="0" i="0" u="none" strike="noStrike" cap="none" normalizeH="0" baseline="0" dirty="0" err="1">
                <a:ln>
                  <a:noFill/>
                </a:ln>
                <a:solidFill>
                  <a:srgbClr val="000000"/>
                </a:solidFill>
                <a:effectLst/>
                <a:latin typeface="Arial Unicode MS" panose="020B0604020202020204" pitchFamily="34" charset="-128"/>
              </a:rPr>
              <a:t>.</a:t>
            </a:r>
            <a:r>
              <a:rPr kumimoji="0" lang="en-US" altLang="en-US" sz="2400" b="0" i="0" u="none" strike="noStrike" cap="none" normalizeH="0" baseline="0" dirty="0" err="1">
                <a:ln>
                  <a:noFill/>
                </a:ln>
                <a:solidFill>
                  <a:schemeClr val="tx1"/>
                </a:solidFill>
                <a:effectLst/>
              </a:rPr>
              <a:t>AddMvc</a:t>
            </a:r>
            <a:r>
              <a:rPr kumimoji="0" lang="en-US" altLang="en-US" sz="2400" b="0" i="0" u="none" strike="noStrike" cap="none" normalizeH="0" baseline="0" dirty="0">
                <a:ln>
                  <a:noFill/>
                </a:ln>
                <a:solidFill>
                  <a:srgbClr val="000000"/>
                </a:solidFill>
                <a:effectLst/>
                <a:latin typeface="Arial Unicode MS" panose="020B0604020202020204" pitchFamily="34" charset="-128"/>
              </a:rPr>
              <a:t>(</a:t>
            </a:r>
            <a:r>
              <a:rPr kumimoji="0" lang="en-US" altLang="en-US" sz="2400" b="0" i="0" u="none" strike="noStrike" cap="none" normalizeH="0" baseline="0" dirty="0">
                <a:ln>
                  <a:noFill/>
                </a:ln>
                <a:solidFill>
                  <a:schemeClr val="tx1"/>
                </a:solidFill>
                <a:effectLst/>
              </a:rPr>
              <a:t>options</a:t>
            </a:r>
            <a:r>
              <a:rPr kumimoji="0" lang="en-US" altLang="en-US" sz="2400" b="0" i="0" u="none" strike="noStrike" cap="none" normalizeH="0" baseline="0" dirty="0">
                <a:ln>
                  <a:noFill/>
                </a:ln>
                <a:solidFill>
                  <a:srgbClr val="000000"/>
                </a:solidFill>
                <a:effectLst/>
                <a:latin typeface="Arial Unicode MS" panose="020B0604020202020204" pitchFamily="34" charset="-128"/>
              </a:rPr>
              <a:t> =&gt; { </a:t>
            </a:r>
            <a:r>
              <a:rPr kumimoji="0" lang="en-US" altLang="en-US" sz="2400" b="0" i="0" u="none" strike="noStrike" cap="none" normalizeH="0" baseline="0" dirty="0" err="1">
                <a:ln>
                  <a:noFill/>
                </a:ln>
                <a:solidFill>
                  <a:schemeClr val="tx1"/>
                </a:solidFill>
                <a:effectLst/>
              </a:rPr>
              <a:t>options</a:t>
            </a:r>
            <a:r>
              <a:rPr kumimoji="0" lang="en-US" altLang="en-US" sz="2400" b="0" i="0" u="none" strike="noStrike" cap="none" normalizeH="0" baseline="0" dirty="0" err="1">
                <a:ln>
                  <a:noFill/>
                </a:ln>
                <a:solidFill>
                  <a:srgbClr val="000000"/>
                </a:solidFill>
                <a:effectLst/>
                <a:latin typeface="Arial Unicode MS" panose="020B0604020202020204" pitchFamily="34" charset="-128"/>
              </a:rPr>
              <a:t>.</a:t>
            </a:r>
            <a:r>
              <a:rPr kumimoji="0" lang="en-US" altLang="en-US" sz="2400" b="0" i="0" u="none" strike="noStrike" cap="none" normalizeH="0" baseline="0" dirty="0" err="1">
                <a:ln>
                  <a:noFill/>
                </a:ln>
                <a:solidFill>
                  <a:schemeClr val="tx1"/>
                </a:solidFill>
                <a:effectLst/>
              </a:rPr>
              <a:t>OutputFormatters</a:t>
            </a:r>
            <a:r>
              <a:rPr kumimoji="0" lang="en-US" altLang="en-US" sz="2400" b="0" i="0" u="none" strike="noStrike" cap="none" normalizeH="0" baseline="0" dirty="0" err="1">
                <a:ln>
                  <a:noFill/>
                </a:ln>
                <a:solidFill>
                  <a:srgbClr val="000000"/>
                </a:solidFill>
                <a:effectLst/>
                <a:latin typeface="Arial Unicode MS" panose="020B0604020202020204" pitchFamily="34" charset="-128"/>
              </a:rPr>
              <a:t>.</a:t>
            </a:r>
            <a:r>
              <a:rPr kumimoji="0" lang="en-US" altLang="en-US" sz="2400" b="0" i="0" u="none" strike="noStrike" cap="none" normalizeH="0" baseline="0" dirty="0" err="1">
                <a:ln>
                  <a:noFill/>
                </a:ln>
                <a:solidFill>
                  <a:schemeClr val="tx1"/>
                </a:solidFill>
                <a:effectLst/>
              </a:rPr>
              <a:t>RemoveType</a:t>
            </a:r>
            <a:r>
              <a:rPr kumimoji="0" lang="en-US" altLang="en-US" sz="2400" b="0" i="0" u="none" strike="noStrike" cap="none" normalizeH="0" baseline="0" dirty="0">
                <a:ln>
                  <a:noFill/>
                </a:ln>
                <a:solidFill>
                  <a:srgbClr val="000000"/>
                </a:solidFill>
                <a:effectLst/>
                <a:latin typeface="Arial Unicode MS" panose="020B0604020202020204" pitchFamily="34" charset="-128"/>
              </a:rPr>
              <a:t>&lt;</a:t>
            </a:r>
            <a:r>
              <a:rPr kumimoji="0" lang="en-US" altLang="en-US" sz="2400" b="0" i="0" u="none" strike="noStrike" cap="none" normalizeH="0" baseline="0" dirty="0" err="1">
                <a:ln>
                  <a:noFill/>
                </a:ln>
                <a:solidFill>
                  <a:schemeClr val="tx1"/>
                </a:solidFill>
                <a:effectLst/>
              </a:rPr>
              <a:t>TextOutputFormatter</a:t>
            </a:r>
            <a:r>
              <a:rPr kumimoji="0" lang="en-US" altLang="en-US" sz="2400" b="0" i="0" u="none" strike="noStrike" cap="none" normalizeH="0" baseline="0" dirty="0">
                <a:ln>
                  <a:noFill/>
                </a:ln>
                <a:solidFill>
                  <a:srgbClr val="000000"/>
                </a:solidFill>
                <a:effectLst/>
                <a:latin typeface="Arial Unicode MS" panose="020B0604020202020204" pitchFamily="34" charset="-128"/>
              </a:rPr>
              <a:t>&gt;(); </a:t>
            </a:r>
            <a:r>
              <a:rPr kumimoji="0" lang="en-US" altLang="en-US" sz="2400" b="0" i="0" u="none" strike="noStrike" cap="none" normalizeH="0" baseline="0" dirty="0" err="1">
                <a:ln>
                  <a:noFill/>
                </a:ln>
                <a:solidFill>
                  <a:schemeClr val="tx1"/>
                </a:solidFill>
                <a:effectLst/>
              </a:rPr>
              <a:t>options</a:t>
            </a:r>
            <a:r>
              <a:rPr kumimoji="0" lang="en-US" altLang="en-US" sz="2400" b="0" i="0" u="none" strike="noStrike" cap="none" normalizeH="0" baseline="0" dirty="0" err="1">
                <a:ln>
                  <a:noFill/>
                </a:ln>
                <a:solidFill>
                  <a:srgbClr val="000000"/>
                </a:solidFill>
                <a:effectLst/>
                <a:latin typeface="Arial Unicode MS" panose="020B0604020202020204" pitchFamily="34" charset="-128"/>
              </a:rPr>
              <a:t>.</a:t>
            </a:r>
            <a:r>
              <a:rPr kumimoji="0" lang="en-US" altLang="en-US" sz="2400" b="0" i="0" u="none" strike="noStrike" cap="none" normalizeH="0" baseline="0" dirty="0" err="1">
                <a:ln>
                  <a:noFill/>
                </a:ln>
                <a:solidFill>
                  <a:schemeClr val="tx1"/>
                </a:solidFill>
                <a:effectLst/>
              </a:rPr>
              <a:t>OutputFormatters</a:t>
            </a:r>
            <a:r>
              <a:rPr kumimoji="0" lang="en-US" altLang="en-US" sz="2400" b="0" i="0" u="none" strike="noStrike" cap="none" normalizeH="0" baseline="0" dirty="0" err="1">
                <a:ln>
                  <a:noFill/>
                </a:ln>
                <a:solidFill>
                  <a:srgbClr val="000000"/>
                </a:solidFill>
                <a:effectLst/>
                <a:latin typeface="Arial Unicode MS" panose="020B0604020202020204" pitchFamily="34" charset="-128"/>
              </a:rPr>
              <a:t>.</a:t>
            </a:r>
            <a:r>
              <a:rPr kumimoji="0" lang="en-US" altLang="en-US" sz="2400" b="0" i="0" u="none" strike="noStrike" cap="none" normalizeH="0" baseline="0" dirty="0" err="1">
                <a:ln>
                  <a:noFill/>
                </a:ln>
                <a:solidFill>
                  <a:schemeClr val="tx1"/>
                </a:solidFill>
                <a:effectLst/>
              </a:rPr>
              <a:t>RemoveType</a:t>
            </a:r>
            <a:r>
              <a:rPr kumimoji="0" lang="en-US" altLang="en-US" sz="2400" b="0" i="0" u="none" strike="noStrike" cap="none" normalizeH="0" baseline="0" dirty="0">
                <a:ln>
                  <a:noFill/>
                </a:ln>
                <a:solidFill>
                  <a:srgbClr val="000000"/>
                </a:solidFill>
                <a:effectLst/>
                <a:latin typeface="Arial Unicode MS" panose="020B0604020202020204" pitchFamily="34" charset="-128"/>
              </a:rPr>
              <a:t>&lt;</a:t>
            </a:r>
            <a:r>
              <a:rPr kumimoji="0" lang="en-US" altLang="en-US" sz="2400" b="0" i="0" u="none" strike="noStrike" cap="none" normalizeH="0" baseline="0" dirty="0" err="1">
                <a:ln>
                  <a:noFill/>
                </a:ln>
                <a:solidFill>
                  <a:schemeClr val="tx1"/>
                </a:solidFill>
                <a:effectLst/>
              </a:rPr>
              <a:t>HttpNoContentOutputFormatter</a:t>
            </a:r>
            <a:r>
              <a:rPr kumimoji="0" lang="en-US" altLang="en-US" sz="2400" b="0" i="0" u="none" strike="noStrike" cap="none" normalizeH="0" baseline="0" dirty="0">
                <a:ln>
                  <a:noFill/>
                </a:ln>
                <a:solidFill>
                  <a:srgbClr val="000000"/>
                </a:solidFill>
                <a:effectLst/>
                <a:latin typeface="Arial Unicode MS" panose="020B0604020202020204" pitchFamily="34" charset="-128"/>
              </a:rPr>
              <a:t>&gt;();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Unicode MS" panose="020B0604020202020204" pitchFamily="34" charset="-128"/>
              </a:rPr>
              <a:t> }); </a:t>
            </a:r>
            <a:endParaRPr kumimoji="0" lang="en-US" altLang="en-US" sz="2400" b="0" i="0" u="none" strike="noStrike" cap="none" normalizeH="0" baseline="0" dirty="0">
              <a:ln>
                <a:noFill/>
              </a:ln>
              <a:solidFill>
                <a:srgbClr val="000000"/>
              </a:solidFill>
              <a:effectLst/>
              <a:latin typeface="wf_segoe-ui_norma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505050"/>
                </a:solidFill>
                <a:effectLst/>
                <a:latin typeface="wf_segoe-ui_normal"/>
              </a:rPr>
              <a:t>Without the </a:t>
            </a:r>
            <a:r>
              <a:rPr kumimoji="0" lang="en-US" altLang="en-US" sz="2400" b="0" i="0" u="none" strike="noStrike" cap="none" normalizeH="0" baseline="0" dirty="0" err="1">
                <a:ln>
                  <a:noFill/>
                </a:ln>
                <a:solidFill>
                  <a:srgbClr val="505050"/>
                </a:solidFill>
                <a:effectLst/>
                <a:latin typeface="Arial Unicode MS" panose="020B0604020202020204" pitchFamily="34" charset="-128"/>
              </a:rPr>
              <a:t>TextOutputFormatter</a:t>
            </a:r>
            <a:r>
              <a:rPr kumimoji="0" lang="en-US" altLang="en-US" sz="2400" b="0" i="0" u="none" strike="noStrike" cap="none" normalizeH="0" baseline="0" dirty="0">
                <a:ln>
                  <a:noFill/>
                </a:ln>
                <a:solidFill>
                  <a:srgbClr val="505050"/>
                </a:solidFill>
                <a:effectLst/>
                <a:latin typeface="wf_segoe-ui_normal"/>
              </a:rPr>
              <a:t>, </a:t>
            </a:r>
            <a:r>
              <a:rPr kumimoji="0" lang="en-US" altLang="en-US" sz="2400" b="0" i="0" u="none" strike="noStrike" cap="none" normalizeH="0" baseline="0" dirty="0">
                <a:ln>
                  <a:noFill/>
                </a:ln>
                <a:solidFill>
                  <a:srgbClr val="505050"/>
                </a:solidFill>
                <a:effectLst/>
                <a:latin typeface="Arial Unicode MS" panose="020B0604020202020204" pitchFamily="34" charset="-128"/>
              </a:rPr>
              <a:t>string</a:t>
            </a:r>
            <a:r>
              <a:rPr kumimoji="0" lang="en-US" altLang="en-US" sz="2400" b="0" i="0" u="none" strike="noStrike" cap="none" normalizeH="0" baseline="0" dirty="0">
                <a:ln>
                  <a:noFill/>
                </a:ln>
                <a:solidFill>
                  <a:srgbClr val="505050"/>
                </a:solidFill>
                <a:effectLst/>
                <a:latin typeface="wf_segoe-ui_normal"/>
              </a:rPr>
              <a:t> return types return 406 Not Acceptable, for example. Note that if an XML formatter exists, it will format </a:t>
            </a:r>
            <a:r>
              <a:rPr kumimoji="0" lang="en-US" altLang="en-US" sz="2400" b="0" i="0" u="none" strike="noStrike" cap="none" normalizeH="0" baseline="0" dirty="0">
                <a:ln>
                  <a:noFill/>
                </a:ln>
                <a:solidFill>
                  <a:srgbClr val="505050"/>
                </a:solidFill>
                <a:effectLst/>
                <a:latin typeface="Arial Unicode MS" panose="020B0604020202020204" pitchFamily="34" charset="-128"/>
              </a:rPr>
              <a:t>string</a:t>
            </a:r>
            <a:r>
              <a:rPr kumimoji="0" lang="en-US" altLang="en-US" sz="2400" b="0" i="0" u="none" strike="noStrike" cap="none" normalizeH="0" baseline="0" dirty="0">
                <a:ln>
                  <a:noFill/>
                </a:ln>
                <a:solidFill>
                  <a:srgbClr val="505050"/>
                </a:solidFill>
                <a:effectLst/>
                <a:latin typeface="wf_segoe-ui_normal"/>
              </a:rPr>
              <a:t> return types if the </a:t>
            </a:r>
            <a:r>
              <a:rPr kumimoji="0" lang="en-US" altLang="en-US" sz="2400" b="0" i="0" u="none" strike="noStrike" cap="none" normalizeH="0" baseline="0" dirty="0" err="1">
                <a:ln>
                  <a:noFill/>
                </a:ln>
                <a:solidFill>
                  <a:srgbClr val="505050"/>
                </a:solidFill>
                <a:effectLst/>
                <a:latin typeface="Arial Unicode MS" panose="020B0604020202020204" pitchFamily="34" charset="-128"/>
              </a:rPr>
              <a:t>TextOutputFormatter</a:t>
            </a:r>
            <a:r>
              <a:rPr kumimoji="0" lang="en-US" altLang="en-US" sz="2400" b="0" i="0" u="none" strike="noStrike" cap="none" normalizeH="0" baseline="0" dirty="0">
                <a:ln>
                  <a:noFill/>
                </a:ln>
                <a:solidFill>
                  <a:srgbClr val="505050"/>
                </a:solidFill>
                <a:effectLst/>
                <a:latin typeface="wf_segoe-ui_normal"/>
              </a:rPr>
              <a:t> is removed.</a:t>
            </a:r>
            <a:endParaRPr kumimoji="0" lang="en-US" altLang="en-US" sz="2400" b="0" i="0" u="none" strike="noStrike" cap="none" normalizeH="0" baseline="0" dirty="0">
              <a:ln>
                <a:noFill/>
              </a:ln>
              <a:solidFill>
                <a:srgbClr val="000000"/>
              </a:solidFill>
              <a:effectLst/>
              <a:latin typeface="wf_segoe-ui_norma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505050"/>
                </a:solidFill>
                <a:effectLst/>
                <a:latin typeface="wf_segoe-ui_normal"/>
              </a:rPr>
              <a:t>Without the </a:t>
            </a:r>
            <a:r>
              <a:rPr kumimoji="0" lang="en-US" altLang="en-US" sz="2400" b="0" i="0" u="none" strike="noStrike" cap="none" normalizeH="0" baseline="0" dirty="0" err="1">
                <a:ln>
                  <a:noFill/>
                </a:ln>
                <a:solidFill>
                  <a:srgbClr val="505050"/>
                </a:solidFill>
                <a:effectLst/>
                <a:latin typeface="Arial Unicode MS" panose="020B0604020202020204" pitchFamily="34" charset="-128"/>
              </a:rPr>
              <a:t>HttpNoContentOutputFormatter</a:t>
            </a:r>
            <a:r>
              <a:rPr kumimoji="0" lang="en-US" altLang="en-US" sz="2400" b="0" i="0" u="none" strike="noStrike" cap="none" normalizeH="0" baseline="0" dirty="0">
                <a:ln>
                  <a:noFill/>
                </a:ln>
                <a:solidFill>
                  <a:srgbClr val="505050"/>
                </a:solidFill>
                <a:effectLst/>
                <a:latin typeface="wf_segoe-ui_normal"/>
              </a:rPr>
              <a:t>, null objects are formatted using the configured formatter. For example, the JSON formatter will simply return a response with a body of </a:t>
            </a:r>
            <a:r>
              <a:rPr kumimoji="0" lang="en-US" altLang="en-US" sz="2400" b="0" i="0" u="none" strike="noStrike" cap="none" normalizeH="0" baseline="0" dirty="0">
                <a:ln>
                  <a:noFill/>
                </a:ln>
                <a:solidFill>
                  <a:srgbClr val="505050"/>
                </a:solidFill>
                <a:effectLst/>
                <a:latin typeface="Arial Unicode MS" panose="020B0604020202020204" pitchFamily="34" charset="-128"/>
              </a:rPr>
              <a:t>null</a:t>
            </a:r>
            <a:r>
              <a:rPr kumimoji="0" lang="en-US" altLang="en-US" sz="2400" b="0" i="0" u="none" strike="noStrike" cap="none" normalizeH="0" baseline="0" dirty="0">
                <a:ln>
                  <a:noFill/>
                </a:ln>
                <a:solidFill>
                  <a:srgbClr val="505050"/>
                </a:solidFill>
                <a:effectLst/>
                <a:latin typeface="wf_segoe-ui_normal"/>
              </a:rPr>
              <a:t>, while the XML formatter will return an empty XML element with the attribute </a:t>
            </a:r>
            <a:r>
              <a:rPr kumimoji="0" lang="en-US" altLang="en-US" sz="2400" b="0" i="0" u="none" strike="noStrike" cap="none" normalizeH="0" baseline="0" dirty="0" err="1">
                <a:ln>
                  <a:noFill/>
                </a:ln>
                <a:solidFill>
                  <a:srgbClr val="505050"/>
                </a:solidFill>
                <a:effectLst/>
                <a:latin typeface="Arial Unicode MS" panose="020B0604020202020204" pitchFamily="34" charset="-128"/>
              </a:rPr>
              <a:t>xsi:nil</a:t>
            </a:r>
            <a:r>
              <a:rPr kumimoji="0" lang="en-US" altLang="en-US" sz="2400" b="0" i="0" u="none" strike="noStrike" cap="none" normalizeH="0" baseline="0" dirty="0">
                <a:ln>
                  <a:noFill/>
                </a:ln>
                <a:solidFill>
                  <a:srgbClr val="505050"/>
                </a:solidFill>
                <a:effectLst/>
                <a:latin typeface="Arial Unicode MS" panose="020B0604020202020204" pitchFamily="34" charset="-128"/>
              </a:rPr>
              <a:t>="true"</a:t>
            </a:r>
            <a:r>
              <a:rPr kumimoji="0" lang="en-US" altLang="en-US" sz="2400" b="0" i="0" u="none" strike="noStrike" cap="none" normalizeH="0" baseline="0" dirty="0">
                <a:ln>
                  <a:noFill/>
                </a:ln>
                <a:solidFill>
                  <a:srgbClr val="505050"/>
                </a:solidFill>
                <a:effectLst/>
                <a:latin typeface="wf_segoe-ui_normal"/>
              </a:rPr>
              <a:t> set.</a:t>
            </a:r>
            <a:endParaRPr kumimoji="0" lang="en-US" altLang="en-US" sz="2400" b="0" i="0" u="none" strike="noStrike" cap="none" normalizeH="0" baseline="0" dirty="0">
              <a:ln>
                <a:noFill/>
              </a:ln>
              <a:solidFill>
                <a:schemeClr val="tx1"/>
              </a:solidFill>
              <a:effectLst/>
            </a:endParaRPr>
          </a:p>
          <a:p>
            <a:endParaRPr lang="en-IN" dirty="0"/>
          </a:p>
        </p:txBody>
      </p:sp>
      <p:sp>
        <p:nvSpPr>
          <p:cNvPr id="5" name="Title 4">
            <a:extLst>
              <a:ext uri="{FF2B5EF4-FFF2-40B4-BE49-F238E27FC236}">
                <a16:creationId xmlns:a16="http://schemas.microsoft.com/office/drawing/2014/main" id="{90D9E360-E820-46C7-96F1-D423B86CD57F}"/>
              </a:ext>
            </a:extLst>
          </p:cNvPr>
          <p:cNvSpPr>
            <a:spLocks noGrp="1"/>
          </p:cNvSpPr>
          <p:nvPr>
            <p:ph type="title"/>
          </p:nvPr>
        </p:nvSpPr>
        <p:spPr/>
        <p:txBody>
          <a:bodyPr/>
          <a:lstStyle/>
          <a:p>
            <a:r>
              <a:rPr kumimoji="0" lang="en-US" altLang="en-US" sz="2800" b="1" i="0" u="none" strike="noStrike" cap="none" normalizeH="0" baseline="0" dirty="0">
                <a:ln>
                  <a:noFill/>
                </a:ln>
                <a:solidFill>
                  <a:srgbClr val="000000"/>
                </a:solidFill>
                <a:effectLst/>
                <a:latin typeface="wf_segoe-ui_light"/>
              </a:rPr>
              <a:t>Special Case Formatters</a:t>
            </a:r>
            <a:endParaRPr lang="en-IN" dirty="0"/>
          </a:p>
        </p:txBody>
      </p:sp>
    </p:spTree>
    <p:extLst>
      <p:ext uri="{BB962C8B-B14F-4D97-AF65-F5344CB8AC3E}">
        <p14:creationId xmlns:p14="http://schemas.microsoft.com/office/powerpoint/2010/main" val="2462259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a:r>
              <a:rPr lang="en-IN" b="1" i="0" dirty="0">
                <a:solidFill>
                  <a:srgbClr val="2B59A9"/>
                </a:solidFill>
                <a:effectLst/>
                <a:latin typeface="wf_segoe-ui_light"/>
                <a:hlinkClick r:id="rId2"/>
              </a:rPr>
              <a:t>Response Format URL Mappings</a:t>
            </a:r>
            <a:endParaRPr lang="en-IN" b="1" i="0" dirty="0">
              <a:solidFill>
                <a:srgbClr val="222222"/>
              </a:solidFill>
              <a:effectLst/>
              <a:latin typeface="wf_segoe-ui_light"/>
            </a:endParaRPr>
          </a:p>
        </p:txBody>
      </p:sp>
      <p:sp>
        <p:nvSpPr>
          <p:cNvPr id="3" name="Rectangle 1">
            <a:extLst>
              <a:ext uri="{FF2B5EF4-FFF2-40B4-BE49-F238E27FC236}">
                <a16:creationId xmlns:a16="http://schemas.microsoft.com/office/drawing/2014/main" id="{4A9FE9CA-1715-433E-8E91-6B75D0608F0B}"/>
              </a:ext>
            </a:extLst>
          </p:cNvPr>
          <p:cNvSpPr>
            <a:spLocks noGrp="1" noChangeArrowheads="1"/>
          </p:cNvSpPr>
          <p:nvPr>
            <p:ph idx="1"/>
          </p:nvPr>
        </p:nvSpPr>
        <p:spPr bwMode="auto">
          <a:xfrm>
            <a:off x="424884" y="1004129"/>
            <a:ext cx="9438716"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05050"/>
                </a:solidFill>
                <a:effectLst/>
                <a:latin typeface="wf_segoe-ui_normal"/>
              </a:rPr>
              <a:t>Clients can request a particular format as part of the URL, such as in the query string or part of the path, or by using a format-specific file extension such as .xml or .</a:t>
            </a:r>
            <a:r>
              <a:rPr kumimoji="0" lang="en-US" altLang="en-US" sz="2000" b="0" i="0" u="none" strike="noStrike" cap="none" normalizeH="0" baseline="0" dirty="0" err="1">
                <a:ln>
                  <a:noFill/>
                </a:ln>
                <a:solidFill>
                  <a:srgbClr val="505050"/>
                </a:solidFill>
                <a:effectLst/>
                <a:latin typeface="wf_segoe-ui_normal"/>
              </a:rPr>
              <a:t>json</a:t>
            </a:r>
            <a:r>
              <a:rPr kumimoji="0" lang="en-US" altLang="en-US" sz="2000" b="0" i="0" u="none" strike="noStrike" cap="none" normalizeH="0" baseline="0" dirty="0">
                <a:ln>
                  <a:noFill/>
                </a:ln>
                <a:solidFill>
                  <a:srgbClr val="505050"/>
                </a:solidFill>
                <a:effectLst/>
                <a:latin typeface="wf_segoe-ui_normal"/>
              </a:rPr>
              <a:t>. The mapping from request path should be specified in the route the API is using.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05050"/>
                </a:solidFill>
                <a:effectLst/>
                <a:latin typeface="wf_segoe-ui_normal"/>
              </a:rPr>
              <a:t> For example: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Unicode MS" panose="020B0604020202020204" pitchFamily="34" charset="-128"/>
              </a:rPr>
              <a:t>[</a:t>
            </a:r>
            <a:r>
              <a:rPr kumimoji="0" lang="en-US" altLang="en-US" sz="2000" b="0" i="0" u="none" strike="noStrike" cap="none" normalizeH="0" baseline="0" dirty="0" err="1">
                <a:ln>
                  <a:noFill/>
                </a:ln>
                <a:solidFill>
                  <a:srgbClr val="000000"/>
                </a:solidFill>
                <a:effectLst/>
                <a:latin typeface="Arial Unicode MS" panose="020B0604020202020204" pitchFamily="34" charset="-128"/>
              </a:rPr>
              <a:t>FormatFilter</a:t>
            </a:r>
            <a:r>
              <a:rPr kumimoji="0" lang="en-US" altLang="en-US" sz="2000" b="0" i="0" u="none" strike="noStrike" cap="none" normalizeH="0" baseline="0" dirty="0">
                <a:ln>
                  <a:noFill/>
                </a:ln>
                <a:solidFill>
                  <a:srgbClr val="000000"/>
                </a:solidFill>
                <a:effectLst/>
                <a:latin typeface="Arial Unicode MS" panose="020B0604020202020204" pitchFamily="34" charset="-128"/>
              </a:rPr>
              <a:t>] public class </a:t>
            </a:r>
            <a:r>
              <a:rPr kumimoji="0" lang="en-US" altLang="en-US" sz="2000" b="0" i="0" u="none" strike="noStrike" cap="none" normalizeH="0" baseline="0" dirty="0" err="1">
                <a:ln>
                  <a:noFill/>
                </a:ln>
                <a:solidFill>
                  <a:srgbClr val="000000"/>
                </a:solidFill>
                <a:effectLst/>
                <a:latin typeface="Arial Unicode MS" panose="020B0604020202020204" pitchFamily="34" charset="-128"/>
              </a:rPr>
              <a:t>ProductsController</a:t>
            </a:r>
            <a:endParaRPr kumimoji="0" lang="en-US" altLang="en-US" sz="2000" b="0" i="0" u="none" strike="noStrike" cap="none" normalizeH="0" baseline="0" dirty="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Unicode MS" panose="020B0604020202020204" pitchFamily="34" charset="-128"/>
              </a:rPr>
              <a:t> { [Route("[controller]/[</a:t>
            </a:r>
            <a:r>
              <a:rPr kumimoji="0" lang="en-US" altLang="en-US" sz="2000" b="0" i="0" u="none" strike="noStrike" cap="none" normalizeH="0" baseline="0" dirty="0">
                <a:ln>
                  <a:noFill/>
                </a:ln>
                <a:solidFill>
                  <a:schemeClr val="tx1"/>
                </a:solidFill>
                <a:effectLst/>
              </a:rPr>
              <a:t>action</a:t>
            </a:r>
            <a:r>
              <a:rPr kumimoji="0" lang="en-US" altLang="en-US" sz="2000" b="0" i="0" u="none" strike="noStrike" cap="none" normalizeH="0" baseline="0" dirty="0">
                <a:ln>
                  <a:noFill/>
                </a:ln>
                <a:solidFill>
                  <a:srgbClr val="000000"/>
                </a:solidFill>
                <a:effectLst/>
                <a:latin typeface="Arial Unicode MS" panose="020B0604020202020204" pitchFamily="34" charset="-128"/>
              </a:rPr>
              <a:t>]/{</a:t>
            </a:r>
            <a:r>
              <a:rPr kumimoji="0" lang="en-US" altLang="en-US" sz="2000" b="0" i="0" u="none" strike="noStrike" cap="none" normalizeH="0" baseline="0" dirty="0">
                <a:ln>
                  <a:noFill/>
                </a:ln>
                <a:solidFill>
                  <a:schemeClr val="tx1"/>
                </a:solidFill>
                <a:effectLst/>
              </a:rPr>
              <a:t>id</a:t>
            </a:r>
            <a:r>
              <a:rPr kumimoji="0" lang="en-US" altLang="en-US" sz="2000" b="0" i="0" u="none" strike="noStrike" cap="none" normalizeH="0" baseline="0" dirty="0">
                <a:ln>
                  <a:noFill/>
                </a:ln>
                <a:solidFill>
                  <a:srgbClr val="000000"/>
                </a:solidFill>
                <a:effectLst/>
                <a:latin typeface="Arial Unicode MS" panose="020B0604020202020204" pitchFamily="34" charset="-128"/>
              </a:rPr>
              <a:t>}.{</a:t>
            </a:r>
            <a:r>
              <a:rPr kumimoji="0" lang="en-US" altLang="en-US" sz="2000" b="0" i="0" u="none" strike="noStrike" cap="none" normalizeH="0" baseline="0" dirty="0">
                <a:ln>
                  <a:noFill/>
                </a:ln>
                <a:solidFill>
                  <a:schemeClr val="tx1"/>
                </a:solidFill>
                <a:effectLst/>
              </a:rPr>
              <a:t>format</a:t>
            </a:r>
            <a:r>
              <a:rPr kumimoji="0" lang="en-US" altLang="en-US" sz="20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a:ln>
                  <a:noFill/>
                </a:ln>
                <a:solidFill>
                  <a:srgbClr val="000000"/>
                </a:solidFill>
                <a:effectLst/>
                <a:latin typeface="Arial Unicode MS" panose="020B0604020202020204" pitchFamily="34" charset="-128"/>
              </a:rPr>
              <a:t>public </a:t>
            </a:r>
            <a:r>
              <a:rPr kumimoji="0" lang="en-US" altLang="en-US" sz="2000" b="0" i="0" u="none" strike="noStrike" cap="none" normalizeH="0" baseline="0" dirty="0">
                <a:ln>
                  <a:noFill/>
                </a:ln>
                <a:solidFill>
                  <a:schemeClr val="tx1"/>
                </a:solidFill>
                <a:effectLst/>
              </a:rPr>
              <a:t>Product</a:t>
            </a:r>
            <a:r>
              <a:rPr kumimoji="0" lang="en-US" altLang="en-US" sz="2000" b="0" i="0" u="none" strike="noStrike" cap="none" normalizeH="0" baseline="0" dirty="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a:ln>
                  <a:noFill/>
                </a:ln>
                <a:solidFill>
                  <a:srgbClr val="000000"/>
                </a:solidFill>
                <a:effectLst/>
                <a:latin typeface="Arial Unicode MS" panose="020B0604020202020204" pitchFamily="34" charset="-128"/>
              </a:rPr>
              <a:t>GetById</a:t>
            </a:r>
            <a:r>
              <a:rPr kumimoji="0" lang="en-US" altLang="en-US" sz="2000" b="0" i="0" u="none" strike="noStrike" cap="none" normalizeH="0" baseline="0" dirty="0">
                <a:ln>
                  <a:noFill/>
                </a:ln>
                <a:solidFill>
                  <a:srgbClr val="000000"/>
                </a:solidFill>
                <a:effectLst/>
                <a:latin typeface="Arial Unicode MS" panose="020B0604020202020204" pitchFamily="34" charset="-128"/>
              </a:rPr>
              <a:t>(int </a:t>
            </a:r>
            <a:r>
              <a:rPr kumimoji="0" lang="en-US" altLang="en-US" sz="2000" b="0" i="0" u="none" strike="noStrike" cap="none" normalizeH="0" baseline="0" dirty="0">
                <a:ln>
                  <a:noFill/>
                </a:ln>
                <a:solidFill>
                  <a:schemeClr val="tx1"/>
                </a:solidFill>
                <a:effectLst/>
              </a:rPr>
              <a:t>id</a:t>
            </a:r>
            <a:r>
              <a:rPr kumimoji="0" lang="en-US" altLang="en-US" sz="2000" b="0" i="0" u="none" strike="noStrike" cap="none" normalizeH="0" baseline="0" dirty="0">
                <a:ln>
                  <a:noFill/>
                </a:ln>
                <a:solidFill>
                  <a:srgbClr val="000000"/>
                </a:solidFill>
                <a:effectLst/>
                <a:latin typeface="Arial Unicode MS" panose="020B0604020202020204" pitchFamily="34" charset="-128"/>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05050"/>
                </a:solidFill>
                <a:effectLst/>
                <a:latin typeface="wf_segoe-ui_normal"/>
              </a:rPr>
              <a:t>This route would allow the requested format to be specified as an optional file extension. The </a:t>
            </a:r>
            <a:r>
              <a:rPr kumimoji="0" lang="en-US" altLang="en-US" sz="2000" b="0" i="0" u="none" strike="noStrike" cap="none" normalizeH="0" baseline="0" dirty="0">
                <a:ln>
                  <a:noFill/>
                </a:ln>
                <a:solidFill>
                  <a:srgbClr val="505050"/>
                </a:solidFill>
                <a:effectLst/>
                <a:latin typeface="Arial Unicode MS" panose="020B0604020202020204" pitchFamily="34" charset="-128"/>
              </a:rPr>
              <a:t>[</a:t>
            </a:r>
            <a:r>
              <a:rPr kumimoji="0" lang="en-US" altLang="en-US" sz="2000" b="0" i="0" u="none" strike="noStrike" cap="none" normalizeH="0" baseline="0" dirty="0" err="1">
                <a:ln>
                  <a:noFill/>
                </a:ln>
                <a:solidFill>
                  <a:srgbClr val="505050"/>
                </a:solidFill>
                <a:effectLst/>
                <a:latin typeface="Arial Unicode MS" panose="020B0604020202020204" pitchFamily="34" charset="-128"/>
              </a:rPr>
              <a:t>FormatFilter</a:t>
            </a:r>
            <a:r>
              <a:rPr kumimoji="0" lang="en-US" altLang="en-US" sz="2000" b="0" i="0" u="none" strike="noStrike" cap="none" normalizeH="0" baseline="0" dirty="0">
                <a:ln>
                  <a:noFill/>
                </a:ln>
                <a:solidFill>
                  <a:srgbClr val="505050"/>
                </a:solidFill>
                <a:effectLst/>
                <a:latin typeface="Arial Unicode MS" panose="020B0604020202020204" pitchFamily="34" charset="-128"/>
              </a:rPr>
              <a:t>]</a:t>
            </a:r>
            <a:r>
              <a:rPr kumimoji="0" lang="en-US" altLang="en-US" sz="2000" b="0" i="0" u="none" strike="noStrike" cap="none" normalizeH="0" baseline="0" dirty="0">
                <a:ln>
                  <a:noFill/>
                </a:ln>
                <a:solidFill>
                  <a:srgbClr val="505050"/>
                </a:solidFill>
                <a:effectLst/>
                <a:latin typeface="wf_segoe-ui_normal"/>
              </a:rPr>
              <a:t> attribute checks for the existence of the format value in the </a:t>
            </a:r>
            <a:r>
              <a:rPr kumimoji="0" lang="en-US" altLang="en-US" sz="2000" b="0" i="0" u="none" strike="noStrike" cap="none" normalizeH="0" baseline="0" dirty="0" err="1">
                <a:ln>
                  <a:noFill/>
                </a:ln>
                <a:solidFill>
                  <a:srgbClr val="505050"/>
                </a:solidFill>
                <a:effectLst/>
                <a:latin typeface="Arial Unicode MS" panose="020B0604020202020204" pitchFamily="34" charset="-128"/>
              </a:rPr>
              <a:t>RouteData</a:t>
            </a:r>
            <a:r>
              <a:rPr kumimoji="0" lang="en-US" altLang="en-US" sz="2000" b="0" i="0" u="none" strike="noStrike" cap="none" normalizeH="0" baseline="0" dirty="0">
                <a:ln>
                  <a:noFill/>
                </a:ln>
                <a:solidFill>
                  <a:srgbClr val="505050"/>
                </a:solidFill>
                <a:effectLst/>
                <a:latin typeface="wf_segoe-ui_normal"/>
              </a:rPr>
              <a:t> and will map the response format to the appropriate formatter when the response is created.</a:t>
            </a:r>
            <a:endParaRPr kumimoji="0" lang="en-US" altLang="en-US" sz="2000" b="0" i="0" u="none" strike="noStrike" cap="none" normalizeH="0" baseline="0" dirty="0">
              <a:ln>
                <a:noFill/>
              </a:ln>
              <a:solidFill>
                <a:schemeClr val="tx1"/>
              </a:solidFill>
              <a:effectLst/>
            </a:endParaRPr>
          </a:p>
        </p:txBody>
      </p:sp>
      <p:pic>
        <p:nvPicPr>
          <p:cNvPr id="6" name="Picture 5">
            <a:extLst>
              <a:ext uri="{FF2B5EF4-FFF2-40B4-BE49-F238E27FC236}">
                <a16:creationId xmlns:a16="http://schemas.microsoft.com/office/drawing/2014/main" id="{710791B2-F185-4CEF-A3B5-2B22DA6AC9CA}"/>
              </a:ext>
            </a:extLst>
          </p:cNvPr>
          <p:cNvPicPr>
            <a:picLocks noChangeAspect="1"/>
          </p:cNvPicPr>
          <p:nvPr/>
        </p:nvPicPr>
        <p:blipFill rotWithShape="1">
          <a:blip r:embed="rId3"/>
          <a:srcRect t="34175" r="65049" b="37993"/>
          <a:stretch/>
        </p:blipFill>
        <p:spPr>
          <a:xfrm>
            <a:off x="2942282" y="4634201"/>
            <a:ext cx="5242930" cy="1908700"/>
          </a:xfrm>
          <a:prstGeom prst="rect">
            <a:avLst/>
          </a:prstGeom>
        </p:spPr>
      </p:pic>
    </p:spTree>
    <p:extLst>
      <p:ext uri="{BB962C8B-B14F-4D97-AF65-F5344CB8AC3E}">
        <p14:creationId xmlns:p14="http://schemas.microsoft.com/office/powerpoint/2010/main" val="277804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a:t>Slides</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35648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9363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a:t>Format of Response Data in ASP.NET Core MVC</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433761" y="978123"/>
            <a:ext cx="11039452" cy="5053380"/>
          </a:xfrm>
        </p:spPr>
        <p:txBody>
          <a:bodyPr/>
          <a:lstStyle/>
          <a:p>
            <a:r>
              <a:rPr lang="en-US" b="0" i="0" dirty="0">
                <a:solidFill>
                  <a:srgbClr val="505050"/>
                </a:solidFill>
                <a:effectLst/>
                <a:latin typeface="wf_segoe-ui_normal"/>
              </a:rPr>
              <a:t>ASP.NET Core MVC has built-in support for formatting response data, using fixed formats or In response to client specifications.</a:t>
            </a:r>
          </a:p>
          <a:p>
            <a:r>
              <a:rPr lang="en-IN" b="1" i="0" u="none" strike="noStrike" dirty="0">
                <a:solidFill>
                  <a:srgbClr val="404040"/>
                </a:solidFill>
                <a:effectLst/>
                <a:latin typeface="wf_segoe-ui_light"/>
                <a:hlinkClick r:id="rId2"/>
              </a:rPr>
              <a:t>Format-Specific Action Results</a:t>
            </a:r>
            <a:endParaRPr lang="en-IN" b="1" i="0" dirty="0">
              <a:solidFill>
                <a:srgbClr val="222222"/>
              </a:solidFill>
              <a:effectLst/>
              <a:latin typeface="wf_segoe-ui_light"/>
            </a:endParaRPr>
          </a:p>
          <a:p>
            <a:endParaRPr lang="en-IN" dirty="0"/>
          </a:p>
        </p:txBody>
      </p:sp>
      <p:sp>
        <p:nvSpPr>
          <p:cNvPr id="3" name="Rectangle 1">
            <a:extLst>
              <a:ext uri="{FF2B5EF4-FFF2-40B4-BE49-F238E27FC236}">
                <a16:creationId xmlns:a16="http://schemas.microsoft.com/office/drawing/2014/main" id="{0859202D-097D-4973-9EE7-B91F6C8ED9C9}"/>
              </a:ext>
            </a:extLst>
          </p:cNvPr>
          <p:cNvSpPr>
            <a:spLocks noChangeArrowheads="1"/>
          </p:cNvSpPr>
          <p:nvPr/>
        </p:nvSpPr>
        <p:spPr bwMode="auto">
          <a:xfrm>
            <a:off x="568171" y="2208985"/>
            <a:ext cx="11190068"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05050"/>
                </a:solidFill>
                <a:effectLst/>
                <a:latin typeface="wf_segoe-ui_normal"/>
              </a:rPr>
              <a:t>Some action result types are specific to a particular format, such as </a:t>
            </a:r>
            <a:r>
              <a:rPr kumimoji="0" lang="en-US" altLang="en-US" sz="2000" b="0" i="0" u="none" strike="noStrike" cap="none" normalizeH="0" baseline="0" dirty="0" err="1">
                <a:ln>
                  <a:noFill/>
                </a:ln>
                <a:solidFill>
                  <a:srgbClr val="E74C3C"/>
                </a:solidFill>
                <a:effectLst/>
                <a:latin typeface="Consolas" panose="020B0609020204030204" pitchFamily="49" charset="0"/>
              </a:rPr>
              <a:t>JsonResult</a:t>
            </a:r>
            <a:r>
              <a:rPr kumimoji="0" lang="en-US" altLang="en-US" sz="2000" b="0" i="0" u="none" strike="noStrike" cap="none" normalizeH="0" baseline="0" dirty="0">
                <a:ln>
                  <a:noFill/>
                </a:ln>
                <a:solidFill>
                  <a:srgbClr val="505050"/>
                </a:solidFill>
                <a:effectLst/>
                <a:latin typeface="wf_segoe-ui_normal"/>
              </a:rPr>
              <a:t> and </a:t>
            </a:r>
            <a:r>
              <a:rPr kumimoji="0" lang="en-US" altLang="en-US" sz="2000" b="0" i="0" u="none" strike="noStrike" cap="none" normalizeH="0" baseline="0" dirty="0" err="1">
                <a:ln>
                  <a:noFill/>
                </a:ln>
                <a:solidFill>
                  <a:srgbClr val="E74C3C"/>
                </a:solidFill>
                <a:effectLst/>
                <a:latin typeface="Consolas" panose="020B0609020204030204" pitchFamily="49" charset="0"/>
              </a:rPr>
              <a:t>ContentResult</a:t>
            </a:r>
            <a:r>
              <a:rPr kumimoji="0" lang="en-US" altLang="en-US" sz="2000" b="0" i="0" u="none" strike="noStrike" cap="none" normalizeH="0" baseline="0" dirty="0">
                <a:ln>
                  <a:noFill/>
                </a:ln>
                <a:solidFill>
                  <a:srgbClr val="505050"/>
                </a:solidFill>
                <a:effectLst/>
                <a:latin typeface="wf_segoe-ui_normal"/>
              </a:rPr>
              <a:t>. Actions can return specific results that are always formatted in a particular manner. For example, returning a </a:t>
            </a:r>
            <a:r>
              <a:rPr kumimoji="0" lang="en-US" altLang="en-US" sz="2000" b="0" i="0" u="none" strike="noStrike" cap="none" normalizeH="0" baseline="0" dirty="0" err="1">
                <a:ln>
                  <a:noFill/>
                </a:ln>
                <a:solidFill>
                  <a:srgbClr val="E74C3C"/>
                </a:solidFill>
                <a:effectLst/>
                <a:latin typeface="Consolas" panose="020B0609020204030204" pitchFamily="49" charset="0"/>
              </a:rPr>
              <a:t>JsonResult</a:t>
            </a:r>
            <a:r>
              <a:rPr kumimoji="0" lang="en-US" altLang="en-US" sz="2000" b="0" i="0" u="none" strike="noStrike" cap="none" normalizeH="0" baseline="0" dirty="0">
                <a:ln>
                  <a:noFill/>
                </a:ln>
                <a:solidFill>
                  <a:srgbClr val="505050"/>
                </a:solidFill>
                <a:effectLst/>
                <a:latin typeface="wf_segoe-ui_normal"/>
              </a:rPr>
              <a:t> will return JSON-formatted data, regardless of client preferences. Likewise, returning a </a:t>
            </a:r>
            <a:r>
              <a:rPr kumimoji="0" lang="en-US" altLang="en-US" sz="2000" b="0" i="0" u="none" strike="noStrike" cap="none" normalizeH="0" baseline="0" dirty="0" err="1">
                <a:ln>
                  <a:noFill/>
                </a:ln>
                <a:solidFill>
                  <a:srgbClr val="E74C3C"/>
                </a:solidFill>
                <a:effectLst/>
                <a:latin typeface="Consolas" panose="020B0609020204030204" pitchFamily="49" charset="0"/>
              </a:rPr>
              <a:t>ContentResult</a:t>
            </a:r>
            <a:r>
              <a:rPr kumimoji="0" lang="en-US" altLang="en-US" sz="2000" b="0" i="0" u="none" strike="noStrike" cap="none" normalizeH="0" baseline="0" dirty="0">
                <a:ln>
                  <a:noFill/>
                </a:ln>
                <a:solidFill>
                  <a:srgbClr val="505050"/>
                </a:solidFill>
                <a:effectLst/>
                <a:latin typeface="wf_segoe-ui_normal"/>
              </a:rPr>
              <a:t> will return plain-text-formatted string data (as will simply returning a string).</a:t>
            </a:r>
            <a:r>
              <a:rPr kumimoji="0" lang="en-US" altLang="en-US" sz="2000" b="0" i="0" u="none" strike="noStrike" cap="none" normalizeH="0" baseline="0" dirty="0">
                <a:ln>
                  <a:noFill/>
                </a:ln>
                <a:solidFill>
                  <a:schemeClr val="tx1"/>
                </a:solidFill>
                <a:effectLst/>
              </a:rPr>
              <a:t> </a:t>
            </a:r>
          </a:p>
        </p:txBody>
      </p:sp>
      <p:sp>
        <p:nvSpPr>
          <p:cNvPr id="5" name="Rectangle 2">
            <a:extLst>
              <a:ext uri="{FF2B5EF4-FFF2-40B4-BE49-F238E27FC236}">
                <a16:creationId xmlns:a16="http://schemas.microsoft.com/office/drawing/2014/main" id="{FBBA4314-4038-4000-8620-2F9B082EE3DC}"/>
              </a:ext>
            </a:extLst>
          </p:cNvPr>
          <p:cNvSpPr>
            <a:spLocks noChangeArrowheads="1"/>
          </p:cNvSpPr>
          <p:nvPr/>
        </p:nvSpPr>
        <p:spPr bwMode="auto">
          <a:xfrm>
            <a:off x="568171" y="3649981"/>
            <a:ext cx="11514338"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505050"/>
                </a:solidFill>
                <a:effectLst/>
                <a:latin typeface="wf_segoe-ui_normal"/>
              </a:rPr>
              <a:t>To return data in a specific format from a controller that inherits from the </a:t>
            </a:r>
            <a:r>
              <a:rPr kumimoji="0" lang="en-US" altLang="en-US" sz="2000" b="0" i="0" u="none" strike="noStrike" cap="none" normalizeH="0" baseline="0">
                <a:ln>
                  <a:noFill/>
                </a:ln>
                <a:solidFill>
                  <a:srgbClr val="E74C3C"/>
                </a:solidFill>
                <a:effectLst/>
                <a:latin typeface="Consolas" panose="020B0609020204030204" pitchFamily="49" charset="0"/>
              </a:rPr>
              <a:t>Controller</a:t>
            </a:r>
            <a:r>
              <a:rPr kumimoji="0" lang="en-US" altLang="en-US" sz="2000" b="0" i="0" u="none" strike="noStrike" cap="none" normalizeH="0" baseline="0">
                <a:ln>
                  <a:noFill/>
                </a:ln>
                <a:solidFill>
                  <a:srgbClr val="505050"/>
                </a:solidFill>
                <a:effectLst/>
                <a:latin typeface="wf_segoe-ui_normal"/>
              </a:rPr>
              <a:t> base class, use the built-in helper method </a:t>
            </a:r>
            <a:r>
              <a:rPr kumimoji="0" lang="en-US" altLang="en-US" sz="2000" b="0" i="0" u="none" strike="noStrike" cap="none" normalizeH="0" baseline="0">
                <a:ln>
                  <a:noFill/>
                </a:ln>
                <a:solidFill>
                  <a:srgbClr val="E74C3C"/>
                </a:solidFill>
                <a:effectLst/>
                <a:latin typeface="Consolas" panose="020B0609020204030204" pitchFamily="49" charset="0"/>
              </a:rPr>
              <a:t>Json</a:t>
            </a:r>
            <a:r>
              <a:rPr kumimoji="0" lang="en-US" altLang="en-US" sz="2000" b="0" i="0" u="none" strike="noStrike" cap="none" normalizeH="0" baseline="0">
                <a:ln>
                  <a:noFill/>
                </a:ln>
                <a:solidFill>
                  <a:srgbClr val="505050"/>
                </a:solidFill>
                <a:effectLst/>
                <a:latin typeface="wf_segoe-ui_normal"/>
              </a:rPr>
              <a:t> to return JSON and </a:t>
            </a:r>
            <a:r>
              <a:rPr kumimoji="0" lang="en-US" altLang="en-US" sz="2000" b="0" i="0" u="none" strike="noStrike" cap="none" normalizeH="0" baseline="0">
                <a:ln>
                  <a:noFill/>
                </a:ln>
                <a:solidFill>
                  <a:srgbClr val="E74C3C"/>
                </a:solidFill>
                <a:effectLst/>
                <a:latin typeface="Consolas" panose="020B0609020204030204" pitchFamily="49" charset="0"/>
              </a:rPr>
              <a:t>Content</a:t>
            </a:r>
            <a:r>
              <a:rPr kumimoji="0" lang="en-US" altLang="en-US" sz="2000" b="0" i="0" u="none" strike="noStrike" cap="none" normalizeH="0" baseline="0">
                <a:ln>
                  <a:noFill/>
                </a:ln>
                <a:solidFill>
                  <a:srgbClr val="505050"/>
                </a:solidFill>
                <a:effectLst/>
                <a:latin typeface="wf_segoe-ui_normal"/>
              </a:rPr>
              <a:t> for plain text. Your action method should return either the specific result type (for instance, </a:t>
            </a:r>
            <a:r>
              <a:rPr kumimoji="0" lang="en-US" altLang="en-US" sz="2000" b="0" i="0" u="none" strike="noStrike" cap="none" normalizeH="0" baseline="0">
                <a:ln>
                  <a:noFill/>
                </a:ln>
                <a:solidFill>
                  <a:srgbClr val="E74C3C"/>
                </a:solidFill>
                <a:effectLst/>
                <a:latin typeface="Consolas" panose="020B0609020204030204" pitchFamily="49" charset="0"/>
              </a:rPr>
              <a:t>JsonResult</a:t>
            </a:r>
            <a:r>
              <a:rPr kumimoji="0" lang="en-US" altLang="en-US" sz="2000" b="0" i="0" u="none" strike="noStrike" cap="none" normalizeH="0" baseline="0">
                <a:ln>
                  <a:noFill/>
                </a:ln>
                <a:solidFill>
                  <a:srgbClr val="505050"/>
                </a:solidFill>
                <a:effectLst/>
                <a:latin typeface="wf_segoe-ui_normal"/>
              </a:rPr>
              <a:t>) or </a:t>
            </a:r>
            <a:r>
              <a:rPr kumimoji="0" lang="en-US" altLang="en-US" sz="2000" b="0" i="0" u="none" strike="noStrike" cap="none" normalizeH="0" baseline="0">
                <a:ln>
                  <a:noFill/>
                </a:ln>
                <a:solidFill>
                  <a:srgbClr val="E74C3C"/>
                </a:solidFill>
                <a:effectLst/>
                <a:latin typeface="Consolas" panose="020B0609020204030204" pitchFamily="49" charset="0"/>
              </a:rPr>
              <a:t>IActionResult</a:t>
            </a:r>
            <a:r>
              <a:rPr kumimoji="0" lang="en-US" altLang="en-US" sz="2000" b="0" i="0" u="none" strike="noStrike" cap="none" normalizeH="0" baseline="0">
                <a:ln>
                  <a:noFill/>
                </a:ln>
                <a:solidFill>
                  <a:srgbClr val="505050"/>
                </a:solidFill>
                <a:effectLst/>
                <a:latin typeface="wf_segoe-ui_normal"/>
              </a:rPr>
              <a:t>.</a:t>
            </a:r>
            <a:r>
              <a:rPr kumimoji="0" lang="en-US" altLang="en-US" sz="2000" b="0" i="0" u="none" strike="noStrike" cap="none" normalizeH="0" baseline="0">
                <a:ln>
                  <a:noFill/>
                </a:ln>
                <a:solidFill>
                  <a:schemeClr val="tx1"/>
                </a:solidFill>
                <a:effectLst/>
              </a:rPr>
              <a:t> </a:t>
            </a:r>
          </a:p>
        </p:txBody>
      </p:sp>
    </p:spTree>
    <p:extLst>
      <p:ext uri="{BB962C8B-B14F-4D97-AF65-F5344CB8AC3E}">
        <p14:creationId xmlns:p14="http://schemas.microsoft.com/office/powerpoint/2010/main" val="3675960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49A47-3E37-EF80-796B-3A6BEEE19BF6}"/>
              </a:ext>
            </a:extLst>
          </p:cNvPr>
          <p:cNvSpPr>
            <a:spLocks noGrp="1"/>
          </p:cNvSpPr>
          <p:nvPr>
            <p:ph type="title"/>
          </p:nvPr>
        </p:nvSpPr>
        <p:spPr/>
        <p:txBody>
          <a:bodyPr/>
          <a:lstStyle/>
          <a:p>
            <a:r>
              <a:rPr lang="en-US" b="0" i="0" dirty="0" err="1">
                <a:solidFill>
                  <a:srgbClr val="232629"/>
                </a:solidFill>
                <a:effectLst/>
                <a:latin typeface="-apple-system"/>
              </a:rPr>
              <a:t>ActionResult</a:t>
            </a:r>
            <a:r>
              <a:rPr lang="en-US" b="0" i="0" dirty="0">
                <a:solidFill>
                  <a:srgbClr val="232629"/>
                </a:solidFill>
                <a:effectLst/>
                <a:latin typeface="-apple-system"/>
              </a:rPr>
              <a:t> Subtypes</a:t>
            </a:r>
            <a:br>
              <a:rPr lang="en-US" b="0" i="0" dirty="0">
                <a:solidFill>
                  <a:srgbClr val="232629"/>
                </a:solidFill>
                <a:effectLst/>
                <a:latin typeface="-apple-system"/>
              </a:rPr>
            </a:br>
            <a:endParaRPr lang="en-IN" dirty="0"/>
          </a:p>
        </p:txBody>
      </p:sp>
      <p:sp>
        <p:nvSpPr>
          <p:cNvPr id="4" name="TextBox 3">
            <a:extLst>
              <a:ext uri="{FF2B5EF4-FFF2-40B4-BE49-F238E27FC236}">
                <a16:creationId xmlns:a16="http://schemas.microsoft.com/office/drawing/2014/main" id="{D8AA04E1-3243-1994-2FDA-3E36CB135DB5}"/>
              </a:ext>
            </a:extLst>
          </p:cNvPr>
          <p:cNvSpPr txBox="1"/>
          <p:nvPr/>
        </p:nvSpPr>
        <p:spPr>
          <a:xfrm>
            <a:off x="838200" y="2120050"/>
            <a:ext cx="7972063" cy="3693319"/>
          </a:xfrm>
          <a:prstGeom prst="rect">
            <a:avLst/>
          </a:prstGeom>
          <a:noFill/>
        </p:spPr>
        <p:txBody>
          <a:bodyPr wrap="square">
            <a:spAutoFit/>
          </a:bodyPr>
          <a:lstStyle/>
          <a:p>
            <a:pPr algn="l" fontAlgn="base">
              <a:buFont typeface="Arial" panose="020B0604020202020204" pitchFamily="34" charset="0"/>
              <a:buChar char="•"/>
            </a:pPr>
            <a:r>
              <a:rPr lang="en-US" b="1" i="0" dirty="0" err="1">
                <a:solidFill>
                  <a:srgbClr val="232629"/>
                </a:solidFill>
                <a:effectLst/>
                <a:latin typeface="inherit"/>
              </a:rPr>
              <a:t>ViewResult</a:t>
            </a:r>
            <a:r>
              <a:rPr lang="en-US" b="0" i="0" dirty="0">
                <a:solidFill>
                  <a:srgbClr val="232629"/>
                </a:solidFill>
                <a:effectLst/>
                <a:latin typeface="inherit"/>
              </a:rPr>
              <a:t> - Renders a </a:t>
            </a:r>
            <a:r>
              <a:rPr lang="en-US" b="0" i="0" dirty="0" err="1">
                <a:solidFill>
                  <a:srgbClr val="232629"/>
                </a:solidFill>
                <a:effectLst/>
                <a:latin typeface="inherit"/>
              </a:rPr>
              <a:t>specifed</a:t>
            </a:r>
            <a:r>
              <a:rPr lang="en-US" b="0" i="0" dirty="0">
                <a:solidFill>
                  <a:srgbClr val="232629"/>
                </a:solidFill>
                <a:effectLst/>
                <a:latin typeface="inherit"/>
              </a:rPr>
              <a:t> view to the response stream</a:t>
            </a:r>
          </a:p>
          <a:p>
            <a:pPr algn="l" fontAlgn="base">
              <a:buFont typeface="Arial" panose="020B0604020202020204" pitchFamily="34" charset="0"/>
              <a:buChar char="•"/>
            </a:pPr>
            <a:r>
              <a:rPr lang="en-US" b="1" i="0" dirty="0" err="1">
                <a:solidFill>
                  <a:srgbClr val="232629"/>
                </a:solidFill>
                <a:effectLst/>
                <a:latin typeface="inherit"/>
              </a:rPr>
              <a:t>PartialViewResult</a:t>
            </a:r>
            <a:r>
              <a:rPr lang="en-US" b="0" i="0" dirty="0">
                <a:solidFill>
                  <a:srgbClr val="232629"/>
                </a:solidFill>
                <a:effectLst/>
                <a:latin typeface="inherit"/>
              </a:rPr>
              <a:t> - Renders a </a:t>
            </a:r>
            <a:r>
              <a:rPr lang="en-US" b="0" i="0" dirty="0" err="1">
                <a:solidFill>
                  <a:srgbClr val="232629"/>
                </a:solidFill>
                <a:effectLst/>
                <a:latin typeface="inherit"/>
              </a:rPr>
              <a:t>specifed</a:t>
            </a:r>
            <a:r>
              <a:rPr lang="en-US" b="0" i="0" dirty="0">
                <a:solidFill>
                  <a:srgbClr val="232629"/>
                </a:solidFill>
                <a:effectLst/>
                <a:latin typeface="inherit"/>
              </a:rPr>
              <a:t> partial view to the response stream</a:t>
            </a:r>
          </a:p>
          <a:p>
            <a:pPr algn="l" fontAlgn="base">
              <a:buFont typeface="Arial" panose="020B0604020202020204" pitchFamily="34" charset="0"/>
              <a:buChar char="•"/>
            </a:pPr>
            <a:r>
              <a:rPr lang="en-US" b="1" i="0" dirty="0" err="1">
                <a:solidFill>
                  <a:srgbClr val="232629"/>
                </a:solidFill>
                <a:effectLst/>
                <a:latin typeface="inherit"/>
              </a:rPr>
              <a:t>EmptyResult</a:t>
            </a:r>
            <a:r>
              <a:rPr lang="en-US" b="0" i="0" dirty="0">
                <a:solidFill>
                  <a:srgbClr val="232629"/>
                </a:solidFill>
                <a:effectLst/>
                <a:latin typeface="inherit"/>
              </a:rPr>
              <a:t> - An empty response is returned</a:t>
            </a:r>
          </a:p>
          <a:p>
            <a:pPr algn="l" fontAlgn="base">
              <a:buFont typeface="Arial" panose="020B0604020202020204" pitchFamily="34" charset="0"/>
              <a:buChar char="•"/>
            </a:pPr>
            <a:r>
              <a:rPr lang="en-US" b="1" i="0" dirty="0" err="1">
                <a:solidFill>
                  <a:srgbClr val="232629"/>
                </a:solidFill>
                <a:effectLst/>
                <a:latin typeface="inherit"/>
              </a:rPr>
              <a:t>RedirectResult</a:t>
            </a:r>
            <a:r>
              <a:rPr lang="en-US" b="0" i="0" dirty="0">
                <a:solidFill>
                  <a:srgbClr val="232629"/>
                </a:solidFill>
                <a:effectLst/>
                <a:latin typeface="inherit"/>
              </a:rPr>
              <a:t> - Performs an HTTP redirection to a </a:t>
            </a:r>
            <a:r>
              <a:rPr lang="en-US" b="0" i="0" dirty="0" err="1">
                <a:solidFill>
                  <a:srgbClr val="232629"/>
                </a:solidFill>
                <a:effectLst/>
                <a:latin typeface="inherit"/>
              </a:rPr>
              <a:t>specifed</a:t>
            </a:r>
            <a:r>
              <a:rPr lang="en-US" b="0" i="0" dirty="0">
                <a:solidFill>
                  <a:srgbClr val="232629"/>
                </a:solidFill>
                <a:effectLst/>
                <a:latin typeface="inherit"/>
              </a:rPr>
              <a:t> URL</a:t>
            </a:r>
          </a:p>
          <a:p>
            <a:pPr algn="l" fontAlgn="base">
              <a:buFont typeface="Arial" panose="020B0604020202020204" pitchFamily="34" charset="0"/>
              <a:buChar char="•"/>
            </a:pPr>
            <a:r>
              <a:rPr lang="en-US" b="1" i="0" dirty="0" err="1">
                <a:solidFill>
                  <a:srgbClr val="232629"/>
                </a:solidFill>
                <a:effectLst/>
                <a:latin typeface="inherit"/>
              </a:rPr>
              <a:t>RedirectToRouteResult</a:t>
            </a:r>
            <a:r>
              <a:rPr lang="en-US" b="0" i="0" dirty="0">
                <a:solidFill>
                  <a:srgbClr val="232629"/>
                </a:solidFill>
                <a:effectLst/>
                <a:latin typeface="inherit"/>
              </a:rPr>
              <a:t> - Performs an HTTP redirection to a URL that is determined by the routing engine, based on given route data</a:t>
            </a:r>
          </a:p>
          <a:p>
            <a:pPr algn="l" fontAlgn="base">
              <a:buFont typeface="Arial" panose="020B0604020202020204" pitchFamily="34" charset="0"/>
              <a:buChar char="•"/>
            </a:pPr>
            <a:r>
              <a:rPr lang="en-US" b="1" i="0" dirty="0" err="1">
                <a:solidFill>
                  <a:srgbClr val="232629"/>
                </a:solidFill>
                <a:effectLst/>
                <a:latin typeface="inherit"/>
              </a:rPr>
              <a:t>JsonResult</a:t>
            </a:r>
            <a:r>
              <a:rPr lang="en-US" b="0" i="0" dirty="0">
                <a:solidFill>
                  <a:srgbClr val="232629"/>
                </a:solidFill>
                <a:effectLst/>
                <a:latin typeface="inherit"/>
              </a:rPr>
              <a:t> - Serializes a given </a:t>
            </a:r>
            <a:r>
              <a:rPr lang="en-US" b="0" i="0" dirty="0" err="1">
                <a:solidFill>
                  <a:srgbClr val="232629"/>
                </a:solidFill>
                <a:effectLst/>
                <a:latin typeface="inherit"/>
              </a:rPr>
              <a:t>ViewData</a:t>
            </a:r>
            <a:r>
              <a:rPr lang="en-US" b="0" i="0" dirty="0">
                <a:solidFill>
                  <a:srgbClr val="232629"/>
                </a:solidFill>
                <a:effectLst/>
                <a:latin typeface="inherit"/>
              </a:rPr>
              <a:t> object to JSON format</a:t>
            </a:r>
          </a:p>
          <a:p>
            <a:pPr algn="l" fontAlgn="base">
              <a:buFont typeface="Arial" panose="020B0604020202020204" pitchFamily="34" charset="0"/>
              <a:buChar char="•"/>
            </a:pPr>
            <a:r>
              <a:rPr lang="en-US" b="1" i="0" dirty="0" err="1">
                <a:solidFill>
                  <a:srgbClr val="232629"/>
                </a:solidFill>
                <a:effectLst/>
                <a:latin typeface="inherit"/>
              </a:rPr>
              <a:t>JavaScriptResult</a:t>
            </a:r>
            <a:r>
              <a:rPr lang="en-US" b="0" i="0" dirty="0">
                <a:solidFill>
                  <a:srgbClr val="232629"/>
                </a:solidFill>
                <a:effectLst/>
                <a:latin typeface="inherit"/>
              </a:rPr>
              <a:t> - Returns a piece of JavaScript code that can be executed on the client</a:t>
            </a:r>
          </a:p>
          <a:p>
            <a:pPr algn="l" fontAlgn="base">
              <a:buFont typeface="Arial" panose="020B0604020202020204" pitchFamily="34" charset="0"/>
              <a:buChar char="•"/>
            </a:pPr>
            <a:r>
              <a:rPr lang="en-US" b="1" i="0" dirty="0" err="1">
                <a:solidFill>
                  <a:srgbClr val="232629"/>
                </a:solidFill>
                <a:effectLst/>
                <a:latin typeface="inherit"/>
              </a:rPr>
              <a:t>ContentResult</a:t>
            </a:r>
            <a:r>
              <a:rPr lang="en-US" b="0" i="0" dirty="0">
                <a:solidFill>
                  <a:srgbClr val="232629"/>
                </a:solidFill>
                <a:effectLst/>
                <a:latin typeface="inherit"/>
              </a:rPr>
              <a:t> - Writes content to the response stream without requiring a view</a:t>
            </a:r>
          </a:p>
          <a:p>
            <a:pPr algn="l" fontAlgn="base">
              <a:buFont typeface="Arial" panose="020B0604020202020204" pitchFamily="34" charset="0"/>
              <a:buChar char="•"/>
            </a:pPr>
            <a:r>
              <a:rPr lang="en-US" b="1" i="0" dirty="0" err="1">
                <a:solidFill>
                  <a:srgbClr val="232629"/>
                </a:solidFill>
                <a:effectLst/>
                <a:latin typeface="inherit"/>
              </a:rPr>
              <a:t>FileContentResult</a:t>
            </a:r>
            <a:r>
              <a:rPr lang="en-US" b="0" i="0" dirty="0">
                <a:solidFill>
                  <a:srgbClr val="232629"/>
                </a:solidFill>
                <a:effectLst/>
                <a:latin typeface="inherit"/>
              </a:rPr>
              <a:t> - Returns a file to the client</a:t>
            </a:r>
          </a:p>
          <a:p>
            <a:pPr algn="l" fontAlgn="base">
              <a:buFont typeface="Arial" panose="020B0604020202020204" pitchFamily="34" charset="0"/>
              <a:buChar char="•"/>
            </a:pPr>
            <a:r>
              <a:rPr lang="en-US" b="1" i="0" dirty="0" err="1">
                <a:solidFill>
                  <a:srgbClr val="232629"/>
                </a:solidFill>
                <a:effectLst/>
                <a:latin typeface="inherit"/>
              </a:rPr>
              <a:t>FileStreamResult</a:t>
            </a:r>
            <a:r>
              <a:rPr lang="en-US" b="0" i="0" dirty="0">
                <a:solidFill>
                  <a:srgbClr val="232629"/>
                </a:solidFill>
                <a:effectLst/>
                <a:latin typeface="inherit"/>
              </a:rPr>
              <a:t> - Returns a file to the client, which is provided by a Stream</a:t>
            </a:r>
          </a:p>
          <a:p>
            <a:pPr algn="l" fontAlgn="base">
              <a:buFont typeface="Arial" panose="020B0604020202020204" pitchFamily="34" charset="0"/>
              <a:buChar char="•"/>
            </a:pPr>
            <a:r>
              <a:rPr lang="en-US" b="1" i="0" dirty="0" err="1">
                <a:solidFill>
                  <a:srgbClr val="232629"/>
                </a:solidFill>
                <a:effectLst/>
                <a:latin typeface="inherit"/>
              </a:rPr>
              <a:t>FilePathResult</a:t>
            </a:r>
            <a:r>
              <a:rPr lang="en-US" b="0" i="0" dirty="0">
                <a:solidFill>
                  <a:srgbClr val="232629"/>
                </a:solidFill>
                <a:effectLst/>
                <a:latin typeface="inherit"/>
              </a:rPr>
              <a:t> - Returns a file to the client</a:t>
            </a:r>
          </a:p>
        </p:txBody>
      </p:sp>
    </p:spTree>
    <p:extLst>
      <p:ext uri="{BB962C8B-B14F-4D97-AF65-F5344CB8AC3E}">
        <p14:creationId xmlns:p14="http://schemas.microsoft.com/office/powerpoint/2010/main" val="297359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a:xfrm>
            <a:off x="696913" y="371474"/>
            <a:ext cx="5399087" cy="466725"/>
          </a:xfrm>
        </p:spPr>
        <p:txBody>
          <a:bodyPr anchor="b">
            <a:normAutofit fontScale="90000"/>
          </a:bodyPr>
          <a:lstStyle/>
          <a:p>
            <a:r>
              <a:rPr lang="en-IN" sz="2800" b="0" i="0" dirty="0">
                <a:effectLst/>
              </a:rPr>
              <a:t>Returning JSON-formatted data:</a:t>
            </a:r>
            <a:endParaRPr lang="en-US" sz="2800" dirty="0"/>
          </a:p>
        </p:txBody>
      </p:sp>
      <p:pic>
        <p:nvPicPr>
          <p:cNvPr id="2051" name="Picture 3">
            <a:extLst>
              <a:ext uri="{FF2B5EF4-FFF2-40B4-BE49-F238E27FC236}">
                <a16:creationId xmlns:a16="http://schemas.microsoft.com/office/drawing/2014/main" id="{77E60CD1-53C5-4148-BD0B-F1AE633826F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83188" y="1441418"/>
            <a:ext cx="6172200" cy="3965638"/>
          </a:xfrm>
          <a:prstGeom prst="rect">
            <a:avLst/>
          </a:prstGeom>
          <a:solidFill>
            <a:srgbClr val="FFFFFF"/>
          </a:solidFill>
        </p:spPr>
      </p:pic>
      <p:sp>
        <p:nvSpPr>
          <p:cNvPr id="3" name="Rectangle 1">
            <a:extLst>
              <a:ext uri="{FF2B5EF4-FFF2-40B4-BE49-F238E27FC236}">
                <a16:creationId xmlns:a16="http://schemas.microsoft.com/office/drawing/2014/main" id="{81E7483F-38BD-4ECD-9D08-332783CDA38B}"/>
              </a:ext>
            </a:extLst>
          </p:cNvPr>
          <p:cNvSpPr>
            <a:spLocks noGrp="1" noChangeArrowheads="1"/>
          </p:cNvSpPr>
          <p:nvPr>
            <p:ph type="body" sz="half" idx="2"/>
          </p:nvPr>
        </p:nvSpPr>
        <p:spPr bwMode="auto">
          <a:xfrm>
            <a:off x="696913" y="1361970"/>
            <a:ext cx="3932237" cy="1905000"/>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marL="0" marR="0" lvl="0" indent="0" defTabSz="914400" rtl="0" eaLnBrk="0" fontAlgn="base" latinLnBrk="0" hangingPunct="0">
              <a:spcBef>
                <a:spcPct val="30000"/>
              </a:spcBef>
              <a:spcAft>
                <a:spcPct val="0"/>
              </a:spcAft>
              <a:buClrTx/>
              <a:buSzTx/>
              <a:buFontTx/>
              <a:buNone/>
              <a:tabLst/>
            </a:pPr>
            <a:r>
              <a:rPr kumimoji="0" lang="en-US" altLang="en-US" b="0" i="0" u="none" strike="noStrike" cap="none" normalizeH="0" baseline="0" dirty="0">
                <a:ln>
                  <a:noFill/>
                </a:ln>
                <a:effectLst/>
              </a:rPr>
              <a:t>// GET: </a:t>
            </a:r>
            <a:r>
              <a:rPr kumimoji="0" lang="en-US" altLang="en-US" b="0" i="0" u="none" strike="noStrike" cap="none" normalizeH="0" baseline="0" dirty="0" err="1">
                <a:ln>
                  <a:noFill/>
                </a:ln>
                <a:effectLst/>
              </a:rPr>
              <a:t>api</a:t>
            </a:r>
            <a:r>
              <a:rPr kumimoji="0" lang="en-US" altLang="en-US" b="0" i="0" u="none" strike="noStrike" cap="none" normalizeH="0" baseline="0" dirty="0">
                <a:ln>
                  <a:noFill/>
                </a:ln>
                <a:effectLst/>
              </a:rPr>
              <a:t>/authors [</a:t>
            </a:r>
            <a:r>
              <a:rPr kumimoji="0" lang="en-US" altLang="en-US" b="0" i="0" u="none" strike="noStrike" cap="none" normalizeH="0" baseline="0" dirty="0" err="1">
                <a:ln>
                  <a:noFill/>
                </a:ln>
                <a:effectLst/>
              </a:rPr>
              <a:t>HttpGet</a:t>
            </a:r>
            <a:r>
              <a:rPr kumimoji="0" lang="en-US" altLang="en-US" b="0" i="0" u="none" strike="noStrike" cap="none" normalizeH="0" baseline="0" dirty="0">
                <a:ln>
                  <a:noFill/>
                </a:ln>
                <a:effectLst/>
              </a:rPr>
              <a:t>]</a:t>
            </a:r>
          </a:p>
          <a:p>
            <a:pPr marL="0" marR="0" lvl="0" indent="0" defTabSz="914400" rtl="0" eaLnBrk="0" fontAlgn="base" latinLnBrk="0" hangingPunct="0">
              <a:spcBef>
                <a:spcPct val="30000"/>
              </a:spcBef>
              <a:spcAft>
                <a:spcPct val="0"/>
              </a:spcAft>
              <a:buClrTx/>
              <a:buSzTx/>
              <a:buFontTx/>
              <a:buNone/>
              <a:tabLst/>
            </a:pPr>
            <a:r>
              <a:rPr kumimoji="0" lang="en-US" altLang="en-US" b="0" i="0" u="none" strike="noStrike" cap="none" normalizeH="0" baseline="0" dirty="0">
                <a:ln>
                  <a:noFill/>
                </a:ln>
                <a:effectLst/>
              </a:rPr>
              <a:t> public </a:t>
            </a:r>
            <a:r>
              <a:rPr kumimoji="0" lang="en-US" altLang="en-US" b="0" i="0" u="none" strike="noStrike" cap="none" normalizeH="0" baseline="0" dirty="0" err="1">
                <a:ln>
                  <a:noFill/>
                </a:ln>
                <a:effectLst/>
              </a:rPr>
              <a:t>JsonResult</a:t>
            </a:r>
            <a:r>
              <a:rPr kumimoji="0" lang="en-US" altLang="en-US" b="0" i="0" u="none" strike="noStrike" cap="none" normalizeH="0" baseline="0" dirty="0">
                <a:ln>
                  <a:noFill/>
                </a:ln>
                <a:effectLst/>
              </a:rPr>
              <a:t> Get() </a:t>
            </a:r>
          </a:p>
          <a:p>
            <a:pPr marL="0" marR="0" lvl="0" indent="0" defTabSz="914400" rtl="0" eaLnBrk="0" fontAlgn="base" latinLnBrk="0" hangingPunct="0">
              <a:spcBef>
                <a:spcPct val="30000"/>
              </a:spcBef>
              <a:spcAft>
                <a:spcPct val="0"/>
              </a:spcAft>
              <a:buClrTx/>
              <a:buSzTx/>
              <a:buFontTx/>
              <a:buNone/>
              <a:tabLst/>
            </a:pPr>
            <a:r>
              <a:rPr kumimoji="0" lang="en-US" altLang="en-US" b="0" i="0" u="none" strike="noStrike" cap="none" normalizeH="0" baseline="0" dirty="0">
                <a:ln>
                  <a:noFill/>
                </a:ln>
                <a:effectLst/>
              </a:rPr>
              <a:t>{ </a:t>
            </a:r>
          </a:p>
          <a:p>
            <a:pPr marL="0" marR="0" lvl="0" indent="0" defTabSz="914400" rtl="0" eaLnBrk="0" fontAlgn="base" latinLnBrk="0" hangingPunct="0">
              <a:spcBef>
                <a:spcPct val="30000"/>
              </a:spcBef>
              <a:spcAft>
                <a:spcPct val="0"/>
              </a:spcAft>
              <a:buClrTx/>
              <a:buSzTx/>
              <a:buFontTx/>
              <a:buNone/>
              <a:tabLst/>
            </a:pPr>
            <a:r>
              <a:rPr kumimoji="0" lang="en-US" altLang="en-US" b="0" i="0" u="none" strike="noStrike" cap="none" normalizeH="0" baseline="0" dirty="0">
                <a:ln>
                  <a:noFill/>
                </a:ln>
                <a:effectLst/>
              </a:rPr>
              <a:t>return </a:t>
            </a:r>
            <a:r>
              <a:rPr kumimoji="0" lang="en-US" altLang="en-US" b="0" i="0" u="none" strike="noStrike" cap="none" normalizeH="0" baseline="0" dirty="0" err="1">
                <a:ln>
                  <a:noFill/>
                </a:ln>
                <a:effectLst/>
              </a:rPr>
              <a:t>Json</a:t>
            </a:r>
            <a:r>
              <a:rPr kumimoji="0" lang="en-US" altLang="en-US" b="0" i="0" u="none" strike="noStrike" cap="none" normalizeH="0" baseline="0" dirty="0">
                <a:ln>
                  <a:noFill/>
                </a:ln>
                <a:effectLst/>
              </a:rPr>
              <a:t>(_</a:t>
            </a:r>
            <a:r>
              <a:rPr kumimoji="0" lang="en-US" altLang="en-US" b="0" i="0" u="none" strike="noStrike" cap="none" normalizeH="0" baseline="0" dirty="0" err="1">
                <a:ln>
                  <a:noFill/>
                </a:ln>
                <a:effectLst/>
              </a:rPr>
              <a:t>authorRepository.List</a:t>
            </a:r>
            <a:r>
              <a:rPr kumimoji="0" lang="en-US" altLang="en-US" b="0" i="0" u="none" strike="noStrike" cap="none" normalizeH="0" baseline="0" dirty="0">
                <a:ln>
                  <a:noFill/>
                </a:ln>
                <a:effectLst/>
              </a:rPr>
              <a:t>());</a:t>
            </a:r>
          </a:p>
          <a:p>
            <a:pPr marL="0" marR="0" lvl="0" indent="0" defTabSz="914400" rtl="0" eaLnBrk="0" fontAlgn="base" latinLnBrk="0" hangingPunct="0">
              <a:spcBef>
                <a:spcPct val="30000"/>
              </a:spcBef>
              <a:spcAft>
                <a:spcPct val="0"/>
              </a:spcAft>
              <a:buClrTx/>
              <a:buSzTx/>
              <a:buFontTx/>
              <a:buNone/>
              <a:tabLst/>
            </a:pPr>
            <a:r>
              <a:rPr kumimoji="0" lang="en-US" altLang="en-US" b="0" i="0" u="none" strike="noStrike" cap="none" normalizeH="0" baseline="0" dirty="0">
                <a:ln>
                  <a:noFill/>
                </a:ln>
                <a:effectLst/>
              </a:rPr>
              <a:t> } </a:t>
            </a:r>
          </a:p>
        </p:txBody>
      </p:sp>
      <p:sp>
        <p:nvSpPr>
          <p:cNvPr id="5" name="Rectangle 4">
            <a:extLst>
              <a:ext uri="{FF2B5EF4-FFF2-40B4-BE49-F238E27FC236}">
                <a16:creationId xmlns:a16="http://schemas.microsoft.com/office/drawing/2014/main" id="{AA15AD32-7F80-4900-8C72-D65D8E69558C}"/>
              </a:ext>
            </a:extLst>
          </p:cNvPr>
          <p:cNvSpPr>
            <a:spLocks noChangeArrowheads="1"/>
          </p:cNvSpPr>
          <p:nvPr/>
        </p:nvSpPr>
        <p:spPr bwMode="auto">
          <a:xfrm>
            <a:off x="755650" y="5649918"/>
            <a:ext cx="10683875"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05050"/>
                </a:solidFill>
                <a:effectLst/>
                <a:latin typeface="wf_segoe-ui_normal"/>
              </a:rPr>
              <a:t>Note that the content type of the response is </a:t>
            </a:r>
            <a:r>
              <a:rPr kumimoji="0" lang="en-US" altLang="en-US" sz="2000" b="0" i="0" u="none" strike="noStrike" cap="none" normalizeH="0" baseline="0" dirty="0">
                <a:ln>
                  <a:noFill/>
                </a:ln>
                <a:solidFill>
                  <a:srgbClr val="E74C3C"/>
                </a:solidFill>
                <a:effectLst/>
                <a:latin typeface="Consolas" panose="020B0609020204030204" pitchFamily="49" charset="0"/>
              </a:rPr>
              <a:t>application/</a:t>
            </a:r>
            <a:r>
              <a:rPr kumimoji="0" lang="en-US" altLang="en-US" sz="2000" b="0" i="0" u="none" strike="noStrike" cap="none" normalizeH="0" baseline="0" dirty="0" err="1">
                <a:ln>
                  <a:noFill/>
                </a:ln>
                <a:solidFill>
                  <a:srgbClr val="E74C3C"/>
                </a:solidFill>
                <a:effectLst/>
                <a:latin typeface="Consolas" panose="020B0609020204030204" pitchFamily="49" charset="0"/>
              </a:rPr>
              <a:t>json</a:t>
            </a:r>
            <a:r>
              <a:rPr kumimoji="0" lang="en-US" altLang="en-US" sz="2000" b="0" i="0" u="none" strike="noStrike" cap="none" normalizeH="0" baseline="0" dirty="0">
                <a:ln>
                  <a:noFill/>
                </a:ln>
                <a:solidFill>
                  <a:srgbClr val="505050"/>
                </a:solidFill>
                <a:effectLst/>
                <a:latin typeface="wf_segoe-ui_normal"/>
              </a:rPr>
              <a:t>, shown both in the list of network requests and in the Response Headers section. Also note the list of options presented by the browser (in this case, Microsoft Edge) in the Accept header in the Request Headers section.</a:t>
            </a:r>
            <a:r>
              <a:rPr kumimoji="0" lang="en-US" altLang="en-US" sz="20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3977184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a:xfrm>
            <a:off x="838200" y="365125"/>
            <a:ext cx="10515600" cy="1325563"/>
          </a:xfrm>
        </p:spPr>
        <p:txBody>
          <a:bodyPr anchor="ctr">
            <a:normAutofit/>
          </a:bodyPr>
          <a:lstStyle/>
          <a:p>
            <a:r>
              <a:rPr lang="en-IN" b="0" i="0">
                <a:effectLst/>
              </a:rPr>
              <a:t>Returning Plain Text data:</a:t>
            </a:r>
            <a:endParaRPr lang="en-US" dirty="0"/>
          </a:p>
        </p:txBody>
      </p:sp>
      <p:sp>
        <p:nvSpPr>
          <p:cNvPr id="3" name="Rectangle 1">
            <a:extLst>
              <a:ext uri="{FF2B5EF4-FFF2-40B4-BE49-F238E27FC236}">
                <a16:creationId xmlns:a16="http://schemas.microsoft.com/office/drawing/2014/main" id="{837B7293-9CEE-4B8F-8580-3ADE40D9F068}"/>
              </a:ext>
            </a:extLst>
          </p:cNvPr>
          <p:cNvSpPr>
            <a:spLocks noGrp="1" noChangeArrowheads="1"/>
          </p:cNvSpPr>
          <p:nvPr>
            <p:ph sz="half" idx="1"/>
          </p:nvPr>
        </p:nvSpPr>
        <p:spPr bwMode="auto">
          <a:xfrm>
            <a:off x="838200" y="1825625"/>
            <a:ext cx="5181600" cy="4351338"/>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marL="0" marR="0" lvl="0" indent="0" defTabSz="914400" rtl="0" eaLnBrk="0" fontAlgn="base" latinLnBrk="0" hangingPunct="0">
              <a:spcBef>
                <a:spcPct val="30000"/>
              </a:spcBef>
              <a:spcAft>
                <a:spcPct val="0"/>
              </a:spcAft>
              <a:buClrTx/>
              <a:buSzTx/>
              <a:buFontTx/>
              <a:buNone/>
              <a:tabLst/>
            </a:pPr>
            <a:r>
              <a:rPr kumimoji="0" lang="en-US" altLang="en-US" b="0" i="0" u="none" strike="noStrike" cap="none" normalizeH="0" baseline="0">
                <a:ln>
                  <a:noFill/>
                </a:ln>
                <a:effectLst/>
              </a:rPr>
              <a:t>// GET </a:t>
            </a:r>
            <a:r>
              <a:rPr kumimoji="0" lang="en-US" altLang="en-US" b="0" i="0" u="none" strike="noStrike" cap="none" normalizeH="0" baseline="0" err="1">
                <a:ln>
                  <a:noFill/>
                </a:ln>
                <a:effectLst/>
              </a:rPr>
              <a:t>api</a:t>
            </a:r>
            <a:r>
              <a:rPr kumimoji="0" lang="en-US" altLang="en-US" b="0" i="0" u="none" strike="noStrike" cap="none" normalizeH="0" baseline="0">
                <a:ln>
                  <a:noFill/>
                </a:ln>
                <a:effectLst/>
              </a:rPr>
              <a:t>/authors/about [</a:t>
            </a:r>
            <a:r>
              <a:rPr kumimoji="0" lang="en-US" altLang="en-US" b="0" i="0" u="none" strike="noStrike" cap="none" normalizeH="0" baseline="0" err="1">
                <a:ln>
                  <a:noFill/>
                </a:ln>
                <a:effectLst/>
              </a:rPr>
              <a:t>HttpGet</a:t>
            </a:r>
            <a:r>
              <a:rPr kumimoji="0" lang="en-US" altLang="en-US" b="0" i="0" u="none" strike="noStrike" cap="none" normalizeH="0" baseline="0">
                <a:ln>
                  <a:noFill/>
                </a:ln>
                <a:effectLst/>
              </a:rPr>
              <a:t>("About")] </a:t>
            </a:r>
          </a:p>
          <a:p>
            <a:pPr marL="0" marR="0" lvl="0" indent="0" defTabSz="914400" rtl="0" eaLnBrk="0" fontAlgn="base" latinLnBrk="0" hangingPunct="0">
              <a:spcBef>
                <a:spcPct val="30000"/>
              </a:spcBef>
              <a:spcAft>
                <a:spcPct val="0"/>
              </a:spcAft>
              <a:buClrTx/>
              <a:buSzTx/>
              <a:buFontTx/>
              <a:buNone/>
              <a:tabLst/>
            </a:pPr>
            <a:r>
              <a:rPr kumimoji="0" lang="en-US" altLang="en-US" b="0" i="0" u="none" strike="noStrike" cap="none" normalizeH="0" baseline="0">
                <a:ln>
                  <a:noFill/>
                </a:ln>
                <a:effectLst/>
              </a:rPr>
              <a:t>public </a:t>
            </a:r>
            <a:r>
              <a:rPr kumimoji="0" lang="en-US" altLang="en-US" b="0" i="0" u="none" strike="noStrike" cap="none" normalizeH="0" baseline="0" err="1">
                <a:ln>
                  <a:noFill/>
                </a:ln>
                <a:effectLst/>
              </a:rPr>
              <a:t>ContentResult</a:t>
            </a:r>
            <a:r>
              <a:rPr kumimoji="0" lang="en-US" altLang="en-US" b="0" i="0" u="none" strike="noStrike" cap="none" normalizeH="0" baseline="0">
                <a:ln>
                  <a:noFill/>
                </a:ln>
                <a:effectLst/>
              </a:rPr>
              <a:t> About() </a:t>
            </a:r>
          </a:p>
          <a:p>
            <a:pPr marL="0" marR="0" lvl="0" indent="0" defTabSz="914400" rtl="0" eaLnBrk="0" fontAlgn="base" latinLnBrk="0" hangingPunct="0">
              <a:spcBef>
                <a:spcPct val="30000"/>
              </a:spcBef>
              <a:spcAft>
                <a:spcPct val="0"/>
              </a:spcAft>
              <a:buClrTx/>
              <a:buSzTx/>
              <a:buFontTx/>
              <a:buNone/>
              <a:tabLst/>
            </a:pPr>
            <a:r>
              <a:rPr kumimoji="0" lang="en-US" altLang="en-US" b="0" i="0" u="none" strike="noStrike" cap="none" normalizeH="0" baseline="0">
                <a:ln>
                  <a:noFill/>
                </a:ln>
                <a:effectLst/>
              </a:rPr>
              <a:t>{ </a:t>
            </a:r>
          </a:p>
          <a:p>
            <a:pPr marL="0" marR="0" lvl="0" indent="0" defTabSz="914400" rtl="0" eaLnBrk="0" fontAlgn="base" latinLnBrk="0" hangingPunct="0">
              <a:spcBef>
                <a:spcPct val="30000"/>
              </a:spcBef>
              <a:spcAft>
                <a:spcPct val="0"/>
              </a:spcAft>
              <a:buClrTx/>
              <a:buSzTx/>
              <a:buFontTx/>
              <a:buNone/>
              <a:tabLst/>
            </a:pPr>
            <a:r>
              <a:rPr kumimoji="0" lang="en-US" altLang="en-US" b="0" i="0" u="none" strike="noStrike" cap="none" normalizeH="0" baseline="0">
                <a:ln>
                  <a:noFill/>
                </a:ln>
                <a:effectLst/>
              </a:rPr>
              <a:t>return Content("An API listing authors of  docs.asp.net."); </a:t>
            </a:r>
          </a:p>
          <a:p>
            <a:pPr marL="0" marR="0" lvl="0" indent="0" defTabSz="914400" rtl="0" eaLnBrk="0" fontAlgn="base" latinLnBrk="0" hangingPunct="0">
              <a:spcBef>
                <a:spcPct val="30000"/>
              </a:spcBef>
              <a:spcAft>
                <a:spcPct val="0"/>
              </a:spcAft>
              <a:buClrTx/>
              <a:buSzTx/>
              <a:buFontTx/>
              <a:buNone/>
              <a:tabLst/>
            </a:pPr>
            <a:r>
              <a:rPr kumimoji="0" lang="en-US" altLang="en-US" b="0" i="0" u="none" strike="noStrike" cap="none" normalizeH="0" baseline="0">
                <a:ln>
                  <a:noFill/>
                </a:ln>
                <a:effectLst/>
              </a:rPr>
              <a:t>} </a:t>
            </a:r>
          </a:p>
        </p:txBody>
      </p:sp>
      <p:pic>
        <p:nvPicPr>
          <p:cNvPr id="3075" name="Picture 3">
            <a:extLst>
              <a:ext uri="{FF2B5EF4-FFF2-40B4-BE49-F238E27FC236}">
                <a16:creationId xmlns:a16="http://schemas.microsoft.com/office/drawing/2014/main" id="{323BA671-118F-4DCB-8960-2FA415758F5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72202" y="1825625"/>
            <a:ext cx="5181600" cy="3329178"/>
          </a:xfrm>
          <a:prstGeom prst="rect">
            <a:avLst/>
          </a:prstGeom>
          <a:solidFill>
            <a:srgbClr val="FFFFFF"/>
          </a:solidFill>
        </p:spPr>
      </p:pic>
      <p:sp>
        <p:nvSpPr>
          <p:cNvPr id="5" name="Rectangle 4">
            <a:extLst>
              <a:ext uri="{FF2B5EF4-FFF2-40B4-BE49-F238E27FC236}">
                <a16:creationId xmlns:a16="http://schemas.microsoft.com/office/drawing/2014/main" id="{5D135B20-9F11-410A-9DB4-C76FE42DC1AF}"/>
              </a:ext>
            </a:extLst>
          </p:cNvPr>
          <p:cNvSpPr>
            <a:spLocks noChangeArrowheads="1"/>
          </p:cNvSpPr>
          <p:nvPr/>
        </p:nvSpPr>
        <p:spPr bwMode="auto">
          <a:xfrm>
            <a:off x="533400" y="5069800"/>
            <a:ext cx="4981575"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505050"/>
                </a:solidFill>
                <a:effectLst/>
                <a:latin typeface="wf_segoe-ui_normal"/>
              </a:rPr>
              <a:t>Note in this case the </a:t>
            </a:r>
            <a:r>
              <a:rPr kumimoji="0" lang="en-US" altLang="en-US" sz="1400" b="0" i="0" u="none" strike="noStrike" cap="none" normalizeH="0" baseline="0">
                <a:ln>
                  <a:noFill/>
                </a:ln>
                <a:solidFill>
                  <a:srgbClr val="E74C3C"/>
                </a:solidFill>
                <a:effectLst/>
                <a:latin typeface="Consolas" panose="020B0609020204030204" pitchFamily="49" charset="0"/>
              </a:rPr>
              <a:t>Content-Type</a:t>
            </a:r>
            <a:r>
              <a:rPr kumimoji="0" lang="en-US" altLang="en-US" sz="1400" b="0" i="0" u="none" strike="noStrike" cap="none" normalizeH="0" baseline="0">
                <a:ln>
                  <a:noFill/>
                </a:ln>
                <a:solidFill>
                  <a:srgbClr val="505050"/>
                </a:solidFill>
                <a:effectLst/>
                <a:latin typeface="wf_segoe-ui_normal"/>
              </a:rPr>
              <a:t> returned is </a:t>
            </a:r>
            <a:r>
              <a:rPr kumimoji="0" lang="en-US" altLang="en-US" sz="1400" b="0" i="0" u="none" strike="noStrike" cap="none" normalizeH="0" baseline="0">
                <a:ln>
                  <a:noFill/>
                </a:ln>
                <a:solidFill>
                  <a:srgbClr val="E74C3C"/>
                </a:solidFill>
                <a:effectLst/>
                <a:latin typeface="Consolas" panose="020B0609020204030204" pitchFamily="49" charset="0"/>
              </a:rPr>
              <a:t>text/plain</a:t>
            </a:r>
            <a:r>
              <a:rPr kumimoji="0" lang="en-US" altLang="en-US" sz="1400" b="0" i="0" u="none" strike="noStrike" cap="none" normalizeH="0" baseline="0">
                <a:ln>
                  <a:noFill/>
                </a:ln>
                <a:solidFill>
                  <a:srgbClr val="505050"/>
                </a:solidFill>
                <a:effectLst/>
                <a:latin typeface="wf_segoe-ui_normal"/>
              </a:rPr>
              <a:t>. You can also achieve this same behavior using just a string response type:</a:t>
            </a:r>
            <a:endParaRPr kumimoji="0" lang="en-US" altLang="en-US" sz="1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404040"/>
                </a:solidFill>
                <a:effectLst/>
                <a:latin typeface="Consolas" panose="020B0609020204030204" pitchFamily="49" charset="0"/>
              </a:rPr>
              <a:t>// GET api/authors/version</a:t>
            </a:r>
            <a:endParaRPr kumimoji="0" lang="en-US" altLang="en-US" sz="1400" b="0" i="0" u="none" strike="noStrike" cap="none" normalizeH="0" baseline="0">
              <a:ln>
                <a:noFill/>
              </a:ln>
              <a:solidFill>
                <a:schemeClr val="tx1"/>
              </a:solidFill>
              <a:effectLst/>
            </a:endParaRPr>
          </a:p>
        </p:txBody>
      </p:sp>
      <p:sp>
        <p:nvSpPr>
          <p:cNvPr id="6" name="Rectangle 5">
            <a:extLst>
              <a:ext uri="{FF2B5EF4-FFF2-40B4-BE49-F238E27FC236}">
                <a16:creationId xmlns:a16="http://schemas.microsoft.com/office/drawing/2014/main" id="{C823518A-0821-4FB7-A0A4-273FAFD370FA}"/>
              </a:ext>
            </a:extLst>
          </p:cNvPr>
          <p:cNvSpPr>
            <a:spLocks noChangeArrowheads="1"/>
          </p:cNvSpPr>
          <p:nvPr/>
        </p:nvSpPr>
        <p:spPr bwMode="auto">
          <a:xfrm>
            <a:off x="5649992" y="5439131"/>
            <a:ext cx="5313930"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040"/>
                </a:solidFill>
                <a:effectLst/>
                <a:latin typeface="Consolas" panose="020B0609020204030204" pitchFamily="49" charset="0"/>
              </a:rPr>
              <a:t>// GET </a:t>
            </a:r>
            <a:r>
              <a:rPr kumimoji="0" lang="en-US" altLang="en-US" sz="1600" b="0" i="0" u="none" strike="noStrike" cap="none" normalizeH="0" baseline="0" dirty="0" err="1">
                <a:ln>
                  <a:noFill/>
                </a:ln>
                <a:solidFill>
                  <a:srgbClr val="404040"/>
                </a:solidFill>
                <a:effectLst/>
                <a:latin typeface="Consolas" panose="020B0609020204030204" pitchFamily="49" charset="0"/>
              </a:rPr>
              <a:t>api</a:t>
            </a:r>
            <a:r>
              <a:rPr kumimoji="0" lang="en-US" altLang="en-US" sz="1600" b="0" i="0" u="none" strike="noStrike" cap="none" normalizeH="0" baseline="0" dirty="0">
                <a:ln>
                  <a:noFill/>
                </a:ln>
                <a:solidFill>
                  <a:srgbClr val="404040"/>
                </a:solidFill>
                <a:effectLst/>
                <a:latin typeface="Consolas" panose="020B0609020204030204" pitchFamily="49" charset="0"/>
              </a:rPr>
              <a:t>/authors/version [</a:t>
            </a:r>
            <a:r>
              <a:rPr kumimoji="0" lang="en-US" altLang="en-US" sz="1600" b="0" i="0" u="none" strike="noStrike" cap="none" normalizeH="0" baseline="0" dirty="0" err="1">
                <a:ln>
                  <a:noFill/>
                </a:ln>
                <a:solidFill>
                  <a:srgbClr val="404040"/>
                </a:solidFill>
                <a:effectLst/>
                <a:latin typeface="Consolas" panose="020B0609020204030204" pitchFamily="49" charset="0"/>
              </a:rPr>
              <a:t>HttpGet</a:t>
            </a:r>
            <a:r>
              <a:rPr kumimoji="0" lang="en-US" altLang="en-US" sz="1600" b="0" i="0" u="none" strike="noStrike" cap="none" normalizeH="0" baseline="0" dirty="0">
                <a:ln>
                  <a:noFill/>
                </a:ln>
                <a:solidFill>
                  <a:srgbClr val="404040"/>
                </a:solidFill>
                <a:effectLst/>
                <a:latin typeface="Consolas" panose="020B0609020204030204" pitchFamily="49" charset="0"/>
              </a:rPr>
              <a:t>("version")]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040"/>
                </a:solidFill>
                <a:effectLst/>
                <a:latin typeface="Consolas" panose="020B0609020204030204" pitchFamily="49" charset="0"/>
              </a:rPr>
              <a:t> public string Version()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040"/>
                </a:solidFill>
                <a:effectLst/>
                <a:latin typeface="Consolas" panose="020B0609020204030204" pitchFamily="49" charset="0"/>
              </a:rPr>
              <a:t>{ return "Version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040"/>
                </a:solidFill>
                <a:effectLst/>
                <a:latin typeface="Consolas" panose="020B0609020204030204" pitchFamily="49" charset="0"/>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5752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a:r>
              <a:rPr lang="en-IN" b="1" i="0" u="none" strike="noStrike" dirty="0">
                <a:solidFill>
                  <a:srgbClr val="404040"/>
                </a:solidFill>
                <a:effectLst/>
                <a:latin typeface="wf_segoe-ui_light"/>
                <a:hlinkClick r:id="rId2"/>
              </a:rPr>
              <a:t>Content Negotiation</a:t>
            </a:r>
            <a:r>
              <a:rPr lang="en-IN" b="1" i="0" u="none" strike="noStrike" dirty="0">
                <a:solidFill>
                  <a:srgbClr val="404040"/>
                </a:solidFill>
                <a:effectLst/>
                <a:latin typeface="wf_segoe-ui_light"/>
              </a:rPr>
              <a:t>:</a:t>
            </a:r>
            <a:endParaRPr lang="en-IN" b="1" i="0" dirty="0">
              <a:solidFill>
                <a:srgbClr val="222222"/>
              </a:solidFill>
              <a:effectLst/>
              <a:latin typeface="wf_segoe-ui_light"/>
            </a:endParaRP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lstStyle/>
          <a:p>
            <a:r>
              <a:rPr lang="en-IN" dirty="0"/>
              <a:t>What is Negotiation?</a:t>
            </a:r>
          </a:p>
          <a:p>
            <a:pPr marL="0" indent="0">
              <a:buNone/>
            </a:pPr>
            <a:r>
              <a:rPr lang="en-US" sz="2000" b="0" i="0" dirty="0">
                <a:solidFill>
                  <a:srgbClr val="202124"/>
                </a:solidFill>
                <a:effectLst/>
                <a:latin typeface="arial" panose="020B0604020202020204" pitchFamily="34" charset="0"/>
              </a:rPr>
              <a:t>A negotiation is </a:t>
            </a:r>
            <a:r>
              <a:rPr lang="en-US" sz="2000" b="1" i="0" dirty="0">
                <a:solidFill>
                  <a:srgbClr val="202124"/>
                </a:solidFill>
                <a:effectLst/>
                <a:latin typeface="arial" panose="020B0604020202020204" pitchFamily="34" charset="0"/>
              </a:rPr>
              <a:t>a strategic discussion that resolves an issue in a way that both parties find acceptable</a:t>
            </a:r>
            <a:r>
              <a:rPr lang="en-US" sz="2000" b="0" i="0" dirty="0">
                <a:solidFill>
                  <a:srgbClr val="202124"/>
                </a:solidFill>
                <a:effectLst/>
                <a:latin typeface="arial" panose="020B0604020202020204" pitchFamily="34" charset="0"/>
              </a:rPr>
              <a:t>. In a negotiation, each party tries to persuade the other to agree with his or her point of view. By negotiating, all involved parties try to avoid arguing but agree to reach some form of compromise.</a:t>
            </a:r>
          </a:p>
          <a:p>
            <a:pPr marL="0" indent="0">
              <a:buNone/>
            </a:pPr>
            <a:r>
              <a:rPr lang="en-US" sz="2000" dirty="0">
                <a:solidFill>
                  <a:srgbClr val="202124"/>
                </a:solidFill>
                <a:latin typeface="arial" panose="020B0604020202020204" pitchFamily="34" charset="0"/>
              </a:rPr>
              <a:t>What is Content Negotiation in asp.net core Web API?</a:t>
            </a:r>
            <a:r>
              <a:rPr lang="en-US" sz="1600" b="0" i="0" dirty="0">
                <a:solidFill>
                  <a:srgbClr val="202124"/>
                </a:solidFill>
                <a:effectLst/>
                <a:latin typeface="arial" panose="020B0604020202020204" pitchFamily="34" charset="0"/>
              </a:rPr>
              <a:t> </a:t>
            </a:r>
          </a:p>
          <a:p>
            <a:pPr marL="0" indent="0">
              <a:buNone/>
            </a:pPr>
            <a:r>
              <a:rPr lang="en-US" sz="2000" i="0" dirty="0">
                <a:solidFill>
                  <a:srgbClr val="202124"/>
                </a:solidFill>
                <a:effectLst/>
                <a:latin typeface="arial" panose="020B0604020202020204" pitchFamily="34" charset="0"/>
              </a:rPr>
              <a:t>Content negotiation may be defined as the process of inspecting the structure of an incoming HTTP request to determine the best representation of a resource from amongst multiple available representations of the same resource.</a:t>
            </a:r>
            <a:endParaRPr lang="en-IN" sz="2000" dirty="0"/>
          </a:p>
        </p:txBody>
      </p:sp>
    </p:spTree>
    <p:extLst>
      <p:ext uri="{BB962C8B-B14F-4D97-AF65-F5344CB8AC3E}">
        <p14:creationId xmlns:p14="http://schemas.microsoft.com/office/powerpoint/2010/main" val="4111544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kumimoji="0" lang="en-US" altLang="en-US" sz="2800" b="0" i="0" u="none" strike="noStrike" cap="none" normalizeH="0" baseline="0" dirty="0">
                <a:ln>
                  <a:noFill/>
                </a:ln>
                <a:solidFill>
                  <a:srgbClr val="505050"/>
                </a:solidFill>
                <a:effectLst/>
                <a:latin typeface="wf_segoe-ui_normal"/>
              </a:rPr>
              <a:t>Content negotiation</a:t>
            </a:r>
            <a:endParaRPr lang="en-US" dirty="0"/>
          </a:p>
        </p:txBody>
      </p:sp>
      <p:sp>
        <p:nvSpPr>
          <p:cNvPr id="3" name="Rectangle 1">
            <a:extLst>
              <a:ext uri="{FF2B5EF4-FFF2-40B4-BE49-F238E27FC236}">
                <a16:creationId xmlns:a16="http://schemas.microsoft.com/office/drawing/2014/main" id="{BB1AAF43-5399-47E9-B8E2-F76E5D15F131}"/>
              </a:ext>
            </a:extLst>
          </p:cNvPr>
          <p:cNvSpPr>
            <a:spLocks noGrp="1" noChangeArrowheads="1"/>
          </p:cNvSpPr>
          <p:nvPr>
            <p:ph idx="1"/>
          </p:nvPr>
        </p:nvSpPr>
        <p:spPr bwMode="auto">
          <a:xfrm>
            <a:off x="433760" y="1075765"/>
            <a:ext cx="9145245"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05050"/>
                </a:solidFill>
                <a:effectLst/>
                <a:latin typeface="wf_segoe-ui_normal"/>
              </a:rPr>
              <a:t>Content negotiation (</a:t>
            </a:r>
            <a:r>
              <a:rPr kumimoji="0" lang="en-US" altLang="en-US" sz="2000" b="0" i="1" u="none" strike="noStrike" cap="none" normalizeH="0" baseline="0" dirty="0" err="1">
                <a:ln>
                  <a:noFill/>
                </a:ln>
                <a:solidFill>
                  <a:srgbClr val="505050"/>
                </a:solidFill>
                <a:effectLst/>
                <a:latin typeface="wf_segoe-ui_normal"/>
              </a:rPr>
              <a:t>conneg</a:t>
            </a:r>
            <a:r>
              <a:rPr kumimoji="0" lang="en-US" altLang="en-US" sz="2000" b="0" i="0" u="none" strike="noStrike" cap="none" normalizeH="0" baseline="0" dirty="0">
                <a:ln>
                  <a:noFill/>
                </a:ln>
                <a:solidFill>
                  <a:srgbClr val="505050"/>
                </a:solidFill>
                <a:effectLst/>
                <a:latin typeface="wf_segoe-ui_normal"/>
              </a:rPr>
              <a:t> for short) occurs when the client specifies an </a:t>
            </a:r>
            <a:r>
              <a:rPr kumimoji="0" lang="en-US" altLang="en-US" sz="2000" b="0" i="0" u="none" strike="noStrike" cap="none" normalizeH="0" baseline="0" dirty="0">
                <a:ln>
                  <a:noFill/>
                </a:ln>
                <a:solidFill>
                  <a:srgbClr val="2B59A9"/>
                </a:solidFill>
                <a:effectLst/>
                <a:latin typeface="wf_segoe-ui_normal"/>
                <a:hlinkClick r:id="rId2"/>
              </a:rPr>
              <a:t>Accept header</a:t>
            </a:r>
            <a:r>
              <a:rPr kumimoji="0" lang="en-US" altLang="en-US" sz="2000" b="0" i="0" u="none" strike="noStrike" cap="none" normalizeH="0" baseline="0" dirty="0">
                <a:ln>
                  <a:noFill/>
                </a:ln>
                <a:solidFill>
                  <a:srgbClr val="505050"/>
                </a:solidFill>
                <a:effectLst/>
                <a:latin typeface="wf_segoe-ui_normal"/>
              </a:rPr>
              <a:t>. The default format used by ASP.NET Core MVC is JSON. Content negotiation is implemented by </a:t>
            </a:r>
            <a:r>
              <a:rPr kumimoji="0" lang="en-US" altLang="en-US" sz="2000" b="0" i="0" u="none" strike="noStrike" cap="none" normalizeH="0" baseline="0" dirty="0" err="1">
                <a:ln>
                  <a:noFill/>
                </a:ln>
                <a:solidFill>
                  <a:srgbClr val="E74C3C"/>
                </a:solidFill>
                <a:effectLst/>
                <a:latin typeface="Consolas" panose="020B0609020204030204" pitchFamily="49" charset="0"/>
              </a:rPr>
              <a:t>ObjectResult</a:t>
            </a:r>
            <a:r>
              <a:rPr kumimoji="0" lang="en-US" altLang="en-US" sz="2000" b="0" i="0" u="none" strike="noStrike" cap="none" normalizeH="0" baseline="0" dirty="0">
                <a:ln>
                  <a:noFill/>
                </a:ln>
                <a:solidFill>
                  <a:srgbClr val="505050"/>
                </a:solidFill>
                <a:effectLst/>
                <a:latin typeface="wf_segoe-ui_normal"/>
              </a:rPr>
              <a:t>. It is also built into the status code specific action results returned from the helper methods (which are all based on </a:t>
            </a:r>
            <a:r>
              <a:rPr kumimoji="0" lang="en-US" altLang="en-US" sz="2000" b="0" i="0" u="none" strike="noStrike" cap="none" normalizeH="0" baseline="0" dirty="0" err="1">
                <a:ln>
                  <a:noFill/>
                </a:ln>
                <a:solidFill>
                  <a:srgbClr val="E74C3C"/>
                </a:solidFill>
                <a:effectLst/>
                <a:latin typeface="Consolas" panose="020B0609020204030204" pitchFamily="49" charset="0"/>
              </a:rPr>
              <a:t>ObjectResult</a:t>
            </a:r>
            <a:r>
              <a:rPr kumimoji="0" lang="en-US" altLang="en-US" sz="2000" b="0" i="0" u="none" strike="noStrike" cap="none" normalizeH="0" baseline="0" dirty="0">
                <a:ln>
                  <a:noFill/>
                </a:ln>
                <a:solidFill>
                  <a:srgbClr val="505050"/>
                </a:solidFill>
                <a:effectLst/>
                <a:latin typeface="wf_segoe-ui_normal"/>
              </a:rPr>
              <a:t>). You can also return a model type (a class you’ve defined as your data transfer type) and the framework will automatically wrap it in an </a:t>
            </a:r>
            <a:r>
              <a:rPr kumimoji="0" lang="en-US" altLang="en-US" sz="2000" b="0" i="0" u="none" strike="noStrike" cap="none" normalizeH="0" baseline="0" dirty="0" err="1">
                <a:ln>
                  <a:noFill/>
                </a:ln>
                <a:solidFill>
                  <a:srgbClr val="E74C3C"/>
                </a:solidFill>
                <a:effectLst/>
                <a:latin typeface="Consolas" panose="020B0609020204030204" pitchFamily="49" charset="0"/>
              </a:rPr>
              <a:t>ObjectResult</a:t>
            </a:r>
            <a:r>
              <a:rPr kumimoji="0" lang="en-US" altLang="en-US" sz="2000" b="0" i="0" u="none" strike="noStrike" cap="none" normalizeH="0" baseline="0" dirty="0">
                <a:ln>
                  <a:noFill/>
                </a:ln>
                <a:solidFill>
                  <a:srgbClr val="505050"/>
                </a:solidFill>
                <a:effectLst/>
                <a:latin typeface="wf_segoe-ui_normal"/>
              </a:rPr>
              <a:t> for you.</a:t>
            </a:r>
            <a:r>
              <a:rPr kumimoji="0" lang="en-US" altLang="en-US" sz="2000" b="0" i="0" u="none" strike="noStrike" cap="none" normalizeH="0" baseline="0" dirty="0">
                <a:ln>
                  <a:noFill/>
                </a:ln>
                <a:solidFill>
                  <a:schemeClr val="tx1"/>
                </a:solidFill>
                <a:effectLst/>
              </a:rPr>
              <a:t> </a:t>
            </a:r>
          </a:p>
        </p:txBody>
      </p:sp>
      <p:sp>
        <p:nvSpPr>
          <p:cNvPr id="5" name="Rectangle 2">
            <a:extLst>
              <a:ext uri="{FF2B5EF4-FFF2-40B4-BE49-F238E27FC236}">
                <a16:creationId xmlns:a16="http://schemas.microsoft.com/office/drawing/2014/main" id="{E3A36142-DD2D-4E88-A1EE-092717133DE0}"/>
              </a:ext>
            </a:extLst>
          </p:cNvPr>
          <p:cNvSpPr>
            <a:spLocks noChangeArrowheads="1"/>
          </p:cNvSpPr>
          <p:nvPr/>
        </p:nvSpPr>
        <p:spPr bwMode="auto">
          <a:xfrm>
            <a:off x="433760" y="3059668"/>
            <a:ext cx="716555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505050"/>
                </a:solidFill>
                <a:effectLst/>
                <a:latin typeface="wf_segoe-ui_normal"/>
              </a:rPr>
              <a:t>The following action method uses the </a:t>
            </a:r>
            <a:r>
              <a:rPr kumimoji="0" lang="en-US" altLang="en-US" b="0" i="0" u="none" strike="noStrike" cap="none" normalizeH="0" baseline="0">
                <a:ln>
                  <a:noFill/>
                </a:ln>
                <a:solidFill>
                  <a:srgbClr val="E74C3C"/>
                </a:solidFill>
                <a:effectLst/>
                <a:latin typeface="Consolas" panose="020B0609020204030204" pitchFamily="49" charset="0"/>
              </a:rPr>
              <a:t>Ok</a:t>
            </a:r>
            <a:r>
              <a:rPr kumimoji="0" lang="en-US" altLang="en-US" b="0" i="0" u="none" strike="noStrike" cap="none" normalizeH="0" baseline="0">
                <a:ln>
                  <a:noFill/>
                </a:ln>
                <a:solidFill>
                  <a:srgbClr val="505050"/>
                </a:solidFill>
                <a:effectLst/>
                <a:latin typeface="wf_segoe-ui_normal"/>
              </a:rPr>
              <a:t> and </a:t>
            </a:r>
            <a:r>
              <a:rPr kumimoji="0" lang="en-US" altLang="en-US" b="0" i="0" u="none" strike="noStrike" cap="none" normalizeH="0" baseline="0">
                <a:ln>
                  <a:noFill/>
                </a:ln>
                <a:solidFill>
                  <a:srgbClr val="E74C3C"/>
                </a:solidFill>
                <a:effectLst/>
                <a:latin typeface="Consolas" panose="020B0609020204030204" pitchFamily="49" charset="0"/>
              </a:rPr>
              <a:t>NotFound</a:t>
            </a:r>
            <a:r>
              <a:rPr kumimoji="0" lang="en-US" altLang="en-US" b="0" i="0" u="none" strike="noStrike" cap="none" normalizeH="0" baseline="0">
                <a:ln>
                  <a:noFill/>
                </a:ln>
                <a:solidFill>
                  <a:srgbClr val="505050"/>
                </a:solidFill>
                <a:effectLst/>
                <a:latin typeface="wf_segoe-ui_normal"/>
              </a:rPr>
              <a:t> helper methods:</a:t>
            </a:r>
            <a:r>
              <a:rPr kumimoji="0" lang="en-US" altLang="en-US" b="0" i="0" u="none" strike="noStrike" cap="none" normalizeH="0" baseline="0">
                <a:ln>
                  <a:noFill/>
                </a:ln>
                <a:solidFill>
                  <a:schemeClr val="tx1"/>
                </a:solidFill>
                <a:effectLst/>
              </a:rPr>
              <a:t> </a:t>
            </a:r>
          </a:p>
        </p:txBody>
      </p:sp>
      <p:sp>
        <p:nvSpPr>
          <p:cNvPr id="6" name="Rectangle 3">
            <a:extLst>
              <a:ext uri="{FF2B5EF4-FFF2-40B4-BE49-F238E27FC236}">
                <a16:creationId xmlns:a16="http://schemas.microsoft.com/office/drawing/2014/main" id="{49AA7520-2E90-46A8-8822-E9CA1CC0F052}"/>
              </a:ext>
            </a:extLst>
          </p:cNvPr>
          <p:cNvSpPr>
            <a:spLocks noChangeArrowheads="1"/>
          </p:cNvSpPr>
          <p:nvPr/>
        </p:nvSpPr>
        <p:spPr bwMode="auto">
          <a:xfrm>
            <a:off x="630313" y="3641102"/>
            <a:ext cx="7785717" cy="24375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404040"/>
                </a:solidFill>
                <a:effectLst/>
                <a:latin typeface="Consolas" panose="020B0609020204030204" pitchFamily="49" charset="0"/>
              </a:rPr>
              <a:t>// GET: </a:t>
            </a:r>
            <a:r>
              <a:rPr kumimoji="0" lang="en-US" altLang="en-US" b="0" i="0" u="none" strike="noStrike" cap="none" normalizeH="0" baseline="0" dirty="0" err="1">
                <a:ln>
                  <a:noFill/>
                </a:ln>
                <a:solidFill>
                  <a:srgbClr val="404040"/>
                </a:solidFill>
                <a:effectLst/>
                <a:latin typeface="Consolas" panose="020B0609020204030204" pitchFamily="49" charset="0"/>
              </a:rPr>
              <a:t>api</a:t>
            </a:r>
            <a:r>
              <a:rPr kumimoji="0" lang="en-US" altLang="en-US" b="0" i="0" u="none" strike="noStrike" cap="none" normalizeH="0" baseline="0" dirty="0">
                <a:ln>
                  <a:noFill/>
                </a:ln>
                <a:solidFill>
                  <a:srgbClr val="404040"/>
                </a:solidFill>
                <a:effectLst/>
                <a:latin typeface="Consolas" panose="020B0609020204030204" pitchFamily="49" charset="0"/>
              </a:rPr>
              <a:t>/authors/</a:t>
            </a:r>
            <a:r>
              <a:rPr kumimoji="0" lang="en-US" altLang="en-US" b="0" i="0" u="none" strike="noStrike" cap="none" normalizeH="0" baseline="0" dirty="0" err="1">
                <a:ln>
                  <a:noFill/>
                </a:ln>
                <a:solidFill>
                  <a:srgbClr val="404040"/>
                </a:solidFill>
                <a:effectLst/>
                <a:latin typeface="Consolas" panose="020B0609020204030204" pitchFamily="49" charset="0"/>
              </a:rPr>
              <a:t>search?namelike</a:t>
            </a:r>
            <a:r>
              <a:rPr kumimoji="0" lang="en-US" altLang="en-US" b="0" i="0" u="none" strike="noStrike" cap="none" normalizeH="0" baseline="0" dirty="0">
                <a:ln>
                  <a:noFill/>
                </a:ln>
                <a:solidFill>
                  <a:srgbClr val="404040"/>
                </a:solidFill>
                <a:effectLst/>
                <a:latin typeface="Consolas" panose="020B0609020204030204" pitchFamily="49" charset="0"/>
              </a:rPr>
              <a:t>=</a:t>
            </a:r>
            <a:r>
              <a:rPr kumimoji="0" lang="en-US" altLang="en-US" b="0" i="0" u="none" strike="noStrike" cap="none" normalizeH="0" baseline="0" dirty="0" err="1">
                <a:ln>
                  <a:noFill/>
                </a:ln>
                <a:solidFill>
                  <a:srgbClr val="404040"/>
                </a:solidFill>
                <a:effectLst/>
                <a:latin typeface="Consolas" panose="020B0609020204030204" pitchFamily="49" charset="0"/>
              </a:rPr>
              <a:t>th</a:t>
            </a:r>
            <a:r>
              <a:rPr kumimoji="0" lang="en-US" altLang="en-US" b="0" i="0" u="none" strike="noStrike" cap="none" normalizeH="0" baseline="0" dirty="0">
                <a:ln>
                  <a:noFill/>
                </a:ln>
                <a:solidFill>
                  <a:srgbClr val="404040"/>
                </a:solidFill>
                <a:effectLst/>
                <a:latin typeface="Consolas" panose="020B0609020204030204" pitchFamily="49" charset="0"/>
              </a:rPr>
              <a:t> [</a:t>
            </a:r>
            <a:r>
              <a:rPr kumimoji="0" lang="en-US" altLang="en-US" b="0" i="0" u="none" strike="noStrike" cap="none" normalizeH="0" baseline="0" dirty="0" err="1">
                <a:ln>
                  <a:noFill/>
                </a:ln>
                <a:solidFill>
                  <a:srgbClr val="404040"/>
                </a:solidFill>
                <a:effectLst/>
                <a:latin typeface="Consolas" panose="020B0609020204030204" pitchFamily="49" charset="0"/>
              </a:rPr>
              <a:t>HttpGet</a:t>
            </a:r>
            <a:r>
              <a:rPr kumimoji="0" lang="en-US" altLang="en-US" b="0" i="0" u="none" strike="noStrike" cap="none" normalizeH="0" baseline="0" dirty="0">
                <a:ln>
                  <a:noFill/>
                </a:ln>
                <a:solidFill>
                  <a:srgbClr val="404040"/>
                </a:solidFill>
                <a:effectLst/>
                <a:latin typeface="Consolas" panose="020B0609020204030204" pitchFamily="49" charset="0"/>
              </a:rPr>
              <a:t>("Search")]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404040"/>
                </a:solidFill>
                <a:effectLst/>
                <a:latin typeface="Consolas" panose="020B0609020204030204" pitchFamily="49" charset="0"/>
              </a:rPr>
              <a:t>public </a:t>
            </a:r>
            <a:r>
              <a:rPr kumimoji="0" lang="en-US" altLang="en-US" b="0" i="0" u="none" strike="noStrike" cap="none" normalizeH="0" baseline="0" dirty="0" err="1">
                <a:ln>
                  <a:noFill/>
                </a:ln>
                <a:solidFill>
                  <a:schemeClr val="tx1"/>
                </a:solidFill>
                <a:effectLst/>
                <a:latin typeface="Arial" panose="020B0604020202020204" pitchFamily="34" charset="0"/>
              </a:rPr>
              <a:t>IActionResult</a:t>
            </a:r>
            <a:r>
              <a:rPr kumimoji="0" lang="en-US" altLang="en-US" b="0" i="0" u="none" strike="noStrike" cap="none" normalizeH="0" baseline="0" dirty="0">
                <a:ln>
                  <a:noFill/>
                </a:ln>
                <a:solidFill>
                  <a:srgbClr val="404040"/>
                </a:solidFill>
                <a:effectLst/>
                <a:latin typeface="Consolas" panose="020B0609020204030204" pitchFamily="49" charset="0"/>
              </a:rPr>
              <a:t> Search(string </a:t>
            </a:r>
            <a:r>
              <a:rPr kumimoji="0" lang="en-US" altLang="en-US" b="0" i="0" u="none" strike="noStrike" cap="none" normalizeH="0" baseline="0" dirty="0" err="1">
                <a:ln>
                  <a:noFill/>
                </a:ln>
                <a:solidFill>
                  <a:schemeClr val="tx1"/>
                </a:solidFill>
                <a:effectLst/>
                <a:latin typeface="Arial" panose="020B0604020202020204" pitchFamily="34" charset="0"/>
              </a:rPr>
              <a:t>namelike</a:t>
            </a:r>
            <a:r>
              <a:rPr kumimoji="0" lang="en-US" altLang="en-US" b="0" i="0" u="none" strike="noStrike" cap="none" normalizeH="0" baseline="0" dirty="0">
                <a:ln>
                  <a:noFill/>
                </a:ln>
                <a:solidFill>
                  <a:srgbClr val="404040"/>
                </a:solidFill>
                <a:effectLst/>
                <a:latin typeface="Consolas" panose="020B06090202040302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404040"/>
                </a:solidFill>
                <a:effectLst/>
                <a:latin typeface="Consolas" panose="020B0609020204030204" pitchFamily="49" charset="0"/>
              </a:rPr>
              <a:t>{ var </a:t>
            </a:r>
            <a:r>
              <a:rPr kumimoji="0" lang="en-US" altLang="en-US" b="0" i="0" u="none" strike="noStrike" cap="none" normalizeH="0" baseline="0" dirty="0">
                <a:ln>
                  <a:noFill/>
                </a:ln>
                <a:solidFill>
                  <a:schemeClr val="tx1"/>
                </a:solidFill>
                <a:effectLst/>
                <a:latin typeface="Arial" panose="020B0604020202020204" pitchFamily="34" charset="0"/>
              </a:rPr>
              <a:t>result</a:t>
            </a:r>
            <a:r>
              <a:rPr kumimoji="0" lang="en-US" altLang="en-US" b="0" i="0" u="none" strike="noStrike" cap="none" normalizeH="0" baseline="0" dirty="0">
                <a:ln>
                  <a:noFill/>
                </a:ln>
                <a:solidFill>
                  <a:srgbClr val="404040"/>
                </a:solidFill>
                <a:effectLst/>
                <a:latin typeface="Consolas" panose="020B0609020204030204" pitchFamily="49" charset="0"/>
              </a:rPr>
              <a:t> = </a:t>
            </a:r>
            <a:r>
              <a:rPr kumimoji="0" lang="en-US" altLang="en-US" b="0" i="0" u="none" strike="noStrike" cap="none" normalizeH="0" baseline="0" dirty="0">
                <a:ln>
                  <a:noFill/>
                </a:ln>
                <a:solidFill>
                  <a:schemeClr val="tx1"/>
                </a:solidFill>
                <a:effectLst/>
                <a:latin typeface="Arial" panose="020B0604020202020204" pitchFamily="34" charset="0"/>
              </a:rPr>
              <a:t>_</a:t>
            </a:r>
            <a:r>
              <a:rPr kumimoji="0" lang="en-US" altLang="en-US" b="0" i="0" u="none" strike="noStrike" cap="none" normalizeH="0" baseline="0" dirty="0" err="1">
                <a:ln>
                  <a:noFill/>
                </a:ln>
                <a:solidFill>
                  <a:schemeClr val="tx1"/>
                </a:solidFill>
                <a:effectLst/>
                <a:latin typeface="Arial" panose="020B0604020202020204" pitchFamily="34" charset="0"/>
              </a:rPr>
              <a:t>authorRepository</a:t>
            </a:r>
            <a:r>
              <a:rPr kumimoji="0" lang="en-US" altLang="en-US" b="0" i="0" u="none" strike="noStrike" cap="none" normalizeH="0" baseline="0" dirty="0" err="1">
                <a:ln>
                  <a:noFill/>
                </a:ln>
                <a:solidFill>
                  <a:srgbClr val="404040"/>
                </a:solidFill>
                <a:effectLst/>
                <a:latin typeface="Consolas" panose="020B0609020204030204" pitchFamily="49" charset="0"/>
              </a:rPr>
              <a:t>.</a:t>
            </a:r>
            <a:r>
              <a:rPr kumimoji="0" lang="en-US" altLang="en-US" b="0" i="0" u="none" strike="noStrike" cap="none" normalizeH="0" baseline="0" dirty="0" err="1">
                <a:ln>
                  <a:noFill/>
                </a:ln>
                <a:solidFill>
                  <a:schemeClr val="tx1"/>
                </a:solidFill>
                <a:effectLst/>
                <a:latin typeface="Arial" panose="020B0604020202020204" pitchFamily="34" charset="0"/>
              </a:rPr>
              <a:t>GetByNameSubstring</a:t>
            </a:r>
            <a:r>
              <a:rPr kumimoji="0" lang="en-US" altLang="en-US" b="0" i="0" u="none" strike="noStrike" cap="none" normalizeH="0" baseline="0" dirty="0">
                <a:ln>
                  <a:noFill/>
                </a:ln>
                <a:solidFill>
                  <a:srgbClr val="404040"/>
                </a:solidFill>
                <a:effectLst/>
                <a:latin typeface="Consolas" panose="020B0609020204030204" pitchFamily="49" charset="0"/>
              </a:rPr>
              <a:t>(</a:t>
            </a:r>
            <a:r>
              <a:rPr kumimoji="0" lang="en-US" altLang="en-US" b="0" i="0" u="none" strike="noStrike" cap="none" normalizeH="0" baseline="0" dirty="0" err="1">
                <a:ln>
                  <a:noFill/>
                </a:ln>
                <a:solidFill>
                  <a:schemeClr val="tx1"/>
                </a:solidFill>
                <a:effectLst/>
                <a:latin typeface="Arial" panose="020B0604020202020204" pitchFamily="34" charset="0"/>
              </a:rPr>
              <a:t>namelike</a:t>
            </a:r>
            <a:r>
              <a:rPr kumimoji="0" lang="en-US" altLang="en-US" b="0" i="0" u="none" strike="noStrike" cap="none" normalizeH="0" baseline="0" dirty="0">
                <a:ln>
                  <a:noFill/>
                </a:ln>
                <a:solidFill>
                  <a:srgbClr val="404040"/>
                </a:solidFill>
                <a:effectLst/>
                <a:latin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404040"/>
                </a:solidFill>
                <a:effectLst/>
                <a:latin typeface="Consolas" panose="020B0609020204030204" pitchFamily="49" charset="0"/>
              </a:rPr>
              <a:t> if (!</a:t>
            </a:r>
            <a:r>
              <a:rPr kumimoji="0" lang="en-US" altLang="en-US" b="0" i="0" u="none" strike="noStrike" cap="none" normalizeH="0" baseline="0" dirty="0" err="1">
                <a:ln>
                  <a:noFill/>
                </a:ln>
                <a:solidFill>
                  <a:schemeClr val="tx1"/>
                </a:solidFill>
                <a:effectLst/>
                <a:latin typeface="Arial" panose="020B0604020202020204" pitchFamily="34" charset="0"/>
              </a:rPr>
              <a:t>result</a:t>
            </a:r>
            <a:r>
              <a:rPr kumimoji="0" lang="en-US" altLang="en-US" b="0" i="0" u="none" strike="noStrike" cap="none" normalizeH="0" baseline="0" dirty="0" err="1">
                <a:ln>
                  <a:noFill/>
                </a:ln>
                <a:solidFill>
                  <a:srgbClr val="404040"/>
                </a:solidFill>
                <a:effectLst/>
                <a:latin typeface="Consolas" panose="020B0609020204030204" pitchFamily="49" charset="0"/>
              </a:rPr>
              <a:t>.</a:t>
            </a:r>
            <a:r>
              <a:rPr kumimoji="0" lang="en-US" altLang="en-US" b="0" i="0" u="none" strike="noStrike" cap="none" normalizeH="0" baseline="0" dirty="0" err="1">
                <a:ln>
                  <a:noFill/>
                </a:ln>
                <a:solidFill>
                  <a:schemeClr val="tx1"/>
                </a:solidFill>
                <a:effectLst/>
                <a:latin typeface="Arial" panose="020B0604020202020204" pitchFamily="34" charset="0"/>
              </a:rPr>
              <a:t>Any</a:t>
            </a:r>
            <a:r>
              <a:rPr kumimoji="0" lang="en-US" altLang="en-US" b="0" i="0" u="none" strike="noStrike" cap="none" normalizeH="0" baseline="0" dirty="0">
                <a:ln>
                  <a:noFill/>
                </a:ln>
                <a:solidFill>
                  <a:srgbClr val="404040"/>
                </a:solidFill>
                <a:effectLst/>
                <a:latin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404040"/>
                </a:solidFill>
                <a:effectLst/>
                <a:latin typeface="Consolas" panose="020B0609020204030204" pitchFamily="49" charset="0"/>
              </a:rPr>
              <a:t>{     return </a:t>
            </a:r>
            <a:r>
              <a:rPr kumimoji="0" lang="en-US" altLang="en-US" b="0" i="0" u="none" strike="noStrike" cap="none" normalizeH="0" baseline="0" dirty="0" err="1">
                <a:ln>
                  <a:noFill/>
                </a:ln>
                <a:solidFill>
                  <a:srgbClr val="404040"/>
                </a:solidFill>
                <a:effectLst/>
                <a:latin typeface="Consolas" panose="020B0609020204030204" pitchFamily="49" charset="0"/>
              </a:rPr>
              <a:t>NotFound</a:t>
            </a:r>
            <a:r>
              <a:rPr kumimoji="0" lang="en-US" altLang="en-US" b="0" i="0" u="none" strike="noStrike" cap="none" normalizeH="0" baseline="0" dirty="0">
                <a:ln>
                  <a:noFill/>
                </a:ln>
                <a:solidFill>
                  <a:srgbClr val="404040"/>
                </a:solidFill>
                <a:effectLst/>
                <a:latin typeface="Consolas" panose="020B0609020204030204" pitchFamily="49" charset="0"/>
              </a:rPr>
              <a:t>(</a:t>
            </a:r>
            <a:r>
              <a:rPr kumimoji="0" lang="en-US" altLang="en-US" b="0" i="0" u="none" strike="noStrike" cap="none" normalizeH="0" baseline="0" dirty="0" err="1">
                <a:ln>
                  <a:noFill/>
                </a:ln>
                <a:solidFill>
                  <a:schemeClr val="tx1"/>
                </a:solidFill>
                <a:effectLst/>
                <a:latin typeface="Arial" panose="020B0604020202020204" pitchFamily="34" charset="0"/>
              </a:rPr>
              <a:t>namelike</a:t>
            </a:r>
            <a:r>
              <a:rPr kumimoji="0" lang="en-US" altLang="en-US" b="0" i="0" u="none" strike="noStrike" cap="none" normalizeH="0" baseline="0" dirty="0">
                <a:ln>
                  <a:noFill/>
                </a:ln>
                <a:solidFill>
                  <a:srgbClr val="404040"/>
                </a:solidFill>
                <a:effectLst/>
                <a:latin typeface="Consolas" panose="020B06090202040302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404040"/>
                </a:solidFill>
                <a:effectLst/>
                <a:latin typeface="Consolas" panose="020B06090202040302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404040"/>
                </a:solidFill>
                <a:effectLst/>
                <a:latin typeface="Consolas" panose="020B0609020204030204" pitchFamily="49" charset="0"/>
              </a:rPr>
              <a:t>return Ok(</a:t>
            </a:r>
            <a:r>
              <a:rPr kumimoji="0" lang="en-US" altLang="en-US" b="0" i="0" u="none" strike="noStrike" cap="none" normalizeH="0" baseline="0" dirty="0">
                <a:ln>
                  <a:noFill/>
                </a:ln>
                <a:solidFill>
                  <a:schemeClr val="tx1"/>
                </a:solidFill>
                <a:effectLst/>
                <a:latin typeface="Arial" panose="020B0604020202020204" pitchFamily="34" charset="0"/>
              </a:rPr>
              <a:t>result</a:t>
            </a:r>
            <a:r>
              <a:rPr kumimoji="0" lang="en-US" altLang="en-US" b="0" i="0" u="none" strike="noStrike" cap="none" normalizeH="0" baseline="0" dirty="0">
                <a:ln>
                  <a:noFill/>
                </a:ln>
                <a:solidFill>
                  <a:srgbClr val="404040"/>
                </a:solidFill>
                <a:effectLst/>
                <a:latin typeface="Consolas" panose="020B0609020204030204" pitchFamily="49" charset="0"/>
              </a:rPr>
              <a:t>); }</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Footer Placeholder 6">
            <a:extLst>
              <a:ext uri="{FF2B5EF4-FFF2-40B4-BE49-F238E27FC236}">
                <a16:creationId xmlns:a16="http://schemas.microsoft.com/office/drawing/2014/main" id="{6875B10D-D228-4DDF-A091-FD9BEE91B282}"/>
              </a:ext>
            </a:extLst>
          </p:cNvPr>
          <p:cNvSpPr>
            <a:spLocks noGrp="1"/>
          </p:cNvSpPr>
          <p:nvPr>
            <p:ph type="ftr" sz="quarter" idx="11"/>
          </p:nvPr>
        </p:nvSpPr>
        <p:spPr/>
        <p:txBody>
          <a:bodyPr/>
          <a:lstStyle/>
          <a:p>
            <a:r>
              <a:rPr lang="en-US"/>
              <a:t>https://whosnailaspnetcoredocs.readthedocs.io/ko/latest/mvc/models/formatting.html</a:t>
            </a:r>
          </a:p>
        </p:txBody>
      </p:sp>
    </p:spTree>
    <p:extLst>
      <p:ext uri="{BB962C8B-B14F-4D97-AF65-F5344CB8AC3E}">
        <p14:creationId xmlns:p14="http://schemas.microsoft.com/office/powerpoint/2010/main" val="4039729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a:t>Fiddler  output:</a:t>
            </a:r>
          </a:p>
        </p:txBody>
      </p:sp>
      <p:pic>
        <p:nvPicPr>
          <p:cNvPr id="5" name="Picture 5">
            <a:extLst>
              <a:ext uri="{FF2B5EF4-FFF2-40B4-BE49-F238E27FC236}">
                <a16:creationId xmlns:a16="http://schemas.microsoft.com/office/drawing/2014/main" id="{A7D17353-8ACA-4E74-B1D9-194E062CB6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7792" y="1365364"/>
            <a:ext cx="3876190" cy="23684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8B70F12-F17F-4623-87D8-27E3AF30BD8B}"/>
              </a:ext>
            </a:extLst>
          </p:cNvPr>
          <p:cNvSpPr txBox="1"/>
          <p:nvPr/>
        </p:nvSpPr>
        <p:spPr>
          <a:xfrm>
            <a:off x="4876800" y="1223730"/>
            <a:ext cx="6096000" cy="2031325"/>
          </a:xfrm>
          <a:prstGeom prst="rect">
            <a:avLst/>
          </a:prstGeom>
          <a:noFill/>
        </p:spPr>
        <p:txBody>
          <a:bodyPr wrap="square">
            <a:spAutoFit/>
          </a:bodyPr>
          <a:lstStyle/>
          <a:p>
            <a:r>
              <a:rPr lang="en-US" b="0" i="0" dirty="0">
                <a:solidFill>
                  <a:srgbClr val="505050"/>
                </a:solidFill>
                <a:effectLst/>
                <a:latin typeface="wf_segoe-ui_normal"/>
              </a:rPr>
              <a:t>A JSON-formatted response will be returned unless another format was requested and the server can return the requested format. You can use a tool like </a:t>
            </a:r>
            <a:r>
              <a:rPr lang="en-US" b="0" i="0" u="none" strike="noStrike" dirty="0">
                <a:solidFill>
                  <a:srgbClr val="2B59A9"/>
                </a:solidFill>
                <a:effectLst/>
                <a:latin typeface="wf_segoe-ui_normal"/>
                <a:hlinkClick r:id="rId3"/>
              </a:rPr>
              <a:t>Fiddler</a:t>
            </a:r>
            <a:r>
              <a:rPr lang="en-US" b="0" i="0" dirty="0">
                <a:solidFill>
                  <a:srgbClr val="505050"/>
                </a:solidFill>
                <a:effectLst/>
                <a:latin typeface="wf_segoe-ui_normal"/>
              </a:rPr>
              <a:t> to create a request that includes an Accept header and specify another format. In that case, if the server has a </a:t>
            </a:r>
            <a:r>
              <a:rPr lang="en-US" b="0" i="1" dirty="0">
                <a:solidFill>
                  <a:srgbClr val="505050"/>
                </a:solidFill>
                <a:effectLst/>
                <a:latin typeface="wf_segoe-ui_normal"/>
              </a:rPr>
              <a:t>formatter</a:t>
            </a:r>
            <a:r>
              <a:rPr lang="en-US" b="0" i="0" dirty="0">
                <a:solidFill>
                  <a:srgbClr val="505050"/>
                </a:solidFill>
                <a:effectLst/>
                <a:latin typeface="wf_segoe-ui_normal"/>
              </a:rPr>
              <a:t> that can produce a response in the requested format, the result will be returned in the client-preferred format.</a:t>
            </a:r>
            <a:endParaRPr lang="en-IN" dirty="0"/>
          </a:p>
        </p:txBody>
      </p:sp>
      <p:sp>
        <p:nvSpPr>
          <p:cNvPr id="7" name="Rectangle 1">
            <a:extLst>
              <a:ext uri="{FF2B5EF4-FFF2-40B4-BE49-F238E27FC236}">
                <a16:creationId xmlns:a16="http://schemas.microsoft.com/office/drawing/2014/main" id="{8F654EE8-2777-49B2-8503-935F80462A3C}"/>
              </a:ext>
            </a:extLst>
          </p:cNvPr>
          <p:cNvSpPr>
            <a:spLocks noChangeArrowheads="1"/>
          </p:cNvSpPr>
          <p:nvPr/>
        </p:nvSpPr>
        <p:spPr bwMode="auto">
          <a:xfrm>
            <a:off x="717792" y="4310831"/>
            <a:ext cx="7963271"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05050"/>
                </a:solidFill>
                <a:effectLst/>
                <a:latin typeface="wf_segoe-ui_normal"/>
              </a:rPr>
              <a:t>In the above screenshot, the Fiddler Composer has been used to generate a request, specifying </a:t>
            </a:r>
            <a:r>
              <a:rPr kumimoji="0" lang="en-US" altLang="en-US" sz="2000" b="0" i="0" u="none" strike="noStrike" cap="none" normalizeH="0" baseline="0" dirty="0">
                <a:ln>
                  <a:noFill/>
                </a:ln>
                <a:solidFill>
                  <a:srgbClr val="E74C3C"/>
                </a:solidFill>
                <a:effectLst/>
                <a:latin typeface="Consolas" panose="020B0609020204030204" pitchFamily="49" charset="0"/>
              </a:rPr>
              <a:t>Accept: application/xml</a:t>
            </a:r>
            <a:r>
              <a:rPr kumimoji="0" lang="en-US" altLang="en-US" sz="2000" b="0" i="0" u="none" strike="noStrike" cap="none" normalizeH="0" baseline="0" dirty="0">
                <a:ln>
                  <a:noFill/>
                </a:ln>
                <a:solidFill>
                  <a:srgbClr val="505050"/>
                </a:solidFill>
                <a:effectLst/>
                <a:latin typeface="wf_segoe-ui_normal"/>
              </a:rPr>
              <a:t>. By default, ASP.NET Core MVC only supports JSON, so even when another format is specified, the result returned is still JSON-formatted</a:t>
            </a:r>
            <a:r>
              <a:rPr kumimoji="0" lang="en-US" altLang="en-US" sz="20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3854174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D0056D69-FBD8-4A8E-AD09-11AD1166A9F1}"/>
              </a:ext>
            </a:extLst>
          </p:cNvPr>
          <p:cNvSpPr>
            <a:spLocks noGrp="1" noChangeArrowheads="1"/>
          </p:cNvSpPr>
          <p:nvPr>
            <p:ph idx="1"/>
          </p:nvPr>
        </p:nvSpPr>
        <p:spPr bwMode="auto">
          <a:xfrm>
            <a:off x="649481" y="1001610"/>
            <a:ext cx="7296034"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05050"/>
                </a:solidFill>
                <a:effectLst/>
                <a:latin typeface="wf_segoe-ui_normal"/>
              </a:rPr>
              <a:t>Controller actions can return POCOs (Plain Old CLR Objects), in which case ASP.NET MVC will automatically create an </a:t>
            </a:r>
            <a:r>
              <a:rPr kumimoji="0" lang="en-US" altLang="en-US" sz="2000" b="0" i="0" u="none" strike="noStrike" cap="none" normalizeH="0" baseline="0" dirty="0" err="1">
                <a:ln>
                  <a:noFill/>
                </a:ln>
                <a:solidFill>
                  <a:srgbClr val="E74C3C"/>
                </a:solidFill>
                <a:effectLst/>
                <a:latin typeface="Consolas" panose="020B0609020204030204" pitchFamily="49" charset="0"/>
              </a:rPr>
              <a:t>ObjectResult</a:t>
            </a:r>
            <a:r>
              <a:rPr kumimoji="0" lang="en-US" altLang="en-US" sz="2000" b="0" i="0" u="none" strike="noStrike" cap="none" normalizeH="0" baseline="0" dirty="0">
                <a:ln>
                  <a:noFill/>
                </a:ln>
                <a:solidFill>
                  <a:srgbClr val="505050"/>
                </a:solidFill>
                <a:effectLst/>
                <a:latin typeface="wf_segoe-ui_normal"/>
              </a:rPr>
              <a:t> for you that wraps the object. The client will get the formatted serialized object (JSON format is the default; you can configure XML or other formats). If the object being returned is </a:t>
            </a:r>
            <a:r>
              <a:rPr kumimoji="0" lang="en-US" altLang="en-US" sz="2000" b="0" i="0" u="none" strike="noStrike" cap="none" normalizeH="0" baseline="0" dirty="0">
                <a:ln>
                  <a:noFill/>
                </a:ln>
                <a:solidFill>
                  <a:srgbClr val="E74C3C"/>
                </a:solidFill>
                <a:effectLst/>
                <a:latin typeface="Consolas" panose="020B0609020204030204" pitchFamily="49" charset="0"/>
              </a:rPr>
              <a:t>null</a:t>
            </a:r>
            <a:r>
              <a:rPr kumimoji="0" lang="en-US" altLang="en-US" sz="2000" b="0" i="0" u="none" strike="noStrike" cap="none" normalizeH="0" baseline="0" dirty="0">
                <a:ln>
                  <a:noFill/>
                </a:ln>
                <a:solidFill>
                  <a:srgbClr val="505050"/>
                </a:solidFill>
                <a:effectLst/>
                <a:latin typeface="wf_segoe-ui_normal"/>
              </a:rPr>
              <a:t>, then the framework will return a </a:t>
            </a:r>
            <a:r>
              <a:rPr kumimoji="0" lang="en-US" altLang="en-US" sz="2000" b="0" i="0" u="none" strike="noStrike" cap="none" normalizeH="0" baseline="0" dirty="0">
                <a:ln>
                  <a:noFill/>
                </a:ln>
                <a:solidFill>
                  <a:srgbClr val="E74C3C"/>
                </a:solidFill>
                <a:effectLst/>
                <a:latin typeface="Consolas" panose="020B0609020204030204" pitchFamily="49" charset="0"/>
              </a:rPr>
              <a:t>204 No Content</a:t>
            </a:r>
            <a:r>
              <a:rPr kumimoji="0" lang="en-US" altLang="en-US" sz="2000" b="0" i="0" u="none" strike="noStrike" cap="none" normalizeH="0" baseline="0" dirty="0">
                <a:ln>
                  <a:noFill/>
                </a:ln>
                <a:solidFill>
                  <a:srgbClr val="505050"/>
                </a:solidFill>
                <a:effectLst/>
                <a:latin typeface="wf_segoe-ui_normal"/>
              </a:rPr>
              <a:t> response.</a:t>
            </a:r>
            <a:r>
              <a:rPr kumimoji="0" lang="en-US" altLang="en-US" sz="2000" b="0" i="0" u="none" strike="noStrike" cap="none" normalizeH="0" baseline="0" dirty="0">
                <a:ln>
                  <a:noFill/>
                </a:ln>
                <a:solidFill>
                  <a:schemeClr val="tx1"/>
                </a:solidFill>
                <a:effectLst/>
              </a:rPr>
              <a:t> </a:t>
            </a:r>
          </a:p>
        </p:txBody>
      </p:sp>
      <p:pic>
        <p:nvPicPr>
          <p:cNvPr id="6" name="Picture 5">
            <a:extLst>
              <a:ext uri="{FF2B5EF4-FFF2-40B4-BE49-F238E27FC236}">
                <a16:creationId xmlns:a16="http://schemas.microsoft.com/office/drawing/2014/main" id="{C4744041-4B72-45A7-8E9B-9E074416EF6A}"/>
              </a:ext>
            </a:extLst>
          </p:cNvPr>
          <p:cNvPicPr>
            <a:picLocks noChangeAspect="1"/>
          </p:cNvPicPr>
          <p:nvPr/>
        </p:nvPicPr>
        <p:blipFill rotWithShape="1">
          <a:blip r:embed="rId2"/>
          <a:srcRect l="22583" t="17917" r="54375" b="61528"/>
          <a:stretch/>
        </p:blipFill>
        <p:spPr>
          <a:xfrm>
            <a:off x="8470006" y="1162050"/>
            <a:ext cx="2809317" cy="2171700"/>
          </a:xfrm>
          <a:prstGeom prst="rect">
            <a:avLst/>
          </a:prstGeom>
        </p:spPr>
      </p:pic>
      <p:sp>
        <p:nvSpPr>
          <p:cNvPr id="8" name="TextBox 7">
            <a:extLst>
              <a:ext uri="{FF2B5EF4-FFF2-40B4-BE49-F238E27FC236}">
                <a16:creationId xmlns:a16="http://schemas.microsoft.com/office/drawing/2014/main" id="{FFEB1BC5-C3DE-4DC1-81D0-E59BBCC4CDC0}"/>
              </a:ext>
            </a:extLst>
          </p:cNvPr>
          <p:cNvSpPr txBox="1"/>
          <p:nvPr/>
        </p:nvSpPr>
        <p:spPr>
          <a:xfrm>
            <a:off x="598466" y="3332902"/>
            <a:ext cx="6096000" cy="369332"/>
          </a:xfrm>
          <a:prstGeom prst="rect">
            <a:avLst/>
          </a:prstGeom>
          <a:noFill/>
        </p:spPr>
        <p:txBody>
          <a:bodyPr wrap="square">
            <a:spAutoFit/>
          </a:bodyPr>
          <a:lstStyle/>
          <a:p>
            <a:pPr algn="l"/>
            <a:r>
              <a:rPr lang="en-IN" b="1" i="0" dirty="0">
                <a:solidFill>
                  <a:srgbClr val="404040"/>
                </a:solidFill>
                <a:effectLst/>
                <a:latin typeface="wf_segoe-ui_light"/>
              </a:rPr>
              <a:t>Content Negotiation Process</a:t>
            </a:r>
          </a:p>
        </p:txBody>
      </p:sp>
      <p:sp>
        <p:nvSpPr>
          <p:cNvPr id="9" name="Rectangle 2">
            <a:extLst>
              <a:ext uri="{FF2B5EF4-FFF2-40B4-BE49-F238E27FC236}">
                <a16:creationId xmlns:a16="http://schemas.microsoft.com/office/drawing/2014/main" id="{D17F2C91-A993-4995-9CC0-9EA3F9741726}"/>
              </a:ext>
            </a:extLst>
          </p:cNvPr>
          <p:cNvSpPr>
            <a:spLocks noChangeArrowheads="1"/>
          </p:cNvSpPr>
          <p:nvPr/>
        </p:nvSpPr>
        <p:spPr bwMode="auto">
          <a:xfrm>
            <a:off x="509689" y="3786757"/>
            <a:ext cx="11593534"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505050"/>
                </a:solidFill>
                <a:effectLst/>
                <a:latin typeface="wf_segoe-ui_normal"/>
              </a:rPr>
              <a:t>Content </a:t>
            </a:r>
            <a:r>
              <a:rPr kumimoji="0" lang="en-US" altLang="en-US" b="0" i="1" u="none" strike="noStrike" cap="none" normalizeH="0" baseline="0" dirty="0">
                <a:ln>
                  <a:noFill/>
                </a:ln>
                <a:solidFill>
                  <a:srgbClr val="505050"/>
                </a:solidFill>
                <a:effectLst/>
                <a:latin typeface="wf_segoe-ui_normal"/>
              </a:rPr>
              <a:t>negotiation</a:t>
            </a:r>
            <a:r>
              <a:rPr kumimoji="0" lang="en-US" altLang="en-US" b="0" i="0" u="none" strike="noStrike" cap="none" normalizeH="0" baseline="0" dirty="0">
                <a:ln>
                  <a:noFill/>
                </a:ln>
                <a:solidFill>
                  <a:srgbClr val="505050"/>
                </a:solidFill>
                <a:effectLst/>
                <a:latin typeface="wf_segoe-ui_normal"/>
              </a:rPr>
              <a:t> only takes place if an </a:t>
            </a:r>
            <a:r>
              <a:rPr kumimoji="0" lang="en-US" altLang="en-US" b="0" i="0" u="none" strike="noStrike" cap="none" normalizeH="0" baseline="0" dirty="0">
                <a:ln>
                  <a:noFill/>
                </a:ln>
                <a:solidFill>
                  <a:srgbClr val="E74C3C"/>
                </a:solidFill>
                <a:effectLst/>
                <a:latin typeface="Consolas" panose="020B0609020204030204" pitchFamily="49" charset="0"/>
              </a:rPr>
              <a:t>Accept</a:t>
            </a:r>
            <a:r>
              <a:rPr kumimoji="0" lang="en-US" altLang="en-US" b="0" i="0" u="none" strike="noStrike" cap="none" normalizeH="0" baseline="0" dirty="0">
                <a:ln>
                  <a:noFill/>
                </a:ln>
                <a:solidFill>
                  <a:srgbClr val="505050"/>
                </a:solidFill>
                <a:effectLst/>
                <a:latin typeface="wf_segoe-ui_normal"/>
              </a:rPr>
              <a:t> header appears in the request. When a request contains an accept header, the framework will enumerate the media types in the accept header in preference order and will try to find a formatter that can produce a response in one of the formats specified by the accept header. In case no formatter is found that can satisfy the client’s request, the framework will try to find the first formatter that can produce a response (unless the developer has configured the option on </a:t>
            </a:r>
            <a:r>
              <a:rPr kumimoji="0" lang="en-US" altLang="en-US" b="0" i="0" u="none" strike="noStrike" cap="none" normalizeH="0" baseline="0" dirty="0" err="1">
                <a:ln>
                  <a:noFill/>
                </a:ln>
                <a:solidFill>
                  <a:srgbClr val="E74C3C"/>
                </a:solidFill>
                <a:effectLst/>
                <a:latin typeface="Consolas" panose="020B0609020204030204" pitchFamily="49" charset="0"/>
              </a:rPr>
              <a:t>MvcOptions</a:t>
            </a:r>
            <a:r>
              <a:rPr kumimoji="0" lang="en-US" altLang="en-US" b="0" i="0" u="none" strike="noStrike" cap="none" normalizeH="0" baseline="0" dirty="0">
                <a:ln>
                  <a:noFill/>
                </a:ln>
                <a:solidFill>
                  <a:srgbClr val="505050"/>
                </a:solidFill>
                <a:effectLst/>
                <a:latin typeface="wf_segoe-ui_normal"/>
              </a:rPr>
              <a:t> to return 406 Not Acceptable instead). If the request specifies XML, but the XML formatter has not been configured, then the JSON formatter will be used. More generally, if no formatter is configured that can provide the requested format, then the first formatter than can format the object is used. If no header is given, the first formatter that can handle the object to be returned will be used to serialize the response. In this case, there isn’t any negotiation taking place - the server is determining what format it will use.</a:t>
            </a:r>
            <a:r>
              <a:rPr kumimoji="0" lang="en-US" altLang="en-US"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1041323464"/>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2018</Template>
  <TotalTime>330</TotalTime>
  <Words>1930</Words>
  <Application>Microsoft Office PowerPoint</Application>
  <PresentationFormat>Widescreen</PresentationFormat>
  <Paragraphs>99</Paragraphs>
  <Slides>17</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17</vt:i4>
      </vt:variant>
    </vt:vector>
  </HeadingPairs>
  <TitlesOfParts>
    <vt:vector size="31" baseType="lpstr">
      <vt:lpstr>Arial Unicode MS</vt:lpstr>
      <vt:lpstr>-apple-system</vt:lpstr>
      <vt:lpstr>Arial</vt:lpstr>
      <vt:lpstr>Arial</vt:lpstr>
      <vt:lpstr>Calibri</vt:lpstr>
      <vt:lpstr>Calibri Light</vt:lpstr>
      <vt:lpstr>Consolas</vt:lpstr>
      <vt:lpstr>inherit</vt:lpstr>
      <vt:lpstr>Open Sans</vt:lpstr>
      <vt:lpstr>Segoe UI</vt:lpstr>
      <vt:lpstr>Trebuchet MS</vt:lpstr>
      <vt:lpstr>wf_segoe-ui_light</vt:lpstr>
      <vt:lpstr>wf_segoe-ui_normal</vt:lpstr>
      <vt:lpstr>2018</vt:lpstr>
      <vt:lpstr>Formatting Response Data </vt:lpstr>
      <vt:lpstr>Format of Response Data in ASP.NET Core MVC</vt:lpstr>
      <vt:lpstr>ActionResult Subtypes </vt:lpstr>
      <vt:lpstr>Returning JSON-formatted data:</vt:lpstr>
      <vt:lpstr>Returning Plain Text data:</vt:lpstr>
      <vt:lpstr>Content Negotiation:</vt:lpstr>
      <vt:lpstr>Content negotiation</vt:lpstr>
      <vt:lpstr>Fiddler  output:</vt:lpstr>
      <vt:lpstr>PowerPoint Presentation</vt:lpstr>
      <vt:lpstr>Browsers and Content Negotiation</vt:lpstr>
      <vt:lpstr>Configuring Formatters</vt:lpstr>
      <vt:lpstr>Slides</vt:lpstr>
      <vt:lpstr>Forcing a Particular Format</vt:lpstr>
      <vt:lpstr>Special Case Formatters</vt:lpstr>
      <vt:lpstr>Response Format URL Mappings</vt:lpstr>
      <vt:lpstr>Slides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Sarita Lad</cp:lastModifiedBy>
  <cp:revision>24</cp:revision>
  <dcterms:created xsi:type="dcterms:W3CDTF">2019-03-07T07:10:25Z</dcterms:created>
  <dcterms:modified xsi:type="dcterms:W3CDTF">2022-11-10T11:06:05Z</dcterms:modified>
</cp:coreProperties>
</file>