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4" r:id="rId5"/>
    <p:sldId id="265" r:id="rId6"/>
    <p:sldId id="267" r:id="rId7"/>
    <p:sldId id="269" r:id="rId8"/>
    <p:sldId id="270" r:id="rId9"/>
    <p:sldId id="271" r:id="rId10"/>
    <p:sldId id="272" r:id="rId11"/>
    <p:sldId id="273" r:id="rId12"/>
    <p:sldId id="274" r:id="rId13"/>
    <p:sldId id="268" r:id="rId14"/>
    <p:sldId id="275" r:id="rId15"/>
    <p:sldId id="276" r:id="rId16"/>
    <p:sldId id="277" r:id="rId17"/>
    <p:sldId id="278" r:id="rId18"/>
    <p:sldId id="279" r:id="rId19"/>
    <p:sldId id="280" r:id="rId20"/>
    <p:sldId id="281" r:id="rId21"/>
    <p:sldId id="259"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ktutorialshub.com/asp-net-core/asp-net-core-convention-based-routin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ktutorialshub.com/asp-net-core/asp-net-core-endpoint-routing/#Convention-Based-Rout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spnet/core/host-and-deploy/health-checks?view=aspnetcore-6.0" TargetMode="External"/><Relationship Id="rId2" Type="http://schemas.openxmlformats.org/officeDocument/2006/relationships/hyperlink" Target="https://docs.microsoft.com/en-us/aspnet/core/fundamentals/middleware/?view=aspnetcore-6.0" TargetMode="External"/><Relationship Id="rId1" Type="http://schemas.openxmlformats.org/officeDocument/2006/relationships/slideLayout" Target="../slideLayouts/slideLayout2.xml"/><Relationship Id="rId4" Type="http://schemas.openxmlformats.org/officeDocument/2006/relationships/hyperlink" Target="https://www.tektutorialshub.com/asp-net-core-tutoria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tektutorialshub.com/asp-net-core/asp-net-core-attribute-rout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aspnet</a:t>
            </a:r>
            <a:r>
              <a:rPr lang="en-IN" b="1" dirty="0">
                <a:solidFill>
                  <a:srgbClr val="1D1C29"/>
                </a:solidFill>
                <a:latin typeface="Maax"/>
              </a:rPr>
              <a:t> core</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DCFEB-27A4-8543-9797-9E5593C8A430}"/>
              </a:ext>
            </a:extLst>
          </p:cNvPr>
          <p:cNvSpPr txBox="1"/>
          <p:nvPr/>
        </p:nvSpPr>
        <p:spPr>
          <a:xfrm>
            <a:off x="872230" y="547703"/>
            <a:ext cx="8653509" cy="1477328"/>
          </a:xfrm>
          <a:prstGeom prst="rect">
            <a:avLst/>
          </a:prstGeom>
          <a:noFill/>
        </p:spPr>
        <p:txBody>
          <a:bodyPr wrap="square">
            <a:spAutoFit/>
          </a:bodyPr>
          <a:lstStyle/>
          <a:p>
            <a:pPr algn="l" fontAlgn="base"/>
            <a:r>
              <a:rPr lang="en-US" b="1" i="0" dirty="0">
                <a:effectLst/>
                <a:latin typeface="-apple-system"/>
              </a:rPr>
              <a:t>Route Parameters</a:t>
            </a:r>
          </a:p>
          <a:p>
            <a:pPr algn="l" fontAlgn="base"/>
            <a:r>
              <a:rPr lang="en-US" b="0" i="0" dirty="0">
                <a:solidFill>
                  <a:srgbClr val="000000"/>
                </a:solidFill>
                <a:effectLst/>
                <a:latin typeface="-apple-system"/>
              </a:rPr>
              <a:t>The Route Parameters are enclosed in curly braces. Each segment in the incoming URL is matched to the corresponding segment in the URL Pattern.</a:t>
            </a:r>
          </a:p>
          <a:p>
            <a:pPr algn="l" fontAlgn="base"/>
            <a:r>
              <a:rPr lang="en-US" b="0" i="0" dirty="0">
                <a:solidFill>
                  <a:srgbClr val="000000"/>
                </a:solidFill>
                <a:effectLst/>
                <a:latin typeface="-apple-system"/>
              </a:rPr>
              <a:t>Consider the following route where the Controller and action route parameter do not have any default values.</a:t>
            </a:r>
          </a:p>
        </p:txBody>
      </p:sp>
      <p:sp>
        <p:nvSpPr>
          <p:cNvPr id="5" name="TextBox 4">
            <a:extLst>
              <a:ext uri="{FF2B5EF4-FFF2-40B4-BE49-F238E27FC236}">
                <a16:creationId xmlns:a16="http://schemas.microsoft.com/office/drawing/2014/main" id="{50DF6C03-37F8-309E-28D6-D03EB8265DC0}"/>
              </a:ext>
            </a:extLst>
          </p:cNvPr>
          <p:cNvSpPr txBox="1"/>
          <p:nvPr/>
        </p:nvSpPr>
        <p:spPr>
          <a:xfrm>
            <a:off x="1029810" y="2101295"/>
            <a:ext cx="7392879" cy="1754326"/>
          </a:xfrm>
          <a:prstGeom prst="rect">
            <a:avLst/>
          </a:prstGeom>
          <a:noFill/>
        </p:spPr>
        <p:txBody>
          <a:bodyPr wrap="square">
            <a:spAutoFit/>
          </a:bodyPr>
          <a:lstStyle/>
          <a:p>
            <a:pPr algn="l" fontAlgn="base"/>
            <a:r>
              <a:rPr lang="en-IN" b="0" i="0" dirty="0" err="1">
                <a:solidFill>
                  <a:srgbClr val="000000"/>
                </a:solidFill>
                <a:effectLst/>
                <a:latin typeface="inherit"/>
              </a:rPr>
              <a:t>app</a:t>
            </a:r>
            <a:r>
              <a:rPr lang="en-IN" b="0" i="0" dirty="0" err="1">
                <a:solidFill>
                  <a:srgbClr val="333333"/>
                </a:solidFill>
                <a:effectLst/>
                <a:latin typeface="inherit"/>
              </a:rPr>
              <a:t>.</a:t>
            </a:r>
            <a:r>
              <a:rPr lang="en-IN" b="0" i="0" dirty="0" err="1">
                <a:solidFill>
                  <a:srgbClr val="008080"/>
                </a:solidFill>
                <a:effectLst/>
                <a:latin typeface="inherit"/>
              </a:rPr>
              <a:t>UseEndpoints</a:t>
            </a:r>
            <a:r>
              <a:rPr lang="en-IN" b="0" i="0" dirty="0">
                <a:solidFill>
                  <a:srgbClr val="333333"/>
                </a:solidFill>
                <a:effectLst/>
                <a:latin typeface="inherit"/>
              </a:rPr>
              <a:t>(</a:t>
            </a:r>
            <a:r>
              <a:rPr lang="en-IN" b="0" i="0" dirty="0">
                <a:solidFill>
                  <a:srgbClr val="000000"/>
                </a:solidFill>
                <a:effectLst/>
                <a:latin typeface="inherit"/>
              </a:rPr>
              <a:t>endpoints</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endpoints</a:t>
            </a:r>
            <a:r>
              <a:rPr lang="en-IN" b="0" i="0" dirty="0" err="1">
                <a:solidFill>
                  <a:srgbClr val="333333"/>
                </a:solidFill>
                <a:effectLst/>
                <a:latin typeface="inherit"/>
              </a:rPr>
              <a:t>.</a:t>
            </a:r>
            <a:r>
              <a:rPr lang="en-IN" b="0" i="0" dirty="0" err="1">
                <a:solidFill>
                  <a:srgbClr val="008080"/>
                </a:solidFill>
                <a:effectLst/>
                <a:latin typeface="inherit"/>
              </a:rPr>
              <a:t>MapControllerRoute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"default"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pattern</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"{controller}/{action}"</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7" name="TextBox 6">
            <a:extLst>
              <a:ext uri="{FF2B5EF4-FFF2-40B4-BE49-F238E27FC236}">
                <a16:creationId xmlns:a16="http://schemas.microsoft.com/office/drawing/2014/main" id="{C36D813D-5CE5-65E4-6218-9AB4DC24BC8C}"/>
              </a:ext>
            </a:extLst>
          </p:cNvPr>
          <p:cNvSpPr txBox="1"/>
          <p:nvPr/>
        </p:nvSpPr>
        <p:spPr>
          <a:xfrm>
            <a:off x="872230" y="4002908"/>
            <a:ext cx="8822185" cy="923330"/>
          </a:xfrm>
          <a:prstGeom prst="rect">
            <a:avLst/>
          </a:prstGeom>
          <a:noFill/>
        </p:spPr>
        <p:txBody>
          <a:bodyPr wrap="square">
            <a:spAutoFit/>
          </a:bodyPr>
          <a:lstStyle/>
          <a:p>
            <a:pPr algn="l" fontAlgn="base"/>
            <a:r>
              <a:rPr lang="en-US" b="0" i="0" dirty="0">
                <a:solidFill>
                  <a:srgbClr val="000000"/>
                </a:solidFill>
                <a:effectLst/>
                <a:latin typeface="-apple-system"/>
              </a:rPr>
              <a:t>The </a:t>
            </a:r>
            <a:r>
              <a:rPr lang="en-US" b="1" i="0" dirty="0">
                <a:solidFill>
                  <a:srgbClr val="000000"/>
                </a:solidFill>
                <a:effectLst/>
                <a:latin typeface="-apple-system"/>
              </a:rPr>
              <a:t>controller</a:t>
            </a:r>
            <a:r>
              <a:rPr lang="en-US" b="0" i="0" dirty="0">
                <a:solidFill>
                  <a:srgbClr val="000000"/>
                </a:solidFill>
                <a:effectLst/>
                <a:latin typeface="-apple-system"/>
              </a:rPr>
              <a:t> &amp; </a:t>
            </a:r>
            <a:r>
              <a:rPr lang="en-US" b="1" i="0" dirty="0">
                <a:solidFill>
                  <a:srgbClr val="000000"/>
                </a:solidFill>
                <a:effectLst/>
                <a:latin typeface="-apple-system"/>
              </a:rPr>
              <a:t>action</a:t>
            </a:r>
            <a:r>
              <a:rPr lang="en-US" b="0" i="0" dirty="0">
                <a:solidFill>
                  <a:srgbClr val="000000"/>
                </a:solidFill>
                <a:effectLst/>
                <a:latin typeface="-apple-system"/>
              </a:rPr>
              <a:t> are reserved route parameters. Whenever they get value, the Routing modules knows , which controller &amp; action method to invoke.</a:t>
            </a:r>
          </a:p>
          <a:p>
            <a:pPr algn="l" fontAlgn="base"/>
            <a:r>
              <a:rPr lang="en-US" b="0" i="0" dirty="0">
                <a:solidFill>
                  <a:srgbClr val="000000"/>
                </a:solidFill>
                <a:effectLst/>
                <a:latin typeface="-apple-system"/>
              </a:rPr>
              <a:t>The following is the list of reserved route parameter names.</a:t>
            </a:r>
          </a:p>
        </p:txBody>
      </p:sp>
      <p:sp>
        <p:nvSpPr>
          <p:cNvPr id="9" name="TextBox 8">
            <a:extLst>
              <a:ext uri="{FF2B5EF4-FFF2-40B4-BE49-F238E27FC236}">
                <a16:creationId xmlns:a16="http://schemas.microsoft.com/office/drawing/2014/main" id="{3562959E-1064-A236-C78B-FB2EBCA62D57}"/>
              </a:ext>
            </a:extLst>
          </p:cNvPr>
          <p:cNvSpPr txBox="1"/>
          <p:nvPr/>
        </p:nvSpPr>
        <p:spPr>
          <a:xfrm>
            <a:off x="1973061" y="5095656"/>
            <a:ext cx="1826582" cy="1477328"/>
          </a:xfrm>
          <a:prstGeom prst="rect">
            <a:avLst/>
          </a:prstGeom>
          <a:noFill/>
        </p:spPr>
        <p:txBody>
          <a:bodyPr wrap="square">
            <a:spAutoFit/>
          </a:bodyPr>
          <a:lstStyle/>
          <a:p>
            <a:pPr marL="285750" indent="-285750">
              <a:buFont typeface="Arial" panose="020B0604020202020204" pitchFamily="34" charset="0"/>
              <a:buChar char="•"/>
            </a:pPr>
            <a:r>
              <a:rPr lang="en-US" dirty="0"/>
              <a:t>action</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r>
              <a:rPr lang="en-US" dirty="0"/>
              <a:t>controller</a:t>
            </a:r>
          </a:p>
          <a:p>
            <a:pPr marL="285750" indent="-285750">
              <a:buFont typeface="Arial" panose="020B0604020202020204" pitchFamily="34" charset="0"/>
              <a:buChar char="•"/>
            </a:pPr>
            <a:r>
              <a:rPr lang="en-US" dirty="0"/>
              <a:t>handler</a:t>
            </a:r>
          </a:p>
          <a:p>
            <a:pPr marL="285750" indent="-285750">
              <a:buFont typeface="Arial" panose="020B0604020202020204" pitchFamily="34" charset="0"/>
              <a:buChar char="•"/>
            </a:pPr>
            <a:r>
              <a:rPr lang="en-US" dirty="0"/>
              <a:t>page</a:t>
            </a:r>
            <a:endParaRPr lang="en-IN" dirty="0"/>
          </a:p>
        </p:txBody>
      </p:sp>
    </p:spTree>
    <p:extLst>
      <p:ext uri="{BB962C8B-B14F-4D97-AF65-F5344CB8AC3E}">
        <p14:creationId xmlns:p14="http://schemas.microsoft.com/office/powerpoint/2010/main" val="194699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16D1-97D0-F2D2-9D46-BA99EED1C1EA}"/>
              </a:ext>
            </a:extLst>
          </p:cNvPr>
          <p:cNvSpPr>
            <a:spLocks noGrp="1"/>
          </p:cNvSpPr>
          <p:nvPr>
            <p:ph type="title"/>
          </p:nvPr>
        </p:nvSpPr>
        <p:spPr/>
        <p:txBody>
          <a:bodyPr/>
          <a:lstStyle/>
          <a:p>
            <a:r>
              <a:rPr lang="en-US" dirty="0"/>
              <a:t>The pattern can be changed as follows:</a:t>
            </a:r>
            <a:endParaRPr lang="en-IN" dirty="0"/>
          </a:p>
        </p:txBody>
      </p:sp>
      <p:sp>
        <p:nvSpPr>
          <p:cNvPr id="4" name="TextBox 3">
            <a:extLst>
              <a:ext uri="{FF2B5EF4-FFF2-40B4-BE49-F238E27FC236}">
                <a16:creationId xmlns:a16="http://schemas.microsoft.com/office/drawing/2014/main" id="{136CF95E-E22D-4FD2-6BFF-E17617D7749F}"/>
              </a:ext>
            </a:extLst>
          </p:cNvPr>
          <p:cNvSpPr txBox="1"/>
          <p:nvPr/>
        </p:nvSpPr>
        <p:spPr>
          <a:xfrm>
            <a:off x="1005396" y="2335658"/>
            <a:ext cx="6094520" cy="2031325"/>
          </a:xfrm>
          <a:prstGeom prst="rect">
            <a:avLst/>
          </a:prstGeom>
          <a:noFill/>
        </p:spPr>
        <p:txBody>
          <a:bodyPr wrap="square">
            <a:spAutoFit/>
          </a:bodyPr>
          <a:lstStyle/>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app.UseEndpoints</a:t>
            </a:r>
            <a:r>
              <a:rPr lang="en-IN" sz="1800" dirty="0">
                <a:solidFill>
                  <a:srgbClr val="000000"/>
                </a:solidFill>
                <a:latin typeface="Consolas" panose="020B0609020204030204" pitchFamily="49" charset="0"/>
              </a:rPr>
              <a:t>(endpoints =&gt;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endpoints.MapControllerRoute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name: </a:t>
            </a:r>
            <a:r>
              <a:rPr lang="en-IN" sz="1800" dirty="0">
                <a:solidFill>
                  <a:srgbClr val="A31515"/>
                </a:solidFill>
                <a:latin typeface="Consolas" panose="020B0609020204030204" pitchFamily="49" charset="0"/>
              </a:rPr>
              <a:t>"default"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pattern: </a:t>
            </a:r>
            <a:r>
              <a:rPr lang="en-IN" sz="1800" dirty="0">
                <a:solidFill>
                  <a:srgbClr val="A31515"/>
                </a:solidFill>
                <a:latin typeface="Consolas" panose="020B0609020204030204" pitchFamily="49" charset="0"/>
              </a:rPr>
              <a:t>"{action=Index}/{controller=Home}/{id?}"</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endParaRPr lang="en-IN" dirty="0"/>
          </a:p>
        </p:txBody>
      </p:sp>
      <p:sp>
        <p:nvSpPr>
          <p:cNvPr id="6" name="TextBox 5">
            <a:extLst>
              <a:ext uri="{FF2B5EF4-FFF2-40B4-BE49-F238E27FC236}">
                <a16:creationId xmlns:a16="http://schemas.microsoft.com/office/drawing/2014/main" id="{5F6FD561-C18B-FAE4-74B9-EF271B4212AC}"/>
              </a:ext>
            </a:extLst>
          </p:cNvPr>
          <p:cNvSpPr txBox="1"/>
          <p:nvPr/>
        </p:nvSpPr>
        <p:spPr>
          <a:xfrm>
            <a:off x="1298359" y="4551570"/>
            <a:ext cx="2927412" cy="369332"/>
          </a:xfrm>
          <a:prstGeom prst="rect">
            <a:avLst/>
          </a:prstGeom>
          <a:noFill/>
        </p:spPr>
        <p:txBody>
          <a:bodyPr wrap="square">
            <a:spAutoFit/>
          </a:bodyPr>
          <a:lstStyle/>
          <a:p>
            <a:pPr algn="l" fontAlgn="base"/>
            <a:r>
              <a:rPr lang="en-IN" b="1" i="0" dirty="0">
                <a:effectLst/>
                <a:latin typeface="-apple-system"/>
              </a:rPr>
              <a:t>Optional Route Parameters</a:t>
            </a:r>
          </a:p>
        </p:txBody>
      </p:sp>
      <p:sp>
        <p:nvSpPr>
          <p:cNvPr id="8" name="TextBox 7">
            <a:extLst>
              <a:ext uri="{FF2B5EF4-FFF2-40B4-BE49-F238E27FC236}">
                <a16:creationId xmlns:a16="http://schemas.microsoft.com/office/drawing/2014/main" id="{6BCC53AB-56F4-8A55-4223-0A103A9ED3DA}"/>
              </a:ext>
            </a:extLst>
          </p:cNvPr>
          <p:cNvSpPr txBox="1"/>
          <p:nvPr/>
        </p:nvSpPr>
        <p:spPr>
          <a:xfrm>
            <a:off x="1138561" y="5105489"/>
            <a:ext cx="4267940" cy="923330"/>
          </a:xfrm>
          <a:prstGeom prst="rect">
            <a:avLst/>
          </a:prstGeom>
          <a:noFill/>
        </p:spPr>
        <p:txBody>
          <a:bodyPr wrap="square">
            <a:spAutoFit/>
          </a:bodyPr>
          <a:lstStyle/>
          <a:p>
            <a:pPr algn="l" fontAlgn="base"/>
            <a:r>
              <a:rPr lang="en-IN" b="0" i="0" dirty="0" err="1">
                <a:solidFill>
                  <a:srgbClr val="000000"/>
                </a:solidFill>
                <a:effectLst/>
                <a:latin typeface="inherit"/>
              </a:rPr>
              <a:t>endpoints</a:t>
            </a:r>
            <a:r>
              <a:rPr lang="en-IN" b="0" i="0" dirty="0" err="1">
                <a:solidFill>
                  <a:srgbClr val="333333"/>
                </a:solidFill>
                <a:effectLst/>
                <a:latin typeface="inherit"/>
              </a:rPr>
              <a:t>.</a:t>
            </a:r>
            <a:r>
              <a:rPr lang="en-IN" b="0" i="0" dirty="0" err="1">
                <a:solidFill>
                  <a:srgbClr val="008080"/>
                </a:solidFill>
                <a:effectLst/>
                <a:latin typeface="inherit"/>
              </a:rPr>
              <a:t>MapControllerRoute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"default"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pattern</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"{controller}/{action}/{id?}"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9" name="Rectangle 1">
            <a:extLst>
              <a:ext uri="{FF2B5EF4-FFF2-40B4-BE49-F238E27FC236}">
                <a16:creationId xmlns:a16="http://schemas.microsoft.com/office/drawing/2014/main" id="{D616F603-0B09-CF41-3CEF-2552AC352234}"/>
              </a:ext>
            </a:extLst>
          </p:cNvPr>
          <p:cNvSpPr>
            <a:spLocks noChangeArrowheads="1"/>
          </p:cNvSpPr>
          <p:nvPr/>
        </p:nvSpPr>
        <p:spPr bwMode="auto">
          <a:xfrm>
            <a:off x="5487140" y="4489936"/>
            <a:ext cx="5566299" cy="153888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It has the third segment named id. It is a Route parameter as it enclosed in curly braces. But it also has ? , which makes it optional.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a:ln>
                  <a:noFill/>
                </a:ln>
                <a:solidFill>
                  <a:srgbClr val="FF0000"/>
                </a:solidFill>
                <a:effectLst/>
                <a:latin typeface="-apple-system"/>
              </a:rPr>
              <a:t>id </a:t>
            </a:r>
            <a:r>
              <a:rPr kumimoji="0" lang="en-US" altLang="en-US" sz="2000" b="0" i="0" u="none" strike="noStrike" cap="none" normalizeH="0" baseline="0" dirty="0">
                <a:ln>
                  <a:noFill/>
                </a:ln>
                <a:solidFill>
                  <a:srgbClr val="000000"/>
                </a:solidFill>
                <a:effectLst/>
                <a:latin typeface="-apple-system"/>
              </a:rPr>
              <a:t>is passed as the parameter to the Controller Action method.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27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E90FF-4840-A9BE-889F-A450E81899B0}"/>
              </a:ext>
            </a:extLst>
          </p:cNvPr>
          <p:cNvSpPr txBox="1"/>
          <p:nvPr/>
        </p:nvSpPr>
        <p:spPr>
          <a:xfrm>
            <a:off x="952130" y="334677"/>
            <a:ext cx="6094520" cy="369332"/>
          </a:xfrm>
          <a:prstGeom prst="rect">
            <a:avLst/>
          </a:prstGeom>
          <a:noFill/>
        </p:spPr>
        <p:txBody>
          <a:bodyPr wrap="square">
            <a:spAutoFit/>
          </a:bodyPr>
          <a:lstStyle/>
          <a:p>
            <a:pPr algn="l" fontAlgn="base"/>
            <a:r>
              <a:rPr lang="en-IN" b="1" i="0" dirty="0">
                <a:effectLst/>
                <a:latin typeface="-apple-system"/>
              </a:rPr>
              <a:t>Multiple Routes</a:t>
            </a:r>
          </a:p>
        </p:txBody>
      </p:sp>
      <p:sp>
        <p:nvSpPr>
          <p:cNvPr id="5" name="TextBox 4">
            <a:extLst>
              <a:ext uri="{FF2B5EF4-FFF2-40B4-BE49-F238E27FC236}">
                <a16:creationId xmlns:a16="http://schemas.microsoft.com/office/drawing/2014/main" id="{726D91EB-3A4D-1DFA-11E9-9C4B709E81A3}"/>
              </a:ext>
            </a:extLst>
          </p:cNvPr>
          <p:cNvSpPr txBox="1"/>
          <p:nvPr/>
        </p:nvSpPr>
        <p:spPr>
          <a:xfrm>
            <a:off x="1023151" y="1004046"/>
            <a:ext cx="6094520" cy="1754326"/>
          </a:xfrm>
          <a:prstGeom prst="rect">
            <a:avLst/>
          </a:prstGeom>
          <a:noFill/>
        </p:spPr>
        <p:txBody>
          <a:bodyPr wrap="square">
            <a:spAutoFit/>
          </a:bodyPr>
          <a:lstStyle/>
          <a:p>
            <a:r>
              <a:rPr lang="en-US" b="0" i="0" dirty="0">
                <a:solidFill>
                  <a:srgbClr val="000000"/>
                </a:solidFill>
                <a:effectLst/>
                <a:latin typeface="-apple-system"/>
              </a:rPr>
              <a:t>You can configure the ASP.NET Core to handle any no of conventional routes as shown below</a:t>
            </a:r>
          </a:p>
          <a:p>
            <a:endParaRPr lang="en-US" dirty="0">
              <a:solidFill>
                <a:srgbClr val="000000"/>
              </a:solidFill>
              <a:latin typeface="-apple-system"/>
            </a:endParaRPr>
          </a:p>
          <a:p>
            <a:r>
              <a:rPr lang="en-US" dirty="0">
                <a:solidFill>
                  <a:srgbClr val="000000"/>
                </a:solidFill>
                <a:latin typeface="-apple-system"/>
              </a:rPr>
              <a:t>Order Matters</a:t>
            </a:r>
          </a:p>
          <a:p>
            <a:endParaRPr lang="en-US" dirty="0">
              <a:solidFill>
                <a:srgbClr val="000000"/>
              </a:solidFill>
              <a:latin typeface="-apple-system"/>
            </a:endParaRPr>
          </a:p>
          <a:p>
            <a:r>
              <a:rPr lang="en-US" dirty="0">
                <a:solidFill>
                  <a:srgbClr val="000000"/>
                </a:solidFill>
                <a:latin typeface="-apple-system"/>
              </a:rPr>
              <a:t>The route Configured first will win  the race </a:t>
            </a:r>
            <a:endParaRPr lang="en-IN" dirty="0"/>
          </a:p>
        </p:txBody>
      </p:sp>
    </p:spTree>
    <p:extLst>
      <p:ext uri="{BB962C8B-B14F-4D97-AF65-F5344CB8AC3E}">
        <p14:creationId xmlns:p14="http://schemas.microsoft.com/office/powerpoint/2010/main" val="210746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69E1A2-FC18-C026-8C00-33CC3A63FE77}"/>
              </a:ext>
            </a:extLst>
          </p:cNvPr>
          <p:cNvSpPr txBox="1">
            <a:spLocks noGrp="1"/>
          </p:cNvSpPr>
          <p:nvPr>
            <p:ph type="title"/>
          </p:nvPr>
        </p:nvSpPr>
        <p:spPr>
          <a:xfrm>
            <a:off x="838200" y="365125"/>
            <a:ext cx="10515600" cy="1325563"/>
          </a:xfrm>
          <a:prstGeom prst="rect">
            <a:avLst/>
          </a:prstGeom>
          <a:noFill/>
        </p:spPr>
        <p:txBody>
          <a:bodyPr wrap="square">
            <a:spAutoFit/>
          </a:bodyPr>
          <a:lstStyle/>
          <a:p>
            <a:pPr algn="l" fontAlgn="base"/>
            <a:r>
              <a:rPr lang="en-IN" b="1" i="0" dirty="0">
                <a:effectLst/>
                <a:latin typeface="-apple-system"/>
              </a:rPr>
              <a:t>Attribute routing</a:t>
            </a:r>
          </a:p>
        </p:txBody>
      </p:sp>
      <p:sp>
        <p:nvSpPr>
          <p:cNvPr id="5" name="TextBox 4">
            <a:extLst>
              <a:ext uri="{FF2B5EF4-FFF2-40B4-BE49-F238E27FC236}">
                <a16:creationId xmlns:a16="http://schemas.microsoft.com/office/drawing/2014/main" id="{F9F45323-1797-2A7E-2F62-8D57165C71F9}"/>
              </a:ext>
            </a:extLst>
          </p:cNvPr>
          <p:cNvSpPr txBox="1"/>
          <p:nvPr/>
        </p:nvSpPr>
        <p:spPr>
          <a:xfrm>
            <a:off x="683580" y="1568635"/>
            <a:ext cx="9141780" cy="1200329"/>
          </a:xfrm>
          <a:prstGeom prst="rect">
            <a:avLst/>
          </a:prstGeom>
          <a:noFill/>
        </p:spPr>
        <p:txBody>
          <a:bodyPr wrap="square">
            <a:spAutoFit/>
          </a:bodyPr>
          <a:lstStyle/>
          <a:p>
            <a:pPr algn="l" fontAlgn="base"/>
            <a:r>
              <a:rPr lang="en-US" b="0" i="0" dirty="0">
                <a:solidFill>
                  <a:srgbClr val="000000"/>
                </a:solidFill>
                <a:effectLst/>
                <a:latin typeface="-apple-system"/>
              </a:rPr>
              <a:t>The attribute routing uses the attributes defined directly on the controller action to define the routes. Attribute routing gives you more control over the URLs in your web application.</a:t>
            </a:r>
          </a:p>
          <a:p>
            <a:pPr algn="l" fontAlgn="base"/>
            <a:r>
              <a:rPr lang="en-US" b="0" i="0" dirty="0">
                <a:solidFill>
                  <a:srgbClr val="000000"/>
                </a:solidFill>
                <a:effectLst/>
                <a:latin typeface="-apple-system"/>
              </a:rPr>
              <a:t>In </a:t>
            </a:r>
            <a:r>
              <a:rPr lang="en-US" b="0" i="0" u="none" strike="noStrike" dirty="0">
                <a:solidFill>
                  <a:srgbClr val="000000"/>
                </a:solidFill>
                <a:effectLst/>
                <a:latin typeface="-apple-system"/>
                <a:hlinkClick r:id="rId2"/>
              </a:rPr>
              <a:t>convention based routing</a:t>
            </a:r>
            <a:r>
              <a:rPr lang="en-US" b="0" i="0" dirty="0">
                <a:solidFill>
                  <a:srgbClr val="000000"/>
                </a:solidFill>
                <a:effectLst/>
                <a:latin typeface="-apple-system"/>
              </a:rPr>
              <a:t> all the routing is configured in the Startup class. In Attribute Routing </a:t>
            </a:r>
            <a:r>
              <a:rPr lang="en-US" b="0" i="0" dirty="0" err="1">
                <a:solidFill>
                  <a:srgbClr val="000000"/>
                </a:solidFill>
                <a:effectLst/>
                <a:latin typeface="-apple-system"/>
              </a:rPr>
              <a:t>routing</a:t>
            </a:r>
            <a:r>
              <a:rPr lang="en-US" b="0" i="0" dirty="0">
                <a:solidFill>
                  <a:srgbClr val="000000"/>
                </a:solidFill>
                <a:effectLst/>
                <a:latin typeface="-apple-system"/>
              </a:rPr>
              <a:t> is configured at the controller level.</a:t>
            </a:r>
          </a:p>
        </p:txBody>
      </p:sp>
      <p:sp>
        <p:nvSpPr>
          <p:cNvPr id="7" name="TextBox 6">
            <a:extLst>
              <a:ext uri="{FF2B5EF4-FFF2-40B4-BE49-F238E27FC236}">
                <a16:creationId xmlns:a16="http://schemas.microsoft.com/office/drawing/2014/main" id="{071DA55C-1191-B8B9-17B2-270CA1B2809A}"/>
              </a:ext>
            </a:extLst>
          </p:cNvPr>
          <p:cNvSpPr txBox="1"/>
          <p:nvPr/>
        </p:nvSpPr>
        <p:spPr>
          <a:xfrm>
            <a:off x="838200" y="2894198"/>
            <a:ext cx="8987160" cy="1477328"/>
          </a:xfrm>
          <a:prstGeom prst="rect">
            <a:avLst/>
          </a:prstGeom>
          <a:noFill/>
        </p:spPr>
        <p:txBody>
          <a:bodyPr wrap="square">
            <a:spAutoFit/>
          </a:bodyPr>
          <a:lstStyle/>
          <a:p>
            <a:pPr algn="l" fontAlgn="base"/>
            <a:r>
              <a:rPr lang="en-US" b="1" i="0" dirty="0">
                <a:effectLst/>
                <a:latin typeface="-apple-system"/>
              </a:rPr>
              <a:t>How to Setup Attribute Routing</a:t>
            </a:r>
          </a:p>
          <a:p>
            <a:pPr algn="l" fontAlgn="base"/>
            <a:r>
              <a:rPr lang="en-US" b="0" i="0" dirty="0">
                <a:solidFill>
                  <a:srgbClr val="000000"/>
                </a:solidFill>
                <a:effectLst/>
                <a:latin typeface="-apple-system"/>
              </a:rPr>
              <a:t>The Routes are added using the Route Attribute on the controller Action. The Route Attribute takes three arguments, URL Pattern, name and order.  </a:t>
            </a:r>
          </a:p>
          <a:p>
            <a:pPr algn="l" fontAlgn="base"/>
            <a:r>
              <a:rPr lang="en-US" b="0" i="0" dirty="0">
                <a:solidFill>
                  <a:srgbClr val="000000"/>
                </a:solidFill>
                <a:effectLst/>
                <a:latin typeface="-apple-system"/>
              </a:rPr>
              <a:t>In the following code, we have added the route attribute on the index action method, passing “Home” as the URL Pattern.</a:t>
            </a:r>
          </a:p>
        </p:txBody>
      </p:sp>
      <p:sp>
        <p:nvSpPr>
          <p:cNvPr id="9" name="TextBox 8">
            <a:extLst>
              <a:ext uri="{FF2B5EF4-FFF2-40B4-BE49-F238E27FC236}">
                <a16:creationId xmlns:a16="http://schemas.microsoft.com/office/drawing/2014/main" id="{3E6972D2-40C8-CA7D-59CE-E9CBA33E6816}"/>
              </a:ext>
            </a:extLst>
          </p:cNvPr>
          <p:cNvSpPr txBox="1"/>
          <p:nvPr/>
        </p:nvSpPr>
        <p:spPr>
          <a:xfrm>
            <a:off x="2052961" y="4640309"/>
            <a:ext cx="6094520" cy="1754326"/>
          </a:xfrm>
          <a:prstGeom prst="rect">
            <a:avLst/>
          </a:prstGeom>
          <a:noFill/>
        </p:spPr>
        <p:txBody>
          <a:bodyPr wrap="square">
            <a:spAutoFit/>
          </a:bodyPr>
          <a:lstStyle/>
          <a:p>
            <a:pPr algn="l" fontAlgn="base"/>
            <a:r>
              <a:rPr lang="en-US" b="0" i="0" dirty="0">
                <a:solidFill>
                  <a:srgbClr val="800080"/>
                </a:solidFill>
                <a:effectLst/>
                <a:latin typeface="inherit"/>
              </a:rPr>
              <a:t>public</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0000"/>
                </a:solidFill>
                <a:effectLst/>
                <a:latin typeface="inherit"/>
              </a:rPr>
              <a:t>HomeController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Controller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Route</a:t>
            </a:r>
            <a:r>
              <a:rPr lang="en-US" b="0" i="0" dirty="0">
                <a:solidFill>
                  <a:srgbClr val="333333"/>
                </a:solidFill>
                <a:effectLst/>
                <a:latin typeface="inherit"/>
              </a:rPr>
              <a:t>(</a:t>
            </a:r>
            <a:r>
              <a:rPr lang="en-US" b="0" i="0" dirty="0">
                <a:solidFill>
                  <a:srgbClr val="DD1144"/>
                </a:solidFill>
                <a:effectLst/>
                <a:latin typeface="inherit"/>
              </a:rPr>
              <a:t>"Home"</a:t>
            </a:r>
            <a:r>
              <a:rPr lang="en-US" b="0" i="0" dirty="0">
                <a:solidFill>
                  <a:srgbClr val="333333"/>
                </a:solidFill>
                <a:effectLst/>
                <a:latin typeface="inherit"/>
              </a:rPr>
              <a:t>)]</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800080"/>
                </a:solidFill>
                <a:effectLst/>
                <a:latin typeface="inherit"/>
              </a:rPr>
              <a:t>public</a:t>
            </a:r>
            <a:r>
              <a:rPr lang="en-US" b="0" i="0" dirty="0">
                <a:solidFill>
                  <a:srgbClr val="006FE0"/>
                </a:solidFill>
                <a:effectLst/>
                <a:latin typeface="inherit"/>
              </a:rPr>
              <a:t> </a:t>
            </a:r>
            <a:r>
              <a:rPr lang="en-US" b="1" i="0" dirty="0">
                <a:solidFill>
                  <a:srgbClr val="800080"/>
                </a:solidFill>
                <a:effectLst/>
                <a:latin typeface="inherit"/>
              </a:rPr>
              <a:t>string</a:t>
            </a:r>
            <a:r>
              <a:rPr lang="en-US" b="0" i="0" dirty="0">
                <a:solidFill>
                  <a:srgbClr val="006FE0"/>
                </a:solidFill>
                <a:effectLst/>
                <a:latin typeface="inherit"/>
              </a:rPr>
              <a:t> </a:t>
            </a:r>
            <a:r>
              <a:rPr lang="en-US" b="0" i="0" dirty="0">
                <a:solidFill>
                  <a:srgbClr val="008080"/>
                </a:solidFill>
                <a:effectLst/>
                <a:latin typeface="inherit"/>
              </a:rPr>
              <a:t>Index</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0" i="0" dirty="0">
                <a:solidFill>
                  <a:srgbClr val="DD1144"/>
                </a:solidFill>
                <a:effectLst/>
                <a:latin typeface="inherit"/>
              </a:rPr>
              <a:t>"Hello from Index method of Home Controller"</a:t>
            </a:r>
            <a:r>
              <a:rPr lang="en-US" b="0" i="0" dirty="0">
                <a:solidFill>
                  <a:srgbClr val="333333"/>
                </a:solidFill>
                <a:effectLst/>
                <a:latin typeface="inherit"/>
              </a:rPr>
              <a:t>;</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7531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68A9-CA95-C915-DAC0-F769F9DB9123}"/>
              </a:ext>
            </a:extLst>
          </p:cNvPr>
          <p:cNvSpPr>
            <a:spLocks noGrp="1"/>
          </p:cNvSpPr>
          <p:nvPr>
            <p:ph type="title"/>
          </p:nvPr>
        </p:nvSpPr>
        <p:spPr>
          <a:xfrm>
            <a:off x="918099" y="915540"/>
            <a:ext cx="10515600" cy="1325563"/>
          </a:xfrm>
        </p:spPr>
        <p:txBody>
          <a:bodyPr>
            <a:normAutofit fontScale="90000"/>
          </a:bodyPr>
          <a:lstStyle/>
          <a:p>
            <a:pPr fontAlgn="base"/>
            <a:r>
              <a:rPr lang="en-US" sz="3600" b="1" i="0" dirty="0">
                <a:effectLst/>
                <a:latin typeface="-apple-system"/>
              </a:rPr>
              <a:t>Changing the Name of the Action Method</a:t>
            </a:r>
            <a:br>
              <a:rPr lang="en-US" sz="3600" b="1" i="0" dirty="0">
                <a:effectLst/>
                <a:latin typeface="-apple-system"/>
              </a:rPr>
            </a:br>
            <a:br>
              <a:rPr lang="en-US" b="0" i="0" dirty="0">
                <a:solidFill>
                  <a:srgbClr val="000000"/>
                </a:solidFill>
                <a:effectLst/>
                <a:latin typeface="-apple-system"/>
              </a:rPr>
            </a:br>
            <a:endParaRPr lang="en-IN" dirty="0"/>
          </a:p>
        </p:txBody>
      </p:sp>
      <p:sp>
        <p:nvSpPr>
          <p:cNvPr id="4" name="TextBox 3">
            <a:extLst>
              <a:ext uri="{FF2B5EF4-FFF2-40B4-BE49-F238E27FC236}">
                <a16:creationId xmlns:a16="http://schemas.microsoft.com/office/drawing/2014/main" id="{4A6BB0C6-B6FC-97A5-6537-E5584EB2671D}"/>
              </a:ext>
            </a:extLst>
          </p:cNvPr>
          <p:cNvSpPr txBox="1"/>
          <p:nvPr/>
        </p:nvSpPr>
        <p:spPr>
          <a:xfrm>
            <a:off x="1032029" y="1594772"/>
            <a:ext cx="6094520" cy="646331"/>
          </a:xfrm>
          <a:prstGeom prst="rect">
            <a:avLst/>
          </a:prstGeom>
          <a:noFill/>
        </p:spPr>
        <p:txBody>
          <a:bodyPr wrap="square">
            <a:spAutoFit/>
          </a:bodyPr>
          <a:lstStyle/>
          <a:p>
            <a:r>
              <a:rPr lang="en-US" sz="1800" b="0" i="0" dirty="0">
                <a:solidFill>
                  <a:srgbClr val="000000"/>
                </a:solidFill>
                <a:effectLst/>
                <a:latin typeface="-apple-system"/>
              </a:rPr>
              <a:t>The Very important to note that the URL Pattern does not need to match the Controller and Action Name. </a:t>
            </a:r>
            <a:endParaRPr lang="en-IN" dirty="0"/>
          </a:p>
        </p:txBody>
      </p:sp>
      <p:sp>
        <p:nvSpPr>
          <p:cNvPr id="6" name="TextBox 5">
            <a:extLst>
              <a:ext uri="{FF2B5EF4-FFF2-40B4-BE49-F238E27FC236}">
                <a16:creationId xmlns:a16="http://schemas.microsoft.com/office/drawing/2014/main" id="{C14646AC-126D-B4C6-2C6B-D7F20C252313}"/>
              </a:ext>
            </a:extLst>
          </p:cNvPr>
          <p:cNvSpPr txBox="1"/>
          <p:nvPr/>
        </p:nvSpPr>
        <p:spPr>
          <a:xfrm>
            <a:off x="1467034" y="2287270"/>
            <a:ext cx="6094520" cy="1754326"/>
          </a:xfrm>
          <a:prstGeom prst="rect">
            <a:avLst/>
          </a:prstGeom>
          <a:noFill/>
        </p:spPr>
        <p:txBody>
          <a:bodyPr wrap="square">
            <a:spAutoFit/>
          </a:bodyPr>
          <a:lstStyle/>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"Say/Hello"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public</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string</a:t>
            </a:r>
            <a:r>
              <a:rPr lang="en-IN" sz="1800" dirty="0">
                <a:solidFill>
                  <a:srgbClr val="000000"/>
                </a:solidFill>
                <a:latin typeface="Consolas" panose="020B0609020204030204" pitchFamily="49" charset="0"/>
              </a:rPr>
              <a:t> Index()</a:t>
            </a:r>
          </a:p>
          <a:p>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"Hello from Index method of Home Controller"</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endParaRPr lang="en-IN" dirty="0"/>
          </a:p>
        </p:txBody>
      </p:sp>
      <p:sp>
        <p:nvSpPr>
          <p:cNvPr id="8" name="TextBox 7">
            <a:extLst>
              <a:ext uri="{FF2B5EF4-FFF2-40B4-BE49-F238E27FC236}">
                <a16:creationId xmlns:a16="http://schemas.microsoft.com/office/drawing/2014/main" id="{D8C3852C-FF71-7ECC-8972-81152DF99762}"/>
              </a:ext>
            </a:extLst>
          </p:cNvPr>
          <p:cNvSpPr txBox="1"/>
          <p:nvPr/>
        </p:nvSpPr>
        <p:spPr>
          <a:xfrm>
            <a:off x="1032029" y="4087763"/>
            <a:ext cx="6094520" cy="923330"/>
          </a:xfrm>
          <a:prstGeom prst="rect">
            <a:avLst/>
          </a:prstGeom>
          <a:noFill/>
        </p:spPr>
        <p:txBody>
          <a:bodyPr wrap="square">
            <a:spAutoFit/>
          </a:bodyPr>
          <a:lstStyle/>
          <a:p>
            <a:pPr algn="l" fontAlgn="base"/>
            <a:r>
              <a:rPr lang="en-US" b="1" i="0" dirty="0">
                <a:effectLst/>
                <a:latin typeface="-apple-system"/>
              </a:rPr>
              <a:t>Multiple Routes</a:t>
            </a:r>
          </a:p>
          <a:p>
            <a:pPr algn="l" fontAlgn="base"/>
            <a:r>
              <a:rPr lang="en-US" b="0" i="0" dirty="0">
                <a:solidFill>
                  <a:srgbClr val="000000"/>
                </a:solidFill>
                <a:effectLst/>
                <a:latin typeface="-apple-system"/>
              </a:rPr>
              <a:t>You can also set multiple routes to a single action using Attribute Routing  as shown below</a:t>
            </a:r>
          </a:p>
        </p:txBody>
      </p:sp>
      <p:sp>
        <p:nvSpPr>
          <p:cNvPr id="10" name="TextBox 9">
            <a:extLst>
              <a:ext uri="{FF2B5EF4-FFF2-40B4-BE49-F238E27FC236}">
                <a16:creationId xmlns:a16="http://schemas.microsoft.com/office/drawing/2014/main" id="{454EABD5-4CDD-C948-ED57-D3227253FEB0}"/>
              </a:ext>
            </a:extLst>
          </p:cNvPr>
          <p:cNvSpPr txBox="1"/>
          <p:nvPr/>
        </p:nvSpPr>
        <p:spPr>
          <a:xfrm>
            <a:off x="3834043" y="5011093"/>
            <a:ext cx="6585012" cy="1754326"/>
          </a:xfrm>
          <a:prstGeom prst="rect">
            <a:avLst/>
          </a:prstGeom>
          <a:noFill/>
        </p:spPr>
        <p:txBody>
          <a:bodyPr wrap="square">
            <a:spAutoFit/>
          </a:bodyPr>
          <a:lstStyle/>
          <a:p>
            <a:r>
              <a:rPr lang="en-US" dirty="0"/>
              <a:t>[Route("")]</a:t>
            </a:r>
          </a:p>
          <a:p>
            <a:r>
              <a:rPr lang="en-US" dirty="0"/>
              <a:t>[Route("Home")]</a:t>
            </a:r>
          </a:p>
          <a:p>
            <a:r>
              <a:rPr lang="en-US" dirty="0"/>
              <a:t>[Route("Home/Index")]</a:t>
            </a:r>
          </a:p>
          <a:p>
            <a:r>
              <a:rPr lang="en-US" dirty="0"/>
              <a:t>public string Index(){</a:t>
            </a:r>
          </a:p>
          <a:p>
            <a:r>
              <a:rPr lang="en-US" dirty="0"/>
              <a:t>    return "Hello from Index method of Home Controller";        </a:t>
            </a:r>
          </a:p>
          <a:p>
            <a:r>
              <a:rPr lang="en-US" dirty="0"/>
              <a:t>}</a:t>
            </a:r>
            <a:endParaRPr lang="en-IN" dirty="0"/>
          </a:p>
        </p:txBody>
      </p:sp>
    </p:spTree>
    <p:extLst>
      <p:ext uri="{BB962C8B-B14F-4D97-AF65-F5344CB8AC3E}">
        <p14:creationId xmlns:p14="http://schemas.microsoft.com/office/powerpoint/2010/main" val="221730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C0D4A-4180-F8D7-803D-44A21FCEF8A7}"/>
              </a:ext>
            </a:extLst>
          </p:cNvPr>
          <p:cNvSpPr txBox="1"/>
          <p:nvPr/>
        </p:nvSpPr>
        <p:spPr>
          <a:xfrm>
            <a:off x="756821" y="272533"/>
            <a:ext cx="6094520" cy="369332"/>
          </a:xfrm>
          <a:prstGeom prst="rect">
            <a:avLst/>
          </a:prstGeom>
          <a:noFill/>
        </p:spPr>
        <p:txBody>
          <a:bodyPr wrap="square">
            <a:spAutoFit/>
          </a:bodyPr>
          <a:lstStyle/>
          <a:p>
            <a:pPr algn="l" fontAlgn="base"/>
            <a:r>
              <a:rPr lang="en-IN" b="1" i="0" dirty="0">
                <a:effectLst/>
                <a:latin typeface="-apple-system"/>
              </a:rPr>
              <a:t>Token Replacement</a:t>
            </a:r>
          </a:p>
        </p:txBody>
      </p:sp>
      <p:sp>
        <p:nvSpPr>
          <p:cNvPr id="5" name="TextBox 4">
            <a:extLst>
              <a:ext uri="{FF2B5EF4-FFF2-40B4-BE49-F238E27FC236}">
                <a16:creationId xmlns:a16="http://schemas.microsoft.com/office/drawing/2014/main" id="{16F0EB72-28AF-F404-3165-BCA7F7ECE6B8}"/>
              </a:ext>
            </a:extLst>
          </p:cNvPr>
          <p:cNvSpPr txBox="1"/>
          <p:nvPr/>
        </p:nvSpPr>
        <p:spPr>
          <a:xfrm>
            <a:off x="756821" y="808738"/>
            <a:ext cx="6094520" cy="646331"/>
          </a:xfrm>
          <a:prstGeom prst="rect">
            <a:avLst/>
          </a:prstGeom>
          <a:noFill/>
        </p:spPr>
        <p:txBody>
          <a:bodyPr wrap="square">
            <a:spAutoFit/>
          </a:bodyPr>
          <a:lstStyle/>
          <a:p>
            <a:r>
              <a:rPr lang="en-US" b="0" i="0" dirty="0">
                <a:solidFill>
                  <a:srgbClr val="000000"/>
                </a:solidFill>
                <a:effectLst/>
                <a:latin typeface="-apple-system"/>
              </a:rPr>
              <a:t>The Attribute Routing makes it easier for us by providing the tokens for [area], [controller], and [action].</a:t>
            </a:r>
            <a:endParaRPr lang="en-IN" dirty="0"/>
          </a:p>
        </p:txBody>
      </p:sp>
      <p:graphicFrame>
        <p:nvGraphicFramePr>
          <p:cNvPr id="6" name="Table 5">
            <a:extLst>
              <a:ext uri="{FF2B5EF4-FFF2-40B4-BE49-F238E27FC236}">
                <a16:creationId xmlns:a16="http://schemas.microsoft.com/office/drawing/2014/main" id="{3352293C-5147-2A0A-5588-AF6479D34C73}"/>
              </a:ext>
            </a:extLst>
          </p:cNvPr>
          <p:cNvGraphicFramePr>
            <a:graphicFrameLocks noGrp="1"/>
          </p:cNvGraphicFramePr>
          <p:nvPr>
            <p:extLst>
              <p:ext uri="{D42A27DB-BD31-4B8C-83A1-F6EECF244321}">
                <p14:modId xmlns:p14="http://schemas.microsoft.com/office/powerpoint/2010/main" val="435206762"/>
              </p:ext>
            </p:extLst>
          </p:nvPr>
        </p:nvGraphicFramePr>
        <p:xfrm>
          <a:off x="830666" y="2360792"/>
          <a:ext cx="5010841" cy="2560320"/>
        </p:xfrm>
        <a:graphic>
          <a:graphicData uri="http://schemas.openxmlformats.org/drawingml/2006/table">
            <a:tbl>
              <a:tblPr/>
              <a:tblGrid>
                <a:gridCol w="382472">
                  <a:extLst>
                    <a:ext uri="{9D8B030D-6E8A-4147-A177-3AD203B41FA5}">
                      <a16:colId xmlns:a16="http://schemas.microsoft.com/office/drawing/2014/main" val="3108209502"/>
                    </a:ext>
                  </a:extLst>
                </a:gridCol>
                <a:gridCol w="4628369">
                  <a:extLst>
                    <a:ext uri="{9D8B030D-6E8A-4147-A177-3AD203B41FA5}">
                      <a16:colId xmlns:a16="http://schemas.microsoft.com/office/drawing/2014/main" val="2237954494"/>
                    </a:ext>
                  </a:extLst>
                </a:gridCol>
              </a:tblGrid>
              <a:tr h="0">
                <a:tc>
                  <a:txBody>
                    <a:bodyPr/>
                    <a:lstStyle/>
                    <a:p>
                      <a:pPr algn="r" fontAlgn="base"/>
                      <a:r>
                        <a:rPr lang="en-IN">
                          <a:solidFill>
                            <a:srgbClr val="AAAAAA"/>
                          </a:solidFill>
                          <a:effectLst/>
                          <a:latin typeface="inherit"/>
                        </a:rPr>
                        <a:t>1</a:t>
                      </a:r>
                    </a:p>
                    <a:p>
                      <a:pPr algn="r" fontAlgn="base"/>
                      <a:r>
                        <a:rPr lang="en-IN">
                          <a:solidFill>
                            <a:srgbClr val="AAAAAA"/>
                          </a:solidFill>
                          <a:effectLst/>
                          <a:latin typeface="inherit"/>
                        </a:rPr>
                        <a:t>2</a:t>
                      </a:r>
                    </a:p>
                    <a:p>
                      <a:pPr algn="r" fontAlgn="base"/>
                      <a:r>
                        <a:rPr lang="en-IN">
                          <a:solidFill>
                            <a:srgbClr val="AAAAAA"/>
                          </a:solidFill>
                          <a:effectLst/>
                          <a:latin typeface="inherit"/>
                        </a:rPr>
                        <a:t>3</a:t>
                      </a:r>
                    </a:p>
                    <a:p>
                      <a:pPr algn="r" fontAlgn="base"/>
                      <a:r>
                        <a:rPr lang="en-IN">
                          <a:solidFill>
                            <a:srgbClr val="AAAAAA"/>
                          </a:solidFill>
                          <a:effectLst/>
                          <a:latin typeface="inherit"/>
                        </a:rPr>
                        <a:t>4</a:t>
                      </a:r>
                    </a:p>
                    <a:p>
                      <a:pPr algn="r" fontAlgn="base"/>
                      <a:r>
                        <a:rPr lang="en-IN">
                          <a:solidFill>
                            <a:srgbClr val="AAAAAA"/>
                          </a:solidFill>
                          <a:effectLst/>
                          <a:latin typeface="inherit"/>
                        </a:rPr>
                        <a:t>5</a:t>
                      </a:r>
                    </a:p>
                    <a:p>
                      <a:pPr algn="r" fontAlgn="base"/>
                      <a:r>
                        <a:rPr lang="en-IN">
                          <a:solidFill>
                            <a:srgbClr val="AAAAAA"/>
                          </a:solidFill>
                          <a:effectLst/>
                          <a:latin typeface="inherit"/>
                        </a:rPr>
                        <a:t>6</a:t>
                      </a:r>
                    </a:p>
                    <a:p>
                      <a:pPr algn="r" fontAlgn="base"/>
                      <a:r>
                        <a:rPr lang="en-IN">
                          <a:solidFill>
                            <a:srgbClr val="AAAAAA"/>
                          </a:solidFill>
                          <a:effectLst/>
                          <a:latin typeface="inherit"/>
                        </a:rPr>
                        <a:t>7</a:t>
                      </a:r>
                    </a:p>
                    <a:p>
                      <a:pPr algn="r" fontAlgn="base"/>
                      <a:r>
                        <a:rPr lang="en-IN">
                          <a:solidFill>
                            <a:srgbClr val="AAAAAA"/>
                          </a:solidFill>
                          <a:effectLst/>
                          <a:latin typeface="inherit"/>
                        </a:rPr>
                        <a:t>8</a:t>
                      </a:r>
                    </a:p>
                  </a:txBody>
                  <a:tcPr>
                    <a:lnL>
                      <a:noFill/>
                    </a:lnL>
                    <a:lnR>
                      <a:noFill/>
                    </a:lnR>
                    <a:lnT>
                      <a:noFill/>
                    </a:lnT>
                    <a:lnB>
                      <a:noFill/>
                    </a:lnB>
                    <a:solidFill>
                      <a:srgbClr val="EEEEEE"/>
                    </a:solidFill>
                  </a:tcPr>
                </a:tc>
                <a:tc>
                  <a:txBody>
                    <a:bodyPr/>
                    <a:lstStyle/>
                    <a:p>
                      <a:pPr algn="l" fontAlgn="base"/>
                      <a:r>
                        <a:rPr lang="en-US" dirty="0">
                          <a:solidFill>
                            <a:srgbClr val="000000"/>
                          </a:solidFill>
                          <a:effectLst/>
                          <a:latin typeface="inherit"/>
                        </a:rPr>
                        <a:t> </a:t>
                      </a:r>
                    </a:p>
                    <a:p>
                      <a:pPr algn="l" fontAlgn="base"/>
                      <a:r>
                        <a:rPr lang="en-US" dirty="0">
                          <a:solidFill>
                            <a:srgbClr val="333333"/>
                          </a:solidFill>
                          <a:effectLst/>
                          <a:latin typeface="inherit"/>
                        </a:rPr>
                        <a:t>[</a:t>
                      </a:r>
                      <a:r>
                        <a:rPr lang="en-US" dirty="0">
                          <a:solidFill>
                            <a:srgbClr val="008080"/>
                          </a:solidFill>
                          <a:effectLst/>
                          <a:latin typeface="inherit"/>
                        </a:rPr>
                        <a:t>Route</a:t>
                      </a:r>
                      <a:r>
                        <a:rPr lang="en-US" dirty="0">
                          <a:solidFill>
                            <a:srgbClr val="333333"/>
                          </a:solidFill>
                          <a:effectLst/>
                          <a:latin typeface="inherit"/>
                        </a:rPr>
                        <a:t>(</a:t>
                      </a:r>
                      <a:r>
                        <a:rPr lang="en-US" dirty="0">
                          <a:solidFill>
                            <a:srgbClr val="DD1144"/>
                          </a:solidFill>
                          <a:effectLst/>
                          <a:latin typeface="inherit"/>
                        </a:rPr>
                        <a: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r>
                        <a:rPr lang="en-US" dirty="0">
                          <a:solidFill>
                            <a:srgbClr val="008080"/>
                          </a:solidFill>
                          <a:effectLst/>
                          <a:latin typeface="inherit"/>
                        </a:rPr>
                        <a:t>Route</a:t>
                      </a:r>
                      <a:r>
                        <a:rPr lang="en-US" dirty="0">
                          <a:solidFill>
                            <a:srgbClr val="333333"/>
                          </a:solidFill>
                          <a:effectLst/>
                          <a:latin typeface="inherit"/>
                        </a:rPr>
                        <a:t>(</a:t>
                      </a:r>
                      <a:r>
                        <a:rPr lang="en-US" dirty="0">
                          <a:solidFill>
                            <a:srgbClr val="DD1144"/>
                          </a:solidFill>
                          <a:effectLst/>
                          <a:latin typeface="inherit"/>
                        </a:rPr>
                        <a:t>"[controller]"</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r>
                        <a:rPr lang="en-US" dirty="0">
                          <a:solidFill>
                            <a:srgbClr val="008080"/>
                          </a:solidFill>
                          <a:effectLst/>
                          <a:latin typeface="inherit"/>
                        </a:rPr>
                        <a:t>Route</a:t>
                      </a:r>
                      <a:r>
                        <a:rPr lang="en-US" dirty="0">
                          <a:solidFill>
                            <a:srgbClr val="333333"/>
                          </a:solidFill>
                          <a:effectLst/>
                          <a:latin typeface="inherit"/>
                        </a:rPr>
                        <a:t>(</a:t>
                      </a:r>
                      <a:r>
                        <a:rPr lang="en-US" dirty="0">
                          <a:solidFill>
                            <a:srgbClr val="DD1144"/>
                          </a:solidFill>
                          <a:effectLst/>
                          <a:latin typeface="inherit"/>
                        </a:rPr>
                        <a:t>"[controller]/[action]"</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800080"/>
                          </a:solidFill>
                          <a:effectLst/>
                          <a:latin typeface="inherit"/>
                        </a:rPr>
                        <a:t>public</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8080"/>
                          </a:solidFill>
                          <a:effectLst/>
                          <a:latin typeface="inherit"/>
                        </a:rPr>
                        <a:t>Index</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b="1" dirty="0">
                          <a:solidFill>
                            <a:srgbClr val="000000"/>
                          </a:solidFill>
                          <a:effectLst/>
                          <a:latin typeface="inherit"/>
                        </a:rPr>
                        <a:t>return</a:t>
                      </a:r>
                      <a:r>
                        <a:rPr lang="en-US" dirty="0">
                          <a:solidFill>
                            <a:srgbClr val="006FE0"/>
                          </a:solidFill>
                          <a:effectLst/>
                          <a:latin typeface="inherit"/>
                        </a:rPr>
                        <a:t> </a:t>
                      </a:r>
                      <a:r>
                        <a:rPr lang="en-US" dirty="0">
                          <a:solidFill>
                            <a:srgbClr val="DD1144"/>
                          </a:solidFill>
                          <a:effectLst/>
                          <a:latin typeface="inherit"/>
                        </a:rPr>
                        <a:t>"Hello from Index method of Home Controller"</a:t>
                      </a:r>
                      <a:r>
                        <a:rPr lang="en-US" dirty="0">
                          <a:solidFill>
                            <a:srgbClr val="333333"/>
                          </a:solidFill>
                          <a:effectLst/>
                          <a:latin typeface="inherit"/>
                        </a:rPr>
                        <a:t>;</a:t>
                      </a:r>
                      <a:r>
                        <a:rPr lang="en-US" dirty="0">
                          <a:solidFill>
                            <a:srgbClr val="000000"/>
                          </a:solidFill>
                          <a:effectLst/>
                          <a:latin typeface="inherit"/>
                        </a:rPr>
                        <a:t> </a:t>
                      </a:r>
                      <a:r>
                        <a:rPr lang="en-US" dirty="0">
                          <a:solidFill>
                            <a:srgbClr val="006FE0"/>
                          </a:solidFill>
                          <a:effectLst/>
                          <a:latin typeface="inherit"/>
                        </a:rPr>
                        <a:t> </a:t>
                      </a:r>
                      <a:r>
                        <a:rPr lang="en-US" dirty="0">
                          <a:solidFill>
                            <a:srgbClr val="000000"/>
                          </a:solidFill>
                          <a:effectLst/>
                          <a:latin typeface="inherit"/>
                        </a:rPr>
                        <a:t> </a:t>
                      </a:r>
                      <a:r>
                        <a:rPr lang="en-US" dirty="0">
                          <a:solidFill>
                            <a:srgbClr val="006FE0"/>
                          </a:solidFill>
                          <a:effectLst/>
                          <a:latin typeface="inherit"/>
                        </a:rPr>
                        <a:t> </a:t>
                      </a:r>
                      <a:r>
                        <a:rPr lang="en-US" dirty="0">
                          <a:solidFill>
                            <a:srgbClr val="000000"/>
                          </a:solidFill>
                          <a:effectLst/>
                          <a:latin typeface="inherit"/>
                        </a:rPr>
                        <a:t> </a:t>
                      </a:r>
                      <a:r>
                        <a:rPr lang="en-US" dirty="0">
                          <a:solidFill>
                            <a:srgbClr val="006FE0"/>
                          </a:solidFill>
                          <a:effectLst/>
                          <a:latin typeface="inherit"/>
                        </a:rPr>
                        <a:t> </a:t>
                      </a:r>
                      <a:r>
                        <a:rPr lang="en-US" dirty="0">
                          <a:solidFill>
                            <a:srgbClr val="000000"/>
                          </a:solidFill>
                          <a:effectLst/>
                          <a:latin typeface="inherit"/>
                        </a:rPr>
                        <a:t> </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0000"/>
                          </a:solidFill>
                          <a:effectLst/>
                          <a:latin typeface="inherit"/>
                        </a:rPr>
                        <a:t> </a:t>
                      </a:r>
                    </a:p>
                  </a:txBody>
                  <a:tcPr>
                    <a:lnL>
                      <a:noFill/>
                    </a:lnL>
                    <a:lnR>
                      <a:noFill/>
                    </a:lnR>
                    <a:lnT>
                      <a:noFill/>
                    </a:lnT>
                    <a:lnB>
                      <a:noFill/>
                    </a:lnB>
                  </a:tcPr>
                </a:tc>
                <a:extLst>
                  <a:ext uri="{0D108BD9-81ED-4DB2-BD59-A6C34878D82A}">
                    <a16:rowId xmlns:a16="http://schemas.microsoft.com/office/drawing/2014/main" val="1146636631"/>
                  </a:ext>
                </a:extLst>
              </a:tr>
            </a:tbl>
          </a:graphicData>
        </a:graphic>
      </p:graphicFrame>
      <p:sp>
        <p:nvSpPr>
          <p:cNvPr id="7" name="Rectangle 1">
            <a:extLst>
              <a:ext uri="{FF2B5EF4-FFF2-40B4-BE49-F238E27FC236}">
                <a16:creationId xmlns:a16="http://schemas.microsoft.com/office/drawing/2014/main" id="{8C3EB0F2-1A63-6B44-6B83-410C44807BB5}"/>
              </a:ext>
            </a:extLst>
          </p:cNvPr>
          <p:cNvSpPr>
            <a:spLocks noChangeArrowheads="1"/>
          </p:cNvSpPr>
          <p:nvPr/>
        </p:nvSpPr>
        <p:spPr bwMode="auto">
          <a:xfrm>
            <a:off x="917863" y="1523210"/>
            <a:ext cx="528762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These tokens get replaced by their actual values in the Routes collection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50D02FD-5511-BDDF-50FC-1F33F9F77468}"/>
              </a:ext>
            </a:extLst>
          </p:cNvPr>
          <p:cNvSpPr txBox="1"/>
          <p:nvPr/>
        </p:nvSpPr>
        <p:spPr>
          <a:xfrm>
            <a:off x="5548544" y="2690336"/>
            <a:ext cx="5812790" cy="1477328"/>
          </a:xfrm>
          <a:prstGeom prst="rect">
            <a:avLst/>
          </a:prstGeom>
          <a:noFill/>
        </p:spPr>
        <p:txBody>
          <a:bodyPr wrap="square">
            <a:spAutoFit/>
          </a:bodyPr>
          <a:lstStyle/>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"Home"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"home/index/{id?}"</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Index(</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id)</a:t>
            </a:r>
          </a:p>
          <a:p>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318968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71E7A-AC3E-5D00-1D9B-695D7F579118}"/>
              </a:ext>
            </a:extLst>
          </p:cNvPr>
          <p:cNvSpPr txBox="1"/>
          <p:nvPr/>
        </p:nvSpPr>
        <p:spPr>
          <a:xfrm>
            <a:off x="401714" y="485598"/>
            <a:ext cx="6094520" cy="369332"/>
          </a:xfrm>
          <a:prstGeom prst="rect">
            <a:avLst/>
          </a:prstGeom>
          <a:noFill/>
        </p:spPr>
        <p:txBody>
          <a:bodyPr wrap="square">
            <a:spAutoFit/>
          </a:bodyPr>
          <a:lstStyle/>
          <a:p>
            <a:pPr algn="l" fontAlgn="base"/>
            <a:r>
              <a:rPr lang="en-IN" b="1" i="0" dirty="0">
                <a:effectLst/>
                <a:latin typeface="-apple-system"/>
              </a:rPr>
              <a:t>Parameters to Action Methods</a:t>
            </a:r>
          </a:p>
        </p:txBody>
      </p:sp>
      <p:sp>
        <p:nvSpPr>
          <p:cNvPr id="5" name="TextBox 4">
            <a:extLst>
              <a:ext uri="{FF2B5EF4-FFF2-40B4-BE49-F238E27FC236}">
                <a16:creationId xmlns:a16="http://schemas.microsoft.com/office/drawing/2014/main" id="{1F2F9942-27EB-778A-00A3-A68179D57BDB}"/>
              </a:ext>
            </a:extLst>
          </p:cNvPr>
          <p:cNvSpPr txBox="1"/>
          <p:nvPr/>
        </p:nvSpPr>
        <p:spPr>
          <a:xfrm>
            <a:off x="401714" y="1037765"/>
            <a:ext cx="8564732" cy="646331"/>
          </a:xfrm>
          <a:prstGeom prst="rect">
            <a:avLst/>
          </a:prstGeom>
          <a:noFill/>
        </p:spPr>
        <p:txBody>
          <a:bodyPr wrap="square">
            <a:spAutoFit/>
          </a:bodyPr>
          <a:lstStyle/>
          <a:p>
            <a:r>
              <a:rPr lang="en-US" b="0" i="0" dirty="0">
                <a:solidFill>
                  <a:srgbClr val="000000"/>
                </a:solidFill>
                <a:effectLst/>
                <a:latin typeface="-apple-system"/>
              </a:rPr>
              <a:t>Just like in Convention based Routing, We can define additional URL Parameter placing them inside curly braces.  This can be passed as parameters to the action method.</a:t>
            </a:r>
            <a:endParaRPr lang="en-IN" dirty="0"/>
          </a:p>
        </p:txBody>
      </p:sp>
      <p:sp>
        <p:nvSpPr>
          <p:cNvPr id="8" name="TextBox 7">
            <a:extLst>
              <a:ext uri="{FF2B5EF4-FFF2-40B4-BE49-F238E27FC236}">
                <a16:creationId xmlns:a16="http://schemas.microsoft.com/office/drawing/2014/main" id="{500F8960-481B-5C84-ECDB-7F87701DC827}"/>
              </a:ext>
            </a:extLst>
          </p:cNvPr>
          <p:cNvSpPr txBox="1"/>
          <p:nvPr/>
        </p:nvSpPr>
        <p:spPr>
          <a:xfrm>
            <a:off x="543756" y="2095843"/>
            <a:ext cx="4853867" cy="3139321"/>
          </a:xfrm>
          <a:prstGeom prst="rect">
            <a:avLst/>
          </a:prstGeom>
          <a:noFill/>
        </p:spPr>
        <p:txBody>
          <a:bodyPr wrap="square">
            <a:spAutoFit/>
          </a:bodyPr>
          <a:lstStyle/>
          <a:p>
            <a:r>
              <a:rPr lang="en-IN" dirty="0"/>
              <a:t> </a:t>
            </a:r>
          </a:p>
          <a:p>
            <a:r>
              <a:rPr lang="en-IN" dirty="0"/>
              <a:t>[Route("")]</a:t>
            </a:r>
          </a:p>
          <a:p>
            <a:r>
              <a:rPr lang="en-IN" dirty="0"/>
              <a:t>[Route("[controller]")]</a:t>
            </a:r>
          </a:p>
          <a:p>
            <a:r>
              <a:rPr lang="en-IN" dirty="0"/>
              <a:t>[Route("[controller]/[action]/{id?}")]</a:t>
            </a:r>
          </a:p>
          <a:p>
            <a:r>
              <a:rPr lang="en-IN" dirty="0"/>
              <a:t>public string Index(string id) {</a:t>
            </a:r>
          </a:p>
          <a:p>
            <a:r>
              <a:rPr lang="en-IN" dirty="0"/>
              <a:t>   if (id !=null) {</a:t>
            </a:r>
          </a:p>
          <a:p>
            <a:r>
              <a:rPr lang="en-IN" dirty="0"/>
              <a:t>      return "Received " + </a:t>
            </a:r>
            <a:r>
              <a:rPr lang="en-IN" dirty="0" err="1"/>
              <a:t>id.ToString</a:t>
            </a:r>
            <a:r>
              <a:rPr lang="en-IN" dirty="0"/>
              <a:t>();</a:t>
            </a:r>
          </a:p>
          <a:p>
            <a:r>
              <a:rPr lang="en-IN" dirty="0"/>
              <a:t>   } else {</a:t>
            </a:r>
          </a:p>
          <a:p>
            <a:r>
              <a:rPr lang="en-IN" dirty="0"/>
              <a:t>       return "Received nothing";            </a:t>
            </a:r>
          </a:p>
          <a:p>
            <a:r>
              <a:rPr lang="en-IN" dirty="0"/>
              <a:t>   }        </a:t>
            </a:r>
          </a:p>
          <a:p>
            <a:r>
              <a:rPr lang="en-IN" dirty="0"/>
              <a:t>}</a:t>
            </a:r>
          </a:p>
        </p:txBody>
      </p:sp>
      <p:sp>
        <p:nvSpPr>
          <p:cNvPr id="9" name="TextBox 8">
            <a:extLst>
              <a:ext uri="{FF2B5EF4-FFF2-40B4-BE49-F238E27FC236}">
                <a16:creationId xmlns:a16="http://schemas.microsoft.com/office/drawing/2014/main" id="{8735D390-A720-D092-84DC-1BA19FDEC20E}"/>
              </a:ext>
            </a:extLst>
          </p:cNvPr>
          <p:cNvSpPr txBox="1"/>
          <p:nvPr/>
        </p:nvSpPr>
        <p:spPr>
          <a:xfrm>
            <a:off x="5498102" y="2619314"/>
            <a:ext cx="5812790" cy="1477328"/>
          </a:xfrm>
          <a:prstGeom prst="rect">
            <a:avLst/>
          </a:prstGeom>
          <a:noFill/>
        </p:spPr>
        <p:txBody>
          <a:bodyPr wrap="square">
            <a:spAutoFit/>
          </a:bodyPr>
          <a:lstStyle/>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"Home"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[Route(</a:t>
            </a:r>
            <a:r>
              <a:rPr lang="en-IN" sz="1800" dirty="0">
                <a:solidFill>
                  <a:srgbClr val="A31515"/>
                </a:solidFill>
                <a:latin typeface="Consolas" panose="020B0609020204030204" pitchFamily="49" charset="0"/>
              </a:rPr>
              <a:t>"home/index/{id?}"</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Index(</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id)</a:t>
            </a:r>
          </a:p>
          <a:p>
            <a:r>
              <a:rPr lang="en-IN" sz="1800" dirty="0">
                <a:solidFill>
                  <a:srgbClr val="000000"/>
                </a:solidFill>
                <a:latin typeface="Consolas" panose="020B0609020204030204" pitchFamily="49" charset="0"/>
              </a:rPr>
              <a:t>        {……..}</a:t>
            </a:r>
            <a:endParaRPr lang="en-IN" dirty="0"/>
          </a:p>
        </p:txBody>
      </p:sp>
      <p:sp>
        <p:nvSpPr>
          <p:cNvPr id="11" name="TextBox 10">
            <a:extLst>
              <a:ext uri="{FF2B5EF4-FFF2-40B4-BE49-F238E27FC236}">
                <a16:creationId xmlns:a16="http://schemas.microsoft.com/office/drawing/2014/main" id="{ACBFD13E-F60D-5E8B-A08D-729DA145FDA6}"/>
              </a:ext>
            </a:extLst>
          </p:cNvPr>
          <p:cNvSpPr txBox="1"/>
          <p:nvPr/>
        </p:nvSpPr>
        <p:spPr>
          <a:xfrm>
            <a:off x="5124635" y="4708694"/>
            <a:ext cx="6094520" cy="646331"/>
          </a:xfrm>
          <a:prstGeom prst="rect">
            <a:avLst/>
          </a:prstGeom>
          <a:noFill/>
        </p:spPr>
        <p:txBody>
          <a:bodyPr wrap="square">
            <a:spAutoFit/>
          </a:bodyPr>
          <a:lstStyle/>
          <a:p>
            <a:r>
              <a:rPr lang="en-US" b="0" i="0" dirty="0">
                <a:solidFill>
                  <a:srgbClr val="000000"/>
                </a:solidFill>
                <a:effectLst/>
                <a:latin typeface="-apple-system"/>
              </a:rPr>
              <a:t>In the above example, id is an Optional parameter. Any Value Received is injected as a parameter to Index Action method.</a:t>
            </a:r>
            <a:endParaRPr lang="en-IN" dirty="0"/>
          </a:p>
        </p:txBody>
      </p:sp>
    </p:spTree>
    <p:extLst>
      <p:ext uri="{BB962C8B-B14F-4D97-AF65-F5344CB8AC3E}">
        <p14:creationId xmlns:p14="http://schemas.microsoft.com/office/powerpoint/2010/main" val="333560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5C3F43-869D-59E7-B70F-B09DFAF92D53}"/>
              </a:ext>
            </a:extLst>
          </p:cNvPr>
          <p:cNvSpPr txBox="1"/>
          <p:nvPr/>
        </p:nvSpPr>
        <p:spPr>
          <a:xfrm>
            <a:off x="1005396" y="458964"/>
            <a:ext cx="6094520" cy="369332"/>
          </a:xfrm>
          <a:prstGeom prst="rect">
            <a:avLst/>
          </a:prstGeom>
          <a:noFill/>
        </p:spPr>
        <p:txBody>
          <a:bodyPr wrap="square">
            <a:spAutoFit/>
          </a:bodyPr>
          <a:lstStyle/>
          <a:p>
            <a:pPr algn="l" fontAlgn="base"/>
            <a:r>
              <a:rPr lang="en-IN" b="1" i="0" dirty="0">
                <a:effectLst/>
                <a:latin typeface="-apple-system"/>
              </a:rPr>
              <a:t>Combining Routes</a:t>
            </a:r>
          </a:p>
        </p:txBody>
      </p:sp>
      <p:sp>
        <p:nvSpPr>
          <p:cNvPr id="5" name="TextBox 4">
            <a:extLst>
              <a:ext uri="{FF2B5EF4-FFF2-40B4-BE49-F238E27FC236}">
                <a16:creationId xmlns:a16="http://schemas.microsoft.com/office/drawing/2014/main" id="{41EF319B-B373-DF62-5268-245E32B35400}"/>
              </a:ext>
            </a:extLst>
          </p:cNvPr>
          <p:cNvSpPr txBox="1"/>
          <p:nvPr/>
        </p:nvSpPr>
        <p:spPr>
          <a:xfrm>
            <a:off x="1005396" y="1176264"/>
            <a:ext cx="9203924" cy="646331"/>
          </a:xfrm>
          <a:prstGeom prst="rect">
            <a:avLst/>
          </a:prstGeom>
          <a:noFill/>
        </p:spPr>
        <p:txBody>
          <a:bodyPr wrap="square">
            <a:spAutoFit/>
          </a:bodyPr>
          <a:lstStyle/>
          <a:p>
            <a:r>
              <a:rPr lang="en-US" b="0" i="0" dirty="0">
                <a:solidFill>
                  <a:srgbClr val="000000"/>
                </a:solidFill>
                <a:effectLst/>
                <a:latin typeface="-apple-system"/>
              </a:rPr>
              <a:t>We can specify the route attributes on the Controller class. Any URL pattern defined in the Controller class is prepended to the URL Pattern in the Action method.</a:t>
            </a:r>
            <a:endParaRPr lang="en-IN" dirty="0"/>
          </a:p>
        </p:txBody>
      </p:sp>
      <p:sp>
        <p:nvSpPr>
          <p:cNvPr id="7" name="TextBox 6">
            <a:extLst>
              <a:ext uri="{FF2B5EF4-FFF2-40B4-BE49-F238E27FC236}">
                <a16:creationId xmlns:a16="http://schemas.microsoft.com/office/drawing/2014/main" id="{3B2CC8E0-7746-9586-0741-2A13047BD90B}"/>
              </a:ext>
            </a:extLst>
          </p:cNvPr>
          <p:cNvSpPr txBox="1"/>
          <p:nvPr/>
        </p:nvSpPr>
        <p:spPr>
          <a:xfrm>
            <a:off x="1271727" y="2392467"/>
            <a:ext cx="609452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Route</a:t>
            </a:r>
            <a:r>
              <a:rPr lang="en-US" b="0" i="0" dirty="0">
                <a:solidFill>
                  <a:srgbClr val="333333"/>
                </a:solidFill>
                <a:effectLst/>
                <a:latin typeface="inherit"/>
              </a:rPr>
              <a:t>(</a:t>
            </a:r>
            <a:r>
              <a:rPr lang="en-US" b="0" i="0" dirty="0">
                <a:solidFill>
                  <a:srgbClr val="DD1144"/>
                </a:solidFill>
                <a:effectLst/>
                <a:latin typeface="inherit"/>
              </a:rPr>
              <a:t>"Home"</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p>
          <a:p>
            <a:pPr algn="l" fontAlgn="base"/>
            <a:r>
              <a:rPr lang="en-US" b="0" i="0" dirty="0">
                <a:solidFill>
                  <a:srgbClr val="800080"/>
                </a:solidFill>
                <a:effectLst/>
                <a:latin typeface="inherit"/>
              </a:rPr>
              <a:t>public</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0000"/>
                </a:solidFill>
                <a:effectLst/>
                <a:latin typeface="inherit"/>
              </a:rPr>
              <a:t>HomeController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Controller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Route</a:t>
            </a:r>
            <a:r>
              <a:rPr lang="en-US" b="0" i="0" dirty="0">
                <a:solidFill>
                  <a:srgbClr val="333333"/>
                </a:solidFill>
                <a:effectLst/>
                <a:latin typeface="inherit"/>
              </a:rPr>
              <a:t>(</a:t>
            </a:r>
            <a:r>
              <a:rPr lang="en-US" b="0" i="0" dirty="0">
                <a:solidFill>
                  <a:srgbClr val="DD1144"/>
                </a:solidFill>
                <a:effectLst/>
                <a:latin typeface="inherit"/>
              </a:rPr>
              <a:t>"Index"</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800080"/>
                </a:solidFill>
                <a:effectLst/>
                <a:latin typeface="inherit"/>
              </a:rPr>
              <a:t>public</a:t>
            </a:r>
            <a:r>
              <a:rPr lang="en-US" b="0" i="0" dirty="0">
                <a:solidFill>
                  <a:srgbClr val="006FE0"/>
                </a:solidFill>
                <a:effectLst/>
                <a:latin typeface="inherit"/>
              </a:rPr>
              <a:t> </a:t>
            </a:r>
            <a:r>
              <a:rPr lang="en-US" b="1" i="0" dirty="0">
                <a:solidFill>
                  <a:srgbClr val="800080"/>
                </a:solidFill>
                <a:effectLst/>
                <a:latin typeface="inherit"/>
              </a:rPr>
              <a:t>string</a:t>
            </a:r>
            <a:r>
              <a:rPr lang="en-US" b="0" i="0" dirty="0">
                <a:solidFill>
                  <a:srgbClr val="006FE0"/>
                </a:solidFill>
                <a:effectLst/>
                <a:latin typeface="inherit"/>
              </a:rPr>
              <a:t> </a:t>
            </a:r>
            <a:r>
              <a:rPr lang="en-US" b="0" i="0" dirty="0">
                <a:solidFill>
                  <a:srgbClr val="008080"/>
                </a:solidFill>
                <a:effectLst/>
                <a:latin typeface="inherit"/>
              </a:rPr>
              <a:t>Index</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0" i="0" dirty="0">
                <a:solidFill>
                  <a:srgbClr val="DD1144"/>
                </a:solidFill>
                <a:effectLst/>
                <a:latin typeface="inherit"/>
              </a:rPr>
              <a:t>"Hello from Index method of Home Controller"</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40363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B5153-F7CA-EB8F-3300-1FF014E862C3}"/>
              </a:ext>
            </a:extLst>
          </p:cNvPr>
          <p:cNvSpPr txBox="1"/>
          <p:nvPr/>
        </p:nvSpPr>
        <p:spPr>
          <a:xfrm>
            <a:off x="1023151" y="268951"/>
            <a:ext cx="6094520" cy="1477328"/>
          </a:xfrm>
          <a:prstGeom prst="rect">
            <a:avLst/>
          </a:prstGeom>
          <a:noFill/>
        </p:spPr>
        <p:txBody>
          <a:bodyPr wrap="square">
            <a:spAutoFit/>
          </a:bodyPr>
          <a:lstStyle/>
          <a:p>
            <a:pPr algn="l" fontAlgn="base"/>
            <a:r>
              <a:rPr lang="en-US" b="1" i="0" dirty="0">
                <a:effectLst/>
                <a:latin typeface="-apple-system"/>
              </a:rPr>
              <a:t>Mixed Routing</a:t>
            </a:r>
          </a:p>
          <a:p>
            <a:pPr algn="l" fontAlgn="base"/>
            <a:r>
              <a:rPr lang="en-US" b="0" i="0" dirty="0">
                <a:solidFill>
                  <a:srgbClr val="000000"/>
                </a:solidFill>
                <a:effectLst/>
                <a:latin typeface="-apple-system"/>
              </a:rPr>
              <a:t>You can use both </a:t>
            </a:r>
            <a:r>
              <a:rPr lang="en-US" b="0" i="0" u="none" strike="noStrike" dirty="0">
                <a:solidFill>
                  <a:srgbClr val="000000"/>
                </a:solidFill>
                <a:effectLst/>
                <a:latin typeface="-apple-system"/>
                <a:hlinkClick r:id="rId2"/>
              </a:rPr>
              <a:t>convention-based routing</a:t>
            </a:r>
            <a:r>
              <a:rPr lang="en-US" b="0" i="0" dirty="0">
                <a:solidFill>
                  <a:srgbClr val="000000"/>
                </a:solidFill>
                <a:effectLst/>
                <a:latin typeface="-apple-system"/>
              </a:rPr>
              <a:t> and attribute routing in the same project. However,  if you define attribute routing on an action, then convention based routing cannot be used on that Action. </a:t>
            </a:r>
          </a:p>
        </p:txBody>
      </p:sp>
      <p:sp>
        <p:nvSpPr>
          <p:cNvPr id="5" name="TextBox 4">
            <a:extLst>
              <a:ext uri="{FF2B5EF4-FFF2-40B4-BE49-F238E27FC236}">
                <a16:creationId xmlns:a16="http://schemas.microsoft.com/office/drawing/2014/main" id="{3AFD4B8F-F757-0231-8C22-ECC1981CCB7E}"/>
              </a:ext>
            </a:extLst>
          </p:cNvPr>
          <p:cNvSpPr txBox="1"/>
          <p:nvPr/>
        </p:nvSpPr>
        <p:spPr>
          <a:xfrm>
            <a:off x="1174072" y="1951672"/>
            <a:ext cx="6094520" cy="1477328"/>
          </a:xfrm>
          <a:prstGeom prst="rect">
            <a:avLst/>
          </a:prstGeom>
          <a:noFill/>
        </p:spPr>
        <p:txBody>
          <a:bodyPr wrap="square">
            <a:spAutoFit/>
          </a:bodyPr>
          <a:lstStyle/>
          <a:p>
            <a:pPr fontAlgn="base"/>
            <a:r>
              <a:rPr lang="en-US" b="1" dirty="0">
                <a:effectLst/>
              </a:rPr>
              <a:t>Action Verbs</a:t>
            </a:r>
          </a:p>
          <a:p>
            <a:pPr fontAlgn="base"/>
            <a:r>
              <a:rPr lang="en-US" dirty="0">
                <a:effectLst/>
              </a:rPr>
              <a:t>Attribute route can also be used with HTTP verb attributes like </a:t>
            </a:r>
            <a:r>
              <a:rPr lang="en-US" dirty="0" err="1">
                <a:solidFill>
                  <a:srgbClr val="000000"/>
                </a:solidFill>
                <a:effectLst/>
                <a:latin typeface="-apple-system"/>
              </a:rPr>
              <a:t>HttpGet</a:t>
            </a:r>
            <a:r>
              <a:rPr lang="en-US" dirty="0">
                <a:effectLst/>
              </a:rPr>
              <a:t>, </a:t>
            </a:r>
            <a:r>
              <a:rPr lang="en-US" dirty="0" err="1">
                <a:solidFill>
                  <a:srgbClr val="000000"/>
                </a:solidFill>
                <a:effectLst/>
                <a:latin typeface="-apple-system"/>
              </a:rPr>
              <a:t>HttpPost</a:t>
            </a:r>
            <a:r>
              <a:rPr lang="en-US" dirty="0">
                <a:effectLst/>
              </a:rPr>
              <a:t> etc.      </a:t>
            </a:r>
          </a:p>
          <a:p>
            <a:br>
              <a:rPr lang="en-US" b="0" dirty="0">
                <a:effectLst/>
                <a:latin typeface="Monaco"/>
              </a:rPr>
            </a:br>
            <a:endParaRPr lang="en-IN" dirty="0"/>
          </a:p>
        </p:txBody>
      </p:sp>
      <p:sp>
        <p:nvSpPr>
          <p:cNvPr id="7" name="TextBox 6">
            <a:extLst>
              <a:ext uri="{FF2B5EF4-FFF2-40B4-BE49-F238E27FC236}">
                <a16:creationId xmlns:a16="http://schemas.microsoft.com/office/drawing/2014/main" id="{5ED5CCBE-27B7-CD8B-CC3D-89E64EA70DED}"/>
              </a:ext>
            </a:extLst>
          </p:cNvPr>
          <p:cNvSpPr txBox="1"/>
          <p:nvPr/>
        </p:nvSpPr>
        <p:spPr>
          <a:xfrm>
            <a:off x="1174072" y="3539477"/>
            <a:ext cx="6094520" cy="1754326"/>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err="1">
                <a:solidFill>
                  <a:srgbClr val="008080"/>
                </a:solidFill>
                <a:effectLst/>
                <a:latin typeface="inherit"/>
              </a:rPr>
              <a:t>HttpGet</a:t>
            </a:r>
            <a:r>
              <a:rPr lang="en-US" b="0" i="0" dirty="0">
                <a:solidFill>
                  <a:srgbClr val="333333"/>
                </a:solidFill>
                <a:effectLst/>
                <a:latin typeface="inherit"/>
              </a:rPr>
              <a:t>(</a:t>
            </a:r>
            <a:r>
              <a:rPr lang="en-US" b="0" i="0" dirty="0">
                <a:solidFill>
                  <a:srgbClr val="DD1144"/>
                </a:solidFill>
                <a:effectLst/>
                <a:latin typeface="inherit"/>
              </a:rPr>
              <a: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r>
              <a:rPr lang="en-US" b="0" i="0" dirty="0" err="1">
                <a:solidFill>
                  <a:srgbClr val="008080"/>
                </a:solidFill>
                <a:effectLst/>
                <a:latin typeface="inherit"/>
              </a:rPr>
              <a:t>HttpGet</a:t>
            </a:r>
            <a:r>
              <a:rPr lang="en-US" b="0" i="0" dirty="0">
                <a:solidFill>
                  <a:srgbClr val="333333"/>
                </a:solidFill>
                <a:effectLst/>
                <a:latin typeface="inherit"/>
              </a:rPr>
              <a:t>(</a:t>
            </a:r>
            <a:r>
              <a:rPr lang="en-US" b="0" i="0" dirty="0">
                <a:solidFill>
                  <a:srgbClr val="DD1144"/>
                </a:solidFill>
                <a:effectLst/>
                <a:latin typeface="inherit"/>
              </a:rPr>
              <a:t>"Home"</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r>
              <a:rPr lang="en-US" b="0" i="0" dirty="0" err="1">
                <a:solidFill>
                  <a:srgbClr val="008080"/>
                </a:solidFill>
                <a:effectLst/>
                <a:latin typeface="inherit"/>
              </a:rPr>
              <a:t>HttpGet</a:t>
            </a:r>
            <a:r>
              <a:rPr lang="en-US" b="0" i="0" dirty="0">
                <a:solidFill>
                  <a:srgbClr val="333333"/>
                </a:solidFill>
                <a:effectLst/>
                <a:latin typeface="inherit"/>
              </a:rPr>
              <a:t>(</a:t>
            </a:r>
            <a:r>
              <a:rPr lang="en-US" b="0" i="0" dirty="0">
                <a:solidFill>
                  <a:srgbClr val="DD1144"/>
                </a:solidFill>
                <a:effectLst/>
                <a:latin typeface="inherit"/>
              </a:rPr>
              <a:t>"Home/Index"</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800080"/>
                </a:solidFill>
                <a:effectLst/>
                <a:latin typeface="inherit"/>
              </a:rPr>
              <a:t>public</a:t>
            </a:r>
            <a:r>
              <a:rPr lang="en-US" b="0" i="0" dirty="0">
                <a:solidFill>
                  <a:srgbClr val="006FE0"/>
                </a:solidFill>
                <a:effectLst/>
                <a:latin typeface="inherit"/>
              </a:rPr>
              <a:t> </a:t>
            </a:r>
            <a:r>
              <a:rPr lang="en-US" b="1" i="0" dirty="0">
                <a:solidFill>
                  <a:srgbClr val="800080"/>
                </a:solidFill>
                <a:effectLst/>
                <a:latin typeface="inherit"/>
              </a:rPr>
              <a:t>string</a:t>
            </a:r>
            <a:r>
              <a:rPr lang="en-US" b="0" i="0" dirty="0">
                <a:solidFill>
                  <a:srgbClr val="006FE0"/>
                </a:solidFill>
                <a:effectLst/>
                <a:latin typeface="inherit"/>
              </a:rPr>
              <a:t> </a:t>
            </a:r>
            <a:r>
              <a:rPr lang="en-US" b="0" i="0" dirty="0">
                <a:solidFill>
                  <a:srgbClr val="008080"/>
                </a:solidFill>
                <a:effectLst/>
                <a:latin typeface="inherit"/>
              </a:rPr>
              <a:t>Index</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0" i="0" dirty="0">
                <a:solidFill>
                  <a:srgbClr val="DD1144"/>
                </a:solidFill>
                <a:effectLst/>
                <a:latin typeface="inherit"/>
              </a:rPr>
              <a:t>"Hello from Index method of Home Controller"</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 </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5643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D17CD-3CF5-3588-DA4C-8FA11F893F3F}"/>
              </a:ext>
            </a:extLst>
          </p:cNvPr>
          <p:cNvSpPr txBox="1"/>
          <p:nvPr/>
        </p:nvSpPr>
        <p:spPr>
          <a:xfrm>
            <a:off x="1227338" y="467842"/>
            <a:ext cx="6094520" cy="369332"/>
          </a:xfrm>
          <a:prstGeom prst="rect">
            <a:avLst/>
          </a:prstGeom>
          <a:noFill/>
        </p:spPr>
        <p:txBody>
          <a:bodyPr wrap="square">
            <a:spAutoFit/>
          </a:bodyPr>
          <a:lstStyle/>
          <a:p>
            <a:pPr algn="l" fontAlgn="base"/>
            <a:r>
              <a:rPr lang="en-IN" b="1" i="0" dirty="0">
                <a:effectLst/>
                <a:latin typeface="-apple-system"/>
              </a:rPr>
              <a:t>Constraints in Attribute Routing</a:t>
            </a:r>
          </a:p>
        </p:txBody>
      </p:sp>
      <p:graphicFrame>
        <p:nvGraphicFramePr>
          <p:cNvPr id="4" name="Table 3">
            <a:extLst>
              <a:ext uri="{FF2B5EF4-FFF2-40B4-BE49-F238E27FC236}">
                <a16:creationId xmlns:a16="http://schemas.microsoft.com/office/drawing/2014/main" id="{A3F9716C-3611-AD8C-7C40-C549BFDECC07}"/>
              </a:ext>
            </a:extLst>
          </p:cNvPr>
          <p:cNvGraphicFramePr>
            <a:graphicFrameLocks noGrp="1"/>
          </p:cNvGraphicFramePr>
          <p:nvPr>
            <p:extLst>
              <p:ext uri="{D42A27DB-BD31-4B8C-83A1-F6EECF244321}">
                <p14:modId xmlns:p14="http://schemas.microsoft.com/office/powerpoint/2010/main" val="2215415978"/>
              </p:ext>
            </p:extLst>
          </p:nvPr>
        </p:nvGraphicFramePr>
        <p:xfrm>
          <a:off x="1227338" y="2081054"/>
          <a:ext cx="5462021" cy="2011680"/>
        </p:xfrm>
        <a:graphic>
          <a:graphicData uri="http://schemas.openxmlformats.org/drawingml/2006/table">
            <a:tbl>
              <a:tblPr/>
              <a:tblGrid>
                <a:gridCol w="416910">
                  <a:extLst>
                    <a:ext uri="{9D8B030D-6E8A-4147-A177-3AD203B41FA5}">
                      <a16:colId xmlns:a16="http://schemas.microsoft.com/office/drawing/2014/main" val="2344520915"/>
                    </a:ext>
                  </a:extLst>
                </a:gridCol>
                <a:gridCol w="5045111">
                  <a:extLst>
                    <a:ext uri="{9D8B030D-6E8A-4147-A177-3AD203B41FA5}">
                      <a16:colId xmlns:a16="http://schemas.microsoft.com/office/drawing/2014/main" val="4277131434"/>
                    </a:ext>
                  </a:extLst>
                </a:gridCol>
              </a:tblGrid>
              <a:tr h="0">
                <a:tc>
                  <a:txBody>
                    <a:bodyPr/>
                    <a:lstStyle/>
                    <a:p>
                      <a:pPr algn="r" fontAlgn="base"/>
                      <a:r>
                        <a:rPr lang="en-IN">
                          <a:solidFill>
                            <a:srgbClr val="AAAAAA"/>
                          </a:solidFill>
                          <a:effectLst/>
                          <a:latin typeface="inherit"/>
                        </a:rPr>
                        <a:t>1</a:t>
                      </a:r>
                    </a:p>
                    <a:p>
                      <a:pPr algn="r" fontAlgn="base"/>
                      <a:r>
                        <a:rPr lang="en-IN">
                          <a:solidFill>
                            <a:srgbClr val="AAAAAA"/>
                          </a:solidFill>
                          <a:effectLst/>
                          <a:latin typeface="inherit"/>
                        </a:rPr>
                        <a:t>2</a:t>
                      </a:r>
                    </a:p>
                    <a:p>
                      <a:pPr algn="r" fontAlgn="base"/>
                      <a:r>
                        <a:rPr lang="en-IN">
                          <a:solidFill>
                            <a:srgbClr val="AAAAAA"/>
                          </a:solidFill>
                          <a:effectLst/>
                          <a:latin typeface="inherit"/>
                        </a:rPr>
                        <a:t>3</a:t>
                      </a:r>
                    </a:p>
                    <a:p>
                      <a:pPr algn="r" fontAlgn="base"/>
                      <a:r>
                        <a:rPr lang="en-IN">
                          <a:solidFill>
                            <a:srgbClr val="AAAAAA"/>
                          </a:solidFill>
                          <a:effectLst/>
                          <a:latin typeface="inherit"/>
                        </a:rPr>
                        <a:t>4</a:t>
                      </a:r>
                    </a:p>
                    <a:p>
                      <a:pPr algn="r" fontAlgn="base"/>
                      <a:r>
                        <a:rPr lang="en-IN">
                          <a:solidFill>
                            <a:srgbClr val="AAAAAA"/>
                          </a:solidFill>
                          <a:effectLst/>
                          <a:latin typeface="inherit"/>
                        </a:rPr>
                        <a:t>5</a:t>
                      </a:r>
                    </a:p>
                    <a:p>
                      <a:pPr algn="r" fontAlgn="base"/>
                      <a:r>
                        <a:rPr lang="en-IN">
                          <a:solidFill>
                            <a:srgbClr val="AAAAAA"/>
                          </a:solidFill>
                          <a:effectLst/>
                          <a:latin typeface="inherit"/>
                        </a:rPr>
                        <a:t>6</a:t>
                      </a:r>
                    </a:p>
                    <a:p>
                      <a:pPr algn="r" fontAlgn="base"/>
                      <a:r>
                        <a:rPr lang="en-IN">
                          <a:solidFill>
                            <a:srgbClr val="AAAAAA"/>
                          </a:solidFill>
                          <a:effectLst/>
                          <a:latin typeface="inherit"/>
                        </a:rPr>
                        <a:t>7</a:t>
                      </a:r>
                    </a:p>
                  </a:txBody>
                  <a:tcPr>
                    <a:lnL>
                      <a:noFill/>
                    </a:lnL>
                    <a:lnR>
                      <a:noFill/>
                    </a:lnR>
                    <a:lnT>
                      <a:noFill/>
                    </a:lnT>
                    <a:lnB>
                      <a:noFill/>
                    </a:lnB>
                    <a:solidFill>
                      <a:srgbClr val="EEEEEE"/>
                    </a:solidFill>
                  </a:tcPr>
                </a:tc>
                <a:tc>
                  <a:txBody>
                    <a:bodyPr/>
                    <a:lstStyle/>
                    <a:p>
                      <a:pPr algn="l" fontAlgn="base"/>
                      <a:r>
                        <a:rPr lang="en-US" dirty="0">
                          <a:solidFill>
                            <a:srgbClr val="000000"/>
                          </a:solidFill>
                          <a:effectLst/>
                          <a:latin typeface="inherit"/>
                        </a:rPr>
                        <a:t> </a:t>
                      </a:r>
                    </a:p>
                    <a:p>
                      <a:pPr algn="l" fontAlgn="base"/>
                      <a:r>
                        <a:rPr lang="en-US" dirty="0">
                          <a:solidFill>
                            <a:srgbClr val="333333"/>
                          </a:solidFill>
                          <a:effectLst/>
                          <a:latin typeface="inherit"/>
                        </a:rPr>
                        <a:t>[</a:t>
                      </a:r>
                      <a:r>
                        <a:rPr lang="en-US" dirty="0">
                          <a:solidFill>
                            <a:srgbClr val="008080"/>
                          </a:solidFill>
                          <a:effectLst/>
                          <a:latin typeface="inherit"/>
                        </a:rPr>
                        <a:t>Route</a:t>
                      </a:r>
                      <a:r>
                        <a:rPr lang="en-US" dirty="0">
                          <a:solidFill>
                            <a:srgbClr val="333333"/>
                          </a:solidFill>
                          <a:effectLst/>
                          <a:latin typeface="inherit"/>
                        </a:rPr>
                        <a:t>(</a:t>
                      </a:r>
                      <a:r>
                        <a:rPr lang="en-US" dirty="0">
                          <a:solidFill>
                            <a:srgbClr val="DD1144"/>
                          </a:solidFill>
                          <a:effectLst/>
                          <a:latin typeface="inherit"/>
                        </a:rPr>
                        <a:t>"Home/Index/{</a:t>
                      </a:r>
                      <a:r>
                        <a:rPr lang="en-US" dirty="0" err="1">
                          <a:solidFill>
                            <a:srgbClr val="DD1144"/>
                          </a:solidFill>
                          <a:effectLst/>
                          <a:latin typeface="inherit"/>
                        </a:rPr>
                        <a:t>id:int</a:t>
                      </a:r>
                      <a:r>
                        <a:rPr lang="en-US" dirty="0">
                          <a:solidFill>
                            <a:srgbClr val="DD1144"/>
                          </a:solidFill>
                          <a:effectLst/>
                          <a:latin typeface="inherit"/>
                        </a:rPr>
                        <a: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800080"/>
                          </a:solidFill>
                          <a:effectLst/>
                          <a:latin typeface="inherit"/>
                        </a:rPr>
                        <a:t>public</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8080"/>
                          </a:solidFill>
                          <a:effectLst/>
                          <a:latin typeface="inherit"/>
                        </a:rPr>
                        <a:t>Index</a:t>
                      </a:r>
                      <a:r>
                        <a:rPr lang="en-US" dirty="0">
                          <a:solidFill>
                            <a:srgbClr val="333333"/>
                          </a:solidFill>
                          <a:effectLst/>
                          <a:latin typeface="inherit"/>
                        </a:rPr>
                        <a:t>(</a:t>
                      </a:r>
                      <a:r>
                        <a:rPr lang="en-US" b="1" dirty="0">
                          <a:solidFill>
                            <a:srgbClr val="800080"/>
                          </a:solidFill>
                          <a:effectLst/>
                          <a:latin typeface="inherit"/>
                        </a:rPr>
                        <a:t>int</a:t>
                      </a:r>
                      <a:r>
                        <a:rPr lang="en-US" dirty="0">
                          <a:solidFill>
                            <a:srgbClr val="006FE0"/>
                          </a:solidFill>
                          <a:effectLst/>
                          <a:latin typeface="inherit"/>
                        </a:rPr>
                        <a:t> </a:t>
                      </a:r>
                      <a:r>
                        <a:rPr lang="en-US" dirty="0">
                          <a:solidFill>
                            <a:srgbClr val="000000"/>
                          </a:solidFill>
                          <a:effectLst/>
                          <a:latin typeface="inherit"/>
                        </a:rPr>
                        <a:t>id</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b="1" dirty="0">
                          <a:solidFill>
                            <a:srgbClr val="000000"/>
                          </a:solidFill>
                          <a:effectLst/>
                          <a:latin typeface="inherit"/>
                        </a:rPr>
                        <a:t>return</a:t>
                      </a:r>
                      <a:r>
                        <a:rPr lang="en-US" dirty="0">
                          <a:solidFill>
                            <a:srgbClr val="006FE0"/>
                          </a:solidFill>
                          <a:effectLst/>
                          <a:latin typeface="inherit"/>
                        </a:rPr>
                        <a:t> </a:t>
                      </a:r>
                      <a:r>
                        <a:rPr lang="en-US" dirty="0">
                          <a:solidFill>
                            <a:srgbClr val="DD1144"/>
                          </a:solidFill>
                          <a:effectLst/>
                          <a:latin typeface="inherit"/>
                        </a:rPr>
                        <a:t>"I got "</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id</a:t>
                      </a:r>
                      <a:r>
                        <a:rPr lang="en-US" dirty="0" err="1">
                          <a:solidFill>
                            <a:srgbClr val="333333"/>
                          </a:solidFill>
                          <a:effectLst/>
                          <a:latin typeface="inherit"/>
                        </a:rPr>
                        <a:t>.</a:t>
                      </a:r>
                      <a:r>
                        <a:rPr lang="en-US" dirty="0" err="1">
                          <a:solidFill>
                            <a:srgbClr val="008080"/>
                          </a:solidFill>
                          <a:effectLst/>
                          <a:latin typeface="inherit"/>
                        </a:rPr>
                        <a:t>ToString</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1279561042"/>
                  </a:ext>
                </a:extLst>
              </a:tr>
            </a:tbl>
          </a:graphicData>
        </a:graphic>
      </p:graphicFrame>
      <p:sp>
        <p:nvSpPr>
          <p:cNvPr id="5" name="Rectangle 1">
            <a:extLst>
              <a:ext uri="{FF2B5EF4-FFF2-40B4-BE49-F238E27FC236}">
                <a16:creationId xmlns:a16="http://schemas.microsoft.com/office/drawing/2014/main" id="{92145D8D-C24C-166C-1F2A-821087F7C06D}"/>
              </a:ext>
            </a:extLst>
          </p:cNvPr>
          <p:cNvSpPr>
            <a:spLocks noChangeArrowheads="1"/>
          </p:cNvSpPr>
          <p:nvPr/>
        </p:nvSpPr>
        <p:spPr bwMode="auto">
          <a:xfrm>
            <a:off x="1227338" y="12305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You can achieve the same using Attribute routing as follows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F593760-F095-AFC6-C2BF-13C6F3018266}"/>
              </a:ext>
            </a:extLst>
          </p:cNvPr>
          <p:cNvSpPr txBox="1"/>
          <p:nvPr/>
        </p:nvSpPr>
        <p:spPr>
          <a:xfrm>
            <a:off x="1916999" y="4092734"/>
            <a:ext cx="6710362" cy="2308324"/>
          </a:xfrm>
          <a:prstGeom prst="rect">
            <a:avLst/>
          </a:prstGeom>
          <a:noFill/>
        </p:spPr>
        <p:txBody>
          <a:bodyPr wrap="square">
            <a:spAutoFit/>
          </a:bodyPr>
          <a:lstStyle/>
          <a:p>
            <a:pPr algn="l" fontAlgn="base"/>
            <a:r>
              <a:rPr lang="en-US" b="1" i="0" dirty="0">
                <a:effectLst/>
                <a:latin typeface="-apple-system"/>
              </a:rPr>
              <a:t>Where to Use Constraints</a:t>
            </a:r>
          </a:p>
          <a:p>
            <a:pPr algn="l" fontAlgn="base"/>
            <a:r>
              <a:rPr lang="en-US" b="0" i="0" dirty="0">
                <a:solidFill>
                  <a:srgbClr val="000000"/>
                </a:solidFill>
                <a:effectLst/>
                <a:latin typeface="-apple-system"/>
              </a:rPr>
              <a:t>The Constraints can be used for input validation, but that is not the reason they exist.</a:t>
            </a:r>
          </a:p>
          <a:p>
            <a:pPr algn="l" fontAlgn="base"/>
            <a:r>
              <a:rPr lang="en-US" b="0" i="0" dirty="0">
                <a:solidFill>
                  <a:srgbClr val="000000"/>
                </a:solidFill>
                <a:effectLst/>
                <a:latin typeface="-apple-system"/>
              </a:rPr>
              <a:t>The Input validations must not be handled by the Route Constraints. Instead, the Controller should validate the Input and send the appropriate error message to the end user. If you use Route Constraints for Input Validations, the client will get a 404 (Not Found) error message. </a:t>
            </a:r>
          </a:p>
        </p:txBody>
      </p:sp>
    </p:spTree>
    <p:extLst>
      <p:ext uri="{BB962C8B-B14F-4D97-AF65-F5344CB8AC3E}">
        <p14:creationId xmlns:p14="http://schemas.microsoft.com/office/powerpoint/2010/main" val="320934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What is a Route?</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82336" y="2407429"/>
            <a:ext cx="11039452" cy="1552013"/>
          </a:xfrm>
        </p:spPr>
        <p:txBody>
          <a:bodyPr/>
          <a:lstStyle/>
          <a:p>
            <a:r>
              <a:rPr lang="en-US" b="0" i="0" dirty="0">
                <a:solidFill>
                  <a:srgbClr val="202124"/>
                </a:solidFill>
                <a:effectLst/>
                <a:latin typeface="arial" panose="020B0604020202020204" pitchFamily="34" charset="0"/>
              </a:rPr>
              <a:t>Routing is </a:t>
            </a:r>
            <a:r>
              <a:rPr lang="en-US" b="1" i="0" dirty="0">
                <a:solidFill>
                  <a:srgbClr val="202124"/>
                </a:solidFill>
                <a:effectLst/>
                <a:latin typeface="arial" panose="020B0604020202020204" pitchFamily="34" charset="0"/>
              </a:rPr>
              <a:t>responsible for matching incoming HTTP requests and dispatching those requests to the app's executable endpoints</a:t>
            </a:r>
            <a:r>
              <a:rPr lang="en-US" b="0" i="0" dirty="0">
                <a:solidFill>
                  <a:srgbClr val="202124"/>
                </a:solidFill>
                <a:effectLst/>
                <a:latin typeface="arial" panose="020B0604020202020204" pitchFamily="34" charset="0"/>
              </a:rPr>
              <a:t>. Endpoints are the app's units of executable request-handling code. Endpoints are defined in the app and configured when the app starts.</a:t>
            </a:r>
            <a:endParaRPr lang="en-IN" dirty="0"/>
          </a:p>
        </p:txBody>
      </p:sp>
      <p:sp>
        <p:nvSpPr>
          <p:cNvPr id="5" name="TextBox 4">
            <a:extLst>
              <a:ext uri="{FF2B5EF4-FFF2-40B4-BE49-F238E27FC236}">
                <a16:creationId xmlns:a16="http://schemas.microsoft.com/office/drawing/2014/main" id="{403AA795-150A-13AA-8F27-5881207DD296}"/>
              </a:ext>
            </a:extLst>
          </p:cNvPr>
          <p:cNvSpPr txBox="1"/>
          <p:nvPr/>
        </p:nvSpPr>
        <p:spPr>
          <a:xfrm>
            <a:off x="774575" y="4156969"/>
            <a:ext cx="9292702" cy="2585323"/>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Using endpoint information from the app, routing is also able to generate URLs that map to endpoints.</a:t>
            </a:r>
          </a:p>
          <a:p>
            <a:pPr algn="l"/>
            <a:r>
              <a:rPr lang="en-US" b="0" i="0" dirty="0">
                <a:solidFill>
                  <a:srgbClr val="171717"/>
                </a:solidFill>
                <a:effectLst/>
                <a:latin typeface="Segoe UI" panose="020B0502040204020203" pitchFamily="34" charset="0"/>
              </a:rPr>
              <a:t>Apps can configure routing using:</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Controllers</a:t>
            </a:r>
          </a:p>
          <a:p>
            <a:pPr algn="l">
              <a:buFont typeface="Arial" panose="020B0604020202020204" pitchFamily="34" charset="0"/>
              <a:buChar char="•"/>
            </a:pPr>
            <a:r>
              <a:rPr lang="en-US" b="0" i="0" dirty="0">
                <a:solidFill>
                  <a:srgbClr val="171717"/>
                </a:solidFill>
                <a:effectLst/>
                <a:latin typeface="Segoe UI" panose="020B0502040204020203" pitchFamily="34" charset="0"/>
              </a:rPr>
              <a:t>Razor Pages</a:t>
            </a:r>
          </a:p>
          <a:p>
            <a:pPr algn="l">
              <a:buFont typeface="Arial" panose="020B0604020202020204" pitchFamily="34" charset="0"/>
              <a:buChar char="•"/>
            </a:pPr>
            <a:r>
              <a:rPr lang="en-US" b="0" i="0" dirty="0" err="1">
                <a:solidFill>
                  <a:srgbClr val="171717"/>
                </a:solidFill>
                <a:effectLst/>
                <a:latin typeface="Segoe UI" panose="020B0502040204020203" pitchFamily="34" charset="0"/>
              </a:rPr>
              <a:t>SignalR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err="1">
                <a:solidFill>
                  <a:srgbClr val="171717"/>
                </a:solidFill>
                <a:effectLst/>
                <a:latin typeface="Segoe UI" panose="020B0502040204020203" pitchFamily="34" charset="0"/>
              </a:rPr>
              <a:t>gRPC</a:t>
            </a:r>
            <a:r>
              <a:rPr lang="en-US" b="0" i="0" dirty="0">
                <a:solidFill>
                  <a:srgbClr val="171717"/>
                </a:solidFill>
                <a:effectLst/>
                <a:latin typeface="Segoe UI" panose="020B0502040204020203" pitchFamily="34" charset="0"/>
              </a:rPr>
              <a:t> Services</a:t>
            </a:r>
          </a:p>
          <a:p>
            <a:pPr algn="l">
              <a:buFont typeface="Arial" panose="020B0604020202020204" pitchFamily="34" charset="0"/>
              <a:buChar char="•"/>
            </a:pPr>
            <a:r>
              <a:rPr lang="en-US" b="0" i="0" dirty="0">
                <a:solidFill>
                  <a:srgbClr val="171717"/>
                </a:solidFill>
                <a:effectLst/>
                <a:latin typeface="Segoe UI" panose="020B0502040204020203" pitchFamily="34" charset="0"/>
              </a:rPr>
              <a:t>Endpoint-enabled </a:t>
            </a:r>
            <a:r>
              <a:rPr lang="en-US" b="0" i="0" u="none" strike="noStrike" dirty="0">
                <a:solidFill>
                  <a:srgbClr val="171717"/>
                </a:solidFill>
                <a:effectLst/>
                <a:latin typeface="Segoe UI" panose="020B0502040204020203" pitchFamily="34" charset="0"/>
                <a:hlinkClick r:id="rId2"/>
              </a:rPr>
              <a:t>middleware</a:t>
            </a:r>
            <a:r>
              <a:rPr lang="en-US" b="0" i="0" dirty="0">
                <a:solidFill>
                  <a:srgbClr val="171717"/>
                </a:solidFill>
                <a:effectLst/>
                <a:latin typeface="Segoe UI" panose="020B0502040204020203" pitchFamily="34" charset="0"/>
              </a:rPr>
              <a:t> such as </a:t>
            </a:r>
            <a:r>
              <a:rPr lang="en-US" b="0" i="0" u="none" strike="noStrike" dirty="0">
                <a:solidFill>
                  <a:srgbClr val="171717"/>
                </a:solidFill>
                <a:effectLst/>
                <a:latin typeface="Segoe UI" panose="020B0502040204020203" pitchFamily="34" charset="0"/>
                <a:hlinkClick r:id="rId3"/>
              </a:rPr>
              <a:t>Health Checks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Delegates and lambdas registered with routing.</a:t>
            </a:r>
          </a:p>
        </p:txBody>
      </p:sp>
      <p:sp>
        <p:nvSpPr>
          <p:cNvPr id="7" name="TextBox 6">
            <a:extLst>
              <a:ext uri="{FF2B5EF4-FFF2-40B4-BE49-F238E27FC236}">
                <a16:creationId xmlns:a16="http://schemas.microsoft.com/office/drawing/2014/main" id="{FC1E825C-3A44-84D1-8A1C-33CDAE224138}"/>
              </a:ext>
            </a:extLst>
          </p:cNvPr>
          <p:cNvSpPr txBox="1"/>
          <p:nvPr/>
        </p:nvSpPr>
        <p:spPr>
          <a:xfrm>
            <a:off x="969884" y="1194020"/>
            <a:ext cx="9186169" cy="646331"/>
          </a:xfrm>
          <a:prstGeom prst="rect">
            <a:avLst/>
          </a:prstGeom>
          <a:noFill/>
        </p:spPr>
        <p:txBody>
          <a:bodyPr wrap="square">
            <a:spAutoFit/>
          </a:bodyPr>
          <a:lstStyle/>
          <a:p>
            <a:r>
              <a:rPr lang="en-US" b="0" i="0" dirty="0">
                <a:solidFill>
                  <a:srgbClr val="000000"/>
                </a:solidFill>
                <a:effectLst/>
                <a:latin typeface="-apple-system"/>
              </a:rPr>
              <a:t>The Route is similar to a roadmap. We use a roadmap to go to our destination. Similarly, the </a:t>
            </a:r>
            <a:r>
              <a:rPr lang="en-US" b="0" i="0" u="none" strike="noStrike" dirty="0">
                <a:effectLst/>
                <a:latin typeface="-apple-system"/>
                <a:hlinkClick r:id="rId4"/>
              </a:rPr>
              <a:t>ASP.NET Core</a:t>
            </a:r>
            <a:r>
              <a:rPr lang="en-US" b="0" i="0" dirty="0">
                <a:solidFill>
                  <a:srgbClr val="000000"/>
                </a:solidFill>
                <a:effectLst/>
                <a:latin typeface="-apple-system"/>
              </a:rPr>
              <a:t> Apps uses the Route to go to the controller action.</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A30B29-C624-839A-7E43-650D570ACE01}"/>
              </a:ext>
            </a:extLst>
          </p:cNvPr>
          <p:cNvPicPr>
            <a:picLocks noChangeAspect="1"/>
          </p:cNvPicPr>
          <p:nvPr/>
        </p:nvPicPr>
        <p:blipFill rotWithShape="1">
          <a:blip r:embed="rId2"/>
          <a:srcRect l="12579" t="11528" r="36093" b="19861"/>
          <a:stretch/>
        </p:blipFill>
        <p:spPr>
          <a:xfrm>
            <a:off x="533399" y="485775"/>
            <a:ext cx="8791576" cy="5638800"/>
          </a:xfrm>
          <a:prstGeom prst="rect">
            <a:avLst/>
          </a:prstGeom>
        </p:spPr>
      </p:pic>
    </p:spTree>
    <p:extLst>
      <p:ext uri="{BB962C8B-B14F-4D97-AF65-F5344CB8AC3E}">
        <p14:creationId xmlns:p14="http://schemas.microsoft.com/office/powerpoint/2010/main" val="42776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E1D2-99DB-D55C-22E1-0188A7626AC0}"/>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Route constraints</a:t>
            </a:r>
            <a:br>
              <a:rPr lang="en-IN" b="1" i="0" dirty="0">
                <a:solidFill>
                  <a:srgbClr val="171717"/>
                </a:solidFill>
                <a:effectLst/>
                <a:latin typeface="Segoe UI" panose="020B0502040204020203" pitchFamily="34" charset="0"/>
              </a:rPr>
            </a:br>
            <a:endParaRPr lang="en-IN" dirty="0"/>
          </a:p>
        </p:txBody>
      </p:sp>
      <p:sp>
        <p:nvSpPr>
          <p:cNvPr id="10" name="TextBox 9">
            <a:extLst>
              <a:ext uri="{FF2B5EF4-FFF2-40B4-BE49-F238E27FC236}">
                <a16:creationId xmlns:a16="http://schemas.microsoft.com/office/drawing/2014/main" id="{AFFCF7EF-761D-530A-C859-91755AC3BAF5}"/>
              </a:ext>
            </a:extLst>
          </p:cNvPr>
          <p:cNvSpPr txBox="1"/>
          <p:nvPr/>
        </p:nvSpPr>
        <p:spPr>
          <a:xfrm>
            <a:off x="838199" y="1243704"/>
            <a:ext cx="10365419" cy="1477328"/>
          </a:xfrm>
          <a:prstGeom prst="rect">
            <a:avLst/>
          </a:prstGeom>
          <a:noFill/>
        </p:spPr>
        <p:txBody>
          <a:bodyPr wrap="square">
            <a:spAutoFit/>
          </a:bodyPr>
          <a:lstStyle/>
          <a:p>
            <a:pPr algn="l" fontAlgn="base"/>
            <a:r>
              <a:rPr lang="en-US" b="1" i="0" dirty="0">
                <a:effectLst/>
                <a:latin typeface="-apple-system"/>
              </a:rPr>
              <a:t>How Route Constraints Work</a:t>
            </a:r>
          </a:p>
          <a:p>
            <a:pPr algn="l" fontAlgn="base"/>
            <a:r>
              <a:rPr lang="en-US" b="0" i="0" dirty="0">
                <a:solidFill>
                  <a:srgbClr val="000000"/>
                </a:solidFill>
                <a:effectLst/>
                <a:latin typeface="-apple-system"/>
              </a:rPr>
              <a:t>There are two ways, by which you can add Constraint to a URL Parameter.</a:t>
            </a:r>
          </a:p>
          <a:p>
            <a:pPr algn="l" fontAlgn="base">
              <a:buFont typeface="+mj-lt"/>
              <a:buAutoNum type="arabicPeriod"/>
            </a:pPr>
            <a:r>
              <a:rPr lang="en-US" b="0" i="0" dirty="0">
                <a:solidFill>
                  <a:srgbClr val="000000"/>
                </a:solidFill>
                <a:effectLst/>
                <a:latin typeface="-apple-system"/>
              </a:rPr>
              <a:t>Inline with the URL Parameter</a:t>
            </a:r>
          </a:p>
          <a:p>
            <a:pPr algn="l" fontAlgn="base">
              <a:buFont typeface="+mj-lt"/>
              <a:buAutoNum type="arabicPeriod"/>
            </a:pPr>
            <a:r>
              <a:rPr lang="en-US" b="0" i="0" dirty="0">
                <a:solidFill>
                  <a:srgbClr val="000000"/>
                </a:solidFill>
                <a:effectLst/>
                <a:latin typeface="-apple-system"/>
              </a:rPr>
              <a:t>Using the Constraint argument of the </a:t>
            </a:r>
            <a:r>
              <a:rPr lang="en-US" b="0" i="0" dirty="0" err="1">
                <a:solidFill>
                  <a:srgbClr val="000000"/>
                </a:solidFill>
                <a:effectLst/>
                <a:latin typeface="-apple-system"/>
              </a:rPr>
              <a:t>MapRoute</a:t>
            </a:r>
            <a:r>
              <a:rPr lang="en-US" b="0" i="0" dirty="0">
                <a:solidFill>
                  <a:srgbClr val="000000"/>
                </a:solidFill>
                <a:effectLst/>
                <a:latin typeface="-apple-system"/>
              </a:rPr>
              <a:t> method.</a:t>
            </a:r>
          </a:p>
          <a:p>
            <a:pPr algn="l" fontAlgn="base"/>
            <a:r>
              <a:rPr lang="en-US" b="0" i="0" dirty="0">
                <a:solidFill>
                  <a:srgbClr val="000000"/>
                </a:solidFill>
                <a:effectLst/>
                <a:latin typeface="-apple-system"/>
              </a:rPr>
              <a:t>The Inline Constraints are added to the URL Parameter after the colon : sign. </a:t>
            </a:r>
          </a:p>
        </p:txBody>
      </p:sp>
      <p:sp>
        <p:nvSpPr>
          <p:cNvPr id="12" name="TextBox 11">
            <a:extLst>
              <a:ext uri="{FF2B5EF4-FFF2-40B4-BE49-F238E27FC236}">
                <a16:creationId xmlns:a16="http://schemas.microsoft.com/office/drawing/2014/main" id="{8F5494CF-EEDB-2C1A-E9E0-BC14D1E10161}"/>
              </a:ext>
            </a:extLst>
          </p:cNvPr>
          <p:cNvSpPr txBox="1"/>
          <p:nvPr/>
        </p:nvSpPr>
        <p:spPr>
          <a:xfrm>
            <a:off x="838199" y="2884321"/>
            <a:ext cx="8303581" cy="923330"/>
          </a:xfrm>
          <a:prstGeom prst="rect">
            <a:avLst/>
          </a:prstGeom>
          <a:noFill/>
        </p:spPr>
        <p:txBody>
          <a:bodyPr wrap="square">
            <a:spAutoFit/>
          </a:bodyPr>
          <a:lstStyle/>
          <a:p>
            <a:r>
              <a:rPr lang="en-US" b="0" i="0" dirty="0">
                <a:solidFill>
                  <a:srgbClr val="000000"/>
                </a:solidFill>
                <a:effectLst/>
                <a:latin typeface="-apple-system"/>
              </a:rPr>
              <a:t>Once the Routing Engine Finds a Match for the Incoming URL, It invokes the Route Constraint for each segment of the URL to see if it passes the check. The constraints make a simple yes/no decision about whether or not the value is acceptable.</a:t>
            </a:r>
            <a:endParaRPr lang="en-IN" dirty="0"/>
          </a:p>
        </p:txBody>
      </p:sp>
    </p:spTree>
    <p:extLst>
      <p:ext uri="{BB962C8B-B14F-4D97-AF65-F5344CB8AC3E}">
        <p14:creationId xmlns:p14="http://schemas.microsoft.com/office/powerpoint/2010/main" val="64050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0B23-97FC-2E7D-DDEF-2DB1254AC224}"/>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Routing basics</a:t>
            </a:r>
            <a:br>
              <a:rPr lang="en-IN" b="1" i="0" dirty="0">
                <a:solidFill>
                  <a:srgbClr val="171717"/>
                </a:solidFill>
                <a:effectLst/>
                <a:latin typeface="Segoe UI" panose="020B0502040204020203" pitchFamily="34" charset="0"/>
              </a:rPr>
            </a:br>
            <a:endParaRPr lang="en-IN" dirty="0"/>
          </a:p>
        </p:txBody>
      </p:sp>
      <p:sp>
        <p:nvSpPr>
          <p:cNvPr id="6" name="TextBox 5">
            <a:extLst>
              <a:ext uri="{FF2B5EF4-FFF2-40B4-BE49-F238E27FC236}">
                <a16:creationId xmlns:a16="http://schemas.microsoft.com/office/drawing/2014/main" id="{F17018A7-C59A-BC1C-FA73-F22B48D4A778}"/>
              </a:ext>
            </a:extLst>
          </p:cNvPr>
          <p:cNvSpPr txBox="1"/>
          <p:nvPr/>
        </p:nvSpPr>
        <p:spPr>
          <a:xfrm>
            <a:off x="1129683" y="1218108"/>
            <a:ext cx="10162714" cy="1200329"/>
          </a:xfrm>
          <a:prstGeom prst="rect">
            <a:avLst/>
          </a:prstGeom>
          <a:noFill/>
        </p:spPr>
        <p:txBody>
          <a:bodyPr wrap="square">
            <a:spAutoFit/>
          </a:bodyPr>
          <a:lstStyle/>
          <a:p>
            <a:r>
              <a:rPr lang="en-IN" dirty="0" err="1"/>
              <a:t>app.UseEndpoints</a:t>
            </a:r>
            <a:r>
              <a:rPr lang="en-IN" dirty="0"/>
              <a:t>(endpoints =&gt;</a:t>
            </a:r>
            <a:r>
              <a:rPr lang="en-IN" b="0" i="0" dirty="0">
                <a:solidFill>
                  <a:srgbClr val="171717"/>
                </a:solidFill>
                <a:effectLst/>
                <a:latin typeface="SFMono-Regular"/>
              </a:rPr>
              <a:t> { </a:t>
            </a:r>
            <a:r>
              <a:rPr lang="en-IN" b="0" i="0" dirty="0" err="1">
                <a:solidFill>
                  <a:srgbClr val="171717"/>
                </a:solidFill>
                <a:effectLst/>
                <a:latin typeface="SFMono-Regular"/>
              </a:rPr>
              <a:t>endpoints.MapGet</a:t>
            </a:r>
            <a:r>
              <a:rPr lang="en-IN" b="0" i="0" dirty="0">
                <a:solidFill>
                  <a:srgbClr val="171717"/>
                </a:solidFill>
                <a:effectLst/>
                <a:latin typeface="SFMono-Regular"/>
              </a:rPr>
              <a:t>(</a:t>
            </a:r>
            <a:r>
              <a:rPr lang="en-IN" b="0" i="0" dirty="0">
                <a:solidFill>
                  <a:srgbClr val="A31515"/>
                </a:solidFill>
                <a:effectLst/>
                <a:latin typeface="SFMono-Regular"/>
              </a:rPr>
              <a:t>"/"</a:t>
            </a:r>
            <a:r>
              <a:rPr lang="en-IN" b="0" i="0" dirty="0">
                <a:solidFill>
                  <a:srgbClr val="171717"/>
                </a:solidFill>
                <a:effectLst/>
                <a:latin typeface="SFMono-Regular"/>
              </a:rPr>
              <a:t>, </a:t>
            </a:r>
          </a:p>
          <a:p>
            <a:endParaRPr lang="en-IN" dirty="0">
              <a:solidFill>
                <a:srgbClr val="171717"/>
              </a:solidFill>
              <a:latin typeface="SFMono-Regular"/>
            </a:endParaRPr>
          </a:p>
          <a:p>
            <a:r>
              <a:rPr lang="en-IN" b="0" i="0" dirty="0">
                <a:solidFill>
                  <a:srgbClr val="0101FD"/>
                </a:solidFill>
                <a:effectLst/>
                <a:latin typeface="SFMono-Regular"/>
              </a:rPr>
              <a:t>async</a:t>
            </a:r>
            <a:r>
              <a:rPr lang="en-IN" b="0" i="0" dirty="0">
                <a:solidFill>
                  <a:srgbClr val="171717"/>
                </a:solidFill>
                <a:effectLst/>
                <a:latin typeface="SFMono-Regular"/>
              </a:rPr>
              <a:t> context =&gt; { </a:t>
            </a:r>
            <a:r>
              <a:rPr lang="en-IN" b="0" i="0" dirty="0">
                <a:solidFill>
                  <a:srgbClr val="0101FD"/>
                </a:solidFill>
                <a:effectLst/>
                <a:latin typeface="SFMono-Regular"/>
              </a:rPr>
              <a:t>await</a:t>
            </a:r>
            <a:r>
              <a:rPr lang="en-IN" b="0" i="0" dirty="0">
                <a:solidFill>
                  <a:srgbClr val="171717"/>
                </a:solidFill>
                <a:effectLst/>
                <a:latin typeface="SFMono-Regular"/>
              </a:rPr>
              <a:t> </a:t>
            </a:r>
            <a:r>
              <a:rPr lang="en-IN" b="0" i="0" dirty="0" err="1">
                <a:solidFill>
                  <a:srgbClr val="171717"/>
                </a:solidFill>
                <a:effectLst/>
                <a:latin typeface="SFMono-Regular"/>
              </a:rPr>
              <a:t>context.Response.WriteAsync</a:t>
            </a:r>
            <a:r>
              <a:rPr lang="en-IN" b="0" i="0" dirty="0">
                <a:solidFill>
                  <a:srgbClr val="171717"/>
                </a:solidFill>
                <a:effectLst/>
                <a:latin typeface="SFMono-Regular"/>
              </a:rPr>
              <a:t>(</a:t>
            </a:r>
            <a:r>
              <a:rPr lang="en-IN" b="0" i="0" dirty="0">
                <a:solidFill>
                  <a:srgbClr val="A31515"/>
                </a:solidFill>
                <a:effectLst/>
                <a:latin typeface="SFMono-Regular"/>
              </a:rPr>
              <a:t>"Hello World!"</a:t>
            </a:r>
            <a:r>
              <a:rPr lang="en-IN" b="0" i="0" dirty="0">
                <a:solidFill>
                  <a:srgbClr val="171717"/>
                </a:solidFill>
                <a:effectLst/>
                <a:latin typeface="SFMono-Regular"/>
              </a:rPr>
              <a:t>); }); }); </a:t>
            </a:r>
            <a:br>
              <a:rPr lang="en-IN" dirty="0"/>
            </a:br>
            <a:endParaRPr lang="en-IN" dirty="0"/>
          </a:p>
        </p:txBody>
      </p:sp>
      <p:sp>
        <p:nvSpPr>
          <p:cNvPr id="10" name="TextBox 9">
            <a:extLst>
              <a:ext uri="{FF2B5EF4-FFF2-40B4-BE49-F238E27FC236}">
                <a16:creationId xmlns:a16="http://schemas.microsoft.com/office/drawing/2014/main" id="{09C5A2C9-D1F9-D5BF-8663-38629D69F572}"/>
              </a:ext>
            </a:extLst>
          </p:cNvPr>
          <p:cNvSpPr txBox="1"/>
          <p:nvPr/>
        </p:nvSpPr>
        <p:spPr>
          <a:xfrm>
            <a:off x="1032028" y="2551837"/>
            <a:ext cx="8573611" cy="1754326"/>
          </a:xfrm>
          <a:prstGeom prst="rect">
            <a:avLst/>
          </a:prstGeom>
          <a:noFill/>
        </p:spPr>
        <p:txBody>
          <a:bodyPr wrap="square">
            <a:spAutoFit/>
          </a:bodyPr>
          <a:lstStyle/>
          <a:p>
            <a:r>
              <a:rPr lang="en-US" dirty="0"/>
              <a:t>Routing uses a pair of middleware, registered by </a:t>
            </a:r>
            <a:r>
              <a:rPr lang="en-US" dirty="0" err="1"/>
              <a:t>UseRouting</a:t>
            </a:r>
            <a:r>
              <a:rPr lang="en-US" dirty="0"/>
              <a:t> and </a:t>
            </a:r>
            <a:r>
              <a:rPr lang="en-US" dirty="0" err="1"/>
              <a:t>UseEndpoints</a:t>
            </a:r>
            <a:r>
              <a:rPr lang="en-US" dirty="0"/>
              <a:t>:</a:t>
            </a:r>
          </a:p>
          <a:p>
            <a:endParaRPr lang="en-US" dirty="0"/>
          </a:p>
          <a:p>
            <a:r>
              <a:rPr lang="en-US" dirty="0" err="1"/>
              <a:t>UseRouting</a:t>
            </a:r>
            <a:r>
              <a:rPr lang="en-US" dirty="0"/>
              <a:t> adds route matching to the middleware pipeline. This middleware looks at the set of endpoints defined in the app, and selects the best match based on the request.</a:t>
            </a:r>
          </a:p>
          <a:p>
            <a:r>
              <a:rPr lang="en-US" dirty="0" err="1"/>
              <a:t>UseEndpoints</a:t>
            </a:r>
            <a:r>
              <a:rPr lang="en-US" dirty="0"/>
              <a:t> adds endpoint execution to the middleware pipeline. It runs the delegate associated with the selected endpoint.</a:t>
            </a:r>
            <a:endParaRPr lang="en-IN" dirty="0"/>
          </a:p>
        </p:txBody>
      </p:sp>
      <p:sp>
        <p:nvSpPr>
          <p:cNvPr id="12" name="TextBox 11">
            <a:extLst>
              <a:ext uri="{FF2B5EF4-FFF2-40B4-BE49-F238E27FC236}">
                <a16:creationId xmlns:a16="http://schemas.microsoft.com/office/drawing/2014/main" id="{CFF0DCCC-738A-44F9-ACE7-5DBDAFDB58EF}"/>
              </a:ext>
            </a:extLst>
          </p:cNvPr>
          <p:cNvSpPr txBox="1"/>
          <p:nvPr/>
        </p:nvSpPr>
        <p:spPr>
          <a:xfrm>
            <a:off x="1129683" y="4561331"/>
            <a:ext cx="8946472" cy="1754326"/>
          </a:xfrm>
          <a:prstGeom prst="rect">
            <a:avLst/>
          </a:prstGeom>
          <a:noFill/>
        </p:spPr>
        <p:txBody>
          <a:bodyPr wrap="square">
            <a:spAutoFit/>
          </a:bodyPr>
          <a:lstStyle/>
          <a:p>
            <a:r>
              <a:rPr lang="en-US" dirty="0"/>
              <a:t>When an HTTP GET request is sent to the root URL /:</a:t>
            </a:r>
          </a:p>
          <a:p>
            <a:r>
              <a:rPr lang="en-US" dirty="0"/>
              <a:t>The request delegate shown executes.</a:t>
            </a:r>
          </a:p>
          <a:p>
            <a:r>
              <a:rPr lang="en-US" dirty="0"/>
              <a:t>Hello World! is written to the HTTP response. By default, the root URL / is https://localhost:5001/.</a:t>
            </a:r>
          </a:p>
          <a:p>
            <a:r>
              <a:rPr lang="en-US" dirty="0"/>
              <a:t>If the request method is not GET or the root URL is not /, no route matches and an HTTP 404 is returned.</a:t>
            </a:r>
            <a:endParaRPr lang="en-IN" dirty="0"/>
          </a:p>
        </p:txBody>
      </p:sp>
    </p:spTree>
    <p:extLst>
      <p:ext uri="{BB962C8B-B14F-4D97-AF65-F5344CB8AC3E}">
        <p14:creationId xmlns:p14="http://schemas.microsoft.com/office/powerpoint/2010/main" val="366078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BD7E-F3A9-2899-9361-47EB37D96915}"/>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Endpoint</a:t>
            </a:r>
            <a:br>
              <a:rPr lang="en-IN" b="1" i="0" dirty="0">
                <a:solidFill>
                  <a:srgbClr val="171717"/>
                </a:solidFill>
                <a:effectLst/>
                <a:latin typeface="Segoe UI" panose="020B0502040204020203" pitchFamily="34" charset="0"/>
              </a:rPr>
            </a:br>
            <a:endParaRPr lang="en-IN" dirty="0"/>
          </a:p>
        </p:txBody>
      </p:sp>
      <p:sp>
        <p:nvSpPr>
          <p:cNvPr id="5" name="TextBox 4">
            <a:extLst>
              <a:ext uri="{FF2B5EF4-FFF2-40B4-BE49-F238E27FC236}">
                <a16:creationId xmlns:a16="http://schemas.microsoft.com/office/drawing/2014/main" id="{58A254B7-FA1A-5CA0-79F6-BCFDA7E27849}"/>
              </a:ext>
            </a:extLst>
          </p:cNvPr>
          <p:cNvSpPr txBox="1"/>
          <p:nvPr/>
        </p:nvSpPr>
        <p:spPr>
          <a:xfrm>
            <a:off x="838200" y="1443841"/>
            <a:ext cx="8502588" cy="2308324"/>
          </a:xfrm>
          <a:prstGeom prst="rect">
            <a:avLst/>
          </a:prstGeom>
          <a:noFill/>
        </p:spPr>
        <p:txBody>
          <a:bodyPr wrap="square">
            <a:spAutoFit/>
          </a:bodyPr>
          <a:lstStyle/>
          <a:p>
            <a:r>
              <a:rPr lang="en-US" dirty="0"/>
              <a:t>The </a:t>
            </a:r>
            <a:r>
              <a:rPr lang="en-US" dirty="0" err="1"/>
              <a:t>MapGet</a:t>
            </a:r>
            <a:r>
              <a:rPr lang="en-US" dirty="0"/>
              <a:t> method is used to define an endpoint. An endpoint is something that can be:</a:t>
            </a:r>
          </a:p>
          <a:p>
            <a:endParaRPr lang="en-US" dirty="0"/>
          </a:p>
          <a:p>
            <a:r>
              <a:rPr lang="en-US" dirty="0"/>
              <a:t>Selected, by matching the URL and HTTP method.</a:t>
            </a:r>
          </a:p>
          <a:p>
            <a:r>
              <a:rPr lang="en-US" dirty="0"/>
              <a:t>Executed, by running the delegate.</a:t>
            </a:r>
          </a:p>
          <a:p>
            <a:r>
              <a:rPr lang="en-US" dirty="0"/>
              <a:t>Endpoints that can be matched and executed by the app are configured in </a:t>
            </a:r>
            <a:r>
              <a:rPr lang="en-US" dirty="0" err="1"/>
              <a:t>UseEndpoints</a:t>
            </a:r>
            <a:r>
              <a:rPr lang="en-US" dirty="0"/>
              <a:t>. For example, </a:t>
            </a:r>
            <a:r>
              <a:rPr lang="en-US" dirty="0" err="1"/>
              <a:t>MapGet</a:t>
            </a:r>
            <a:r>
              <a:rPr lang="en-US" dirty="0"/>
              <a:t>, </a:t>
            </a:r>
            <a:r>
              <a:rPr lang="en-US" dirty="0" err="1"/>
              <a:t>MapPost</a:t>
            </a:r>
            <a:r>
              <a:rPr lang="en-US" dirty="0"/>
              <a:t>, and similar methods connect request delegates to the routing system. </a:t>
            </a:r>
            <a:endParaRPr lang="en-IN" dirty="0"/>
          </a:p>
        </p:txBody>
      </p:sp>
    </p:spTree>
    <p:extLst>
      <p:ext uri="{BB962C8B-B14F-4D97-AF65-F5344CB8AC3E}">
        <p14:creationId xmlns:p14="http://schemas.microsoft.com/office/powerpoint/2010/main" val="382743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9078E2-5ECE-165B-5655-62CE0DC9F4AA}"/>
              </a:ext>
            </a:extLst>
          </p:cNvPr>
          <p:cNvSpPr txBox="1"/>
          <p:nvPr/>
        </p:nvSpPr>
        <p:spPr>
          <a:xfrm>
            <a:off x="1074199" y="480264"/>
            <a:ext cx="8431566"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The following example shows routing with a more sophisticated route template</a:t>
            </a:r>
            <a:endParaRPr lang="en-IN" dirty="0"/>
          </a:p>
        </p:txBody>
      </p:sp>
      <p:sp>
        <p:nvSpPr>
          <p:cNvPr id="6" name="TextBox 5">
            <a:extLst>
              <a:ext uri="{FF2B5EF4-FFF2-40B4-BE49-F238E27FC236}">
                <a16:creationId xmlns:a16="http://schemas.microsoft.com/office/drawing/2014/main" id="{657CCC3C-2E87-D937-5B9D-53869D1211DC}"/>
              </a:ext>
            </a:extLst>
          </p:cNvPr>
          <p:cNvSpPr txBox="1"/>
          <p:nvPr/>
        </p:nvSpPr>
        <p:spPr>
          <a:xfrm>
            <a:off x="1218460" y="1238369"/>
            <a:ext cx="6094520" cy="2308324"/>
          </a:xfrm>
          <a:prstGeom prst="rect">
            <a:avLst/>
          </a:prstGeom>
          <a:noFill/>
        </p:spPr>
        <p:txBody>
          <a:bodyPr wrap="square">
            <a:spAutoFit/>
          </a:bodyPr>
          <a:lstStyle/>
          <a:p>
            <a:r>
              <a:rPr lang="en-IN" dirty="0" err="1"/>
              <a:t>app.UseEndpoints</a:t>
            </a:r>
            <a:r>
              <a:rPr lang="en-IN" dirty="0"/>
              <a:t>(endpoints =&gt;</a:t>
            </a:r>
          </a:p>
          <a:p>
            <a:r>
              <a:rPr lang="en-IN" dirty="0"/>
              <a:t>{</a:t>
            </a:r>
          </a:p>
          <a:p>
            <a:r>
              <a:rPr lang="en-IN" dirty="0"/>
              <a:t>    </a:t>
            </a:r>
            <a:r>
              <a:rPr lang="en-IN" dirty="0" err="1"/>
              <a:t>endpoints.MapGet</a:t>
            </a:r>
            <a:r>
              <a:rPr lang="en-IN" dirty="0"/>
              <a:t>("/hello/{</a:t>
            </a:r>
            <a:r>
              <a:rPr lang="en-IN" dirty="0" err="1"/>
              <a:t>name:alpha</a:t>
            </a:r>
            <a:r>
              <a:rPr lang="en-IN" dirty="0"/>
              <a:t>}", async context =&gt;</a:t>
            </a:r>
          </a:p>
          <a:p>
            <a:r>
              <a:rPr lang="en-IN" dirty="0"/>
              <a:t>    {</a:t>
            </a:r>
          </a:p>
          <a:p>
            <a:r>
              <a:rPr lang="en-IN" dirty="0"/>
              <a:t>        var name = </a:t>
            </a:r>
            <a:r>
              <a:rPr lang="en-IN" dirty="0" err="1"/>
              <a:t>context.Request.RouteValues</a:t>
            </a:r>
            <a:r>
              <a:rPr lang="en-IN" dirty="0"/>
              <a:t>["name"];</a:t>
            </a:r>
          </a:p>
          <a:p>
            <a:r>
              <a:rPr lang="en-IN" dirty="0"/>
              <a:t>        await </a:t>
            </a:r>
            <a:r>
              <a:rPr lang="en-IN" dirty="0" err="1"/>
              <a:t>context.Response.WriteAsync</a:t>
            </a:r>
            <a:r>
              <a:rPr lang="en-IN" dirty="0"/>
              <a:t>($"Hello {name}!");</a:t>
            </a:r>
          </a:p>
          <a:p>
            <a:r>
              <a:rPr lang="en-IN" dirty="0"/>
              <a:t>    });</a:t>
            </a:r>
          </a:p>
          <a:p>
            <a:r>
              <a:rPr lang="en-IN" dirty="0"/>
              <a:t>});</a:t>
            </a:r>
          </a:p>
        </p:txBody>
      </p:sp>
    </p:spTree>
    <p:extLst>
      <p:ext uri="{BB962C8B-B14F-4D97-AF65-F5344CB8AC3E}">
        <p14:creationId xmlns:p14="http://schemas.microsoft.com/office/powerpoint/2010/main" val="410153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EB89-8A08-AF55-0B42-3F37F43AD360}"/>
              </a:ext>
            </a:extLst>
          </p:cNvPr>
          <p:cNvSpPr>
            <a:spLocks noGrp="1"/>
          </p:cNvSpPr>
          <p:nvPr>
            <p:ph type="title"/>
          </p:nvPr>
        </p:nvSpPr>
        <p:spPr>
          <a:xfrm>
            <a:off x="628835" y="86993"/>
            <a:ext cx="10515600" cy="1325563"/>
          </a:xfrm>
        </p:spPr>
        <p:txBody>
          <a:bodyPr/>
          <a:lstStyle/>
          <a:p>
            <a:r>
              <a:rPr lang="en-US" sz="3600" b="1" i="0" dirty="0">
                <a:effectLst/>
                <a:latin typeface="-apple-system"/>
              </a:rPr>
              <a:t>Setting up the Routes to Controller action</a:t>
            </a:r>
            <a:br>
              <a:rPr lang="en-US" b="1" i="0" dirty="0">
                <a:effectLst/>
                <a:latin typeface="-apple-system"/>
              </a:rPr>
            </a:br>
            <a:endParaRPr lang="en-IN" dirty="0"/>
          </a:p>
        </p:txBody>
      </p:sp>
      <p:sp>
        <p:nvSpPr>
          <p:cNvPr id="4" name="TextBox 3">
            <a:extLst>
              <a:ext uri="{FF2B5EF4-FFF2-40B4-BE49-F238E27FC236}">
                <a16:creationId xmlns:a16="http://schemas.microsoft.com/office/drawing/2014/main" id="{BA2F2157-BC5D-9F1C-D014-0FE061D872C2}"/>
              </a:ext>
            </a:extLst>
          </p:cNvPr>
          <p:cNvSpPr txBox="1"/>
          <p:nvPr/>
        </p:nvSpPr>
        <p:spPr>
          <a:xfrm>
            <a:off x="628835" y="908946"/>
            <a:ext cx="7534922" cy="923330"/>
          </a:xfrm>
          <a:prstGeom prst="rect">
            <a:avLst/>
          </a:prstGeom>
          <a:noFill/>
        </p:spPr>
        <p:txBody>
          <a:bodyPr wrap="square">
            <a:spAutoFit/>
          </a:bodyPr>
          <a:lstStyle/>
          <a:p>
            <a:pPr algn="l" fontAlgn="base"/>
            <a:r>
              <a:rPr lang="en-US" b="0" i="0" dirty="0">
                <a:solidFill>
                  <a:srgbClr val="000000"/>
                </a:solidFill>
                <a:effectLst/>
                <a:latin typeface="-apple-system"/>
              </a:rPr>
              <a:t>There are two different ways by which we can set up routes to them</a:t>
            </a:r>
          </a:p>
          <a:p>
            <a:pPr algn="l" fontAlgn="base">
              <a:buFont typeface="+mj-lt"/>
              <a:buAutoNum type="arabicPeriod"/>
            </a:pPr>
            <a:r>
              <a:rPr lang="en-US" b="0" i="0" dirty="0">
                <a:solidFill>
                  <a:srgbClr val="000000"/>
                </a:solidFill>
                <a:effectLst/>
                <a:latin typeface="-apple-system"/>
              </a:rPr>
              <a:t>Convention based routing</a:t>
            </a:r>
          </a:p>
          <a:p>
            <a:pPr algn="l" fontAlgn="base">
              <a:buFont typeface="+mj-lt"/>
              <a:buAutoNum type="arabicPeriod"/>
            </a:pPr>
            <a:r>
              <a:rPr lang="en-US" b="0" i="0" u="none" strike="noStrike" dirty="0">
                <a:solidFill>
                  <a:srgbClr val="000000"/>
                </a:solidFill>
                <a:effectLst/>
                <a:latin typeface="-apple-system"/>
                <a:hlinkClick r:id="rId2"/>
              </a:rPr>
              <a:t>Attribute routing</a:t>
            </a:r>
            <a:endParaRPr lang="en-US" b="0" i="0" dirty="0">
              <a:solidFill>
                <a:srgbClr val="000000"/>
              </a:solidFill>
              <a:effectLst/>
              <a:latin typeface="-apple-system"/>
            </a:endParaRPr>
          </a:p>
        </p:txBody>
      </p:sp>
      <p:sp>
        <p:nvSpPr>
          <p:cNvPr id="6" name="TextBox 5">
            <a:extLst>
              <a:ext uri="{FF2B5EF4-FFF2-40B4-BE49-F238E27FC236}">
                <a16:creationId xmlns:a16="http://schemas.microsoft.com/office/drawing/2014/main" id="{EAA1738B-0D23-6B74-A69F-F6A1569A6BC7}"/>
              </a:ext>
            </a:extLst>
          </p:cNvPr>
          <p:cNvSpPr txBox="1"/>
          <p:nvPr/>
        </p:nvSpPr>
        <p:spPr>
          <a:xfrm>
            <a:off x="628835" y="2428611"/>
            <a:ext cx="8174114" cy="923330"/>
          </a:xfrm>
          <a:prstGeom prst="rect">
            <a:avLst/>
          </a:prstGeom>
          <a:noFill/>
        </p:spPr>
        <p:txBody>
          <a:bodyPr wrap="square">
            <a:spAutoFit/>
          </a:bodyPr>
          <a:lstStyle/>
          <a:p>
            <a:r>
              <a:rPr lang="en-US" b="0" i="0" dirty="0">
                <a:solidFill>
                  <a:srgbClr val="000000"/>
                </a:solidFill>
                <a:effectLst/>
                <a:latin typeface="-apple-system"/>
              </a:rPr>
              <a:t>The Convention based Routing uses the a set of conventions to specify the URL Pattern. The URL Pattern is then used to map URL paths into controller action method.</a:t>
            </a:r>
            <a:endParaRPr lang="en-IN" dirty="0"/>
          </a:p>
        </p:txBody>
      </p:sp>
      <p:sp>
        <p:nvSpPr>
          <p:cNvPr id="10" name="TextBox 9">
            <a:extLst>
              <a:ext uri="{FF2B5EF4-FFF2-40B4-BE49-F238E27FC236}">
                <a16:creationId xmlns:a16="http://schemas.microsoft.com/office/drawing/2014/main" id="{0716A362-9A77-42B3-8AD7-98EA2A56174A}"/>
              </a:ext>
            </a:extLst>
          </p:cNvPr>
          <p:cNvSpPr txBox="1"/>
          <p:nvPr/>
        </p:nvSpPr>
        <p:spPr>
          <a:xfrm>
            <a:off x="628835" y="1924609"/>
            <a:ext cx="6094520" cy="369332"/>
          </a:xfrm>
          <a:prstGeom prst="rect">
            <a:avLst/>
          </a:prstGeom>
          <a:noFill/>
        </p:spPr>
        <p:txBody>
          <a:bodyPr wrap="square">
            <a:spAutoFit/>
          </a:bodyPr>
          <a:lstStyle/>
          <a:p>
            <a:r>
              <a:rPr lang="en-US" b="1" i="0" dirty="0">
                <a:solidFill>
                  <a:srgbClr val="000000"/>
                </a:solidFill>
                <a:effectLst/>
                <a:latin typeface="-apple-system"/>
              </a:rPr>
              <a:t>Convention</a:t>
            </a:r>
            <a:r>
              <a:rPr lang="en-US" b="0" i="0" dirty="0">
                <a:solidFill>
                  <a:srgbClr val="000000"/>
                </a:solidFill>
                <a:effectLst/>
                <a:latin typeface="-apple-system"/>
              </a:rPr>
              <a:t> </a:t>
            </a:r>
            <a:r>
              <a:rPr lang="en-US" b="1" i="0" dirty="0">
                <a:solidFill>
                  <a:srgbClr val="000000"/>
                </a:solidFill>
                <a:effectLst/>
                <a:latin typeface="-apple-system"/>
              </a:rPr>
              <a:t>based routing</a:t>
            </a:r>
            <a:endParaRPr lang="en-IN" b="1" dirty="0"/>
          </a:p>
        </p:txBody>
      </p:sp>
      <p:sp>
        <p:nvSpPr>
          <p:cNvPr id="12" name="TextBox 11">
            <a:extLst>
              <a:ext uri="{FF2B5EF4-FFF2-40B4-BE49-F238E27FC236}">
                <a16:creationId xmlns:a16="http://schemas.microsoft.com/office/drawing/2014/main" id="{6ABFFBB1-BEC0-A312-CD99-9CE799E02E3C}"/>
              </a:ext>
            </a:extLst>
          </p:cNvPr>
          <p:cNvSpPr txBox="1"/>
          <p:nvPr/>
        </p:nvSpPr>
        <p:spPr>
          <a:xfrm>
            <a:off x="628835" y="3301945"/>
            <a:ext cx="6094520" cy="369332"/>
          </a:xfrm>
          <a:prstGeom prst="rect">
            <a:avLst/>
          </a:prstGeom>
          <a:noFill/>
        </p:spPr>
        <p:txBody>
          <a:bodyPr wrap="square">
            <a:spAutoFit/>
          </a:bodyPr>
          <a:lstStyle/>
          <a:p>
            <a:r>
              <a:rPr lang="en-US" dirty="0"/>
              <a:t>How to Set up Conventional Routes?</a:t>
            </a:r>
            <a:endParaRPr lang="en-IN" dirty="0"/>
          </a:p>
        </p:txBody>
      </p:sp>
      <p:sp>
        <p:nvSpPr>
          <p:cNvPr id="15" name="TextBox 14">
            <a:extLst>
              <a:ext uri="{FF2B5EF4-FFF2-40B4-BE49-F238E27FC236}">
                <a16:creationId xmlns:a16="http://schemas.microsoft.com/office/drawing/2014/main" id="{7B85CA3A-F534-A185-CEDF-DBDA939B0DD5}"/>
              </a:ext>
            </a:extLst>
          </p:cNvPr>
          <p:cNvSpPr txBox="1"/>
          <p:nvPr/>
        </p:nvSpPr>
        <p:spPr>
          <a:xfrm>
            <a:off x="479393" y="3709167"/>
            <a:ext cx="8913181" cy="646331"/>
          </a:xfrm>
          <a:prstGeom prst="rect">
            <a:avLst/>
          </a:prstGeom>
          <a:noFill/>
        </p:spPr>
        <p:txBody>
          <a:bodyPr wrap="square">
            <a:spAutoFit/>
          </a:bodyPr>
          <a:lstStyle/>
          <a:p>
            <a:r>
              <a:rPr lang="en-US" dirty="0"/>
              <a:t>The Convention based Routes are configured in the Configure method of the Startup class. We configure it using the </a:t>
            </a:r>
            <a:r>
              <a:rPr lang="en-US" dirty="0" err="1"/>
              <a:t>MapControllerRoute</a:t>
            </a:r>
            <a:r>
              <a:rPr lang="en-US" dirty="0"/>
              <a:t> method inside the call to </a:t>
            </a:r>
            <a:r>
              <a:rPr lang="en-US" dirty="0" err="1"/>
              <a:t>UseEndpoints</a:t>
            </a:r>
            <a:r>
              <a:rPr lang="en-US" dirty="0"/>
              <a:t>.</a:t>
            </a:r>
            <a:endParaRPr lang="en-IN" dirty="0"/>
          </a:p>
        </p:txBody>
      </p:sp>
      <p:sp>
        <p:nvSpPr>
          <p:cNvPr id="18" name="Rectangle 17">
            <a:extLst>
              <a:ext uri="{FF2B5EF4-FFF2-40B4-BE49-F238E27FC236}">
                <a16:creationId xmlns:a16="http://schemas.microsoft.com/office/drawing/2014/main" id="{C13C7F17-12CA-6F53-49E7-ED85941D77D2}"/>
              </a:ext>
            </a:extLst>
          </p:cNvPr>
          <p:cNvSpPr/>
          <p:nvPr/>
        </p:nvSpPr>
        <p:spPr>
          <a:xfrm>
            <a:off x="1518081" y="4393388"/>
            <a:ext cx="6951215" cy="230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TextBox 16">
            <a:extLst>
              <a:ext uri="{FF2B5EF4-FFF2-40B4-BE49-F238E27FC236}">
                <a16:creationId xmlns:a16="http://schemas.microsoft.com/office/drawing/2014/main" id="{A515A83F-808A-72AA-F6A8-4C25FF8D5380}"/>
              </a:ext>
            </a:extLst>
          </p:cNvPr>
          <p:cNvSpPr txBox="1"/>
          <p:nvPr/>
        </p:nvSpPr>
        <p:spPr>
          <a:xfrm>
            <a:off x="1546934" y="4394006"/>
            <a:ext cx="6094520" cy="23083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IN" b="1" dirty="0" err="1"/>
              <a:t>app.UseRouting</a:t>
            </a:r>
            <a:r>
              <a:rPr lang="en-IN" b="1" dirty="0"/>
              <a:t>();</a:t>
            </a:r>
          </a:p>
          <a:p>
            <a:r>
              <a:rPr lang="en-IN" b="1" dirty="0"/>
              <a:t> </a:t>
            </a:r>
          </a:p>
          <a:p>
            <a:r>
              <a:rPr lang="en-IN" b="1" dirty="0"/>
              <a:t>    </a:t>
            </a:r>
            <a:r>
              <a:rPr lang="en-IN" b="1" dirty="0" err="1"/>
              <a:t>app.UseEndpoints</a:t>
            </a:r>
            <a:r>
              <a:rPr lang="en-IN" b="1" dirty="0"/>
              <a:t>(endpoints =&gt;</a:t>
            </a:r>
          </a:p>
          <a:p>
            <a:r>
              <a:rPr lang="en-IN" b="1" dirty="0"/>
              <a:t>    {</a:t>
            </a:r>
          </a:p>
          <a:p>
            <a:r>
              <a:rPr lang="en-IN" b="1" dirty="0"/>
              <a:t>        </a:t>
            </a:r>
            <a:r>
              <a:rPr lang="en-IN" b="1" dirty="0" err="1"/>
              <a:t>endpoints.MapControllerRoute</a:t>
            </a:r>
            <a:r>
              <a:rPr lang="en-IN" b="1" dirty="0"/>
              <a:t>(</a:t>
            </a:r>
          </a:p>
          <a:p>
            <a:r>
              <a:rPr lang="en-IN" b="1" dirty="0"/>
              <a:t>            name: "default",</a:t>
            </a:r>
          </a:p>
          <a:p>
            <a:r>
              <a:rPr lang="en-IN" b="1" dirty="0"/>
              <a:t>            pattern: "{controller=Home}/{action=Index}/{id?}");</a:t>
            </a:r>
          </a:p>
          <a:p>
            <a:r>
              <a:rPr lang="en-IN" b="1" dirty="0"/>
              <a:t>    });</a:t>
            </a:r>
          </a:p>
        </p:txBody>
      </p:sp>
    </p:spTree>
    <p:extLst>
      <p:ext uri="{BB962C8B-B14F-4D97-AF65-F5344CB8AC3E}">
        <p14:creationId xmlns:p14="http://schemas.microsoft.com/office/powerpoint/2010/main" val="397515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B3A63-7FCF-3DE4-5659-A873012AF560}"/>
              </a:ext>
            </a:extLst>
          </p:cNvPr>
          <p:cNvSpPr txBox="1"/>
          <p:nvPr/>
        </p:nvSpPr>
        <p:spPr>
          <a:xfrm>
            <a:off x="1227337" y="343555"/>
            <a:ext cx="6094520" cy="369332"/>
          </a:xfrm>
          <a:prstGeom prst="rect">
            <a:avLst/>
          </a:prstGeom>
          <a:noFill/>
        </p:spPr>
        <p:txBody>
          <a:bodyPr wrap="square">
            <a:spAutoFit/>
          </a:bodyPr>
          <a:lstStyle/>
          <a:p>
            <a:pPr algn="l" fontAlgn="base"/>
            <a:r>
              <a:rPr lang="en-IN" b="1" i="0" dirty="0" err="1">
                <a:effectLst/>
                <a:latin typeface="-apple-system"/>
              </a:rPr>
              <a:t>MapControllerRoute</a:t>
            </a:r>
            <a:endParaRPr lang="en-IN" b="1" i="0" dirty="0">
              <a:effectLst/>
              <a:latin typeface="-apple-system"/>
            </a:endParaRPr>
          </a:p>
        </p:txBody>
      </p:sp>
      <p:sp>
        <p:nvSpPr>
          <p:cNvPr id="6" name="TextBox 5">
            <a:extLst>
              <a:ext uri="{FF2B5EF4-FFF2-40B4-BE49-F238E27FC236}">
                <a16:creationId xmlns:a16="http://schemas.microsoft.com/office/drawing/2014/main" id="{B5B17AB5-4757-A6E3-4748-5101D5E4A438}"/>
              </a:ext>
            </a:extLst>
          </p:cNvPr>
          <p:cNvSpPr txBox="1"/>
          <p:nvPr/>
        </p:nvSpPr>
        <p:spPr>
          <a:xfrm>
            <a:off x="845598" y="927690"/>
            <a:ext cx="9097392" cy="646331"/>
          </a:xfrm>
          <a:prstGeom prst="rect">
            <a:avLst/>
          </a:prstGeom>
          <a:noFill/>
        </p:spPr>
        <p:txBody>
          <a:bodyPr wrap="square">
            <a:spAutoFit/>
          </a:bodyPr>
          <a:lstStyle/>
          <a:p>
            <a:r>
              <a:rPr lang="en-US" dirty="0"/>
              <a:t>the </a:t>
            </a:r>
            <a:r>
              <a:rPr lang="en-US" dirty="0" err="1"/>
              <a:t>MapControllerRoute</a:t>
            </a:r>
            <a:r>
              <a:rPr lang="en-US" dirty="0"/>
              <a:t> creates a single route, which is named as default and the URL Pattern of the route is {controller=Home}/{action=Index}/{id?}</a:t>
            </a:r>
            <a:endParaRPr lang="en-IN" dirty="0"/>
          </a:p>
        </p:txBody>
      </p:sp>
      <p:pic>
        <p:nvPicPr>
          <p:cNvPr id="5123" name="Picture 3" descr="MapControllerRoute API in ASP.NET Core Conventional Routing">
            <a:extLst>
              <a:ext uri="{FF2B5EF4-FFF2-40B4-BE49-F238E27FC236}">
                <a16:creationId xmlns:a16="http://schemas.microsoft.com/office/drawing/2014/main" id="{F0EB518B-8436-2A01-532E-2B3775280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5" y="2008109"/>
            <a:ext cx="8540318" cy="423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3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F2E2A5-4A37-1CFC-14FD-CA7E354726F9}"/>
              </a:ext>
            </a:extLst>
          </p:cNvPr>
          <p:cNvSpPr txBox="1"/>
          <p:nvPr/>
        </p:nvSpPr>
        <p:spPr>
          <a:xfrm>
            <a:off x="659165" y="240567"/>
            <a:ext cx="8928717" cy="646331"/>
          </a:xfrm>
          <a:prstGeom prst="rect">
            <a:avLst/>
          </a:prstGeom>
          <a:noFill/>
        </p:spPr>
        <p:txBody>
          <a:bodyPr wrap="square">
            <a:spAutoFit/>
          </a:bodyPr>
          <a:lstStyle/>
          <a:p>
            <a:r>
              <a:rPr lang="en-US" dirty="0" err="1"/>
              <a:t>MapControllerRoute</a:t>
            </a:r>
            <a:r>
              <a:rPr lang="en-US" dirty="0"/>
              <a:t> is an extension method on the </a:t>
            </a:r>
            <a:r>
              <a:rPr lang="en-US" dirty="0" err="1"/>
              <a:t>EndpointRouteBuilder</a:t>
            </a:r>
            <a:r>
              <a:rPr lang="en-US" dirty="0"/>
              <a:t> and accepts the following argument.</a:t>
            </a:r>
            <a:endParaRPr lang="en-IN" dirty="0"/>
          </a:p>
        </p:txBody>
      </p:sp>
      <p:sp>
        <p:nvSpPr>
          <p:cNvPr id="6" name="TextBox 5">
            <a:extLst>
              <a:ext uri="{FF2B5EF4-FFF2-40B4-BE49-F238E27FC236}">
                <a16:creationId xmlns:a16="http://schemas.microsoft.com/office/drawing/2014/main" id="{2B5DE07E-9DB8-A544-54A1-7E1B69F9B7ED}"/>
              </a:ext>
            </a:extLst>
          </p:cNvPr>
          <p:cNvSpPr txBox="1"/>
          <p:nvPr/>
        </p:nvSpPr>
        <p:spPr>
          <a:xfrm>
            <a:off x="739064" y="1120676"/>
            <a:ext cx="8156359" cy="2308324"/>
          </a:xfrm>
          <a:prstGeom prst="rect">
            <a:avLst/>
          </a:prstGeom>
          <a:noFill/>
        </p:spPr>
        <p:txBody>
          <a:bodyPr wrap="square">
            <a:spAutoFit/>
          </a:bodyPr>
          <a:lstStyle/>
          <a:p>
            <a:r>
              <a:rPr lang="en-US" dirty="0"/>
              <a:t>name: The name of the route</a:t>
            </a:r>
          </a:p>
          <a:p>
            <a:r>
              <a:rPr lang="en-US" dirty="0"/>
              <a:t>pattern: The URL pattern of the route</a:t>
            </a:r>
          </a:p>
          <a:p>
            <a:r>
              <a:rPr lang="en-US" dirty="0"/>
              <a:t>defaults: An object that contains default values for route parameters. The object’s properties represent the names and values of the default values</a:t>
            </a:r>
          </a:p>
          <a:p>
            <a:r>
              <a:rPr lang="en-US" dirty="0"/>
              <a:t>constraints: An object that contains constraints for the route. The object’s properties represent the names and values of the constraints.</a:t>
            </a:r>
          </a:p>
          <a:p>
            <a:r>
              <a:rPr lang="en-US" dirty="0" err="1"/>
              <a:t>dataTokens</a:t>
            </a:r>
            <a:r>
              <a:rPr lang="en-US" dirty="0"/>
              <a:t>: An object that contains data tokens for the route. The object’s properties represent the names and values of the data tokens.</a:t>
            </a:r>
            <a:endParaRPr lang="en-IN" dirty="0"/>
          </a:p>
        </p:txBody>
      </p:sp>
      <p:pic>
        <p:nvPicPr>
          <p:cNvPr id="7171" name="Picture 3" descr="URL Pattern for Conventional Route">
            <a:extLst>
              <a:ext uri="{FF2B5EF4-FFF2-40B4-BE49-F238E27FC236}">
                <a16:creationId xmlns:a16="http://schemas.microsoft.com/office/drawing/2014/main" id="{ED3FD1A5-4E2F-3E6C-FADC-6C5C4DF0C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320" y="3429000"/>
            <a:ext cx="54197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68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ECA7B-4B2A-1EA8-8C49-716AD67E1482}"/>
              </a:ext>
            </a:extLst>
          </p:cNvPr>
          <p:cNvSpPr txBox="1"/>
          <p:nvPr/>
        </p:nvSpPr>
        <p:spPr>
          <a:xfrm>
            <a:off x="1120805" y="423454"/>
            <a:ext cx="6094520" cy="369332"/>
          </a:xfrm>
          <a:prstGeom prst="rect">
            <a:avLst/>
          </a:prstGeom>
          <a:noFill/>
        </p:spPr>
        <p:txBody>
          <a:bodyPr wrap="square">
            <a:spAutoFit/>
          </a:bodyPr>
          <a:lstStyle/>
          <a:p>
            <a:pPr algn="l" fontAlgn="base"/>
            <a:r>
              <a:rPr lang="en-IN" b="1" i="0" dirty="0">
                <a:effectLst/>
                <a:latin typeface="-apple-system"/>
              </a:rPr>
              <a:t>URL Matching</a:t>
            </a:r>
          </a:p>
        </p:txBody>
      </p:sp>
      <p:sp>
        <p:nvSpPr>
          <p:cNvPr id="5" name="TextBox 4">
            <a:extLst>
              <a:ext uri="{FF2B5EF4-FFF2-40B4-BE49-F238E27FC236}">
                <a16:creationId xmlns:a16="http://schemas.microsoft.com/office/drawing/2014/main" id="{6DF7DF5E-9F90-BFE6-A628-0231DCCB7AB2}"/>
              </a:ext>
            </a:extLst>
          </p:cNvPr>
          <p:cNvSpPr txBox="1"/>
          <p:nvPr/>
        </p:nvSpPr>
        <p:spPr>
          <a:xfrm>
            <a:off x="1120805" y="1119417"/>
            <a:ext cx="8413811" cy="1754326"/>
          </a:xfrm>
          <a:prstGeom prst="rect">
            <a:avLst/>
          </a:prstGeom>
          <a:noFill/>
        </p:spPr>
        <p:txBody>
          <a:bodyPr wrap="square">
            <a:spAutoFit/>
          </a:bodyPr>
          <a:lstStyle/>
          <a:p>
            <a:pPr algn="l" fontAlgn="base"/>
            <a:r>
              <a:rPr lang="en-US" b="0" i="0" dirty="0">
                <a:solidFill>
                  <a:srgbClr val="000000"/>
                </a:solidFill>
                <a:effectLst/>
                <a:latin typeface="-apple-system"/>
              </a:rPr>
              <a:t>Each segment in the incoming URL is matched to the corresponding segment in the URL Pattern. The Route {controller=Home}/{action=Index}/{id?}  has three segments. The last one is optional.</a:t>
            </a:r>
          </a:p>
          <a:p>
            <a:pPr algn="l" fontAlgn="base"/>
            <a:r>
              <a:rPr lang="en-US" b="0" i="0" dirty="0">
                <a:solidFill>
                  <a:srgbClr val="000000"/>
                </a:solidFill>
                <a:effectLst/>
                <a:latin typeface="-apple-system"/>
              </a:rPr>
              <a:t>Consider the Example URL  www.example.com/product/list. This URL has two segments. This URL Matches with the above pattern as the third segment in the URL Pattern is Optional</a:t>
            </a:r>
          </a:p>
        </p:txBody>
      </p:sp>
      <p:pic>
        <p:nvPicPr>
          <p:cNvPr id="8194" name="Picture 2" descr="URL Matching in Conventional Route">
            <a:extLst>
              <a:ext uri="{FF2B5EF4-FFF2-40B4-BE49-F238E27FC236}">
                <a16:creationId xmlns:a16="http://schemas.microsoft.com/office/drawing/2014/main" id="{B85756B0-6965-7FBA-68DB-058BECF9F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1" y="2873743"/>
            <a:ext cx="6867524" cy="22316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D4E111-52D7-19D0-CDA0-B740CC8B26BD}"/>
              </a:ext>
            </a:extLst>
          </p:cNvPr>
          <p:cNvSpPr txBox="1"/>
          <p:nvPr/>
        </p:nvSpPr>
        <p:spPr>
          <a:xfrm>
            <a:off x="1145405" y="5385137"/>
            <a:ext cx="8253273" cy="923330"/>
          </a:xfrm>
          <a:prstGeom prst="rect">
            <a:avLst/>
          </a:prstGeom>
          <a:noFill/>
        </p:spPr>
        <p:txBody>
          <a:bodyPr wrap="square">
            <a:spAutoFit/>
          </a:bodyPr>
          <a:lstStyle/>
          <a:p>
            <a:r>
              <a:rPr lang="en-US" dirty="0"/>
              <a:t>The www.example.com also matches with the above URL Pattern as the first segment controller has the default value of Home. This URL is Parsed as {controller}=Home and {action}=Index</a:t>
            </a:r>
            <a:endParaRPr lang="en-IN" dirty="0"/>
          </a:p>
        </p:txBody>
      </p:sp>
    </p:spTree>
    <p:extLst>
      <p:ext uri="{BB962C8B-B14F-4D97-AF65-F5344CB8AC3E}">
        <p14:creationId xmlns:p14="http://schemas.microsoft.com/office/powerpoint/2010/main" val="2672604092"/>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639</TotalTime>
  <Words>1967</Words>
  <Application>Microsoft Office PowerPoint</Application>
  <PresentationFormat>Widescreen</PresentationFormat>
  <Paragraphs>220</Paragraphs>
  <Slides>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-apple-system</vt:lpstr>
      <vt:lpstr>arial</vt:lpstr>
      <vt:lpstr>arial</vt:lpstr>
      <vt:lpstr>Calibri</vt:lpstr>
      <vt:lpstr>Calibri Light</vt:lpstr>
      <vt:lpstr>Consolas</vt:lpstr>
      <vt:lpstr>inherit</vt:lpstr>
      <vt:lpstr>Maax</vt:lpstr>
      <vt:lpstr>Monaco</vt:lpstr>
      <vt:lpstr>Segoe UI</vt:lpstr>
      <vt:lpstr>SFMono-Regular</vt:lpstr>
      <vt:lpstr>Trebuchet MS</vt:lpstr>
      <vt:lpstr>Verdana</vt:lpstr>
      <vt:lpstr>2018</vt:lpstr>
      <vt:lpstr>Routing in aspnet core</vt:lpstr>
      <vt:lpstr>What is a Route?</vt:lpstr>
      <vt:lpstr>Routing basics </vt:lpstr>
      <vt:lpstr>Endpoint </vt:lpstr>
      <vt:lpstr>PowerPoint Presentation</vt:lpstr>
      <vt:lpstr>Setting up the Routes to Controller action </vt:lpstr>
      <vt:lpstr>PowerPoint Presentation</vt:lpstr>
      <vt:lpstr>PowerPoint Presentation</vt:lpstr>
      <vt:lpstr>PowerPoint Presentation</vt:lpstr>
      <vt:lpstr>PowerPoint Presentation</vt:lpstr>
      <vt:lpstr>The pattern can be changed as follows:</vt:lpstr>
      <vt:lpstr>PowerPoint Presentation</vt:lpstr>
      <vt:lpstr>Attribute routing</vt:lpstr>
      <vt:lpstr>Changing the Name of the Action Method  </vt:lpstr>
      <vt:lpstr>PowerPoint Presentation</vt:lpstr>
      <vt:lpstr>PowerPoint Presentation</vt:lpstr>
      <vt:lpstr>PowerPoint Presentation</vt:lpstr>
      <vt:lpstr>PowerPoint Presentation</vt:lpstr>
      <vt:lpstr>PowerPoint Presentation</vt:lpstr>
      <vt:lpstr>PowerPoint Presentation</vt:lpstr>
      <vt:lpstr>Thank You</vt:lpstr>
      <vt:lpstr>Route constraints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aspnet core</dc:title>
  <dc:creator>Sarita Lad</dc:creator>
  <cp:lastModifiedBy>Sarita Lad</cp:lastModifiedBy>
  <cp:revision>16</cp:revision>
  <dcterms:created xsi:type="dcterms:W3CDTF">2022-07-20T08:55:02Z</dcterms:created>
  <dcterms:modified xsi:type="dcterms:W3CDTF">2022-09-27T10:31:28Z</dcterms:modified>
</cp:coreProperties>
</file>