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0" r:id="rId4"/>
    <p:sldId id="263"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82" d="100"/>
          <a:sy n="82" d="100"/>
        </p:scale>
        <p:origin x="4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9/27/2022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9/27/2022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9/27/2022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9/27/2022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9/27/2022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9/27/2022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9/27/2022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9/27/2022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9/27/2022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9/27/2022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9/27/2022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9/27/2022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hosnailaspnetcoredocs.readthedocs.io/ko/latest/mvc/models/validation.html#id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pPr algn="ctr" fontAlgn="base"/>
            <a:r>
              <a:rPr lang="en-IN" b="1" i="0" dirty="0">
                <a:effectLst/>
                <a:latin typeface="Open Sans" panose="020B0606030504020204" pitchFamily="34" charset="0"/>
              </a:rPr>
              <a:t>Model Validation</a:t>
            </a: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IN" b="0" i="0" dirty="0">
                <a:solidFill>
                  <a:srgbClr val="505050"/>
                </a:solidFill>
                <a:effectLst/>
                <a:latin typeface="wf_segoe-ui_normal"/>
              </a:rPr>
              <a:t>popular built-in validation attributes:</a:t>
            </a:r>
            <a:endParaRPr lang="en-US" dirty="0"/>
          </a:p>
        </p:txBody>
      </p:sp>
      <p:sp>
        <p:nvSpPr>
          <p:cNvPr id="3" name="Rectangle 1">
            <a:extLst>
              <a:ext uri="{FF2B5EF4-FFF2-40B4-BE49-F238E27FC236}">
                <a16:creationId xmlns:a16="http://schemas.microsoft.com/office/drawing/2014/main" id="{BC577F39-A84D-4FB3-9370-789039E26FD6}"/>
              </a:ext>
            </a:extLst>
          </p:cNvPr>
          <p:cNvSpPr>
            <a:spLocks noGrp="1" noChangeArrowheads="1"/>
          </p:cNvSpPr>
          <p:nvPr>
            <p:ph idx="1"/>
          </p:nvPr>
        </p:nvSpPr>
        <p:spPr bwMode="auto">
          <a:xfrm>
            <a:off x="673458" y="1075765"/>
            <a:ext cx="9678675" cy="35393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E74C3C"/>
                </a:solidFill>
                <a:effectLst/>
                <a:latin typeface="Consolas" panose="020B0609020204030204" pitchFamily="49" charset="0"/>
              </a:rPr>
              <a:t>[CreditCard]</a:t>
            </a:r>
            <a:r>
              <a:rPr kumimoji="0" lang="en-US" altLang="en-US" sz="2000" b="0" i="0" u="none" strike="noStrike" cap="none" normalizeH="0" baseline="0">
                <a:ln>
                  <a:noFill/>
                </a:ln>
                <a:solidFill>
                  <a:srgbClr val="404040"/>
                </a:solidFill>
                <a:effectLst/>
                <a:latin typeface="wf_segoe-ui_normal"/>
              </a:rPr>
              <a:t>: Validates the property has a credit card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E74C3C"/>
                </a:solidFill>
                <a:effectLst/>
                <a:latin typeface="Consolas" panose="020B0609020204030204" pitchFamily="49" charset="0"/>
              </a:rPr>
              <a:t>[Compare]</a:t>
            </a:r>
            <a:r>
              <a:rPr kumimoji="0" lang="en-US" altLang="en-US" sz="2000" b="0" i="0" u="none" strike="noStrike" cap="none" normalizeH="0" baseline="0">
                <a:ln>
                  <a:noFill/>
                </a:ln>
                <a:solidFill>
                  <a:srgbClr val="404040"/>
                </a:solidFill>
                <a:effectLst/>
                <a:latin typeface="wf_segoe-ui_normal"/>
              </a:rPr>
              <a:t>: Validates two properties in a model match.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E74C3C"/>
                </a:solidFill>
                <a:effectLst/>
                <a:latin typeface="Consolas" panose="020B0609020204030204" pitchFamily="49" charset="0"/>
              </a:rPr>
              <a:t>[EmailAddress]</a:t>
            </a:r>
            <a:r>
              <a:rPr kumimoji="0" lang="en-US" altLang="en-US" sz="2000" b="0" i="0" u="none" strike="noStrike" cap="none" normalizeH="0" baseline="0">
                <a:ln>
                  <a:noFill/>
                </a:ln>
                <a:solidFill>
                  <a:srgbClr val="404040"/>
                </a:solidFill>
                <a:effectLst/>
                <a:latin typeface="wf_segoe-ui_normal"/>
              </a:rPr>
              <a:t>: Validates the property has an email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E74C3C"/>
                </a:solidFill>
                <a:effectLst/>
                <a:latin typeface="Consolas" panose="020B0609020204030204" pitchFamily="49" charset="0"/>
              </a:rPr>
              <a:t>[Phone]</a:t>
            </a:r>
            <a:r>
              <a:rPr kumimoji="0" lang="en-US" altLang="en-US" sz="2000" b="0" i="0" u="none" strike="noStrike" cap="none" normalizeH="0" baseline="0">
                <a:ln>
                  <a:noFill/>
                </a:ln>
                <a:solidFill>
                  <a:srgbClr val="404040"/>
                </a:solidFill>
                <a:effectLst/>
                <a:latin typeface="wf_segoe-ui_normal"/>
              </a:rPr>
              <a:t>: Validates the property has a telephone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E74C3C"/>
                </a:solidFill>
                <a:effectLst/>
                <a:latin typeface="Consolas" panose="020B0609020204030204" pitchFamily="49" charset="0"/>
              </a:rPr>
              <a:t>[Range]</a:t>
            </a:r>
            <a:r>
              <a:rPr kumimoji="0" lang="en-US" altLang="en-US" sz="2000" b="0" i="0" u="none" strike="noStrike" cap="none" normalizeH="0" baseline="0">
                <a:ln>
                  <a:noFill/>
                </a:ln>
                <a:solidFill>
                  <a:srgbClr val="404040"/>
                </a:solidFill>
                <a:effectLst/>
                <a:latin typeface="wf_segoe-ui_normal"/>
              </a:rPr>
              <a:t>: Validates the property value falls within the given range.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E74C3C"/>
                </a:solidFill>
                <a:effectLst/>
                <a:latin typeface="Consolas" panose="020B0609020204030204" pitchFamily="49" charset="0"/>
              </a:rPr>
              <a:t>[RegularExpression]</a:t>
            </a:r>
            <a:r>
              <a:rPr kumimoji="0" lang="en-US" altLang="en-US" sz="2000" b="0" i="0" u="none" strike="noStrike" cap="none" normalizeH="0" baseline="0">
                <a:ln>
                  <a:noFill/>
                </a:ln>
                <a:solidFill>
                  <a:srgbClr val="404040"/>
                </a:solidFill>
                <a:effectLst/>
                <a:latin typeface="wf_segoe-ui_normal"/>
              </a:rPr>
              <a:t>: Validates that the data matches the specified regular expression.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E74C3C"/>
                </a:solidFill>
                <a:effectLst/>
                <a:latin typeface="Consolas" panose="020B0609020204030204" pitchFamily="49" charset="0"/>
              </a:rPr>
              <a:t>[Required]</a:t>
            </a:r>
            <a:r>
              <a:rPr kumimoji="0" lang="en-US" altLang="en-US" sz="2000" b="0" i="0" u="none" strike="noStrike" cap="none" normalizeH="0" baseline="0">
                <a:ln>
                  <a:noFill/>
                </a:ln>
                <a:solidFill>
                  <a:srgbClr val="404040"/>
                </a:solidFill>
                <a:effectLst/>
                <a:latin typeface="wf_segoe-ui_normal"/>
              </a:rPr>
              <a:t>: Makes a property required.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E74C3C"/>
                </a:solidFill>
                <a:effectLst/>
                <a:latin typeface="Consolas" panose="020B0609020204030204" pitchFamily="49" charset="0"/>
              </a:rPr>
              <a:t>[StringLength]</a:t>
            </a:r>
            <a:r>
              <a:rPr kumimoji="0" lang="en-US" altLang="en-US" sz="2000" b="0" i="0" u="none" strike="noStrike" cap="none" normalizeH="0" baseline="0">
                <a:ln>
                  <a:noFill/>
                </a:ln>
                <a:solidFill>
                  <a:srgbClr val="404040"/>
                </a:solidFill>
                <a:effectLst/>
                <a:latin typeface="wf_segoe-ui_normal"/>
              </a:rPr>
              <a:t>: Validates that a string property has at most the given maximum length.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E74C3C"/>
                </a:solidFill>
                <a:effectLst/>
                <a:latin typeface="Consolas" panose="020B0609020204030204" pitchFamily="49" charset="0"/>
              </a:rPr>
              <a:t>[Url]</a:t>
            </a:r>
            <a:r>
              <a:rPr kumimoji="0" lang="en-US" altLang="en-US" sz="2000" b="0" i="0" u="none" strike="noStrike" cap="none" normalizeH="0" baseline="0">
                <a:ln>
                  <a:noFill/>
                </a:ln>
                <a:solidFill>
                  <a:srgbClr val="404040"/>
                </a:solidFill>
                <a:effectLst/>
                <a:latin typeface="wf_segoe-ui_normal"/>
              </a:rPr>
              <a:t>: Validates the property has a URL format.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3639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a:r>
              <a:rPr lang="en-IN" b="1" i="0" u="none" strike="noStrike" dirty="0">
                <a:solidFill>
                  <a:srgbClr val="404040"/>
                </a:solidFill>
                <a:effectLst/>
                <a:latin typeface="wf_segoe-ui_light"/>
                <a:hlinkClick r:id="rId2"/>
              </a:rPr>
              <a:t>Custom validation</a:t>
            </a:r>
            <a:endParaRPr lang="en-IN" b="1" i="0" dirty="0">
              <a:solidFill>
                <a:srgbClr val="222222"/>
              </a:solidFill>
              <a:effectLst/>
              <a:latin typeface="wf_segoe-ui_light"/>
            </a:endParaRPr>
          </a:p>
        </p:txBody>
      </p:sp>
      <p:sp>
        <p:nvSpPr>
          <p:cNvPr id="3" name="Rectangle 1">
            <a:extLst>
              <a:ext uri="{FF2B5EF4-FFF2-40B4-BE49-F238E27FC236}">
                <a16:creationId xmlns:a16="http://schemas.microsoft.com/office/drawing/2014/main" id="{E3656F7B-BF9E-4BC8-B8F5-7D1B27119514}"/>
              </a:ext>
            </a:extLst>
          </p:cNvPr>
          <p:cNvSpPr>
            <a:spLocks noGrp="1" noChangeArrowheads="1"/>
          </p:cNvSpPr>
          <p:nvPr>
            <p:ph idx="1"/>
          </p:nvPr>
        </p:nvSpPr>
        <p:spPr bwMode="auto">
          <a:xfrm>
            <a:off x="842134" y="1139475"/>
            <a:ext cx="7795839"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Validation attributes work for most validation needs. However, some validation rules are specific to your business, as they’re not just generic data validation such as ensuring a field is required or that it conforms to a range of values. For these scenarios, custom validation attributes are a great solution. Creating your own custom validation attributes in MVC is easy. Just inherit from the </a:t>
            </a:r>
            <a:r>
              <a:rPr kumimoji="0" lang="en-US" altLang="en-US" sz="2000" b="0" i="0" u="none" strike="noStrike" cap="none" normalizeH="0" baseline="0" dirty="0" err="1">
                <a:ln>
                  <a:noFill/>
                </a:ln>
                <a:solidFill>
                  <a:srgbClr val="E74C3C"/>
                </a:solidFill>
                <a:effectLst/>
                <a:latin typeface="Consolas" panose="020B0609020204030204" pitchFamily="49" charset="0"/>
              </a:rPr>
              <a:t>ValidationAttribute</a:t>
            </a:r>
            <a:r>
              <a:rPr kumimoji="0" lang="en-US" altLang="en-US" sz="2000" b="0" i="0" u="none" strike="noStrike" cap="none" normalizeH="0" baseline="0" dirty="0">
                <a:ln>
                  <a:noFill/>
                </a:ln>
                <a:solidFill>
                  <a:srgbClr val="505050"/>
                </a:solidFill>
                <a:effectLst/>
                <a:latin typeface="wf_segoe-ui_normal"/>
              </a:rPr>
              <a:t>, and override the </a:t>
            </a:r>
            <a:r>
              <a:rPr kumimoji="0" lang="en-US" altLang="en-US" sz="2000" b="0" i="0" u="none" strike="noStrike" cap="none" normalizeH="0" baseline="0" dirty="0" err="1">
                <a:ln>
                  <a:noFill/>
                </a:ln>
                <a:solidFill>
                  <a:srgbClr val="E74C3C"/>
                </a:solidFill>
                <a:effectLst/>
                <a:latin typeface="Consolas" panose="020B0609020204030204" pitchFamily="49" charset="0"/>
              </a:rPr>
              <a:t>IsValid</a:t>
            </a:r>
            <a:r>
              <a:rPr kumimoji="0" lang="en-US" altLang="en-US" sz="2000" b="0" i="0" u="none" strike="noStrike" cap="none" normalizeH="0" baseline="0" dirty="0">
                <a:ln>
                  <a:noFill/>
                </a:ln>
                <a:solidFill>
                  <a:srgbClr val="505050"/>
                </a:solidFill>
                <a:effectLst/>
                <a:latin typeface="wf_segoe-ui_normal"/>
              </a:rPr>
              <a:t> method. The </a:t>
            </a:r>
            <a:r>
              <a:rPr kumimoji="0" lang="en-US" altLang="en-US" sz="2000" b="0" i="0" u="none" strike="noStrike" cap="none" normalizeH="0" baseline="0" dirty="0" err="1">
                <a:ln>
                  <a:noFill/>
                </a:ln>
                <a:solidFill>
                  <a:srgbClr val="E74C3C"/>
                </a:solidFill>
                <a:effectLst/>
                <a:latin typeface="Consolas" panose="020B0609020204030204" pitchFamily="49" charset="0"/>
              </a:rPr>
              <a:t>IsValid</a:t>
            </a:r>
            <a:r>
              <a:rPr kumimoji="0" lang="en-US" altLang="en-US" sz="2000" b="0" i="0" u="none" strike="noStrike" cap="none" normalizeH="0" baseline="0" dirty="0">
                <a:ln>
                  <a:noFill/>
                </a:ln>
                <a:solidFill>
                  <a:srgbClr val="505050"/>
                </a:solidFill>
                <a:effectLst/>
                <a:latin typeface="wf_segoe-ui_normal"/>
              </a:rPr>
              <a:t> method accepts two parameters, the first is an object named </a:t>
            </a:r>
            <a:r>
              <a:rPr kumimoji="0" lang="en-US" altLang="en-US" sz="2000" b="0" i="1" u="none" strike="noStrike" cap="none" normalizeH="0" baseline="0" dirty="0">
                <a:ln>
                  <a:noFill/>
                </a:ln>
                <a:solidFill>
                  <a:srgbClr val="505050"/>
                </a:solidFill>
                <a:effectLst/>
                <a:latin typeface="wf_segoe-ui_normal"/>
              </a:rPr>
              <a:t>value</a:t>
            </a:r>
            <a:r>
              <a:rPr kumimoji="0" lang="en-US" altLang="en-US" sz="2000" b="0" i="0" u="none" strike="noStrike" cap="none" normalizeH="0" baseline="0" dirty="0">
                <a:ln>
                  <a:noFill/>
                </a:ln>
                <a:solidFill>
                  <a:srgbClr val="505050"/>
                </a:solidFill>
                <a:effectLst/>
                <a:latin typeface="wf_segoe-ui_normal"/>
              </a:rPr>
              <a:t> and the second is a </a:t>
            </a:r>
            <a:r>
              <a:rPr kumimoji="0" lang="en-US" altLang="en-US" sz="2000" b="0" i="0" u="none" strike="noStrike" cap="none" normalizeH="0" baseline="0" dirty="0" err="1">
                <a:ln>
                  <a:noFill/>
                </a:ln>
                <a:solidFill>
                  <a:srgbClr val="E74C3C"/>
                </a:solidFill>
                <a:effectLst/>
                <a:latin typeface="Consolas" panose="020B0609020204030204" pitchFamily="49" charset="0"/>
              </a:rPr>
              <a:t>ValidationContext</a:t>
            </a:r>
            <a:r>
              <a:rPr kumimoji="0" lang="en-US" altLang="en-US" sz="2000" b="0" i="0" u="none" strike="noStrike" cap="none" normalizeH="0" baseline="0" dirty="0">
                <a:ln>
                  <a:noFill/>
                </a:ln>
                <a:solidFill>
                  <a:srgbClr val="505050"/>
                </a:solidFill>
                <a:effectLst/>
                <a:latin typeface="wf_segoe-ui_normal"/>
              </a:rPr>
              <a:t> object named </a:t>
            </a:r>
            <a:r>
              <a:rPr kumimoji="0" lang="en-US" altLang="en-US" sz="2000" b="0" i="1" u="none" strike="noStrike" cap="none" normalizeH="0" baseline="0" dirty="0" err="1">
                <a:ln>
                  <a:noFill/>
                </a:ln>
                <a:solidFill>
                  <a:srgbClr val="505050"/>
                </a:solidFill>
                <a:effectLst/>
                <a:latin typeface="wf_segoe-ui_normal"/>
              </a:rPr>
              <a:t>validationContext</a:t>
            </a:r>
            <a:r>
              <a:rPr kumimoji="0" lang="en-US" altLang="en-US" sz="2000" b="0" i="0" u="none" strike="noStrike" cap="none" normalizeH="0" baseline="0" dirty="0">
                <a:ln>
                  <a:noFill/>
                </a:ln>
                <a:solidFill>
                  <a:srgbClr val="505050"/>
                </a:solidFill>
                <a:effectLst/>
                <a:latin typeface="wf_segoe-ui_normal"/>
              </a:rPr>
              <a:t>. </a:t>
            </a:r>
            <a:r>
              <a:rPr kumimoji="0" lang="en-US" altLang="en-US" sz="2000" b="0" i="1" u="none" strike="noStrike" cap="none" normalizeH="0" baseline="0" dirty="0">
                <a:ln>
                  <a:noFill/>
                </a:ln>
                <a:solidFill>
                  <a:srgbClr val="505050"/>
                </a:solidFill>
                <a:effectLst/>
                <a:latin typeface="wf_segoe-ui_normal"/>
              </a:rPr>
              <a:t>Value</a:t>
            </a:r>
            <a:r>
              <a:rPr kumimoji="0" lang="en-US" altLang="en-US" sz="2000" b="0" i="0" u="none" strike="noStrike" cap="none" normalizeH="0" baseline="0" dirty="0">
                <a:ln>
                  <a:noFill/>
                </a:ln>
                <a:solidFill>
                  <a:srgbClr val="505050"/>
                </a:solidFill>
                <a:effectLst/>
                <a:latin typeface="wf_segoe-ui_normal"/>
              </a:rPr>
              <a:t> refers to the actual value from the field that your custom validator is validating.</a:t>
            </a:r>
            <a:r>
              <a:rPr kumimoji="0" lang="en-US" altLang="en-US"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675960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0AFEB97-27A5-4996-8A39-820BA276BD16}"/>
              </a:ext>
            </a:extLst>
          </p:cNvPr>
          <p:cNvSpPr>
            <a:spLocks noGrp="1" noChangeArrowheads="1"/>
          </p:cNvSpPr>
          <p:nvPr>
            <p:ph idx="1"/>
          </p:nvPr>
        </p:nvSpPr>
        <p:spPr bwMode="auto">
          <a:xfrm>
            <a:off x="433761" y="838034"/>
            <a:ext cx="9438716"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505050"/>
                </a:solidFill>
                <a:effectLst/>
                <a:latin typeface="wf_segoe-ui_normal"/>
              </a:rPr>
              <a:t>In the following sample, a business rule states that users may not set the genre to </a:t>
            </a:r>
            <a:r>
              <a:rPr kumimoji="0" lang="en-US" altLang="en-US" sz="2000" b="0" i="1" u="none" strike="noStrike" cap="none" normalizeH="0" baseline="0">
                <a:ln>
                  <a:noFill/>
                </a:ln>
                <a:solidFill>
                  <a:srgbClr val="505050"/>
                </a:solidFill>
                <a:effectLst/>
                <a:latin typeface="wf_segoe-ui_normal"/>
              </a:rPr>
              <a:t>Classic</a:t>
            </a:r>
            <a:r>
              <a:rPr kumimoji="0" lang="en-US" altLang="en-US" sz="2000" b="0" i="0" u="none" strike="noStrike" cap="none" normalizeH="0" baseline="0">
                <a:ln>
                  <a:noFill/>
                </a:ln>
                <a:solidFill>
                  <a:srgbClr val="505050"/>
                </a:solidFill>
                <a:effectLst/>
                <a:latin typeface="wf_segoe-ui_normal"/>
              </a:rPr>
              <a:t> for a movie released after 1960. The </a:t>
            </a:r>
            <a:r>
              <a:rPr kumimoji="0" lang="en-US" altLang="en-US" sz="2000" b="0" i="0" u="none" strike="noStrike" cap="none" normalizeH="0" baseline="0">
                <a:ln>
                  <a:noFill/>
                </a:ln>
                <a:solidFill>
                  <a:srgbClr val="E74C3C"/>
                </a:solidFill>
                <a:effectLst/>
                <a:latin typeface="Consolas" panose="020B0609020204030204" pitchFamily="49" charset="0"/>
              </a:rPr>
              <a:t>[ClassicMovie]</a:t>
            </a:r>
            <a:r>
              <a:rPr kumimoji="0" lang="en-US" altLang="en-US" sz="2000" b="0" i="0" u="none" strike="noStrike" cap="none" normalizeH="0" baseline="0">
                <a:ln>
                  <a:noFill/>
                </a:ln>
                <a:solidFill>
                  <a:srgbClr val="505050"/>
                </a:solidFill>
                <a:effectLst/>
                <a:latin typeface="wf_segoe-ui_normal"/>
              </a:rPr>
              <a:t> attribute checks the genre first, and if it is a classic, then it checks the release date to see that it is later than 1960. If it is released after 1960, validation fails. The attribute accepts an integer parameter representing the year that you can use to validate data. You can capture the value of the parameter in the attribute’s constructor, as shown here:</a:t>
            </a:r>
            <a:r>
              <a:rPr kumimoji="0" lang="en-US" altLang="en-US" sz="2000" b="0" i="0" u="none" strike="noStrike" cap="none" normalizeH="0" baseline="0">
                <a:ln>
                  <a:noFill/>
                </a:ln>
                <a:solidFill>
                  <a:schemeClr val="tx1"/>
                </a:solidFill>
                <a:effectLst/>
              </a:rPr>
              <a:t> </a:t>
            </a:r>
          </a:p>
        </p:txBody>
      </p:sp>
      <p:sp>
        <p:nvSpPr>
          <p:cNvPr id="5" name="Rectangle 2">
            <a:extLst>
              <a:ext uri="{FF2B5EF4-FFF2-40B4-BE49-F238E27FC236}">
                <a16:creationId xmlns:a16="http://schemas.microsoft.com/office/drawing/2014/main" id="{C07663AD-679A-460C-9CE2-2F5EC50F2557}"/>
              </a:ext>
            </a:extLst>
          </p:cNvPr>
          <p:cNvSpPr>
            <a:spLocks noChangeArrowheads="1"/>
          </p:cNvSpPr>
          <p:nvPr/>
        </p:nvSpPr>
        <p:spPr bwMode="auto">
          <a:xfrm>
            <a:off x="565211" y="2862178"/>
            <a:ext cx="11061577" cy="31577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public class </a:t>
            </a:r>
            <a:r>
              <a:rPr kumimoji="0" lang="en-US" altLang="en-US" b="0" i="0" u="none" strike="noStrike" cap="none" normalizeH="0" baseline="0" dirty="0" err="1">
                <a:ln>
                  <a:noFill/>
                </a:ln>
                <a:solidFill>
                  <a:srgbClr val="404040"/>
                </a:solidFill>
                <a:effectLst/>
                <a:latin typeface="Consolas" panose="020B0609020204030204" pitchFamily="49" charset="0"/>
              </a:rPr>
              <a:t>ClassicMovieAttribute</a:t>
            </a:r>
            <a:r>
              <a:rPr kumimoji="0" lang="en-US" altLang="en-US" b="0" i="0" u="none" strike="noStrike" cap="none" normalizeH="0" baseline="0" dirty="0">
                <a:ln>
                  <a:noFill/>
                </a:ln>
                <a:solidFill>
                  <a:srgbClr val="404040"/>
                </a:solidFill>
                <a:effectLst/>
                <a:latin typeface="Consolas" panose="020B0609020204030204" pitchFamily="49" charset="0"/>
              </a:rPr>
              <a:t> : </a:t>
            </a:r>
            <a:r>
              <a:rPr kumimoji="0" lang="en-US" altLang="en-US" b="0" i="0" u="none" strike="noStrike" cap="none" normalizeH="0" baseline="0" dirty="0" err="1">
                <a:ln>
                  <a:noFill/>
                </a:ln>
                <a:solidFill>
                  <a:schemeClr val="tx1"/>
                </a:solidFill>
                <a:effectLst/>
                <a:latin typeface="Arial" panose="020B0604020202020204" pitchFamily="34" charset="0"/>
              </a:rPr>
              <a:t>ValidationAttribute</a:t>
            </a:r>
            <a:r>
              <a:rPr kumimoji="0" lang="en-US" altLang="en-US" b="0" i="0" u="none" strike="noStrike" cap="none" normalizeH="0" baseline="0" dirty="0">
                <a:ln>
                  <a:noFill/>
                </a:ln>
                <a:solidFill>
                  <a:srgbClr val="404040"/>
                </a:solidFill>
                <a:effectLst/>
                <a:latin typeface="Consolas" panose="020B0609020204030204" pitchFamily="49" charset="0"/>
              </a:rPr>
              <a:t>, </a:t>
            </a:r>
            <a:r>
              <a:rPr kumimoji="0" lang="en-US" altLang="en-US" b="0" i="0" u="none" strike="noStrike" cap="none" normalizeH="0" baseline="0" dirty="0" err="1">
                <a:ln>
                  <a:noFill/>
                </a:ln>
                <a:solidFill>
                  <a:schemeClr val="tx1"/>
                </a:solidFill>
                <a:effectLst/>
                <a:latin typeface="Arial" panose="020B0604020202020204" pitchFamily="34" charset="0"/>
              </a:rPr>
              <a:t>IClientModelValidator</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 { private int </a:t>
            </a:r>
            <a:r>
              <a:rPr kumimoji="0" lang="en-US" altLang="en-US" b="0" i="0" u="none" strike="noStrike" cap="none" normalizeH="0" baseline="0" dirty="0">
                <a:ln>
                  <a:noFill/>
                </a:ln>
                <a:solidFill>
                  <a:schemeClr val="tx1"/>
                </a:solidFill>
                <a:effectLst/>
                <a:latin typeface="Arial" panose="020B0604020202020204" pitchFamily="34" charset="0"/>
              </a:rPr>
              <a:t>_year</a:t>
            </a:r>
            <a:r>
              <a:rPr kumimoji="0" lang="en-US" altLang="en-US" b="0" i="0" u="none" strike="noStrike" cap="none" normalizeH="0" baseline="0" dirty="0">
                <a:ln>
                  <a:noFill/>
                </a:ln>
                <a:solidFill>
                  <a:srgbClr val="404040"/>
                </a:solidFill>
                <a:effectLst/>
                <a:latin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public Class </a:t>
            </a:r>
            <a:r>
              <a:rPr kumimoji="0" lang="en-US" altLang="en-US" b="0" i="0" u="none" strike="noStrike" cap="none" normalizeH="0" baseline="0" dirty="0" err="1">
                <a:ln>
                  <a:noFill/>
                </a:ln>
                <a:solidFill>
                  <a:srgbClr val="404040"/>
                </a:solidFill>
                <a:effectLst/>
                <a:latin typeface="Consolas" panose="020B0609020204030204" pitchFamily="49" charset="0"/>
              </a:rPr>
              <a:t>icMovieAttribute</a:t>
            </a:r>
            <a:r>
              <a:rPr kumimoji="0" lang="en-US" altLang="en-US" b="0" i="0" u="none" strike="noStrike" cap="none" normalizeH="0" baseline="0" dirty="0">
                <a:ln>
                  <a:noFill/>
                </a:ln>
                <a:solidFill>
                  <a:srgbClr val="404040"/>
                </a:solidFill>
                <a:effectLst/>
                <a:latin typeface="Consolas" panose="020B0609020204030204" pitchFamily="49" charset="0"/>
              </a:rPr>
              <a:t>(int </a:t>
            </a:r>
            <a:r>
              <a:rPr kumimoji="0" lang="en-US" altLang="en-US" b="0" i="0" u="none" strike="noStrike" cap="none" normalizeH="0" baseline="0" dirty="0">
                <a:ln>
                  <a:noFill/>
                </a:ln>
                <a:solidFill>
                  <a:schemeClr val="tx1"/>
                </a:solidFill>
                <a:effectLst/>
                <a:latin typeface="Arial" panose="020B0604020202020204" pitchFamily="34" charset="0"/>
              </a:rPr>
              <a:t>Year</a:t>
            </a:r>
            <a:r>
              <a:rPr kumimoji="0" lang="en-US" altLang="en-US" b="0" i="0" u="none" strike="noStrike" cap="none" normalizeH="0" baseline="0" dirty="0">
                <a:ln>
                  <a:noFill/>
                </a:ln>
                <a:solidFill>
                  <a:srgbClr val="404040"/>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 { </a:t>
            </a:r>
            <a:r>
              <a:rPr kumimoji="0" lang="en-US" altLang="en-US" b="0" i="0" u="none" strike="noStrike" cap="none" normalizeH="0" baseline="0" dirty="0">
                <a:ln>
                  <a:noFill/>
                </a:ln>
                <a:solidFill>
                  <a:schemeClr val="tx1"/>
                </a:solidFill>
                <a:effectLst/>
                <a:latin typeface="Arial" panose="020B0604020202020204" pitchFamily="34" charset="0"/>
              </a:rPr>
              <a:t>_year</a:t>
            </a:r>
            <a:r>
              <a:rPr kumimoji="0" lang="en-US" altLang="en-US" b="0" i="0" u="none" strike="noStrike" cap="none" normalizeH="0" baseline="0" dirty="0">
                <a:ln>
                  <a:noFill/>
                </a:ln>
                <a:solidFill>
                  <a:srgbClr val="404040"/>
                </a:solidFill>
                <a:effectLst/>
                <a:latin typeface="Consolas" panose="020B0609020204030204" pitchFamily="49" charset="0"/>
              </a:rPr>
              <a:t> = </a:t>
            </a:r>
            <a:r>
              <a:rPr kumimoji="0" lang="en-US" altLang="en-US" b="0" i="0" u="none" strike="noStrike" cap="none" normalizeH="0" baseline="0" dirty="0">
                <a:ln>
                  <a:noFill/>
                </a:ln>
                <a:solidFill>
                  <a:schemeClr val="tx1"/>
                </a:solidFill>
                <a:effectLst/>
                <a:latin typeface="Arial" panose="020B0604020202020204" pitchFamily="34" charset="0"/>
              </a:rPr>
              <a:t>Year</a:t>
            </a:r>
            <a:r>
              <a:rPr kumimoji="0" lang="en-US" altLang="en-US" b="0" i="0" u="none" strike="noStrike" cap="none" normalizeH="0" baseline="0" dirty="0">
                <a:ln>
                  <a:noFill/>
                </a:ln>
                <a:solidFill>
                  <a:srgbClr val="404040"/>
                </a:solidFill>
                <a:effectLst/>
                <a:latin typeface="Consolas" panose="020B0609020204030204" pitchFamily="49" charset="0"/>
              </a:rPr>
              <a:t>; }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protected override </a:t>
            </a:r>
            <a:r>
              <a:rPr kumimoji="0" lang="en-US" altLang="en-US" b="0" i="0" u="none" strike="noStrike" cap="none" normalizeH="0" baseline="0" dirty="0" err="1">
                <a:ln>
                  <a:noFill/>
                </a:ln>
                <a:solidFill>
                  <a:schemeClr val="tx1"/>
                </a:solidFill>
                <a:effectLst/>
                <a:latin typeface="Arial" panose="020B0604020202020204" pitchFamily="34" charset="0"/>
              </a:rPr>
              <a:t>ValidationResult</a:t>
            </a:r>
            <a:r>
              <a:rPr kumimoji="0" lang="en-US" altLang="en-US" b="0" i="0" u="none" strike="noStrike" cap="none" normalizeH="0" baseline="0" dirty="0">
                <a:ln>
                  <a:noFill/>
                </a:ln>
                <a:solidFill>
                  <a:srgbClr val="404040"/>
                </a:solidFill>
                <a:effectLst/>
                <a:latin typeface="Consolas" panose="020B0609020204030204" pitchFamily="49" charset="0"/>
              </a:rPr>
              <a:t> </a:t>
            </a:r>
            <a:r>
              <a:rPr kumimoji="0" lang="en-US" altLang="en-US" b="0" i="0" u="none" strike="noStrike" cap="none" normalizeH="0" baseline="0" dirty="0" err="1">
                <a:ln>
                  <a:noFill/>
                </a:ln>
                <a:solidFill>
                  <a:srgbClr val="404040"/>
                </a:solidFill>
                <a:effectLst/>
                <a:latin typeface="Consolas" panose="020B0609020204030204" pitchFamily="49" charset="0"/>
              </a:rPr>
              <a:t>IsValid</a:t>
            </a:r>
            <a:r>
              <a:rPr kumimoji="0" lang="en-US" altLang="en-US" b="0" i="0" u="none" strike="noStrike" cap="none" normalizeH="0" baseline="0" dirty="0">
                <a:ln>
                  <a:noFill/>
                </a:ln>
                <a:solidFill>
                  <a:srgbClr val="404040"/>
                </a:solidFill>
                <a:effectLst/>
                <a:latin typeface="Consolas" panose="020B0609020204030204" pitchFamily="49" charset="0"/>
              </a:rPr>
              <a:t>(object value, </a:t>
            </a:r>
            <a:r>
              <a:rPr kumimoji="0" lang="en-US" altLang="en-US" b="0" i="0" u="none" strike="noStrike" cap="none" normalizeH="0" baseline="0" dirty="0" err="1">
                <a:ln>
                  <a:noFill/>
                </a:ln>
                <a:solidFill>
                  <a:schemeClr val="tx1"/>
                </a:solidFill>
                <a:effectLst/>
                <a:latin typeface="Arial" panose="020B0604020202020204" pitchFamily="34" charset="0"/>
              </a:rPr>
              <a:t>ValidationContext</a:t>
            </a:r>
            <a:r>
              <a:rPr kumimoji="0" lang="en-US" altLang="en-US" b="0" i="0" u="none" strike="noStrike" cap="none" normalizeH="0" baseline="0" dirty="0">
                <a:ln>
                  <a:noFill/>
                </a:ln>
                <a:solidFill>
                  <a:srgbClr val="404040"/>
                </a:solidFill>
                <a:effectLst/>
                <a:latin typeface="Consolas" panose="020B0609020204030204" pitchFamily="49" charset="0"/>
              </a:rPr>
              <a:t> </a:t>
            </a:r>
            <a:r>
              <a:rPr kumimoji="0" lang="en-US" altLang="en-US" b="0" i="0" u="none" strike="noStrike" cap="none" normalizeH="0" baseline="0" dirty="0" err="1">
                <a:ln>
                  <a:noFill/>
                </a:ln>
                <a:solidFill>
                  <a:schemeClr val="tx1"/>
                </a:solidFill>
                <a:effectLst/>
                <a:latin typeface="Arial" panose="020B0604020202020204" pitchFamily="34" charset="0"/>
              </a:rPr>
              <a:t>validationContext</a:t>
            </a:r>
            <a:r>
              <a:rPr kumimoji="0" lang="en-US" altLang="en-US" b="0" i="0" u="none" strike="noStrike" cap="none" normalizeH="0" baseline="0" dirty="0">
                <a:ln>
                  <a:noFill/>
                </a:ln>
                <a:solidFill>
                  <a:srgbClr val="404040"/>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 { </a:t>
            </a:r>
            <a:r>
              <a:rPr kumimoji="0" lang="en-US" altLang="en-US" b="0" i="0" u="none" strike="noStrike" cap="none" normalizeH="0" baseline="0" dirty="0">
                <a:ln>
                  <a:noFill/>
                </a:ln>
                <a:solidFill>
                  <a:schemeClr val="tx1"/>
                </a:solidFill>
                <a:effectLst/>
                <a:latin typeface="Arial" panose="020B0604020202020204" pitchFamily="34" charset="0"/>
              </a:rPr>
              <a:t>Movie</a:t>
            </a:r>
            <a:r>
              <a:rPr kumimoji="0" lang="en-US" altLang="en-US" b="0" i="0" u="none" strike="noStrike" cap="none" normalizeH="0" baseline="0" dirty="0">
                <a:ln>
                  <a:noFill/>
                </a:ln>
                <a:solidFill>
                  <a:srgbClr val="404040"/>
                </a:solidFill>
                <a:effectLst/>
                <a:latin typeface="Consolas" panose="020B0609020204030204" pitchFamily="49" charset="0"/>
              </a:rPr>
              <a:t> </a:t>
            </a:r>
            <a:r>
              <a:rPr kumimoji="0" lang="en-US" altLang="en-US" b="0" i="0" u="none" strike="noStrike" cap="none" normalizeH="0" baseline="0" dirty="0" err="1">
                <a:ln>
                  <a:noFill/>
                </a:ln>
                <a:solidFill>
                  <a:schemeClr val="tx1"/>
                </a:solidFill>
                <a:effectLst/>
                <a:latin typeface="Arial" panose="020B0604020202020204" pitchFamily="34" charset="0"/>
              </a:rPr>
              <a:t>movie</a:t>
            </a:r>
            <a:r>
              <a:rPr kumimoji="0" lang="en-US" altLang="en-US" b="0" i="0" u="none" strike="noStrike" cap="none" normalizeH="0" baseline="0" dirty="0">
                <a:ln>
                  <a:noFill/>
                </a:ln>
                <a:solidFill>
                  <a:srgbClr val="404040"/>
                </a:solidFill>
                <a:effectLst/>
                <a:latin typeface="Consolas" panose="020B0609020204030204" pitchFamily="49" charset="0"/>
              </a:rPr>
              <a:t> = (</a:t>
            </a:r>
            <a:r>
              <a:rPr kumimoji="0" lang="en-US" altLang="en-US" b="0" i="0" u="none" strike="noStrike" cap="none" normalizeH="0" baseline="0" dirty="0">
                <a:ln>
                  <a:noFill/>
                </a:ln>
                <a:solidFill>
                  <a:schemeClr val="tx1"/>
                </a:solidFill>
                <a:effectLst/>
                <a:latin typeface="Arial" panose="020B0604020202020204" pitchFamily="34" charset="0"/>
              </a:rPr>
              <a:t>Movie</a:t>
            </a:r>
            <a:r>
              <a:rPr kumimoji="0" lang="en-US" altLang="en-US" b="0" i="0" u="none" strike="noStrike" cap="none" normalizeH="0" baseline="0" dirty="0">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validationContext</a:t>
            </a:r>
            <a:r>
              <a:rPr kumimoji="0" lang="en-US" altLang="en-US" b="0" i="0" u="none" strike="noStrike" cap="none" normalizeH="0" baseline="0" dirty="0" err="1">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ObjectInstance</a:t>
            </a:r>
            <a:r>
              <a:rPr kumimoji="0" lang="en-US" altLang="en-US" b="0" i="0" u="none" strike="noStrike" cap="none" normalizeH="0" baseline="0" dirty="0">
                <a:ln>
                  <a:noFill/>
                </a:ln>
                <a:solidFill>
                  <a:srgbClr val="404040"/>
                </a:solidFill>
                <a:effectLst/>
                <a:latin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if (</a:t>
            </a:r>
            <a:r>
              <a:rPr kumimoji="0" lang="en-US" altLang="en-US" b="0" i="0" u="none" strike="noStrike" cap="none" normalizeH="0" baseline="0" dirty="0" err="1">
                <a:ln>
                  <a:noFill/>
                </a:ln>
                <a:solidFill>
                  <a:schemeClr val="tx1"/>
                </a:solidFill>
                <a:effectLst/>
                <a:latin typeface="Arial" panose="020B0604020202020204" pitchFamily="34" charset="0"/>
              </a:rPr>
              <a:t>movie</a:t>
            </a:r>
            <a:r>
              <a:rPr kumimoji="0" lang="en-US" altLang="en-US" b="0" i="0" u="none" strike="noStrike" cap="none" normalizeH="0" baseline="0" dirty="0" err="1">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Genre</a:t>
            </a:r>
            <a:r>
              <a:rPr kumimoji="0" lang="en-US" altLang="en-US" b="0" i="0" u="none" strike="noStrike" cap="none" normalizeH="0" baseline="0" dirty="0">
                <a:ln>
                  <a:noFill/>
                </a:ln>
                <a:solidFill>
                  <a:srgbClr val="404040"/>
                </a:solidFill>
                <a:effectLst/>
                <a:latin typeface="Consolas" panose="020B0609020204030204" pitchFamily="49" charset="0"/>
              </a:rPr>
              <a:t> == </a:t>
            </a:r>
            <a:r>
              <a:rPr kumimoji="0" lang="en-US" altLang="en-US" b="0" i="0" u="none" strike="noStrike" cap="none" normalizeH="0" baseline="0" dirty="0" err="1">
                <a:ln>
                  <a:noFill/>
                </a:ln>
                <a:solidFill>
                  <a:schemeClr val="tx1"/>
                </a:solidFill>
                <a:effectLst/>
                <a:latin typeface="Arial" panose="020B0604020202020204" pitchFamily="34" charset="0"/>
              </a:rPr>
              <a:t>Genre</a:t>
            </a:r>
            <a:r>
              <a:rPr kumimoji="0" lang="en-US" altLang="en-US" b="0" i="0" u="none" strike="noStrike" cap="none" normalizeH="0" baseline="0" dirty="0" err="1">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Classic</a:t>
            </a:r>
            <a:r>
              <a:rPr kumimoji="0" lang="en-US" altLang="en-US" b="0" i="0" u="none" strike="noStrike" cap="none" normalizeH="0" baseline="0" dirty="0">
                <a:ln>
                  <a:noFill/>
                </a:ln>
                <a:solidFill>
                  <a:srgbClr val="404040"/>
                </a:solidFill>
                <a:effectLst/>
                <a:latin typeface="Consolas" panose="020B0609020204030204" pitchFamily="49" charset="0"/>
              </a:rPr>
              <a:t> &amp;&amp; </a:t>
            </a:r>
            <a:r>
              <a:rPr kumimoji="0" lang="en-US" altLang="en-US" b="0" i="0" u="none" strike="noStrike" cap="none" normalizeH="0" baseline="0" dirty="0" err="1">
                <a:ln>
                  <a:noFill/>
                </a:ln>
                <a:solidFill>
                  <a:schemeClr val="tx1"/>
                </a:solidFill>
                <a:effectLst/>
                <a:latin typeface="Arial" panose="020B0604020202020204" pitchFamily="34" charset="0"/>
              </a:rPr>
              <a:t>movie</a:t>
            </a:r>
            <a:r>
              <a:rPr kumimoji="0" lang="en-US" altLang="en-US" b="0" i="0" u="none" strike="noStrike" cap="none" normalizeH="0" baseline="0" dirty="0" err="1">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ReleaseDate</a:t>
            </a:r>
            <a:r>
              <a:rPr kumimoji="0" lang="en-US" altLang="en-US" b="0" i="0" u="none" strike="noStrike" cap="none" normalizeH="0" baseline="0" dirty="0" err="1">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Year</a:t>
            </a:r>
            <a:r>
              <a:rPr kumimoji="0" lang="en-US" altLang="en-US" b="0" i="0" u="none" strike="noStrike" cap="none" normalizeH="0" baseline="0" dirty="0">
                <a:ln>
                  <a:noFill/>
                </a:ln>
                <a:solidFill>
                  <a:srgbClr val="404040"/>
                </a:solidFill>
                <a:effectLst/>
                <a:latin typeface="Consolas" panose="020B0609020204030204" pitchFamily="49" charset="0"/>
              </a:rPr>
              <a:t> &gt; </a:t>
            </a:r>
            <a:r>
              <a:rPr kumimoji="0" lang="en-US" altLang="en-US" b="0" i="0" u="none" strike="noStrike" cap="none" normalizeH="0" baseline="0" dirty="0">
                <a:ln>
                  <a:noFill/>
                </a:ln>
                <a:solidFill>
                  <a:schemeClr val="tx1"/>
                </a:solidFill>
                <a:effectLst/>
                <a:latin typeface="Arial" panose="020B0604020202020204" pitchFamily="34" charset="0"/>
              </a:rPr>
              <a:t>_year</a:t>
            </a:r>
            <a:r>
              <a:rPr kumimoji="0" lang="en-US" altLang="en-US" b="0" i="0" u="none" strike="noStrike" cap="none" normalizeH="0" baseline="0" dirty="0">
                <a:ln>
                  <a:noFill/>
                </a:ln>
                <a:solidFill>
                  <a:srgbClr val="404040"/>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 { return new </a:t>
            </a:r>
            <a:r>
              <a:rPr kumimoji="0" lang="en-US" altLang="en-US" b="0" i="0" u="none" strike="noStrike" cap="none" normalizeH="0" baseline="0" dirty="0" err="1">
                <a:ln>
                  <a:noFill/>
                </a:ln>
                <a:solidFill>
                  <a:srgbClr val="404040"/>
                </a:solidFill>
                <a:effectLst/>
                <a:latin typeface="Consolas" panose="020B0609020204030204" pitchFamily="49" charset="0"/>
              </a:rPr>
              <a:t>ValidationResult</a:t>
            </a:r>
            <a:r>
              <a:rPr kumimoji="0" lang="en-US" altLang="en-US" b="0" i="0" u="none" strike="noStrike" cap="none" normalizeH="0" baseline="0" dirty="0">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GetErrorMessage</a:t>
            </a:r>
            <a:r>
              <a:rPr kumimoji="0" lang="en-US" altLang="en-US" b="0" i="0" u="none" strike="noStrike" cap="none" normalizeH="0" baseline="0" dirty="0">
                <a:ln>
                  <a:noFill/>
                </a:ln>
                <a:solidFill>
                  <a:srgbClr val="404040"/>
                </a:solidFill>
                <a:effectLst/>
                <a:latin typeface="Consolas" panose="020B0609020204030204" pitchFamily="49" charset="0"/>
              </a:rPr>
              <a:t>()); }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return </a:t>
            </a:r>
            <a:r>
              <a:rPr kumimoji="0" lang="en-US" altLang="en-US" b="0" i="0" u="none" strike="noStrike" cap="none" normalizeH="0" baseline="0" dirty="0" err="1">
                <a:ln>
                  <a:noFill/>
                </a:ln>
                <a:solidFill>
                  <a:schemeClr val="tx1"/>
                </a:solidFill>
                <a:effectLst/>
                <a:latin typeface="Arial" panose="020B0604020202020204" pitchFamily="34" charset="0"/>
              </a:rPr>
              <a:t>ValidationResult</a:t>
            </a:r>
            <a:r>
              <a:rPr kumimoji="0" lang="en-US" altLang="en-US" b="0" i="0" u="none" strike="noStrike" cap="none" normalizeH="0" baseline="0" dirty="0" err="1">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Success</a:t>
            </a:r>
            <a:r>
              <a:rPr kumimoji="0" lang="en-US" altLang="en-US" b="0" i="0" u="none" strike="noStrike" cap="none" normalizeH="0" baseline="0" dirty="0">
                <a:ln>
                  <a:noFill/>
                </a:ln>
                <a:solidFill>
                  <a:srgbClr val="404040"/>
                </a:solidFill>
                <a:effectLst/>
                <a:latin typeface="Consolas" panose="020B0609020204030204" pitchFamily="49" charset="0"/>
              </a:rPr>
              <a:t>;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2651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231</TotalTime>
  <Words>425</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Arial</vt:lpstr>
      <vt:lpstr>Calibri</vt:lpstr>
      <vt:lpstr>Calibri Light</vt:lpstr>
      <vt:lpstr>Consolas</vt:lpstr>
      <vt:lpstr>Open Sans</vt:lpstr>
      <vt:lpstr>Segoe UI</vt:lpstr>
      <vt:lpstr>Trebuchet MS</vt:lpstr>
      <vt:lpstr>wf_segoe-ui_light</vt:lpstr>
      <vt:lpstr>wf_segoe-ui_normal</vt:lpstr>
      <vt:lpstr>2018</vt:lpstr>
      <vt:lpstr>Model Validation</vt:lpstr>
      <vt:lpstr>popular built-in validation attributes:</vt:lpstr>
      <vt:lpstr>Custom validation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15</cp:revision>
  <dcterms:created xsi:type="dcterms:W3CDTF">2019-03-07T07:10:25Z</dcterms:created>
  <dcterms:modified xsi:type="dcterms:W3CDTF">2022-09-27T10:32:02Z</dcterms:modified>
</cp:coreProperties>
</file>