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1072-85B8-B4F2-DD9D-B4F652E42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247746-F3EF-D991-5DF2-649B2EA25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418922-8323-4166-21ED-528547D763C1}"/>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5" name="Footer Placeholder 4">
            <a:extLst>
              <a:ext uri="{FF2B5EF4-FFF2-40B4-BE49-F238E27FC236}">
                <a16:creationId xmlns:a16="http://schemas.microsoft.com/office/drawing/2014/main" id="{656C79E0-51D7-9CA6-D3BF-7BCA5BF1B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E822A-6728-EBC6-3736-BD1F32350AF1}"/>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428062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69E4-AE95-ACAC-4C60-8170692E8F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586342-B8F1-0D3D-DB08-2D112121F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A3B1E-A0F8-A6E8-8F50-8A9A09429B44}"/>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5" name="Footer Placeholder 4">
            <a:extLst>
              <a:ext uri="{FF2B5EF4-FFF2-40B4-BE49-F238E27FC236}">
                <a16:creationId xmlns:a16="http://schemas.microsoft.com/office/drawing/2014/main" id="{7DF686D9-1735-1008-ED12-D08E974C5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CA17C-A4B9-5070-ECA9-898EFD87156D}"/>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66664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4DF60-0C85-1F48-BAC6-FA9505F2DB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20E86-9663-81DA-6BE8-8CC04823A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8E00B-A8C8-D035-5427-44F8639F47C1}"/>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5" name="Footer Placeholder 4">
            <a:extLst>
              <a:ext uri="{FF2B5EF4-FFF2-40B4-BE49-F238E27FC236}">
                <a16:creationId xmlns:a16="http://schemas.microsoft.com/office/drawing/2014/main" id="{BDFB583F-15B5-2699-CFB4-A090FF03B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F7240-0B47-482F-2286-FCA44C86160C}"/>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180598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EB93-37D3-4752-E587-D785CC39F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29CECC-E68B-21B2-CC3F-CA245ADD5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7B308-C6DE-3D9C-5628-B9D038875E1F}"/>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5" name="Footer Placeholder 4">
            <a:extLst>
              <a:ext uri="{FF2B5EF4-FFF2-40B4-BE49-F238E27FC236}">
                <a16:creationId xmlns:a16="http://schemas.microsoft.com/office/drawing/2014/main" id="{46E8CB4C-1997-BE90-924B-DE11A6964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80BFA-5723-461B-ACE2-240A5F326CB2}"/>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377112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F9C2-6594-F42B-9DF9-181FE8F62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78982D-324A-DDBC-D8F4-7FDCD4E7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BE3CA3-F016-48E5-A491-01F1CD05CF79}"/>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5" name="Footer Placeholder 4">
            <a:extLst>
              <a:ext uri="{FF2B5EF4-FFF2-40B4-BE49-F238E27FC236}">
                <a16:creationId xmlns:a16="http://schemas.microsoft.com/office/drawing/2014/main" id="{EB459AC2-12AD-CB62-E85B-891170AAE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F64E0-370D-BEAC-7A56-859B59459676}"/>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10881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41EE-50E5-D082-5E65-2C466F9BF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729815-5C68-A5FB-E412-ABF6DBCBA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4B3311-F65E-A468-6A28-1CC3D1184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6D70BB-10EC-44C2-5261-DD41BF5440E5}"/>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6" name="Footer Placeholder 5">
            <a:extLst>
              <a:ext uri="{FF2B5EF4-FFF2-40B4-BE49-F238E27FC236}">
                <a16:creationId xmlns:a16="http://schemas.microsoft.com/office/drawing/2014/main" id="{2AF3AD0B-E4D8-2E39-7E58-78E8301E4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6F3095-D31F-DFDA-1E2A-CD3C06B294C8}"/>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188711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A922-C9BA-B0ED-139D-E9616DE99F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983A-1C5E-2C0D-985F-F6911617E1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6D0EC-05B9-50E3-E83D-A5030EA0D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1FEEC5-2C0E-B3A5-6DA1-B3A4FBDAA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B3980-D684-3F33-F5E7-65EB48112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95706D-874F-5C1E-B1F2-FC6ABB82FF6B}"/>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8" name="Footer Placeholder 7">
            <a:extLst>
              <a:ext uri="{FF2B5EF4-FFF2-40B4-BE49-F238E27FC236}">
                <a16:creationId xmlns:a16="http://schemas.microsoft.com/office/drawing/2014/main" id="{A5F2604A-8555-3677-2334-525CD35DDD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195661-A3DC-8AEB-6E73-DF4563D1620A}"/>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306615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6170-D1BA-843C-830B-1624142029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32A6B0-E8FC-21E0-8E94-A9FD129F4326}"/>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4" name="Footer Placeholder 3">
            <a:extLst>
              <a:ext uri="{FF2B5EF4-FFF2-40B4-BE49-F238E27FC236}">
                <a16:creationId xmlns:a16="http://schemas.microsoft.com/office/drawing/2014/main" id="{5224912D-F52D-26CC-81F3-0A1C5E2FB6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A8EBE0-7BAA-EA0F-F4A4-9EBB668864A9}"/>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116653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27C1-B76B-16BA-EFDE-12922348D22C}"/>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3" name="Footer Placeholder 2">
            <a:extLst>
              <a:ext uri="{FF2B5EF4-FFF2-40B4-BE49-F238E27FC236}">
                <a16:creationId xmlns:a16="http://schemas.microsoft.com/office/drawing/2014/main" id="{B857769E-9B75-AA01-89F0-B715F57103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3367BC-EA7A-3615-06C7-A8C0D8A6D9AF}"/>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391881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6018-8E36-2AFE-E5A0-A089E7626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AF5B2C-D9FA-746D-D01E-A7F43C193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AE9C6-2D4D-F1E2-AD4E-231CA385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9C9BD-9770-E462-DEC2-4FA4F2D13596}"/>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6" name="Footer Placeholder 5">
            <a:extLst>
              <a:ext uri="{FF2B5EF4-FFF2-40B4-BE49-F238E27FC236}">
                <a16:creationId xmlns:a16="http://schemas.microsoft.com/office/drawing/2014/main" id="{EB2AF43F-6FBA-4A40-8FC6-952D1B1226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9C907E-6A4E-AB79-F963-F393F0E99B1F}"/>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23977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3F96-8D6A-8198-15C3-5D9FD1C82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431472-8417-F79E-C863-0ED74B2CF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852701-4140-2215-0CDB-83DD9CA6D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34D4E-BB78-E250-E905-EEC84A6632E6}"/>
              </a:ext>
            </a:extLst>
          </p:cNvPr>
          <p:cNvSpPr>
            <a:spLocks noGrp="1"/>
          </p:cNvSpPr>
          <p:nvPr>
            <p:ph type="dt" sz="half" idx="10"/>
          </p:nvPr>
        </p:nvSpPr>
        <p:spPr/>
        <p:txBody>
          <a:bodyPr/>
          <a:lstStyle/>
          <a:p>
            <a:fld id="{A5A186E3-DA41-41F9-93AB-101C8B8ADF69}" type="datetimeFigureOut">
              <a:rPr lang="en-IN" smtClean="0"/>
              <a:t>29/09/2022</a:t>
            </a:fld>
            <a:endParaRPr lang="en-IN"/>
          </a:p>
        </p:txBody>
      </p:sp>
      <p:sp>
        <p:nvSpPr>
          <p:cNvPr id="6" name="Footer Placeholder 5">
            <a:extLst>
              <a:ext uri="{FF2B5EF4-FFF2-40B4-BE49-F238E27FC236}">
                <a16:creationId xmlns:a16="http://schemas.microsoft.com/office/drawing/2014/main" id="{942079A6-8BD3-00C5-9BBE-C77B1A2BE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64839A-B212-99F9-E69A-37FF09BBDCEE}"/>
              </a:ext>
            </a:extLst>
          </p:cNvPr>
          <p:cNvSpPr>
            <a:spLocks noGrp="1"/>
          </p:cNvSpPr>
          <p:nvPr>
            <p:ph type="sldNum" sz="quarter" idx="12"/>
          </p:nvPr>
        </p:nvSpPr>
        <p:spPr/>
        <p:txBody>
          <a:bodyPr/>
          <a:lstStyle/>
          <a:p>
            <a:fld id="{D5430316-3ACA-4B28-984D-A71A3432B0D6}" type="slidenum">
              <a:rPr lang="en-IN" smtClean="0"/>
              <a:t>‹#›</a:t>
            </a:fld>
            <a:endParaRPr lang="en-IN"/>
          </a:p>
        </p:txBody>
      </p:sp>
    </p:spTree>
    <p:extLst>
      <p:ext uri="{BB962C8B-B14F-4D97-AF65-F5344CB8AC3E}">
        <p14:creationId xmlns:p14="http://schemas.microsoft.com/office/powerpoint/2010/main" val="295984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79899-820D-6017-16FD-0CC57864D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42EEE-6546-C9D0-36EB-E87F71FCA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8B67D-4244-00B2-D235-7B65D1C44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186E3-DA41-41F9-93AB-101C8B8ADF69}" type="datetimeFigureOut">
              <a:rPr lang="en-IN" smtClean="0"/>
              <a:t>29/09/2022</a:t>
            </a:fld>
            <a:endParaRPr lang="en-IN"/>
          </a:p>
        </p:txBody>
      </p:sp>
      <p:sp>
        <p:nvSpPr>
          <p:cNvPr id="5" name="Footer Placeholder 4">
            <a:extLst>
              <a:ext uri="{FF2B5EF4-FFF2-40B4-BE49-F238E27FC236}">
                <a16:creationId xmlns:a16="http://schemas.microsoft.com/office/drawing/2014/main" id="{7AF92B25-A415-B1F0-6A8F-6D00EA785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AFE1EA-C32E-BEF5-479F-B103CCC24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30316-3ACA-4B28-984D-A71A3432B0D6}" type="slidenum">
              <a:rPr lang="en-IN" smtClean="0"/>
              <a:t>‹#›</a:t>
            </a:fld>
            <a:endParaRPr lang="en-IN"/>
          </a:p>
        </p:txBody>
      </p:sp>
    </p:spTree>
    <p:extLst>
      <p:ext uri="{BB962C8B-B14F-4D97-AF65-F5344CB8AC3E}">
        <p14:creationId xmlns:p14="http://schemas.microsoft.com/office/powerpoint/2010/main" val="17300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5366F-83D5-601A-34C7-F3AB2A21EA15}"/>
              </a:ext>
            </a:extLst>
          </p:cNvPr>
          <p:cNvGraphicFramePr>
            <a:graphicFrameLocks noGrp="1"/>
          </p:cNvGraphicFramePr>
          <p:nvPr>
            <p:extLst>
              <p:ext uri="{D42A27DB-BD31-4B8C-83A1-F6EECF244321}">
                <p14:modId xmlns:p14="http://schemas.microsoft.com/office/powerpoint/2010/main" val="2492786012"/>
              </p:ext>
            </p:extLst>
          </p:nvPr>
        </p:nvGraphicFramePr>
        <p:xfrm>
          <a:off x="838200" y="2477294"/>
          <a:ext cx="5257800" cy="1402080"/>
        </p:xfrm>
        <a:graphic>
          <a:graphicData uri="http://schemas.openxmlformats.org/drawingml/2006/table">
            <a:tbl>
              <a:tblPr/>
              <a:tblGrid>
                <a:gridCol w="5257800">
                  <a:extLst>
                    <a:ext uri="{9D8B030D-6E8A-4147-A177-3AD203B41FA5}">
                      <a16:colId xmlns:a16="http://schemas.microsoft.com/office/drawing/2014/main" val="1483886249"/>
                    </a:ext>
                  </a:extLst>
                </a:gridCol>
              </a:tblGrid>
              <a:tr h="0">
                <a:tc>
                  <a:txBody>
                    <a:bodyPr/>
                    <a:lstStyle/>
                    <a:p>
                      <a:endParaRPr lang="en-IN" dirty="0"/>
                    </a:p>
                  </a:txBody>
                  <a:tcPr marL="38100" marR="38100" marT="38100" marB="38100" anchor="ctr">
                    <a:lnL>
                      <a:noFill/>
                    </a:lnL>
                    <a:lnR>
                      <a:noFill/>
                    </a:lnR>
                    <a:lnT>
                      <a:noFill/>
                    </a:lnT>
                    <a:lnB>
                      <a:noFill/>
                    </a:lnB>
                  </a:tcPr>
                </a:tc>
                <a:extLst>
                  <a:ext uri="{0D108BD9-81ED-4DB2-BD59-A6C34878D82A}">
                    <a16:rowId xmlns:a16="http://schemas.microsoft.com/office/drawing/2014/main" val="3775227522"/>
                  </a:ext>
                </a:extLst>
              </a:tr>
              <a:tr h="0">
                <a:tc>
                  <a:txBody>
                    <a:bodyPr/>
                    <a:lstStyle/>
                    <a:p>
                      <a:endParaRPr lang="en-IN"/>
                    </a:p>
                  </a:txBody>
                  <a:tcPr marL="38100" marR="38100" marT="38100" marB="38100" anchor="ctr">
                    <a:lnL>
                      <a:noFill/>
                    </a:lnL>
                    <a:lnR>
                      <a:noFill/>
                    </a:lnR>
                    <a:lnT>
                      <a:noFill/>
                    </a:lnT>
                    <a:lnB>
                      <a:noFill/>
                    </a:lnB>
                  </a:tcPr>
                </a:tc>
                <a:extLst>
                  <a:ext uri="{0D108BD9-81ED-4DB2-BD59-A6C34878D82A}">
                    <a16:rowId xmlns:a16="http://schemas.microsoft.com/office/drawing/2014/main" val="1767288155"/>
                  </a:ext>
                </a:extLst>
              </a:tr>
              <a:tr h="0">
                <a:tc>
                  <a:txBody>
                    <a:bodyPr/>
                    <a:lstStyle/>
                    <a:p>
                      <a:endParaRPr lang="en-IN"/>
                    </a:p>
                  </a:txBody>
                  <a:tcPr marL="38100" marR="38100" marT="38100" marB="38100" anchor="ctr">
                    <a:lnL>
                      <a:noFill/>
                    </a:lnL>
                    <a:lnR>
                      <a:noFill/>
                    </a:lnR>
                    <a:lnT>
                      <a:noFill/>
                    </a:lnT>
                    <a:lnB>
                      <a:noFill/>
                    </a:lnB>
                  </a:tcPr>
                </a:tc>
                <a:extLst>
                  <a:ext uri="{0D108BD9-81ED-4DB2-BD59-A6C34878D82A}">
                    <a16:rowId xmlns:a16="http://schemas.microsoft.com/office/drawing/2014/main" val="2505794768"/>
                  </a:ext>
                </a:extLst>
              </a:tr>
              <a:tr h="0">
                <a:tc>
                  <a:txBody>
                    <a:bodyPr/>
                    <a:lstStyle/>
                    <a:p>
                      <a:endParaRPr lang="en-IN" dirty="0"/>
                    </a:p>
                  </a:txBody>
                  <a:tcPr marL="38100" marR="38100" marT="38100" marB="38100" anchor="ctr">
                    <a:lnL>
                      <a:noFill/>
                    </a:lnL>
                    <a:lnR>
                      <a:noFill/>
                    </a:lnR>
                    <a:lnT>
                      <a:noFill/>
                    </a:lnT>
                    <a:lnB>
                      <a:noFill/>
                    </a:lnB>
                  </a:tcPr>
                </a:tc>
                <a:extLst>
                  <a:ext uri="{0D108BD9-81ED-4DB2-BD59-A6C34878D82A}">
                    <a16:rowId xmlns:a16="http://schemas.microsoft.com/office/drawing/2014/main" val="3754841907"/>
                  </a:ext>
                </a:extLst>
              </a:tr>
            </a:tbl>
          </a:graphicData>
        </a:graphic>
      </p:graphicFrame>
      <p:sp>
        <p:nvSpPr>
          <p:cNvPr id="3" name="Rectangle 1">
            <a:extLst>
              <a:ext uri="{FF2B5EF4-FFF2-40B4-BE49-F238E27FC236}">
                <a16:creationId xmlns:a16="http://schemas.microsoft.com/office/drawing/2014/main" id="{CDAB468A-C427-6A02-3666-6F2A0B80834E}"/>
              </a:ext>
            </a:extLst>
          </p:cNvPr>
          <p:cNvSpPr>
            <a:spLocks noChangeArrowheads="1"/>
          </p:cNvSpPr>
          <p:nvPr/>
        </p:nvSpPr>
        <p:spPr bwMode="auto">
          <a:xfrm>
            <a:off x="669524" y="539161"/>
            <a:ext cx="64682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rebuchet MS" panose="020B0603020202020204" pitchFamily="34" charset="0"/>
              </a:rPr>
              <a:t>what are the features of WEB API?</a:t>
            </a:r>
            <a:br>
              <a:rPr kumimoji="0" lang="en-US" altLang="en-US" sz="3200" b="0" i="0" u="none" strike="noStrike" cap="none" normalizeH="0" baseline="0" dirty="0">
                <a:ln>
                  <a:noFill/>
                </a:ln>
                <a:solidFill>
                  <a:schemeClr val="tx1"/>
                </a:solidFill>
                <a:effectLst/>
              </a:rPr>
            </a:b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3D968250-611B-8187-1A33-FCAFAE2D215F}"/>
              </a:ext>
            </a:extLst>
          </p:cNvPr>
          <p:cNvGraphicFramePr>
            <a:graphicFrameLocks noGrp="1"/>
          </p:cNvGraphicFramePr>
          <p:nvPr>
            <p:extLst>
              <p:ext uri="{D42A27DB-BD31-4B8C-83A1-F6EECF244321}">
                <p14:modId xmlns:p14="http://schemas.microsoft.com/office/powerpoint/2010/main" val="723190215"/>
              </p:ext>
            </p:extLst>
          </p:nvPr>
        </p:nvGraphicFramePr>
        <p:xfrm>
          <a:off x="669524" y="2798460"/>
          <a:ext cx="10320292" cy="1950720"/>
        </p:xfrm>
        <a:graphic>
          <a:graphicData uri="http://schemas.openxmlformats.org/drawingml/2006/table">
            <a:tbl>
              <a:tblPr/>
              <a:tblGrid>
                <a:gridCol w="10320292">
                  <a:extLst>
                    <a:ext uri="{9D8B030D-6E8A-4147-A177-3AD203B41FA5}">
                      <a16:colId xmlns:a16="http://schemas.microsoft.com/office/drawing/2014/main" val="3002771127"/>
                    </a:ext>
                  </a:extLst>
                </a:gridCol>
              </a:tblGrid>
              <a:tr h="303874">
                <a:tc>
                  <a:txBody>
                    <a:bodyPr/>
                    <a:lstStyle/>
                    <a:p>
                      <a:r>
                        <a:rPr lang="en-US" b="0" dirty="0">
                          <a:solidFill>
                            <a:srgbClr val="000000"/>
                          </a:solidFill>
                          <a:effectLst/>
                          <a:latin typeface="Trebuchet MS" panose="020B0603020202020204" pitchFamily="34" charset="0"/>
                        </a:rPr>
                        <a:t>It is used to provide an interface for websites and client </a:t>
                      </a:r>
                      <a:r>
                        <a:rPr lang="en-US" b="0" dirty="0" err="1">
                          <a:solidFill>
                            <a:srgbClr val="000000"/>
                          </a:solidFill>
                          <a:effectLst/>
                          <a:latin typeface="Trebuchet MS" panose="020B0603020202020204" pitchFamily="34" charset="0"/>
                        </a:rPr>
                        <a:t>application,It</a:t>
                      </a:r>
                      <a:r>
                        <a:rPr lang="en-US" b="0" dirty="0">
                          <a:solidFill>
                            <a:srgbClr val="000000"/>
                          </a:solidFill>
                          <a:effectLst/>
                          <a:latin typeface="Trebuchet MS" panose="020B0603020202020204" pitchFamily="34" charset="0"/>
                        </a:rPr>
                        <a:t> can also be used to access data from the database and save data</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val="230048572"/>
                  </a:ext>
                </a:extLst>
              </a:tr>
              <a:tr h="0">
                <a:tc>
                  <a:txBody>
                    <a:bodyPr/>
                    <a:lstStyle/>
                    <a:p>
                      <a:r>
                        <a:rPr lang="en-US" b="0" dirty="0">
                          <a:solidFill>
                            <a:srgbClr val="000000"/>
                          </a:solidFill>
                          <a:effectLst/>
                          <a:latin typeface="Trebuchet MS" panose="020B0603020202020204" pitchFamily="34" charset="0"/>
                        </a:rPr>
                        <a:t>It supports different text formats such as XML, JSON, etc.</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val="228691022"/>
                  </a:ext>
                </a:extLst>
              </a:tr>
              <a:tr h="0">
                <a:tc>
                  <a:txBody>
                    <a:bodyPr/>
                    <a:lstStyle/>
                    <a:p>
                      <a:r>
                        <a:rPr lang="en-US" b="0" dirty="0">
                          <a:solidFill>
                            <a:srgbClr val="000000"/>
                          </a:solidFill>
                          <a:effectLst/>
                          <a:latin typeface="Trebuchet MS" panose="020B0603020202020204" pitchFamily="34" charset="0"/>
                        </a:rPr>
                        <a:t>From a business point of view, web API is more applicable for UI/UX, increases interest in the company’s product and services, increases website traffic.</a:t>
                      </a:r>
                      <a:endParaRPr lang="en-US" dirty="0"/>
                    </a:p>
                  </a:txBody>
                  <a:tcPr marL="38100" marR="38100" marT="38100" marB="38100" anchor="ctr">
                    <a:lnL>
                      <a:noFill/>
                    </a:lnL>
                    <a:lnR>
                      <a:noFill/>
                    </a:lnR>
                    <a:lnT>
                      <a:noFill/>
                    </a:lnT>
                    <a:lnB>
                      <a:noFill/>
                    </a:lnB>
                  </a:tcPr>
                </a:tc>
                <a:extLst>
                  <a:ext uri="{0D108BD9-81ED-4DB2-BD59-A6C34878D82A}">
                    <a16:rowId xmlns:a16="http://schemas.microsoft.com/office/drawing/2014/main" val="624905701"/>
                  </a:ext>
                </a:extLst>
              </a:tr>
              <a:tr h="0">
                <a:tc>
                  <a:txBody>
                    <a:bodyPr/>
                    <a:lstStyle/>
                    <a:p>
                      <a:r>
                        <a:rPr lang="en-IN" b="0" dirty="0">
                          <a:solidFill>
                            <a:srgbClr val="000000"/>
                          </a:solidFill>
                          <a:effectLst/>
                          <a:latin typeface="Trebuchet MS" panose="020B0603020202020204" pitchFamily="34" charset="0"/>
                        </a:rPr>
                        <a:t>All of the mentioned</a:t>
                      </a:r>
                      <a:endParaRPr lang="en-IN" dirty="0"/>
                    </a:p>
                  </a:txBody>
                  <a:tcPr marL="38100" marR="38100" marT="38100" marB="38100" anchor="ctr">
                    <a:lnL>
                      <a:noFill/>
                    </a:lnL>
                    <a:lnR>
                      <a:noFill/>
                    </a:lnR>
                    <a:lnT>
                      <a:noFill/>
                    </a:lnT>
                    <a:lnB>
                      <a:noFill/>
                    </a:lnB>
                  </a:tcPr>
                </a:tc>
                <a:extLst>
                  <a:ext uri="{0D108BD9-81ED-4DB2-BD59-A6C34878D82A}">
                    <a16:rowId xmlns:a16="http://schemas.microsoft.com/office/drawing/2014/main" val="4283196616"/>
                  </a:ext>
                </a:extLst>
              </a:tr>
            </a:tbl>
          </a:graphicData>
        </a:graphic>
      </p:graphicFrame>
      <p:sp>
        <p:nvSpPr>
          <p:cNvPr id="9" name="TextBox 8">
            <a:extLst>
              <a:ext uri="{FF2B5EF4-FFF2-40B4-BE49-F238E27FC236}">
                <a16:creationId xmlns:a16="http://schemas.microsoft.com/office/drawing/2014/main" id="{45774FCD-6FB2-CF04-30F0-20A02FF9B70D}"/>
              </a:ext>
            </a:extLst>
          </p:cNvPr>
          <p:cNvSpPr txBox="1"/>
          <p:nvPr/>
        </p:nvSpPr>
        <p:spPr>
          <a:xfrm>
            <a:off x="552633" y="1323991"/>
            <a:ext cx="9356679" cy="923330"/>
          </a:xfrm>
          <a:prstGeom prst="rect">
            <a:avLst/>
          </a:prstGeom>
          <a:noFill/>
        </p:spPr>
        <p:txBody>
          <a:bodyPr wrap="square">
            <a:spAutoFit/>
          </a:bodyPr>
          <a:lstStyle/>
          <a:p>
            <a:r>
              <a:rPr lang="en-US" dirty="0"/>
              <a:t>ASP.NET Web API is a framework for building HTTP services that can be accessed from any client including browsers and mobile devices. It is an ideal platform for building RESTful applications on the .NET Framework.</a:t>
            </a:r>
            <a:endParaRPr lang="en-IN" dirty="0"/>
          </a:p>
        </p:txBody>
      </p:sp>
    </p:spTree>
    <p:extLst>
      <p:ext uri="{BB962C8B-B14F-4D97-AF65-F5344CB8AC3E}">
        <p14:creationId xmlns:p14="http://schemas.microsoft.com/office/powerpoint/2010/main" val="368978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658A-D656-A12B-8B34-BD4685415E31}"/>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Test Web API</a:t>
            </a:r>
            <a:br>
              <a:rPr lang="en-US" b="0" i="0" dirty="0">
                <a:solidFill>
                  <a:srgbClr val="18171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1845D091-2F12-DF19-D0BD-DA553A11A155}"/>
              </a:ext>
            </a:extLst>
          </p:cNvPr>
          <p:cNvSpPr txBox="1"/>
          <p:nvPr/>
        </p:nvSpPr>
        <p:spPr>
          <a:xfrm>
            <a:off x="838200" y="2138558"/>
            <a:ext cx="8303580" cy="1754326"/>
          </a:xfrm>
          <a:prstGeom prst="rect">
            <a:avLst/>
          </a:prstGeom>
          <a:noFill/>
        </p:spPr>
        <p:txBody>
          <a:bodyPr wrap="square">
            <a:spAutoFit/>
          </a:bodyPr>
          <a:lstStyle/>
          <a:p>
            <a:pPr algn="just"/>
            <a:r>
              <a:rPr lang="en-US" b="0" i="0" dirty="0">
                <a:solidFill>
                  <a:srgbClr val="181717"/>
                </a:solidFill>
                <a:effectLst/>
                <a:latin typeface="Verdana" panose="020B0604030504040204" pitchFamily="34" charset="0"/>
              </a:rPr>
              <a:t>In the previous section, we created our first simple Web API project. Now we will learn how to test Web API locally to check request &amp; response during development.</a:t>
            </a:r>
          </a:p>
          <a:p>
            <a:pPr algn="just"/>
            <a:r>
              <a:rPr lang="en-US" b="0" i="0" dirty="0">
                <a:solidFill>
                  <a:srgbClr val="181717"/>
                </a:solidFill>
                <a:effectLst/>
                <a:latin typeface="Verdana" panose="020B0604030504040204" pitchFamily="34" charset="0"/>
              </a:rPr>
              <a:t>We can use the following third party tools for testing Web API.</a:t>
            </a:r>
          </a:p>
          <a:p>
            <a:pPr algn="just">
              <a:buFont typeface="Arial" panose="020B0604020202020204" pitchFamily="34" charset="0"/>
              <a:buChar char="•"/>
            </a:pPr>
            <a:r>
              <a:rPr lang="en-US" b="0" i="0" u="none" strike="noStrike" dirty="0">
                <a:solidFill>
                  <a:srgbClr val="007BFF"/>
                </a:solidFill>
                <a:effectLst/>
                <a:latin typeface="Verdana" panose="020B0604030504040204" pitchFamily="34" charset="0"/>
                <a:hlinkClick r:id="rId2"/>
              </a:rPr>
              <a:t>Fiddler</a:t>
            </a:r>
            <a:endParaRPr lang="en-US" b="0" i="0" dirty="0">
              <a:solidFill>
                <a:srgbClr val="181717"/>
              </a:solidFill>
              <a:effectLst/>
              <a:latin typeface="Verdana" panose="020B0604030504040204" pitchFamily="34" charset="0"/>
            </a:endParaRPr>
          </a:p>
          <a:p>
            <a:pPr algn="just">
              <a:buFont typeface="Arial" panose="020B0604020202020204" pitchFamily="34" charset="0"/>
              <a:buChar char="•"/>
            </a:pPr>
            <a:r>
              <a:rPr lang="en-US" b="0" i="0" u="none" strike="noStrike" dirty="0">
                <a:solidFill>
                  <a:srgbClr val="007BFF"/>
                </a:solidFill>
                <a:effectLst/>
                <a:latin typeface="Verdana" panose="020B0604030504040204" pitchFamily="34" charset="0"/>
                <a:hlinkClick r:id="rId3"/>
              </a:rPr>
              <a:t>Postman</a:t>
            </a:r>
            <a:endParaRPr lang="en-US" b="0" i="0" dirty="0">
              <a:solidFill>
                <a:srgbClr val="181717"/>
              </a:solidFill>
              <a:effectLst/>
              <a:latin typeface="Verdana" panose="020B0604030504040204" pitchFamily="34" charset="0"/>
            </a:endParaRPr>
          </a:p>
        </p:txBody>
      </p:sp>
    </p:spTree>
    <p:extLst>
      <p:ext uri="{BB962C8B-B14F-4D97-AF65-F5344CB8AC3E}">
        <p14:creationId xmlns:p14="http://schemas.microsoft.com/office/powerpoint/2010/main" val="92516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53BFBC-0688-876A-FC54-79E0A3EC4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624013"/>
            <a:ext cx="8677275" cy="465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14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76A4F-7E96-AF22-E4AF-E612CA5D4D96}"/>
              </a:ext>
            </a:extLst>
          </p:cNvPr>
          <p:cNvSpPr txBox="1"/>
          <p:nvPr/>
        </p:nvSpPr>
        <p:spPr>
          <a:xfrm>
            <a:off x="744279" y="391494"/>
            <a:ext cx="9508165" cy="2308324"/>
          </a:xfrm>
          <a:prstGeom prst="rect">
            <a:avLst/>
          </a:prstGeom>
          <a:noFill/>
        </p:spPr>
        <p:txBody>
          <a:bodyPr wrap="square">
            <a:spAutoFit/>
          </a:bodyPr>
          <a:lstStyle/>
          <a:p>
            <a:pPr algn="l"/>
            <a:r>
              <a:rPr lang="en-US" b="0" i="0" dirty="0">
                <a:solidFill>
                  <a:srgbClr val="333333"/>
                </a:solidFill>
                <a:effectLst/>
                <a:latin typeface="Helvetica Neue"/>
              </a:rPr>
              <a:t>The HTTP verbs comprise a major portion of our “uniform interface” constraint and provide us the action counterpart to the noun-based resource. The primary or most-commonly-used HTTP verbs (or methods, as they are properly called) are POST, GET, PUT, PATCH, and DELETE. These correspond to create, read, update, and delete (or CRUD) operations, respectively. There are a number of other verbs, too, but are utilized less frequently. Of those less-frequent methods, OPTIONS and HEAD are used more often than others.</a:t>
            </a:r>
          </a:p>
          <a:p>
            <a:pPr algn="l"/>
            <a:r>
              <a:rPr lang="en-US" b="0" i="0" dirty="0">
                <a:solidFill>
                  <a:srgbClr val="333333"/>
                </a:solidFill>
                <a:effectLst/>
                <a:latin typeface="Helvetica Neue"/>
              </a:rPr>
              <a:t>Below is a table summarizing recommended return values of the primary HTTP methods in combination with the resource URIs:</a:t>
            </a:r>
          </a:p>
        </p:txBody>
      </p:sp>
      <p:sp>
        <p:nvSpPr>
          <p:cNvPr id="5" name="TextBox 4">
            <a:extLst>
              <a:ext uri="{FF2B5EF4-FFF2-40B4-BE49-F238E27FC236}">
                <a16:creationId xmlns:a16="http://schemas.microsoft.com/office/drawing/2014/main" id="{A5E6CD21-D886-85D3-A35F-0482259BC258}"/>
              </a:ext>
            </a:extLst>
          </p:cNvPr>
          <p:cNvSpPr txBox="1"/>
          <p:nvPr/>
        </p:nvSpPr>
        <p:spPr>
          <a:xfrm>
            <a:off x="1173969" y="3281020"/>
            <a:ext cx="6094520" cy="1754326"/>
          </a:xfrm>
          <a:prstGeom prst="rect">
            <a:avLst/>
          </a:prstGeom>
          <a:noFill/>
        </p:spPr>
        <p:txBody>
          <a:bodyPr wrap="square">
            <a:spAutoFit/>
          </a:bodyPr>
          <a:lstStyle/>
          <a:p>
            <a:pPr algn="l"/>
            <a:r>
              <a:rPr lang="en-US" b="1" i="0" dirty="0">
                <a:solidFill>
                  <a:srgbClr val="202124"/>
                </a:solidFill>
                <a:effectLst/>
                <a:latin typeface="Google Sans"/>
              </a:rPr>
              <a:t>HTTP verbs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Retrieve a single item (GET/2): select single</a:t>
            </a:r>
          </a:p>
          <a:p>
            <a:pPr algn="l">
              <a:buFont typeface="Arial" panose="020B0604020202020204" pitchFamily="34" charset="0"/>
              <a:buChar char="•"/>
            </a:pPr>
            <a:r>
              <a:rPr lang="en-US" b="0" i="0" dirty="0">
                <a:solidFill>
                  <a:srgbClr val="202124"/>
                </a:solidFill>
                <a:effectLst/>
                <a:latin typeface="arial" panose="020B0604020202020204" pitchFamily="34" charset="0"/>
              </a:rPr>
              <a:t>Retrieve a list of items (GET): select All</a:t>
            </a:r>
          </a:p>
          <a:p>
            <a:pPr algn="l">
              <a:buFont typeface="Arial" panose="020B0604020202020204" pitchFamily="34" charset="0"/>
              <a:buChar char="•"/>
            </a:pPr>
            <a:r>
              <a:rPr lang="en-US" b="0" i="0" dirty="0">
                <a:solidFill>
                  <a:srgbClr val="202124"/>
                </a:solidFill>
                <a:effectLst/>
                <a:latin typeface="arial" panose="020B0604020202020204" pitchFamily="34" charset="0"/>
              </a:rPr>
              <a:t>Create an item (POST)  to insert record</a:t>
            </a:r>
          </a:p>
          <a:p>
            <a:pPr algn="l">
              <a:buFont typeface="Arial" panose="020B0604020202020204" pitchFamily="34" charset="0"/>
              <a:buChar char="•"/>
            </a:pPr>
            <a:r>
              <a:rPr lang="en-US" b="0" i="0" dirty="0">
                <a:solidFill>
                  <a:srgbClr val="202124"/>
                </a:solidFill>
                <a:effectLst/>
                <a:latin typeface="arial" panose="020B0604020202020204" pitchFamily="34" charset="0"/>
              </a:rPr>
              <a:t>Update an item (PUT) : to update </a:t>
            </a:r>
          </a:p>
          <a:p>
            <a:pPr algn="l">
              <a:buFont typeface="Arial" panose="020B0604020202020204" pitchFamily="34" charset="0"/>
              <a:buChar char="•"/>
            </a:pPr>
            <a:r>
              <a:rPr lang="en-US" b="0" i="0" dirty="0">
                <a:solidFill>
                  <a:srgbClr val="202124"/>
                </a:solidFill>
                <a:effectLst/>
                <a:latin typeface="arial" panose="020B0604020202020204" pitchFamily="34" charset="0"/>
              </a:rPr>
              <a:t>Delete an item (DELETE)</a:t>
            </a:r>
          </a:p>
        </p:txBody>
      </p:sp>
    </p:spTree>
    <p:extLst>
      <p:ext uri="{BB962C8B-B14F-4D97-AF65-F5344CB8AC3E}">
        <p14:creationId xmlns:p14="http://schemas.microsoft.com/office/powerpoint/2010/main" val="59379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D7F05C-2108-466C-4E3D-CE11716A166B}"/>
              </a:ext>
            </a:extLst>
          </p:cNvPr>
          <p:cNvGraphicFramePr>
            <a:graphicFrameLocks noGrp="1"/>
          </p:cNvGraphicFramePr>
          <p:nvPr>
            <p:extLst>
              <p:ext uri="{D42A27DB-BD31-4B8C-83A1-F6EECF244321}">
                <p14:modId xmlns:p14="http://schemas.microsoft.com/office/powerpoint/2010/main" val="2336475389"/>
              </p:ext>
            </p:extLst>
          </p:nvPr>
        </p:nvGraphicFramePr>
        <p:xfrm>
          <a:off x="984898" y="774099"/>
          <a:ext cx="10514676" cy="5309007"/>
        </p:xfrm>
        <a:graphic>
          <a:graphicData uri="http://schemas.openxmlformats.org/drawingml/2006/table">
            <a:tbl>
              <a:tblPr/>
              <a:tblGrid>
                <a:gridCol w="2628669">
                  <a:extLst>
                    <a:ext uri="{9D8B030D-6E8A-4147-A177-3AD203B41FA5}">
                      <a16:colId xmlns:a16="http://schemas.microsoft.com/office/drawing/2014/main" val="779934057"/>
                    </a:ext>
                  </a:extLst>
                </a:gridCol>
                <a:gridCol w="2628669">
                  <a:extLst>
                    <a:ext uri="{9D8B030D-6E8A-4147-A177-3AD203B41FA5}">
                      <a16:colId xmlns:a16="http://schemas.microsoft.com/office/drawing/2014/main" val="2302342864"/>
                    </a:ext>
                  </a:extLst>
                </a:gridCol>
                <a:gridCol w="2628669">
                  <a:extLst>
                    <a:ext uri="{9D8B030D-6E8A-4147-A177-3AD203B41FA5}">
                      <a16:colId xmlns:a16="http://schemas.microsoft.com/office/drawing/2014/main" val="357480006"/>
                    </a:ext>
                  </a:extLst>
                </a:gridCol>
                <a:gridCol w="2628669">
                  <a:extLst>
                    <a:ext uri="{9D8B030D-6E8A-4147-A177-3AD203B41FA5}">
                      <a16:colId xmlns:a16="http://schemas.microsoft.com/office/drawing/2014/main" val="2759262605"/>
                    </a:ext>
                  </a:extLst>
                </a:gridCol>
              </a:tblGrid>
              <a:tr h="371044">
                <a:tc>
                  <a:txBody>
                    <a:bodyPr/>
                    <a:lstStyle/>
                    <a:p>
                      <a:pPr algn="l" fontAlgn="b"/>
                      <a:r>
                        <a:rPr lang="en-IN" sz="1600" b="1">
                          <a:effectLst/>
                        </a:rPr>
                        <a:t>HTTP Verb</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600" b="1">
                          <a:effectLst/>
                        </a:rPr>
                        <a:t>CRUD</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Entire Collection (e.g. /customers)</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Specific Item (e.g. /customers/{id})</a:t>
                      </a:r>
                    </a:p>
                  </a:txBody>
                  <a:tcPr marL="33731" marR="33731" marT="33731" marB="33731"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218058"/>
                  </a:ext>
                </a:extLst>
              </a:tr>
              <a:tr h="674626">
                <a:tc>
                  <a:txBody>
                    <a:bodyPr/>
                    <a:lstStyle/>
                    <a:p>
                      <a:pPr algn="l" fontAlgn="t"/>
                      <a:r>
                        <a:rPr lang="en-IN" sz="1600" dirty="0">
                          <a:effectLst/>
                        </a:rPr>
                        <a:t>POST</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Create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201 (Created), 'Location' header with link to /customers/{id} containing new 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404 (Not Found), 409 (Conflict) if resource already exists..</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2576249"/>
                  </a:ext>
                </a:extLst>
              </a:tr>
              <a:tr h="826417">
                <a:tc>
                  <a:txBody>
                    <a:bodyPr/>
                    <a:lstStyle/>
                    <a:p>
                      <a:pPr algn="l" fontAlgn="t"/>
                      <a:r>
                        <a:rPr lang="en-IN" sz="1600" dirty="0">
                          <a:effectLst/>
                        </a:rPr>
                        <a:t>GET</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dirty="0">
                          <a:effectLst/>
                        </a:rPr>
                        <a:t>Read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200 (OK), list of customers. Use pagination, sorting and filtering to navigate big lists.</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200 (OK), single customer.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1933626"/>
                  </a:ext>
                </a:extLst>
              </a:tr>
              <a:tr h="978208">
                <a:tc>
                  <a:txBody>
                    <a:bodyPr/>
                    <a:lstStyle/>
                    <a:p>
                      <a:pPr algn="l" fontAlgn="t"/>
                      <a:r>
                        <a:rPr lang="en-IN" sz="1600">
                          <a:effectLst/>
                        </a:rPr>
                        <a:t>PUT</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Update/Replace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405 (Method Not Allowed), unless you want to update/replace every resource in the entire collection.</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200 (OK) or 204 (No Content).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42147814"/>
                  </a:ext>
                </a:extLst>
              </a:tr>
              <a:tr h="674626">
                <a:tc>
                  <a:txBody>
                    <a:bodyPr/>
                    <a:lstStyle/>
                    <a:p>
                      <a:pPr algn="l" fontAlgn="t"/>
                      <a:r>
                        <a:rPr lang="en-IN" sz="1600">
                          <a:effectLst/>
                        </a:rPr>
                        <a:t>PATCH</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Update/Modify</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405 (Method Not Allowed), unless you want to modify the collection itself.</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200 (OK) or 204 (No Content).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3542591"/>
                  </a:ext>
                </a:extLst>
              </a:tr>
              <a:tr h="826417">
                <a:tc>
                  <a:txBody>
                    <a:bodyPr/>
                    <a:lstStyle/>
                    <a:p>
                      <a:pPr algn="l" fontAlgn="t"/>
                      <a:r>
                        <a:rPr lang="en-IN" sz="1600">
                          <a:effectLst/>
                        </a:rPr>
                        <a:t>DELETE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rPr>
                        <a:t>Delete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405 (Method Not Allowed), unless you want to delete the whole collection—not often desirable.</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200 (OK). 404 (Not Found), if ID not found or invalid.</a:t>
                      </a:r>
                    </a:p>
                  </a:txBody>
                  <a:tcPr marL="33731" marR="33731" marT="33731" marB="3373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19749389"/>
                  </a:ext>
                </a:extLst>
              </a:tr>
            </a:tbl>
          </a:graphicData>
        </a:graphic>
      </p:graphicFrame>
    </p:spTree>
    <p:extLst>
      <p:ext uri="{BB962C8B-B14F-4D97-AF65-F5344CB8AC3E}">
        <p14:creationId xmlns:p14="http://schemas.microsoft.com/office/powerpoint/2010/main" val="364776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1F0DF-FF39-1708-F4C2-0CBE67959F25}"/>
              </a:ext>
            </a:extLst>
          </p:cNvPr>
          <p:cNvSpPr txBox="1"/>
          <p:nvPr/>
        </p:nvSpPr>
        <p:spPr>
          <a:xfrm>
            <a:off x="816746" y="3429000"/>
            <a:ext cx="8202967" cy="2862322"/>
          </a:xfrm>
          <a:prstGeom prst="rect">
            <a:avLst/>
          </a:prstGeom>
          <a:noFill/>
        </p:spPr>
        <p:txBody>
          <a:bodyPr wrap="square">
            <a:spAutoFit/>
          </a:bodyPr>
          <a:lstStyle/>
          <a:p>
            <a:pPr algn="l"/>
            <a:r>
              <a:rPr lang="en-US" b="0" i="0" dirty="0">
                <a:solidFill>
                  <a:srgbClr val="181717"/>
                </a:solidFill>
                <a:effectLst/>
                <a:latin typeface="Segoe UI" panose="020B0502040204020203" pitchFamily="34" charset="0"/>
              </a:rPr>
              <a:t>Action Method Return Type</a:t>
            </a:r>
          </a:p>
          <a:p>
            <a:pPr algn="just"/>
            <a:r>
              <a:rPr lang="en-US" b="0" i="0" dirty="0">
                <a:solidFill>
                  <a:srgbClr val="181717"/>
                </a:solidFill>
                <a:effectLst/>
                <a:latin typeface="Verdana" panose="020B0604030504040204" pitchFamily="34" charset="0"/>
              </a:rPr>
              <a:t>In the previous section, you learned about parameter binding with Web API action method. Here, you will learn about the return types of action methods which in turn will be embedded in the Web API response sent to the client.</a:t>
            </a:r>
          </a:p>
          <a:p>
            <a:pPr algn="just"/>
            <a:r>
              <a:rPr lang="en-US" b="0" i="0" dirty="0">
                <a:solidFill>
                  <a:srgbClr val="181717"/>
                </a:solidFill>
                <a:effectLst/>
                <a:latin typeface="Verdana" panose="020B0604030504040204" pitchFamily="34" charset="0"/>
              </a:rPr>
              <a:t>The Web API action method can have following return types.</a:t>
            </a:r>
          </a:p>
          <a:p>
            <a:pPr algn="just">
              <a:buFont typeface="+mj-lt"/>
              <a:buAutoNum type="arabicPeriod"/>
            </a:pPr>
            <a:r>
              <a:rPr lang="en-US" b="0" i="0" dirty="0">
                <a:solidFill>
                  <a:srgbClr val="181717"/>
                </a:solidFill>
                <a:effectLst/>
                <a:latin typeface="Verdana" panose="020B0604030504040204" pitchFamily="34" charset="0"/>
              </a:rPr>
              <a:t>Void</a:t>
            </a:r>
          </a:p>
          <a:p>
            <a:pPr algn="just">
              <a:buFont typeface="+mj-lt"/>
              <a:buAutoNum type="arabicPeriod"/>
            </a:pPr>
            <a:r>
              <a:rPr lang="en-US" b="0" i="0" dirty="0">
                <a:solidFill>
                  <a:srgbClr val="181717"/>
                </a:solidFill>
                <a:effectLst/>
                <a:latin typeface="Verdana" panose="020B0604030504040204" pitchFamily="34" charset="0"/>
              </a:rPr>
              <a:t>Primitive type or Complex type</a:t>
            </a:r>
          </a:p>
          <a:p>
            <a:pPr algn="just">
              <a:buFont typeface="+mj-lt"/>
              <a:buAutoNum type="arabicPeriod"/>
            </a:pPr>
            <a:r>
              <a:rPr lang="en-US" b="0" i="0" dirty="0" err="1">
                <a:solidFill>
                  <a:srgbClr val="181717"/>
                </a:solidFill>
                <a:effectLst/>
                <a:latin typeface="Verdana" panose="020B0604030504040204" pitchFamily="34" charset="0"/>
              </a:rPr>
              <a:t>HttpResponseMessage</a:t>
            </a:r>
            <a:endParaRPr lang="en-US" b="0" i="0" dirty="0">
              <a:solidFill>
                <a:srgbClr val="181717"/>
              </a:solidFill>
              <a:effectLst/>
              <a:latin typeface="Verdana" panose="020B0604030504040204" pitchFamily="34" charset="0"/>
            </a:endParaRPr>
          </a:p>
          <a:p>
            <a:pPr algn="just">
              <a:buFont typeface="+mj-lt"/>
              <a:buAutoNum type="arabicPeriod"/>
            </a:pPr>
            <a:r>
              <a:rPr lang="en-US" b="0" i="0" dirty="0" err="1">
                <a:solidFill>
                  <a:srgbClr val="181717"/>
                </a:solidFill>
                <a:effectLst/>
                <a:latin typeface="Verdana" panose="020B0604030504040204" pitchFamily="34" charset="0"/>
              </a:rPr>
              <a:t>IHttpActionResult</a:t>
            </a:r>
            <a:endParaRPr lang="en-US" b="0" i="0" dirty="0">
              <a:solidFill>
                <a:srgbClr val="181717"/>
              </a:solidFill>
              <a:effectLst/>
              <a:latin typeface="Verdana" panose="020B0604030504040204" pitchFamily="34" charset="0"/>
            </a:endParaRPr>
          </a:p>
        </p:txBody>
      </p:sp>
    </p:spTree>
    <p:extLst>
      <p:ext uri="{BB962C8B-B14F-4D97-AF65-F5344CB8AC3E}">
        <p14:creationId xmlns:p14="http://schemas.microsoft.com/office/powerpoint/2010/main" val="348598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636</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vt:lpstr>
      <vt:lpstr>Calibri</vt:lpstr>
      <vt:lpstr>Calibri Light</vt:lpstr>
      <vt:lpstr>Google Sans</vt:lpstr>
      <vt:lpstr>Helvetica Neue</vt:lpstr>
      <vt:lpstr>Segoe UI</vt:lpstr>
      <vt:lpstr>Trebuchet MS</vt:lpstr>
      <vt:lpstr>Verdana</vt:lpstr>
      <vt:lpstr>Office Theme</vt:lpstr>
      <vt:lpstr>PowerPoint Presentation</vt:lpstr>
      <vt:lpstr>Test Web API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Sarita Lad</dc:creator>
  <cp:lastModifiedBy>Sarita Lad</cp:lastModifiedBy>
  <cp:revision>6</cp:revision>
  <dcterms:created xsi:type="dcterms:W3CDTF">2022-09-27T10:33:19Z</dcterms:created>
  <dcterms:modified xsi:type="dcterms:W3CDTF">2022-09-29T12:08:42Z</dcterms:modified>
</cp:coreProperties>
</file>