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64" r:id="rId3"/>
    <p:sldId id="258" r:id="rId4"/>
    <p:sldId id="265" r:id="rId5"/>
    <p:sldId id="260" r:id="rId6"/>
    <p:sldId id="261" r:id="rId7"/>
    <p:sldId id="262" r:id="rId8"/>
    <p:sldId id="275" r:id="rId9"/>
    <p:sldId id="277" r:id="rId10"/>
    <p:sldId id="278" r:id="rId11"/>
    <p:sldId id="266" r:id="rId12"/>
    <p:sldId id="279" r:id="rId13"/>
    <p:sldId id="285" r:id="rId14"/>
    <p:sldId id="286" r:id="rId15"/>
    <p:sldId id="283" r:id="rId16"/>
    <p:sldId id="263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9" r:id="rId25"/>
    <p:sldId id="287" r:id="rId26"/>
    <p:sldId id="290" r:id="rId27"/>
    <p:sldId id="280" r:id="rId28"/>
    <p:sldId id="281" r:id="rId29"/>
    <p:sldId id="259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0A8CCD-AAA8-4DD5-823D-6F15A3291B83}" v="32" dt="2022-06-30T11:26:10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45BD54-D254-4322-AF58-CAE8257A3F82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DB2E3-BEBB-417E-9A38-25C15BFBA35A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63A75F-78DF-42A9-BC21-1C7D5E55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1FEF01-CFDC-4705-BBAE-88BD256BEE1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D622D-9BE6-4C9D-8064-B078A5E909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C8AFD-31CF-44B5-815D-F706827DA94E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5F93B-4C98-41CB-94D6-75C066006312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325318-E234-4F36-8B87-16BA513E5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24" y="5082520"/>
            <a:ext cx="1724772" cy="496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151AA-4A07-419B-9ED6-CEF6AC61C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16" y="4978669"/>
            <a:ext cx="2166937" cy="704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F1B1E-B7D1-4F84-BC64-4CE0DB37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24" y="1574538"/>
            <a:ext cx="8001000" cy="17015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86D6E-6BA8-4C52-924A-59253267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624" y="3602038"/>
            <a:ext cx="8001000" cy="80681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C5C8-6BE2-42E9-8B5A-2ED21D0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EDC7-CDC2-4407-9F8F-C0CEAA4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95F3-58FF-4760-B1DC-C5025EA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565CEE-49E5-468C-A0B4-83E886C61D84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0C7E80-A24C-4396-B051-437EF1D79AB8}"/>
              </a:ext>
            </a:extLst>
          </p:cNvPr>
          <p:cNvSpPr/>
          <p:nvPr/>
        </p:nvSpPr>
        <p:spPr>
          <a:xfrm>
            <a:off x="7968342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2EBDC4-1E90-4F52-92F1-8C4F5999C539}"/>
              </a:ext>
            </a:extLst>
          </p:cNvPr>
          <p:cNvSpPr/>
          <p:nvPr/>
        </p:nvSpPr>
        <p:spPr>
          <a:xfrm rot="10800000">
            <a:off x="5849258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1346-0FB6-45C7-A96E-DBDDF4C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AF55-8DB4-4235-B18B-7CA1658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6DFF-55B4-41FE-BF5D-FC115EC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04A8-2C06-4BAA-A780-6380C576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76E6-F3EA-4F13-B40F-1978B53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EE29A-7B74-4351-AF12-4B1C4A1C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DBD61-8BBB-4413-B521-69C6BA2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86CF-3404-43E2-AAB7-B052FC46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E448-840B-441A-88AC-D0E89CE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6B10-E457-4193-8E4C-41798145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C48660-697D-4BB9-97F6-A5BB6C764668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BE8EE-2EB2-435C-9D5A-AAA15842A36C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355C8-5657-4103-B600-59803F24DBFF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2C038-CD71-4DD5-AD56-49FB9C0E8AF6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26EA1A-6BCF-4846-ABF3-498AD8F1EC8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F1E9A-33FE-49BA-B69E-30EA3CC61DB9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CD68B3-2898-4D6B-B5C2-F62D51C4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873B59-2742-4F87-99A9-E1AA8FCD8E50}"/>
              </a:ext>
            </a:extLst>
          </p:cNvPr>
          <p:cNvGrpSpPr/>
          <p:nvPr/>
        </p:nvGrpSpPr>
        <p:grpSpPr>
          <a:xfrm>
            <a:off x="9291457" y="4352078"/>
            <a:ext cx="2186521" cy="1954633"/>
            <a:chOff x="10020116" y="4405313"/>
            <a:chExt cx="1958686" cy="17509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9441B2-4EF5-4599-887F-42F7A59A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447" y="4441774"/>
              <a:ext cx="1724025" cy="1714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F730E1-3FAD-4138-ACCA-276E0BBA031B}"/>
                </a:ext>
              </a:extLst>
            </p:cNvPr>
            <p:cNvSpPr/>
            <p:nvPr/>
          </p:nvSpPr>
          <p:spPr>
            <a:xfrm>
              <a:off x="10020116" y="4405313"/>
              <a:ext cx="1958686" cy="1750961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08D64F-302C-4B73-A9F2-946CA33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5" y="278160"/>
            <a:ext cx="9438716" cy="79760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B2DC-2ADD-4476-921C-5457C12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50533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0C41-3748-45BA-AC12-3356750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5298-80C2-435C-BE19-55A311B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E2F2-0AF5-4302-9483-8FB2AC4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1C76EB-EFA3-4D98-BF85-9CBAD51246C3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F9218A-B816-4B5F-A0BE-D0AAD688BCDE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92D18-2682-4285-9429-837643BC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E5457F-D05E-4FBC-AA16-B4542B83380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20450F-F92F-43A7-B557-0485260B48E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495CD-0755-4CD0-952C-38FDFD81891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6530E-6471-4A98-9409-D2870263549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16744-0EC5-4409-8030-9D707EE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6" y="1709739"/>
            <a:ext cx="7602764" cy="1892300"/>
          </a:xfrm>
        </p:spPr>
        <p:txBody>
          <a:bodyPr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F225-F19A-40FE-9134-ADAC53A2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6" y="3649066"/>
            <a:ext cx="7602764" cy="980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2890-A463-40F0-8781-AB9ECF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BFC2-28E7-4B50-9949-2BDA85E2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8516-7864-4AE1-84EA-04757D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9AA055-0DD5-4F16-B6C2-4900CC928098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8ED813-B8D0-48D3-B71C-48DF5BDC9A90}"/>
              </a:ext>
            </a:extLst>
          </p:cNvPr>
          <p:cNvSpPr/>
          <p:nvPr/>
        </p:nvSpPr>
        <p:spPr>
          <a:xfrm>
            <a:off x="0" y="0"/>
            <a:ext cx="47171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0879C-37D2-4E04-A609-4FEBD2EB69A2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C859E1-EF9A-419B-B3AC-AEA4B510D17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C3DBE-5B2C-4C2D-8079-CF803A046CD5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1258E-5E7B-49D9-AB2A-3FCE6F2AE3D9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0B40-AB4B-42CA-AD19-364DF8432A34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CF1E32-F9E6-49E7-B655-4856AC61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55067-D68C-4E9D-814B-94F341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6A77-566F-415D-85B3-C170D979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2F81A-5D76-4DBF-9DF9-92CD90E7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8005-F81C-45EB-B6F5-872E765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2E53F-F0E3-4A6E-B3B1-F5491F5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69BF3-2B4A-42F7-B934-99F116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94546B-A81A-48D4-B4C5-7E2E6285F424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06CAA-5E4F-43E2-8A98-36361486A3A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E28CB-622A-4807-91B6-87A76E180121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0D63E-AE12-491E-81E4-B3C25BA710A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4929A-0E7F-4B2B-81BC-6899210E604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7A026-FFDC-4CB9-9AB8-BB4B31660FD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0FBF31-43A4-4034-8688-BF6697211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67B1EE-D3B9-4A72-BB78-BEAFBE1F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261F-F460-4F19-99F4-F65B97B6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4E1E-AD39-414E-A630-BB5F20B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01E5-2430-4A1C-8323-5D191529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4A9DA-01AC-4343-9532-A824358C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BA755-AEE2-4001-8DE6-415A8DB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665F-223D-495A-BDBB-E3363CA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B297C-3F38-49A1-953B-17E3F6F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856098-1DA3-49E8-91B8-CAA5CDB7382E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2C0DA-73C9-4A83-97A2-EB4541745B6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0938-3C8A-4ACA-8AD0-352B444392A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9A254-00DC-4FF4-ABF3-8D548470A82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3A17-368C-4CF3-93EE-956780C13754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DDFCB-6B13-4853-B2B2-7FDD576847E1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8E1E0-E974-41E1-9F43-DEF84D8A1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473C1-75AC-4CC3-97E1-56E2CD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7F37E-14E1-44B3-BCD8-AEBD153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09FB-ACF3-4E2F-B66D-3E13733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82C6C-9BFE-4C90-A547-8C325C5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A0252-28E1-40E5-ACE6-20D14F5256B9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18FD9-31FC-4567-B182-23204706A8B0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9B7B4-B37A-4ECF-85D2-5A66AA4D9A3E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4FB33-76DE-4704-8B1A-C3FE16F507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894C9-4BA3-403A-B5F2-D596A188AF2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B9174-D03E-4D6F-A8E5-B9D3C8C2DB80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EAC91E-9BE5-4729-AA9E-F5E9394A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A89A-4F67-468F-80FE-0E3680B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01976-8FCF-4B4F-B90A-B5E7246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AE299-AC97-4CB0-8712-61CB13D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CCC9-CB97-4066-B6DA-4148BB88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ECEE-E57D-455E-A22A-6DE67E6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D1F0-214E-43F0-A7BC-42F93E54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25E7-FC1E-4111-8E29-520E9E6A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E390C-8CD6-41DF-B8A7-0EA86E7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D1209-8122-481B-93F3-CD9D183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1060-B002-4A29-A677-95E1A92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23B8C-6470-4EFE-BA18-C7C748C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D961-FD3B-461E-A88E-64AC4821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F84C-0554-4D2A-95E2-84C361AA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BC5B5-70F3-4D7C-9421-4846A19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9E27-8F16-42E6-B25A-6357B56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2EF02-B3FB-409B-B71D-7DB5922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6FC5-8BC1-45FA-8841-F34FA58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B98F-173F-4961-A753-124D5F25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4CCF-98B4-411A-8810-C31E8C29E19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7A21-CD9E-479E-AAB2-6CC376E9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C126-58FF-4F4D-A936-FEFCC87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tutorials.net/lesson/delegates-csharp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tutorials.net/lesson/lambda-expression-csharp/" TargetMode="External"/><Relationship Id="rId2" Type="http://schemas.openxmlformats.org/officeDocument/2006/relationships/hyperlink" Target="https://dotnettutorials.net/lesson/anonymous-method-c-sharp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IN" b="1" dirty="0">
                <a:solidFill>
                  <a:srgbClr val="1D1C29"/>
                </a:solidFill>
                <a:latin typeface="Maax"/>
              </a:rPr>
              <a:t>Delegates in C#</a:t>
            </a:r>
            <a:endParaRPr lang="en-IN" b="1" i="0" dirty="0">
              <a:solidFill>
                <a:srgbClr val="1D1C29"/>
              </a:solidFill>
              <a:effectLst/>
              <a:latin typeface="Maax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Sarita Lad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2609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1FC0-2CE5-4762-9D0D-EA15B153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Points to Remember while working with the Anonymous Methods in C#:</a:t>
            </a:r>
            <a:b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368F5-732A-471E-8149-1A066A2FA998}"/>
              </a:ext>
            </a:extLst>
          </p:cNvPr>
          <p:cNvSpPr txBox="1"/>
          <p:nvPr/>
        </p:nvSpPr>
        <p:spPr>
          <a:xfrm>
            <a:off x="928254" y="2794337"/>
            <a:ext cx="105294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anonymous methods can be defined using the delegate keyword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anonymous method must be assigned to a delegate type.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method can access outer variables or functions.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anonymous method can be passed as a parameter.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method can be used as event handler.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5753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E21D33-6247-4EDF-8A46-5D88FB8DF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1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3219-E676-4DAE-97CB-17E49CF6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Lambda Expression?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EFFB0-FEFA-444D-8EF2-F4F4D13A29C0}"/>
              </a:ext>
            </a:extLst>
          </p:cNvPr>
          <p:cNvSpPr txBox="1"/>
          <p:nvPr/>
        </p:nvSpPr>
        <p:spPr>
          <a:xfrm>
            <a:off x="323681" y="2240155"/>
            <a:ext cx="746257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546072"/>
                </a:solidFill>
                <a:effectLst/>
                <a:latin typeface="-apple-system"/>
              </a:rPr>
              <a:t>A Lambda expression is an anonymous method. That means, it’s a method that has no access modifier, no name, and no return statement.</a:t>
            </a:r>
          </a:p>
          <a:p>
            <a:pPr algn="l"/>
            <a:r>
              <a:rPr lang="en-US" sz="2800" b="0" i="0" dirty="0">
                <a:solidFill>
                  <a:srgbClr val="546072"/>
                </a:solidFill>
                <a:effectLst/>
                <a:latin typeface="-apple-system"/>
              </a:rPr>
              <a:t>With Lambda expressions we can write less code, and the code will be more readable.</a:t>
            </a:r>
          </a:p>
          <a:p>
            <a:pPr algn="l"/>
            <a:r>
              <a:rPr lang="en-US" sz="2800" b="0" i="0" dirty="0">
                <a:solidFill>
                  <a:srgbClr val="546072"/>
                </a:solidFill>
                <a:effectLst/>
                <a:latin typeface="-apple-system"/>
              </a:rPr>
              <a:t>A lambda expression uses the lambda operator </a:t>
            </a:r>
            <a:r>
              <a:rPr lang="en-US" sz="2800" b="0" i="0" dirty="0">
                <a:solidFill>
                  <a:srgbClr val="CC2E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800" b="0" i="0" dirty="0">
                <a:solidFill>
                  <a:srgbClr val="546072"/>
                </a:solidFill>
                <a:effectLst/>
                <a:latin typeface="-apple-system"/>
              </a:rPr>
              <a:t> which means </a:t>
            </a:r>
            <a:r>
              <a:rPr lang="en-US" sz="2800" b="1" i="0" dirty="0">
                <a:solidFill>
                  <a:srgbClr val="546072"/>
                </a:solidFill>
                <a:effectLst/>
                <a:latin typeface="-apple-system"/>
              </a:rPr>
              <a:t>goes to</a:t>
            </a:r>
            <a:r>
              <a:rPr lang="en-US" sz="2800" b="0" i="0" dirty="0">
                <a:solidFill>
                  <a:srgbClr val="546072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73FF74B-E09B-4C26-8C29-25A9FE4B1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1" y="5040921"/>
            <a:ext cx="3754582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569"/>
                </a:solidFill>
                <a:effectLst/>
                <a:latin typeface="-apple-system"/>
              </a:rPr>
              <a:t>Syntax: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54607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arguments =&gt;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expession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271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17AF-C4D4-94CE-EB25-762EA1C5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83" y="665896"/>
            <a:ext cx="8761413" cy="706964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E843B-2994-2665-B471-ECDC3C66D135}"/>
              </a:ext>
            </a:extLst>
          </p:cNvPr>
          <p:cNvSpPr txBox="1"/>
          <p:nvPr/>
        </p:nvSpPr>
        <p:spPr>
          <a:xfrm>
            <a:off x="129988" y="2417871"/>
            <a:ext cx="1193202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mydel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nm);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I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unicaste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 delegate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obj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name)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//anonymous method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"Welcome 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+ name;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"Sarika"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Synergetics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obj1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=&gt;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"Welcome to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(obj1(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Synergetics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02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D5D2-9F2B-CA07-228C-E7BDEDDF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ExpressionLambda</a:t>
            </a:r>
            <a:r>
              <a:rPr lang="en-IN" dirty="0"/>
              <a:t> and statement Lambda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FF616-DDEA-FB56-F502-8D154091DA44}"/>
              </a:ext>
            </a:extLst>
          </p:cNvPr>
          <p:cNvSpPr txBox="1"/>
          <p:nvPr/>
        </p:nvSpPr>
        <p:spPr>
          <a:xfrm>
            <a:off x="1362634" y="3195987"/>
            <a:ext cx="90274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Expression lambda that has an expression as its body:</a:t>
            </a:r>
          </a:p>
          <a:p>
            <a:endParaRPr lang="en-US" dirty="0"/>
          </a:p>
          <a:p>
            <a:r>
              <a:rPr lang="en-US" dirty="0"/>
              <a:t>(input-parameters) =&gt; expression</a:t>
            </a:r>
          </a:p>
          <a:p>
            <a:r>
              <a:rPr lang="en-US" dirty="0"/>
              <a:t>Statement lambda that has a statement block as its body: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(input-parameters) =&gt; { &lt;sequence-of-statements&gt;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565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BA34-1BF7-4D8E-894A-B6681F8A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7539B-CA7B-4C12-90AA-D45FEB05FA61}"/>
              </a:ext>
            </a:extLst>
          </p:cNvPr>
          <p:cNvSpPr txBox="1"/>
          <p:nvPr/>
        </p:nvSpPr>
        <p:spPr>
          <a:xfrm>
            <a:off x="645459" y="2056686"/>
            <a:ext cx="918212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class Program  </a:t>
            </a:r>
          </a:p>
          <a:p>
            <a:r>
              <a:rPr lang="en-IN" dirty="0"/>
              <a:t>    {          </a:t>
            </a:r>
          </a:p>
          <a:p>
            <a:r>
              <a:rPr lang="en-IN" dirty="0"/>
              <a:t>       static void Main(string[] </a:t>
            </a:r>
            <a:r>
              <a:rPr lang="en-IN" dirty="0" err="1"/>
              <a:t>args</a:t>
            </a:r>
            <a:r>
              <a:rPr lang="en-IN" dirty="0"/>
              <a:t>)  </a:t>
            </a:r>
          </a:p>
          <a:p>
            <a:r>
              <a:rPr lang="en-IN" dirty="0"/>
              <a:t>         {  </a:t>
            </a:r>
          </a:p>
          <a:p>
            <a:r>
              <a:rPr lang="en-IN" dirty="0"/>
              <a:t>                 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// Using lambda expression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// to calculate square of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each value in the list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square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(x =&gt; x * x);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foreach loop to display squares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"Squares : 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(var value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square)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"{0} 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value);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r>
              <a:rPr lang="en-IN" dirty="0"/>
              <a:t>                                    </a:t>
            </a:r>
          </a:p>
          <a:p>
            <a:r>
              <a:rPr lang="en-IN" dirty="0"/>
              <a:t>              </a:t>
            </a:r>
          </a:p>
          <a:p>
            <a:r>
              <a:rPr lang="en-IN" dirty="0"/>
              <a:t>         } </a:t>
            </a:r>
          </a:p>
        </p:txBody>
      </p:sp>
    </p:spTree>
    <p:extLst>
      <p:ext uri="{BB962C8B-B14F-4D97-AF65-F5344CB8AC3E}">
        <p14:creationId xmlns:p14="http://schemas.microsoft.com/office/powerpoint/2010/main" val="297599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1C76-6BF7-43B4-8E2F-C05BB1BE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54" y="918250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are Generic Delegates in C#?</a:t>
            </a:r>
            <a:b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CA418-4433-44E9-ACC3-0AA2768949C6}"/>
              </a:ext>
            </a:extLst>
          </p:cNvPr>
          <p:cNvSpPr txBox="1"/>
          <p:nvPr/>
        </p:nvSpPr>
        <p:spPr>
          <a:xfrm>
            <a:off x="1011382" y="2434026"/>
            <a:ext cx="101692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Generic Delegates in C# were introduced as part of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.NET Framework 3.5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which doesn’t require defining the delegate instance in order to invoke the methods. To understand the Generic Delegates in C# you should have the basic knowledge of </a:t>
            </a:r>
            <a:r>
              <a:rPr lang="en-US" sz="2000" b="1" i="0" u="none" strike="noStrike" dirty="0">
                <a:solidFill>
                  <a:srgbClr val="007BFF"/>
                </a:solidFill>
                <a:effectLst/>
                <a:latin typeface="arial" panose="020B0604020202020204" pitchFamily="34" charset="0"/>
                <a:hlinkClick r:id="rId2"/>
              </a:rPr>
              <a:t>Delegates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30271-8ECB-4645-8FA6-D3F0D3C21BC5}"/>
              </a:ext>
            </a:extLst>
          </p:cNvPr>
          <p:cNvSpPr txBox="1"/>
          <p:nvPr/>
        </p:nvSpPr>
        <p:spPr>
          <a:xfrm>
            <a:off x="3255817" y="3757465"/>
            <a:ext cx="5569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Types of Generic Delegates in C#</a:t>
            </a:r>
            <a:endParaRPr lang="en-US" sz="2000" b="0" i="0" dirty="0">
              <a:solidFill>
                <a:srgbClr val="3A3A3A"/>
              </a:solidFill>
              <a:effectLst/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0F7F4-71A1-4038-AAD9-C432909F225E}"/>
              </a:ext>
            </a:extLst>
          </p:cNvPr>
          <p:cNvSpPr txBox="1"/>
          <p:nvPr/>
        </p:nvSpPr>
        <p:spPr>
          <a:xfrm>
            <a:off x="1307354" y="466731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C# provides three built-in generic delegates, they are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1" i="0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Func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Action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Predicate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39765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64AA-92AA-46B0-B5EF-88DB0A91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762428" cy="706964"/>
          </a:xfrm>
        </p:spPr>
        <p:txBody>
          <a:bodyPr>
            <a:normAutofit fontScale="90000"/>
          </a:bodyPr>
          <a:lstStyle/>
          <a:p>
            <a:r>
              <a:rPr lang="en-U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Why do we need the Generic Delegates in C#?</a:t>
            </a:r>
            <a:b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EDBE-44E1-4459-B6FA-39266D01E84F}"/>
              </a:ext>
            </a:extLst>
          </p:cNvPr>
          <p:cNvSpPr txBox="1"/>
          <p:nvPr/>
        </p:nvSpPr>
        <p:spPr>
          <a:xfrm>
            <a:off x="1662546" y="2344902"/>
            <a:ext cx="816032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C# provides some generic delegates who can do the job for us. C# provides three Generic Delegates, they are as follows</a:t>
            </a:r>
            <a:endParaRPr lang="en-US" sz="32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3200" b="1" i="0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Func</a:t>
            </a:r>
            <a:endParaRPr lang="en-US" sz="32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32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Action</a:t>
            </a:r>
            <a:endParaRPr lang="en-US" sz="32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32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Predicate</a:t>
            </a:r>
            <a:endParaRPr lang="en-US" sz="32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7606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1B9D-D09B-451B-B977-88EB2EB8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is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Func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Generic Delegate in C#?</a:t>
            </a:r>
            <a:b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B5A4D-1EB8-4B54-923F-2CC9881C3549}"/>
              </a:ext>
            </a:extLst>
          </p:cNvPr>
          <p:cNvSpPr txBox="1"/>
          <p:nvPr/>
        </p:nvSpPr>
        <p:spPr>
          <a:xfrm>
            <a:off x="1154953" y="2628266"/>
            <a:ext cx="87614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Generic Delegate in C#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present in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namespace. This delegate takes one or more input parameters and returns one out parameter. The last parameter is considered as the return value. 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Generic Delegate in C# can take up to 16 input parameters of different types. It must have one return type. The return type is mandatory but the input parameter is not.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/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Note: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Whenever your delegate returns some value, whether by taking any input parameter or not, you need to use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Generic delegate in C#.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4411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1197-AA56-4A72-9521-62891BF7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27" y="1056795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is Action Generic Delegate in C#?</a:t>
            </a:r>
            <a:b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74FB6-07DE-400F-862B-31CB079EA60C}"/>
              </a:ext>
            </a:extLst>
          </p:cNvPr>
          <p:cNvSpPr txBox="1"/>
          <p:nvPr/>
        </p:nvSpPr>
        <p:spPr>
          <a:xfrm>
            <a:off x="1052945" y="2754217"/>
            <a:ext cx="104601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Action Generic Delegate in C#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also present in 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namespace. It takes one or more input parameters and returns nothing. This delegate can take a maximum of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16 input parameters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of the different or same type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fontAlgn="base"/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Note: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Whenever your delegate does not return any value, whether by taking any input parameter or not, then you need to use the Action  Generic delegate in C#.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4585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8143" y="889187"/>
            <a:ext cx="8825658" cy="1101851"/>
          </a:xfrm>
        </p:spPr>
        <p:txBody>
          <a:bodyPr/>
          <a:lstStyle/>
          <a:p>
            <a:r>
              <a:rPr lang="en-US" dirty="0"/>
              <a:t>Delegates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8143" y="2581431"/>
            <a:ext cx="7446119" cy="169513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What is delegate?</a:t>
            </a:r>
          </a:p>
          <a:p>
            <a:pPr algn="l"/>
            <a:r>
              <a:rPr lang="en-US" dirty="0"/>
              <a:t>What is the use of delegate?</a:t>
            </a:r>
          </a:p>
          <a:p>
            <a:pPr algn="l"/>
            <a:r>
              <a:rPr lang="en-US" dirty="0"/>
              <a:t>1 To pass method as a </a:t>
            </a:r>
            <a:r>
              <a:rPr lang="en-US" dirty="0" err="1"/>
              <a:t>paramter</a:t>
            </a:r>
            <a:r>
              <a:rPr lang="en-US" dirty="0"/>
              <a:t> :use delegate</a:t>
            </a:r>
          </a:p>
          <a:p>
            <a:pPr algn="l"/>
            <a:r>
              <a:rPr lang="en-US" dirty="0"/>
              <a:t>2 To execute multiple methods at once ,we use </a:t>
            </a:r>
            <a:r>
              <a:rPr lang="en-US" dirty="0" err="1"/>
              <a:t>multicaste</a:t>
            </a:r>
            <a:r>
              <a:rPr lang="en-US" dirty="0"/>
              <a:t> delegate </a:t>
            </a:r>
          </a:p>
          <a:p>
            <a:pPr algn="l"/>
            <a:r>
              <a:rPr lang="en-US" dirty="0"/>
              <a:t>System defined </a:t>
            </a:r>
            <a:r>
              <a:rPr lang="en-US" dirty="0" err="1"/>
              <a:t>deleagtes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9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F426-90EA-44E9-925A-BA402C92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227" y="1112214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is Predicate Generic Delegate in C#?</a:t>
            </a:r>
            <a:b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4A192-A3AA-4CCE-BE70-3A2D5C9B3C9C}"/>
              </a:ext>
            </a:extLst>
          </p:cNvPr>
          <p:cNvSpPr txBox="1"/>
          <p:nvPr/>
        </p:nvSpPr>
        <p:spPr>
          <a:xfrm>
            <a:off x="1495504" y="1044469"/>
            <a:ext cx="836814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Predicate Generic Delegate in C#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also present in 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namespace. This delegate is used to verify certain criteria of the method and returns the output as Boolean, either True or False. It takes one input parameter and always returns a Boolean value which is mandatory. This delegate can take a maximum of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input parameter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 always return the value of the Boolean type.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8CA88-FE22-456C-8D62-F5AD69BB0C83}"/>
              </a:ext>
            </a:extLst>
          </p:cNvPr>
          <p:cNvSpPr txBox="1"/>
          <p:nvPr/>
        </p:nvSpPr>
        <p:spPr>
          <a:xfrm>
            <a:off x="1111757" y="4027267"/>
            <a:ext cx="9725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Note: Whenever your delegate returns a Boolean value, by taking one input parameter, then you need to use the Predicate Generic delegate in C#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48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use the Func Generic Delegate in C#">
            <a:extLst>
              <a:ext uri="{FF2B5EF4-FFF2-40B4-BE49-F238E27FC236}">
                <a16:creationId xmlns:a16="http://schemas.microsoft.com/office/drawing/2014/main" id="{7348191D-0DE5-4DF6-B0E2-B3E2402AF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9" y="391886"/>
            <a:ext cx="10218057" cy="634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4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use the Action Generic Delegate in C#">
            <a:extLst>
              <a:ext uri="{FF2B5EF4-FFF2-40B4-BE49-F238E27FC236}">
                <a16:creationId xmlns:a16="http://schemas.microsoft.com/office/drawing/2014/main" id="{666DB7FB-3B58-4D5F-86EA-B97F4D40A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3" y="420915"/>
            <a:ext cx="10798629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061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use the Predicate Generic Delegate in C#">
            <a:extLst>
              <a:ext uri="{FF2B5EF4-FFF2-40B4-BE49-F238E27FC236}">
                <a16:creationId xmlns:a16="http://schemas.microsoft.com/office/drawing/2014/main" id="{CAE48F2B-6328-46C5-B290-9127EDEA7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1" y="348343"/>
            <a:ext cx="11248572" cy="61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867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10012AE0-EDDD-94CE-B8B7-E416BB3FB06E}"/>
              </a:ext>
            </a:extLst>
          </p:cNvPr>
          <p:cNvSpPr txBox="1">
            <a:spLocks/>
          </p:cNvSpPr>
          <p:nvPr/>
        </p:nvSpPr>
        <p:spPr>
          <a:xfrm>
            <a:off x="290317" y="471434"/>
            <a:ext cx="9623881" cy="8614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arial" panose="020B0604020202020204" pitchFamily="34" charset="0"/>
              </a:rPr>
              <a:t>Points to remember while working with C# Generic Delegates:</a:t>
            </a:r>
            <a:endParaRPr lang="en-US" sz="2000">
              <a:latin typeface="-apple-system"/>
            </a:endParaRPr>
          </a:p>
          <a:p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52CF72-FFC1-F9DB-4E7B-5B4E2467FEA9}"/>
              </a:ext>
            </a:extLst>
          </p:cNvPr>
          <p:cNvSpPr txBox="1">
            <a:spLocks/>
          </p:cNvSpPr>
          <p:nvPr/>
        </p:nvSpPr>
        <p:spPr>
          <a:xfrm>
            <a:off x="922819" y="1729111"/>
            <a:ext cx="7717328" cy="339977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2000" dirty="0" err="1">
                <a:latin typeface="arial" panose="020B0604020202020204" pitchFamily="34" charset="0"/>
              </a:rPr>
              <a:t>Func</a:t>
            </a:r>
            <a:r>
              <a:rPr lang="en-US" sz="2000" dirty="0">
                <a:latin typeface="arial" panose="020B0604020202020204" pitchFamily="34" charset="0"/>
              </a:rPr>
              <a:t>, Action, and Predicate are generic inbuilt delegates that are present in the System namespace which is introduced in C# 3.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arial" panose="020B0604020202020204" pitchFamily="34" charset="0"/>
              </a:rPr>
              <a:t>All these three delegates can be used with the method, </a:t>
            </a:r>
            <a:r>
              <a:rPr lang="en-US" sz="2000" b="1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anonymous method</a:t>
            </a:r>
            <a:r>
              <a:rPr lang="en-US" sz="2000" dirty="0">
                <a:latin typeface="arial" panose="020B0604020202020204" pitchFamily="34" charset="0"/>
              </a:rPr>
              <a:t>, and l</a:t>
            </a:r>
            <a:r>
              <a:rPr lang="en-US" sz="2000" b="1" dirty="0"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ambda expressions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arial" panose="020B0604020202020204" pitchFamily="34" charset="0"/>
              </a:rPr>
              <a:t>The </a:t>
            </a:r>
            <a:r>
              <a:rPr lang="en-US" sz="2000" dirty="0" err="1">
                <a:latin typeface="arial" panose="020B0604020202020204" pitchFamily="34" charset="0"/>
              </a:rPr>
              <a:t>Func</a:t>
            </a:r>
            <a:r>
              <a:rPr lang="en-US" sz="2000" dirty="0">
                <a:latin typeface="arial" panose="020B0604020202020204" pitchFamily="34" charset="0"/>
              </a:rPr>
              <a:t> delegates can contain a maximum of 16 input parameters and must have one return type.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arial" panose="020B0604020202020204" pitchFamily="34" charset="0"/>
              </a:rPr>
              <a:t> Action delegate can contain a maximum of 16 input parameters and does not have any return type.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arial" panose="020B0604020202020204" pitchFamily="34" charset="0"/>
              </a:rPr>
              <a:t>The Predicate delegate should satisfy some criteria of a method and must have one input parameter and one Boolean return type either true or false which is by default. This means we should not have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to pass that to the Predicate</a:t>
            </a:r>
            <a:br>
              <a:rPr lang="en-US" dirty="0">
                <a:solidFill>
                  <a:srgbClr val="212529"/>
                </a:solidFill>
                <a:latin typeface="-apple-system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395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96E2-D21E-48FF-A1FB-24D3079D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38141"/>
            <a:ext cx="8761413" cy="706964"/>
          </a:xfrm>
        </p:spPr>
        <p:txBody>
          <a:bodyPr/>
          <a:lstStyle/>
          <a:p>
            <a:r>
              <a:rPr lang="en-US" dirty="0"/>
              <a:t>Events and Delegates</a:t>
            </a:r>
            <a:endParaRPr lang="en-IN" dirty="0"/>
          </a:p>
        </p:txBody>
      </p:sp>
      <p:pic>
        <p:nvPicPr>
          <p:cNvPr id="1026" name="Picture 2" descr="Mobile operators">
            <a:extLst>
              <a:ext uri="{FF2B5EF4-FFF2-40B4-BE49-F238E27FC236}">
                <a16:creationId xmlns:a16="http://schemas.microsoft.com/office/drawing/2014/main" id="{D9E1320F-C4BD-4AA3-AB78-DC0868551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1958671"/>
            <a:ext cx="8063346" cy="450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581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8137-E946-D1E9-42BB-316C7B382E5B}"/>
              </a:ext>
            </a:extLst>
          </p:cNvPr>
          <p:cNvSpPr txBox="1">
            <a:spLocks/>
          </p:cNvSpPr>
          <p:nvPr/>
        </p:nvSpPr>
        <p:spPr>
          <a:xfrm>
            <a:off x="877863" y="1413163"/>
            <a:ext cx="10081081" cy="42370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open sans"/>
              </a:rPr>
              <a:t>As in the preceding image a Mobile operator publishes (broadcasts) messages (a message of a Cricket score and a message of latest news) and the messages are captured by the customer cells subscribing to the messages (Customer1 and Customer2 captures the Cricket score messages and Customer3 </a:t>
            </a:r>
            <a:r>
              <a:rPr lang="en-US" sz="3200">
                <a:solidFill>
                  <a:schemeClr val="bg1"/>
                </a:solidFill>
                <a:latin typeface="open sans"/>
              </a:rPr>
              <a:t>and Customer4 captures the latest news messages).</a:t>
            </a:r>
            <a:br>
              <a:rPr lang="en-US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554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vent publisher-Subscriber">
            <a:extLst>
              <a:ext uri="{FF2B5EF4-FFF2-40B4-BE49-F238E27FC236}">
                <a16:creationId xmlns:a16="http://schemas.microsoft.com/office/drawing/2014/main" id="{328F3194-832F-4CCD-B2DC-CE1EA82F3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2022763"/>
            <a:ext cx="9809019" cy="453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650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5A02F9-5701-4595-8572-654FF7EEED43}"/>
              </a:ext>
            </a:extLst>
          </p:cNvPr>
          <p:cNvSpPr txBox="1"/>
          <p:nvPr/>
        </p:nvSpPr>
        <p:spPr>
          <a:xfrm>
            <a:off x="813930" y="2586565"/>
            <a:ext cx="103112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publisher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an object that contains the definition of the event and the delegate. The event-delegate association is also defined in this object. A publisher class object invokes the event and it is notified to other objects.</a:t>
            </a:r>
          </a:p>
          <a:p>
            <a:pPr algn="just"/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subscriber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an object that accepts the event and provides an event handler. The delegate in the publisher class invokes the method (event handler) of the subscriber class.</a:t>
            </a:r>
          </a:p>
        </p:txBody>
      </p:sp>
    </p:spTree>
    <p:extLst>
      <p:ext uri="{BB962C8B-B14F-4D97-AF65-F5344CB8AC3E}">
        <p14:creationId xmlns:p14="http://schemas.microsoft.com/office/powerpoint/2010/main" val="3407042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8CE66-7498-4D1A-B413-025DF799C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075" y="1250890"/>
            <a:ext cx="8761413" cy="706964"/>
          </a:xfrm>
        </p:spPr>
        <p:txBody>
          <a:bodyPr/>
          <a:lstStyle/>
          <a:p>
            <a:r>
              <a:rPr lang="en-US" dirty="0"/>
              <a:t>What is delegate?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330315" y="2492189"/>
            <a:ext cx="11664462" cy="436581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Bookman Old Style" panose="02050604050505020204" pitchFamily="18" charset="0"/>
              </a:rPr>
              <a:t>A delegate is a type safe function pointer. i.e. it holds a reference to the function.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The signature of delegate must match to the signature of function to which it points to.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This is the reason delegates are called type safe function pointers.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A delegate is similar to a class. You can create instance of it. You can pass in the name of function  as a parameter to the delegate constructor. 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And it is to this function the delegate will point to. </a:t>
            </a:r>
          </a:p>
        </p:txBody>
      </p:sp>
    </p:spTree>
    <p:extLst>
      <p:ext uri="{BB962C8B-B14F-4D97-AF65-F5344CB8AC3E}">
        <p14:creationId xmlns:p14="http://schemas.microsoft.com/office/powerpoint/2010/main" val="111267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CB43-C794-2D18-3F1B-AB43F751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Lambda Expression with </a:t>
            </a:r>
            <a:r>
              <a:rPr lang="en-IN" sz="2000" dirty="0" err="1"/>
              <a:t>Linq</a:t>
            </a:r>
            <a:r>
              <a:rPr lang="en-IN" sz="2000" dirty="0"/>
              <a:t> Methods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458D34-F977-E628-94AC-BD7C29DC8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90193"/>
              </p:ext>
            </p:extLst>
          </p:nvPr>
        </p:nvGraphicFramePr>
        <p:xfrm>
          <a:off x="710214" y="1580226"/>
          <a:ext cx="10839635" cy="4365918"/>
        </p:xfrm>
        <a:graphic>
          <a:graphicData uri="http://schemas.openxmlformats.org/drawingml/2006/table">
            <a:tbl>
              <a:tblPr/>
              <a:tblGrid>
                <a:gridCol w="5096319">
                  <a:extLst>
                    <a:ext uri="{9D8B030D-6E8A-4147-A177-3AD203B41FA5}">
                      <a16:colId xmlns:a16="http://schemas.microsoft.com/office/drawing/2014/main" val="1907474246"/>
                    </a:ext>
                  </a:extLst>
                </a:gridCol>
                <a:gridCol w="5743316">
                  <a:extLst>
                    <a:ext uri="{9D8B030D-6E8A-4147-A177-3AD203B41FA5}">
                      <a16:colId xmlns:a16="http://schemas.microsoft.com/office/drawing/2014/main" val="2743197495"/>
                    </a:ext>
                  </a:extLst>
                </a:gridCol>
              </a:tblGrid>
              <a:tr h="435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Segoe UI" panose="020B0502040204020203" pitchFamily="34" charset="0"/>
                        </a:rPr>
                        <a:t>Single() / </a:t>
                      </a:r>
                      <a:r>
                        <a:rPr lang="en-IN" sz="1200" b="1" dirty="0" err="1">
                          <a:effectLst/>
                          <a:latin typeface="Segoe UI" panose="020B0502040204020203" pitchFamily="34" charset="0"/>
                        </a:rPr>
                        <a:t>SingleOrDefault</a:t>
                      </a:r>
                      <a:r>
                        <a:rPr lang="en-IN" sz="1200" b="1" dirty="0">
                          <a:effectLst/>
                          <a:latin typeface="Segoe UI" panose="020B0502040204020203" pitchFamily="34" charset="0"/>
                        </a:rPr>
                        <a:t>()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Segoe UI" panose="020B0502040204020203" pitchFamily="34" charset="0"/>
                        </a:rPr>
                        <a:t> </a:t>
                      </a:r>
                      <a:endParaRPr lang="en-IN" sz="1200" dirty="0">
                        <a:effectLst/>
                      </a:endParaRPr>
                    </a:p>
                  </a:txBody>
                  <a:tcPr marL="35091" marR="350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b="1">
                          <a:effectLst/>
                          <a:latin typeface="Segoe UI" panose="020B0502040204020203" pitchFamily="34" charset="0"/>
                        </a:rPr>
                        <a:t>First () / FirstOrDefault()</a:t>
                      </a:r>
                      <a:endParaRPr lang="en-IN" sz="1200">
                        <a:effectLst/>
                      </a:endParaRPr>
                    </a:p>
                  </a:txBody>
                  <a:tcPr marL="35091" marR="350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67563"/>
                  </a:ext>
                </a:extLst>
              </a:tr>
              <a:tr h="11229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Segoe UI" panose="020B0502040204020203" pitchFamily="34" charset="0"/>
                        </a:rPr>
                        <a:t>Single()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</a:rPr>
                        <a:t> - There is exactly 1 result, an exception is thrown if no result is returned or more than one result. 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Segoe UI" panose="020B0502040204020203" pitchFamily="34" charset="0"/>
                        </a:rPr>
                        <a:t>SingleOrDefault</a:t>
                      </a:r>
                      <a:r>
                        <a:rPr lang="en-US" sz="1200" b="1" dirty="0">
                          <a:effectLst/>
                          <a:latin typeface="Segoe UI" panose="020B0502040204020203" pitchFamily="34" charset="0"/>
                        </a:rPr>
                        <a:t>()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</a:rPr>
                        <a:t> – Same as Single(), but it can handle the null value.</a:t>
                      </a:r>
                      <a:endParaRPr lang="en-US" sz="1200" dirty="0">
                        <a:effectLst/>
                      </a:endParaRPr>
                    </a:p>
                  </a:txBody>
                  <a:tcPr marL="35091" marR="350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Segoe UI" panose="020B0502040204020203" pitchFamily="34" charset="0"/>
                        </a:rPr>
                        <a:t>First()</a:t>
                      </a:r>
                      <a:r>
                        <a:rPr lang="en-US" sz="1200">
                          <a:effectLst/>
                          <a:latin typeface="Segoe UI" panose="020B0502040204020203" pitchFamily="34" charset="0"/>
                        </a:rPr>
                        <a:t> - There is at least one result, an exception is thrown if no result is returned.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Segoe UI" panose="020B0502040204020203" pitchFamily="34" charset="0"/>
                        </a:rPr>
                        <a:t>FirstOrDefault()</a:t>
                      </a:r>
                      <a:r>
                        <a:rPr lang="en-US" sz="1200">
                          <a:effectLst/>
                          <a:latin typeface="Segoe UI" panose="020B0502040204020203" pitchFamily="34" charset="0"/>
                        </a:rPr>
                        <a:t> - Same as First(), but not thrown any exception or return null when there is no result.</a:t>
                      </a:r>
                      <a:endParaRPr lang="en-US" sz="1200">
                        <a:effectLst/>
                      </a:endParaRPr>
                    </a:p>
                  </a:txBody>
                  <a:tcPr marL="35091" marR="350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59941"/>
                  </a:ext>
                </a:extLst>
              </a:tr>
              <a:tr h="4210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</a:rPr>
                        <a:t>Single() asserts that one and only one element exists in the sequence.</a:t>
                      </a:r>
                      <a:endParaRPr lang="en-US" sz="1200" dirty="0">
                        <a:effectLst/>
                      </a:endParaRPr>
                    </a:p>
                  </a:txBody>
                  <a:tcPr marL="35091" marR="350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</a:rPr>
                        <a:t>First() simply gives you the first one.</a:t>
                      </a:r>
                      <a:endParaRPr lang="en-US" sz="1200">
                        <a:effectLst/>
                      </a:endParaRPr>
                    </a:p>
                  </a:txBody>
                  <a:tcPr marL="35091" marR="350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982036"/>
                  </a:ext>
                </a:extLst>
              </a:tr>
              <a:tr h="11229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</a:rPr>
                        <a:t>When to use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</a:rPr>
                        <a:t>Use Single /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</a:rPr>
                        <a:t>SingleOrDefault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</a:rPr>
                        <a:t>() when you sure there is only one record present in database or you can say if you querying on database with help of primary key of table.</a:t>
                      </a:r>
                      <a:endParaRPr lang="en-US" sz="1200" dirty="0">
                        <a:effectLst/>
                      </a:endParaRPr>
                    </a:p>
                  </a:txBody>
                  <a:tcPr marL="35091" marR="350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</a:rPr>
                        <a:t>When to use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</a:rPr>
                        <a:t>Developer may use First () / FirstOrDefault() anywhere,  when they required single value from collection or database.</a:t>
                      </a:r>
                      <a:endParaRPr lang="en-US" sz="1200">
                        <a:effectLst/>
                      </a:endParaRPr>
                    </a:p>
                  </a:txBody>
                  <a:tcPr marL="35091" marR="350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14703"/>
                  </a:ext>
                </a:extLst>
              </a:tr>
              <a:tr h="5614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</a:rPr>
                        <a:t>Single() or SingleOrDefault() will generate a regular TSQL like "SELECT ...".</a:t>
                      </a:r>
                      <a:endParaRPr lang="en-US" sz="1200">
                        <a:effectLst/>
                      </a:endParaRPr>
                    </a:p>
                  </a:txBody>
                  <a:tcPr marL="35091" marR="350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</a:rPr>
                        <a:t>The First() or FirstOrDefault() method will generate the TSQL statment like "SELECT TOP 1..."</a:t>
                      </a:r>
                      <a:endParaRPr lang="en-US" sz="1200">
                        <a:effectLst/>
                      </a:endParaRPr>
                    </a:p>
                  </a:txBody>
                  <a:tcPr marL="35091" marR="350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17276"/>
                  </a:ext>
                </a:extLst>
              </a:tr>
              <a:tr h="70182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</a:rPr>
                        <a:t>In the case of Fist /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</a:rPr>
                        <a:t>FirstOrDefault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</a:rPr>
                        <a:t>, only one row is retrieved from the database so it performs slightly better than single /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</a:rPr>
                        <a:t>SingleOrDefault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</a:rPr>
                        <a:t>. such a small difference is hardly noticeable but when table contain large number of column and row, at this time performance is noticeable.</a:t>
                      </a:r>
                      <a:endParaRPr lang="en-US" sz="1200" dirty="0">
                        <a:effectLst/>
                      </a:endParaRPr>
                    </a:p>
                  </a:txBody>
                  <a:tcPr marL="35091" marR="350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294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79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467" y="0"/>
            <a:ext cx="6555852" cy="790473"/>
          </a:xfrm>
        </p:spPr>
        <p:txBody>
          <a:bodyPr/>
          <a:lstStyle/>
          <a:p>
            <a:r>
              <a:rPr lang="en-US" dirty="0"/>
              <a:t>Delegate is type safe function  pointer?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8" y="725037"/>
            <a:ext cx="11108988" cy="58756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761" y="3826392"/>
            <a:ext cx="22098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8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6434" y="586958"/>
            <a:ext cx="6818464" cy="1042288"/>
          </a:xfrm>
        </p:spPr>
        <p:txBody>
          <a:bodyPr/>
          <a:lstStyle/>
          <a:p>
            <a:r>
              <a:rPr lang="en-US" dirty="0"/>
              <a:t>Multicast delegate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894" y="2224688"/>
            <a:ext cx="4094968" cy="331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9E46-AC34-4FE1-8EEC-6CC991E0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Anonymous method in C#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964F0-FC21-417D-A92C-0D6484627396}"/>
              </a:ext>
            </a:extLst>
          </p:cNvPr>
          <p:cNvSpPr txBox="1"/>
          <p:nvPr/>
        </p:nvSpPr>
        <p:spPr>
          <a:xfrm>
            <a:off x="1089498" y="2724926"/>
            <a:ext cx="901046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As the name suggests, an anonymous method is a method without a name. Anonymous methods in C# can be defined using the delegate keyword and can be assigned to a variable of delegate type.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5264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2AE6-73BA-4CEA-9239-86471546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Why do we need Anonymous Methods in C#?</a:t>
            </a:r>
            <a:b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C7548-0E52-4AC5-8BC6-D7A732E9E941}"/>
              </a:ext>
            </a:extLst>
          </p:cNvPr>
          <p:cNvSpPr txBox="1"/>
          <p:nvPr/>
        </p:nvSpPr>
        <p:spPr>
          <a:xfrm>
            <a:off x="1520512" y="2531008"/>
            <a:ext cx="839585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create one delegate (transformer)</a:t>
            </a:r>
            <a:endParaRPr lang="en-US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 we instantiate the delegate, while we are instantiating the delegate, we are passing the Method name as a parameter to the constructor of the delegate</a:t>
            </a:r>
            <a:endParaRPr lang="en-US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Finally, we invoke the delegate</a:t>
            </a:r>
            <a:endParaRPr lang="en-US" sz="20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BC92A-AD62-4B39-98B6-D84096BB9403}"/>
              </a:ext>
            </a:extLst>
          </p:cNvPr>
          <p:cNvSpPr txBox="1"/>
          <p:nvPr/>
        </p:nvSpPr>
        <p:spPr>
          <a:xfrm>
            <a:off x="1326549" y="4359901"/>
            <a:ext cx="985407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of now, this is the approach we are following to bind a method to a delegate and execute. An anonymous method is also related to a delegate. Without binding a named block (function) to a delegate, we can also bind a code block to a delegate means an unnamed code blocked to a delegate which is nothing but an anonymous method in C#.</a:t>
            </a:r>
            <a:endParaRPr lang="en-IN" sz="2000" dirty="0"/>
          </a:p>
        </p:txBody>
      </p:sp>
      <p:pic>
        <p:nvPicPr>
          <p:cNvPr id="1026" name="Picture 2" descr="Anonymous Method in C#">
            <a:extLst>
              <a:ext uri="{FF2B5EF4-FFF2-40B4-BE49-F238E27FC236}">
                <a16:creationId xmlns:a16="http://schemas.microsoft.com/office/drawing/2014/main" id="{7236468C-79C1-43D7-B056-C3ADD7102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439" y="1274646"/>
            <a:ext cx="507682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12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04EB-F255-497E-82C0-38FB6E896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1853" y="578314"/>
            <a:ext cx="8640147" cy="2677648"/>
          </a:xfrm>
        </p:spPr>
        <p:txBody>
          <a:bodyPr/>
          <a:lstStyle/>
          <a:p>
            <a:pPr algn="l"/>
            <a:r>
              <a:rPr lang="en-US" sz="2000" b="1" dirty="0"/>
              <a:t>1    Declare delegate Ex:    delegate void </a:t>
            </a:r>
            <a:r>
              <a:rPr lang="en-US" sz="2000" b="1" dirty="0" err="1"/>
              <a:t>SumDel</a:t>
            </a:r>
            <a:r>
              <a:rPr lang="en-US" sz="2000" b="1" dirty="0"/>
              <a:t>(int </a:t>
            </a:r>
            <a:r>
              <a:rPr lang="en-US" sz="2000" b="1" dirty="0" err="1"/>
              <a:t>a,int</a:t>
            </a:r>
            <a:r>
              <a:rPr lang="en-US" sz="2000" b="1" dirty="0"/>
              <a:t> b);</a:t>
            </a:r>
            <a:br>
              <a:rPr lang="en-US" sz="2000" b="1" dirty="0"/>
            </a:br>
            <a:r>
              <a:rPr lang="en-US" sz="2000" b="1" dirty="0"/>
              <a:t>2     Define Method and assign to </a:t>
            </a:r>
            <a:r>
              <a:rPr lang="en-US" sz="2000" b="1" dirty="0" err="1"/>
              <a:t>delobj</a:t>
            </a:r>
            <a:r>
              <a:rPr lang="en-US" sz="2000" b="1" dirty="0"/>
              <a:t> ( in main function )</a:t>
            </a:r>
            <a:br>
              <a:rPr lang="en-US" sz="2000" b="1" dirty="0"/>
            </a:br>
            <a:r>
              <a:rPr lang="en-US" sz="2000" b="1" dirty="0"/>
              <a:t>    </a:t>
            </a:r>
            <a:r>
              <a:rPr lang="en-US" sz="2000" b="1" dirty="0" err="1"/>
              <a:t>SumDel</a:t>
            </a:r>
            <a:r>
              <a:rPr lang="en-US" sz="2000" b="1" dirty="0"/>
              <a:t> obj=delegate(int </a:t>
            </a:r>
            <a:r>
              <a:rPr lang="en-US" sz="2000" b="1" dirty="0" err="1"/>
              <a:t>a,int</a:t>
            </a:r>
            <a:r>
              <a:rPr lang="en-US" sz="2000" b="1" dirty="0"/>
              <a:t> b)</a:t>
            </a:r>
            <a:br>
              <a:rPr lang="en-US" sz="2000" b="1" dirty="0"/>
            </a:br>
            <a:r>
              <a:rPr lang="en-US" sz="2000" b="1" dirty="0"/>
              <a:t>{</a:t>
            </a:r>
            <a:br>
              <a:rPr lang="en-US" sz="2000" b="1" dirty="0"/>
            </a:br>
            <a:r>
              <a:rPr lang="en-US" sz="2000" b="1" dirty="0"/>
              <a:t>      </a:t>
            </a:r>
            <a:r>
              <a:rPr lang="en-US" sz="2000" b="1" dirty="0" err="1"/>
              <a:t>Console.WriteLine</a:t>
            </a:r>
            <a:r>
              <a:rPr lang="en-US" sz="2000" b="1" dirty="0"/>
              <a:t>(“Sum = “+(</a:t>
            </a:r>
            <a:r>
              <a:rPr lang="en-US" sz="2000" b="1" dirty="0" err="1"/>
              <a:t>a+b</a:t>
            </a:r>
            <a:r>
              <a:rPr lang="en-US" sz="2000" b="1" dirty="0"/>
              <a:t>));</a:t>
            </a:r>
            <a:br>
              <a:rPr lang="en-US" sz="2000" b="1" dirty="0"/>
            </a:br>
            <a:r>
              <a:rPr lang="en-US" sz="2000" b="1" dirty="0"/>
              <a:t>}</a:t>
            </a:r>
            <a:br>
              <a:rPr lang="en-US" sz="2000" b="1" dirty="0"/>
            </a:br>
            <a:r>
              <a:rPr lang="en-US" sz="2000" b="1" dirty="0"/>
              <a:t>3 call it by passing parameters to </a:t>
            </a:r>
            <a:r>
              <a:rPr lang="en-US" sz="2000" b="1" dirty="0" err="1"/>
              <a:t>delobject</a:t>
            </a:r>
            <a:r>
              <a:rPr lang="en-US" sz="2000" b="1" dirty="0"/>
              <a:t> </a:t>
            </a:r>
            <a:br>
              <a:rPr lang="en-US" sz="2000" b="1" dirty="0"/>
            </a:br>
            <a:r>
              <a:rPr lang="en-US" sz="2000" b="1" dirty="0"/>
              <a:t>     obj(2,4);</a:t>
            </a:r>
            <a:endParaRPr lang="en-IN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D990B-DA08-43C7-ADCA-9A30B9CB6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Syntax of anonymous method: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89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18EF-E600-4D51-9A1B-1604F47F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are the Limitations of Anonymous Methods in C#?</a:t>
            </a:r>
            <a:b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F6604-B90F-441F-97BE-E88A568A3C1E}"/>
              </a:ext>
            </a:extLst>
          </p:cNvPr>
          <p:cNvSpPr txBox="1"/>
          <p:nvPr/>
        </p:nvSpPr>
        <p:spPr>
          <a:xfrm>
            <a:off x="1330035" y="2544909"/>
            <a:ext cx="87614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Advantages :</a:t>
            </a:r>
          </a:p>
          <a:p>
            <a:pPr algn="just" fontAlgn="base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We do not need to declare data type of input variable 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anonymous method in C# cannot contain any jump statement like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goto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break or continue.</a:t>
            </a:r>
            <a:endParaRPr lang="en-US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cannot access the ref or out parameter of an outer method.</a:t>
            </a:r>
            <a:endParaRPr lang="en-US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Anonymous methods cannot have or access the unsafe code.</a:t>
            </a:r>
            <a:endParaRPr lang="en-US" sz="20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9580815"/>
      </p:ext>
    </p:extLst>
  </p:cSld>
  <p:clrMapOvr>
    <a:masterClrMapping/>
  </p:clrMapOvr>
</p:sld>
</file>

<file path=ppt/theme/theme1.xml><?xml version="1.0" encoding="utf-8"?>
<a:theme xmlns:a="http://schemas.openxmlformats.org/drawingml/2006/main" name="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" id="{B0E980CD-A54D-4681-878C-2746A87DC6E5}" vid="{62E40539-E070-47D4-8381-3EBCC8F4FC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</Template>
  <TotalTime>201</TotalTime>
  <Words>1776</Words>
  <Application>Microsoft Office PowerPoint</Application>
  <PresentationFormat>Widescreen</PresentationFormat>
  <Paragraphs>131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-apple-system</vt:lpstr>
      <vt:lpstr>Arial</vt:lpstr>
      <vt:lpstr>Arial</vt:lpstr>
      <vt:lpstr>Bookman Old Style</vt:lpstr>
      <vt:lpstr>Calibri</vt:lpstr>
      <vt:lpstr>Calibri Light</vt:lpstr>
      <vt:lpstr>Consolas</vt:lpstr>
      <vt:lpstr>Maax</vt:lpstr>
      <vt:lpstr>Open Sans</vt:lpstr>
      <vt:lpstr>Segoe UI</vt:lpstr>
      <vt:lpstr>Trebuchet MS</vt:lpstr>
      <vt:lpstr>Verdana</vt:lpstr>
      <vt:lpstr>2018</vt:lpstr>
      <vt:lpstr>Delegates in C#</vt:lpstr>
      <vt:lpstr>Delegates in C#</vt:lpstr>
      <vt:lpstr>What is delegate?</vt:lpstr>
      <vt:lpstr>Delegate is type safe function  pointer?</vt:lpstr>
      <vt:lpstr>Multicast delegate</vt:lpstr>
      <vt:lpstr>What is Anonymous method in C#</vt:lpstr>
      <vt:lpstr>Why do we need Anonymous Methods in C#? </vt:lpstr>
      <vt:lpstr>1    Declare delegate Ex:    delegate void SumDel(int a,int b); 2     Define Method and assign to delobj ( in main function )     SumDel obj=delegate(int a,int b) {       Console.WriteLine(“Sum = “+(a+b)); } 3 call it by passing parameters to delobject       obj(2,4);</vt:lpstr>
      <vt:lpstr>What are the Limitations of Anonymous Methods in C#? </vt:lpstr>
      <vt:lpstr>Points to Remember while working with the Anonymous Methods in C#: </vt:lpstr>
      <vt:lpstr>PowerPoint Presentation</vt:lpstr>
      <vt:lpstr>What is Lambda Expression?</vt:lpstr>
      <vt:lpstr>PowerPoint Presentation</vt:lpstr>
      <vt:lpstr>ExpressionLambda and statement Lambda</vt:lpstr>
      <vt:lpstr>Lambda Expression:</vt:lpstr>
      <vt:lpstr>What are Generic Delegates in C#? </vt:lpstr>
      <vt:lpstr>Why do we need the Generic Delegates in C#? </vt:lpstr>
      <vt:lpstr>What is Func Generic Delegate in C#? </vt:lpstr>
      <vt:lpstr>What is Action Generic Delegate in C#? </vt:lpstr>
      <vt:lpstr>What is Predicate Generic Delegate in C#? </vt:lpstr>
      <vt:lpstr>PowerPoint Presentation</vt:lpstr>
      <vt:lpstr>PowerPoint Presentation</vt:lpstr>
      <vt:lpstr>PowerPoint Presentation</vt:lpstr>
      <vt:lpstr>PowerPoint Presentation</vt:lpstr>
      <vt:lpstr>Events and Delegates</vt:lpstr>
      <vt:lpstr>PowerPoint Presentation</vt:lpstr>
      <vt:lpstr>PowerPoint Presentation</vt:lpstr>
      <vt:lpstr>PowerPoint Presentation</vt:lpstr>
      <vt:lpstr>Thank You</vt:lpstr>
      <vt:lpstr>Lambda Expression with Linq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Campaign</dc:title>
  <dc:creator>Manish Corriea</dc:creator>
  <cp:lastModifiedBy>Sarita Lad</cp:lastModifiedBy>
  <cp:revision>15</cp:revision>
  <dcterms:created xsi:type="dcterms:W3CDTF">2019-03-07T07:10:25Z</dcterms:created>
  <dcterms:modified xsi:type="dcterms:W3CDTF">2022-09-06T10:49:56Z</dcterms:modified>
</cp:coreProperties>
</file>