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62" r:id="rId3"/>
    <p:sldId id="263" r:id="rId4"/>
    <p:sldId id="265" r:id="rId5"/>
    <p:sldId id="264"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2" d="100"/>
          <a:sy n="62" d="100"/>
        </p:scale>
        <p:origin x="77"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9/21/2022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9/21/2022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9/21/2022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9/21/2022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9/21/2022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9/21/2022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9/21/2022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9/21/2022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9/21/2022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9/21/2022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9/21/2022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9/21/2022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pPr fontAlgn="base"/>
            <a:r>
              <a:rPr lang="en-IN" b="1" dirty="0" err="1">
                <a:solidFill>
                  <a:srgbClr val="1D1C29"/>
                </a:solidFill>
                <a:latin typeface="Maax"/>
              </a:rPr>
              <a:t>Nunit</a:t>
            </a:r>
            <a:r>
              <a:rPr lang="en-IN" b="1" dirty="0">
                <a:solidFill>
                  <a:srgbClr val="1D1C29"/>
                </a:solidFill>
                <a:latin typeface="Maax"/>
              </a:rPr>
              <a:t> Testing in C#</a:t>
            </a:r>
            <a:endParaRPr lang="en-IN" b="1" i="0" dirty="0">
              <a:solidFill>
                <a:srgbClr val="1D1C29"/>
              </a:solidFill>
              <a:effectLst/>
              <a:latin typeface="Maax"/>
            </a:endParaRP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IN" b="1" i="0" dirty="0" err="1">
                <a:solidFill>
                  <a:srgbClr val="212121"/>
                </a:solidFill>
                <a:effectLst/>
                <a:latin typeface="open sans" panose="020B0606030504020204" pitchFamily="34" charset="0"/>
              </a:rPr>
              <a:t>NUnit</a:t>
            </a:r>
            <a:r>
              <a:rPr lang="en-IN" b="1" i="0" dirty="0">
                <a:solidFill>
                  <a:srgbClr val="212121"/>
                </a:solidFill>
                <a:effectLst/>
                <a:latin typeface="open sans" panose="020B0606030504020204" pitchFamily="34" charset="0"/>
              </a:rPr>
              <a:t> Testing Framework</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726724" y="1253331"/>
            <a:ext cx="11039452" cy="2175669"/>
          </a:xfrm>
        </p:spPr>
        <p:txBody>
          <a:bodyPr/>
          <a:lstStyle/>
          <a:p>
            <a:r>
              <a:rPr lang="en-US" b="0" i="0" dirty="0" err="1">
                <a:solidFill>
                  <a:srgbClr val="212121"/>
                </a:solidFill>
                <a:effectLst/>
                <a:latin typeface="open sans" panose="020B0606030504020204" pitchFamily="34" charset="0"/>
              </a:rPr>
              <a:t>NUnit</a:t>
            </a:r>
            <a:r>
              <a:rPr lang="en-US" b="0" i="0" dirty="0">
                <a:solidFill>
                  <a:srgbClr val="212121"/>
                </a:solidFill>
                <a:effectLst/>
                <a:latin typeface="open sans" panose="020B0606030504020204" pitchFamily="34" charset="0"/>
              </a:rPr>
              <a:t> is a unit-testing framework for .NET applications in which the entire application is isolated into diverse modules. Each module is tested independently to ensure that the objective is met. The </a:t>
            </a:r>
            <a:r>
              <a:rPr lang="en-US" b="0" i="0" dirty="0" err="1">
                <a:solidFill>
                  <a:srgbClr val="212121"/>
                </a:solidFill>
                <a:effectLst/>
                <a:latin typeface="open sans" panose="020B0606030504020204" pitchFamily="34" charset="0"/>
              </a:rPr>
              <a:t>NUnit</a:t>
            </a:r>
            <a:r>
              <a:rPr lang="en-US" b="0" i="0" dirty="0">
                <a:solidFill>
                  <a:srgbClr val="212121"/>
                </a:solidFill>
                <a:effectLst/>
                <a:latin typeface="open sans" panose="020B0606030504020204" pitchFamily="34" charset="0"/>
              </a:rPr>
              <a:t> Framework caters to a range of attributes that are used during unit tests. They are used to define Test -Fixtures, Test methods, </a:t>
            </a:r>
            <a:r>
              <a:rPr lang="en-US" b="0" i="0" dirty="0" err="1">
                <a:solidFill>
                  <a:srgbClr val="212121"/>
                </a:solidFill>
                <a:effectLst/>
                <a:latin typeface="open sans" panose="020B0606030504020204" pitchFamily="34" charset="0"/>
              </a:rPr>
              <a:t>ExpectedException</a:t>
            </a:r>
            <a:r>
              <a:rPr lang="en-US" b="0" i="0" dirty="0">
                <a:solidFill>
                  <a:srgbClr val="212121"/>
                </a:solidFill>
                <a:effectLst/>
                <a:latin typeface="open sans" panose="020B0606030504020204" pitchFamily="34" charset="0"/>
              </a:rPr>
              <a:t>, and Ignore methods.</a:t>
            </a:r>
            <a:endParaRPr lang="en-IN" dirty="0"/>
          </a:p>
        </p:txBody>
      </p:sp>
      <p:sp>
        <p:nvSpPr>
          <p:cNvPr id="5" name="TextBox 4">
            <a:extLst>
              <a:ext uri="{FF2B5EF4-FFF2-40B4-BE49-F238E27FC236}">
                <a16:creationId xmlns:a16="http://schemas.microsoft.com/office/drawing/2014/main" id="{F137DBED-9CDD-1049-76E5-F04CEBAF48EC}"/>
              </a:ext>
            </a:extLst>
          </p:cNvPr>
          <p:cNvSpPr txBox="1"/>
          <p:nvPr/>
        </p:nvSpPr>
        <p:spPr>
          <a:xfrm>
            <a:off x="907741" y="3606566"/>
            <a:ext cx="7765742" cy="1200329"/>
          </a:xfrm>
          <a:prstGeom prst="rect">
            <a:avLst/>
          </a:prstGeom>
          <a:noFill/>
        </p:spPr>
        <p:txBody>
          <a:bodyPr wrap="square">
            <a:spAutoFit/>
          </a:bodyPr>
          <a:lstStyle/>
          <a:p>
            <a:pPr algn="l"/>
            <a:r>
              <a:rPr lang="en-US" b="1" i="0" dirty="0" err="1">
                <a:solidFill>
                  <a:srgbClr val="212121"/>
                </a:solidFill>
                <a:effectLst/>
                <a:latin typeface="open sans" panose="020B0606030504020204" pitchFamily="34" charset="0"/>
              </a:rPr>
              <a:t>TestFixture</a:t>
            </a:r>
            <a:r>
              <a:rPr lang="en-US" b="1" i="0" dirty="0">
                <a:solidFill>
                  <a:srgbClr val="212121"/>
                </a:solidFill>
                <a:effectLst/>
                <a:latin typeface="open sans" panose="020B0606030504020204" pitchFamily="34" charset="0"/>
              </a:rPr>
              <a:t> Attribute</a:t>
            </a:r>
            <a:r>
              <a:rPr lang="en-US" b="0" i="0" dirty="0">
                <a:solidFill>
                  <a:srgbClr val="212121"/>
                </a:solidFill>
                <a:effectLst/>
                <a:latin typeface="open sans" panose="020B0606030504020204" pitchFamily="34" charset="0"/>
              </a:rPr>
              <a:t> </a:t>
            </a:r>
          </a:p>
          <a:p>
            <a:r>
              <a:rPr lang="en-US" b="0" i="0" dirty="0">
                <a:solidFill>
                  <a:srgbClr val="212121"/>
                </a:solidFill>
                <a:effectLst/>
                <a:latin typeface="open sans" panose="020B0606030504020204" pitchFamily="34" charset="0"/>
              </a:rPr>
              <a:t>The </a:t>
            </a:r>
            <a:r>
              <a:rPr lang="en-US" b="0" i="0" dirty="0" err="1">
                <a:solidFill>
                  <a:srgbClr val="212121"/>
                </a:solidFill>
                <a:effectLst/>
                <a:latin typeface="open sans" panose="020B0606030504020204" pitchFamily="34" charset="0"/>
              </a:rPr>
              <a:t>TestFixture</a:t>
            </a:r>
            <a:r>
              <a:rPr lang="en-US" b="0" i="0" dirty="0">
                <a:solidFill>
                  <a:srgbClr val="212121"/>
                </a:solidFill>
                <a:effectLst/>
                <a:latin typeface="open sans" panose="020B0606030504020204" pitchFamily="34" charset="0"/>
              </a:rPr>
              <a:t> attribute is an indication that a class contains test methods. When you mention this attribute to a class in your project, the Test Runner application will scan it for test methods.</a:t>
            </a:r>
            <a:endParaRPr lang="en-IN" dirty="0"/>
          </a:p>
        </p:txBody>
      </p:sp>
      <p:sp>
        <p:nvSpPr>
          <p:cNvPr id="7" name="TextBox 6">
            <a:extLst>
              <a:ext uri="{FF2B5EF4-FFF2-40B4-BE49-F238E27FC236}">
                <a16:creationId xmlns:a16="http://schemas.microsoft.com/office/drawing/2014/main" id="{1380B37F-F1FC-9EA8-3EA1-CCB127CDA503}"/>
              </a:ext>
            </a:extLst>
          </p:cNvPr>
          <p:cNvSpPr txBox="1"/>
          <p:nvPr/>
        </p:nvSpPr>
        <p:spPr>
          <a:xfrm>
            <a:off x="1103050" y="4984461"/>
            <a:ext cx="6094520" cy="369332"/>
          </a:xfrm>
          <a:prstGeom prst="rect">
            <a:avLst/>
          </a:prstGeom>
          <a:noFill/>
        </p:spPr>
        <p:txBody>
          <a:bodyPr wrap="square">
            <a:spAutoFit/>
          </a:bodyPr>
          <a:lstStyle/>
          <a:p>
            <a:r>
              <a:rPr lang="en-IN" b="1" i="0" dirty="0">
                <a:solidFill>
                  <a:srgbClr val="212121"/>
                </a:solidFill>
                <a:effectLst/>
                <a:latin typeface="open sans" panose="020B0606030504020204" pitchFamily="34" charset="0"/>
              </a:rPr>
              <a:t>[Test Attribute]</a:t>
            </a:r>
            <a:endParaRPr lang="en-IN" dirty="0"/>
          </a:p>
        </p:txBody>
      </p:sp>
      <p:sp>
        <p:nvSpPr>
          <p:cNvPr id="9" name="TextBox 8">
            <a:extLst>
              <a:ext uri="{FF2B5EF4-FFF2-40B4-BE49-F238E27FC236}">
                <a16:creationId xmlns:a16="http://schemas.microsoft.com/office/drawing/2014/main" id="{C0C61238-CCEF-5853-5453-00E19106CC89}"/>
              </a:ext>
            </a:extLst>
          </p:cNvPr>
          <p:cNvSpPr txBox="1"/>
          <p:nvPr/>
        </p:nvSpPr>
        <p:spPr>
          <a:xfrm>
            <a:off x="1103050" y="5353793"/>
            <a:ext cx="6094520" cy="1477328"/>
          </a:xfrm>
          <a:prstGeom prst="rect">
            <a:avLst/>
          </a:prstGeom>
          <a:noFill/>
        </p:spPr>
        <p:txBody>
          <a:bodyPr wrap="square">
            <a:spAutoFit/>
          </a:bodyPr>
          <a:lstStyle/>
          <a:p>
            <a:pPr algn="l"/>
            <a:r>
              <a:rPr lang="en-US" b="1" i="0" dirty="0">
                <a:solidFill>
                  <a:srgbClr val="006699"/>
                </a:solidFill>
                <a:effectLst/>
                <a:latin typeface="Consolas" panose="020B0609020204030204" pitchFamily="49" charset="0"/>
              </a:rPr>
              <a:t>public</a:t>
            </a:r>
            <a:r>
              <a:rPr lang="en-US" b="0" i="0" dirty="0">
                <a:solidFill>
                  <a:srgbClr val="000000"/>
                </a:solidFill>
                <a:effectLst/>
                <a:latin typeface="Consolas" panose="020B0609020204030204" pitchFamily="49" charset="0"/>
              </a:rPr>
              <a:t> </a:t>
            </a:r>
            <a:r>
              <a:rPr lang="en-US" b="1" i="0" dirty="0">
                <a:solidFill>
                  <a:srgbClr val="006699"/>
                </a:solidFill>
                <a:effectLst/>
                <a:latin typeface="Consolas" panose="020B0609020204030204" pitchFamily="49" charset="0"/>
              </a:rPr>
              <a:t>class</a:t>
            </a:r>
            <a:r>
              <a:rPr lang="en-US" b="0" i="0" dirty="0">
                <a:solidFill>
                  <a:srgbClr val="000000"/>
                </a:solidFill>
                <a:effectLst/>
                <a:latin typeface="Consolas" panose="020B0609020204030204" pitchFamily="49" charset="0"/>
              </a:rPr>
              <a:t> Program {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[Test]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a:t>
            </a:r>
            <a:r>
              <a:rPr lang="en-US" b="1" i="0" dirty="0">
                <a:solidFill>
                  <a:srgbClr val="006699"/>
                </a:solidFill>
                <a:effectLst/>
                <a:latin typeface="Consolas" panose="020B0609020204030204" pitchFamily="49" charset="0"/>
              </a:rPr>
              <a:t>public</a:t>
            </a:r>
            <a:r>
              <a:rPr lang="en-US" b="0" i="0" dirty="0">
                <a:solidFill>
                  <a:srgbClr val="000000"/>
                </a:solidFill>
                <a:effectLst/>
                <a:latin typeface="Consolas" panose="020B0609020204030204" pitchFamily="49" charset="0"/>
              </a:rPr>
              <a:t> </a:t>
            </a:r>
            <a:r>
              <a:rPr lang="en-US" b="1" i="0" dirty="0">
                <a:solidFill>
                  <a:srgbClr val="006699"/>
                </a:solidFill>
                <a:effectLst/>
                <a:latin typeface="Consolas" panose="020B0609020204030204" pitchFamily="49" charset="0"/>
              </a:rPr>
              <a:t>void</a:t>
            </a:r>
            <a:r>
              <a:rPr lang="en-US" b="0" i="0" dirty="0">
                <a:solidFill>
                  <a:srgbClr val="000000"/>
                </a:solidFill>
                <a:effectLst/>
                <a:latin typeface="Consolas" panose="020B0609020204030204" pitchFamily="49" charset="0"/>
              </a:rPr>
              <a:t> Test() { ...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a:t>
            </a:r>
            <a:endParaRPr lang="en-US"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1071779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216903-9F50-6EAF-FB40-661C65C86992}"/>
              </a:ext>
            </a:extLst>
          </p:cNvPr>
          <p:cNvSpPr txBox="1"/>
          <p:nvPr/>
        </p:nvSpPr>
        <p:spPr>
          <a:xfrm>
            <a:off x="854476" y="308136"/>
            <a:ext cx="8529222" cy="1200329"/>
          </a:xfrm>
          <a:prstGeom prst="rect">
            <a:avLst/>
          </a:prstGeom>
          <a:noFill/>
        </p:spPr>
        <p:txBody>
          <a:bodyPr wrap="square">
            <a:spAutoFit/>
          </a:bodyPr>
          <a:lstStyle/>
          <a:p>
            <a:pPr algn="l"/>
            <a:r>
              <a:rPr lang="en-US" b="1" i="0" dirty="0">
                <a:solidFill>
                  <a:srgbClr val="212121"/>
                </a:solidFill>
                <a:effectLst/>
                <a:latin typeface="open sans" panose="020B0606030504020204" pitchFamily="34" charset="0"/>
              </a:rPr>
              <a:t>Assert Class </a:t>
            </a:r>
          </a:p>
          <a:p>
            <a:r>
              <a:rPr lang="en-US" b="0" i="0" dirty="0">
                <a:solidFill>
                  <a:srgbClr val="212121"/>
                </a:solidFill>
                <a:effectLst/>
                <a:latin typeface="open sans" panose="020B0606030504020204" pitchFamily="34" charset="0"/>
              </a:rPr>
              <a:t>the Assert class is used to confirm whether the test cases are producing the expected result or not using its auxiliary methods such as </a:t>
            </a:r>
            <a:r>
              <a:rPr lang="en-US" b="0" i="0" dirty="0" err="1">
                <a:solidFill>
                  <a:srgbClr val="212121"/>
                </a:solidFill>
                <a:effectLst/>
                <a:latin typeface="open sans" panose="020B0606030504020204" pitchFamily="34" charset="0"/>
              </a:rPr>
              <a:t>AreEqual</a:t>
            </a:r>
            <a:r>
              <a:rPr lang="en-US" b="0" i="0" dirty="0">
                <a:solidFill>
                  <a:srgbClr val="212121"/>
                </a:solidFill>
                <a:effectLst/>
                <a:latin typeface="open sans" panose="020B0606030504020204" pitchFamily="34" charset="0"/>
              </a:rPr>
              <a:t>() or </a:t>
            </a:r>
            <a:r>
              <a:rPr lang="en-US" b="0" i="0" dirty="0" err="1">
                <a:solidFill>
                  <a:srgbClr val="212121"/>
                </a:solidFill>
                <a:effectLst/>
                <a:latin typeface="open sans" panose="020B0606030504020204" pitchFamily="34" charset="0"/>
              </a:rPr>
              <a:t>AreNotEqual</a:t>
            </a:r>
            <a:r>
              <a:rPr lang="en-US" b="0" i="0" dirty="0">
                <a:solidFill>
                  <a:srgbClr val="212121"/>
                </a:solidFill>
                <a:effectLst/>
                <a:latin typeface="open sans" panose="020B0606030504020204" pitchFamily="34" charset="0"/>
              </a:rPr>
              <a:t>().</a:t>
            </a:r>
            <a:endParaRPr lang="en-IN" dirty="0"/>
          </a:p>
        </p:txBody>
      </p:sp>
      <p:sp>
        <p:nvSpPr>
          <p:cNvPr id="5" name="TextBox 4">
            <a:extLst>
              <a:ext uri="{FF2B5EF4-FFF2-40B4-BE49-F238E27FC236}">
                <a16:creationId xmlns:a16="http://schemas.microsoft.com/office/drawing/2014/main" id="{23BCA6D3-4032-5A5E-282B-C0AD62200583}"/>
              </a:ext>
            </a:extLst>
          </p:cNvPr>
          <p:cNvSpPr txBox="1"/>
          <p:nvPr/>
        </p:nvSpPr>
        <p:spPr>
          <a:xfrm>
            <a:off x="854476" y="2038931"/>
            <a:ext cx="8360545" cy="3970318"/>
          </a:xfrm>
          <a:prstGeom prst="rect">
            <a:avLst/>
          </a:prstGeom>
          <a:noFill/>
        </p:spPr>
        <p:txBody>
          <a:bodyPr wrap="square">
            <a:spAutoFit/>
          </a:bodyPr>
          <a:lstStyle/>
          <a:p>
            <a:pPr algn="l"/>
            <a:r>
              <a:rPr lang="en-US" b="1" i="0" dirty="0" err="1">
                <a:solidFill>
                  <a:srgbClr val="212121"/>
                </a:solidFill>
                <a:effectLst/>
                <a:latin typeface="open sans" panose="020B0606030504020204" pitchFamily="34" charset="0"/>
              </a:rPr>
              <a:t>ExpectedException</a:t>
            </a:r>
            <a:r>
              <a:rPr lang="en-US" b="1" i="0" dirty="0">
                <a:solidFill>
                  <a:srgbClr val="212121"/>
                </a:solidFill>
                <a:effectLst/>
                <a:latin typeface="open sans" panose="020B0606030504020204" pitchFamily="34" charset="0"/>
              </a:rPr>
              <a:t> Attribute</a:t>
            </a:r>
            <a:r>
              <a:rPr lang="en-US" b="0" i="0" dirty="0">
                <a:solidFill>
                  <a:srgbClr val="212121"/>
                </a:solidFill>
                <a:effectLst/>
                <a:latin typeface="open sans" panose="020B0606030504020204" pitchFamily="34" charset="0"/>
              </a:rPr>
              <a:t> </a:t>
            </a:r>
          </a:p>
          <a:p>
            <a:pPr algn="l"/>
            <a:r>
              <a:rPr lang="en-US" b="0" i="0" dirty="0">
                <a:solidFill>
                  <a:srgbClr val="212121"/>
                </a:solidFill>
                <a:effectLst/>
                <a:latin typeface="open sans" panose="020B0606030504020204" pitchFamily="34" charset="0"/>
              </a:rPr>
              <a:t>You could fortify your code to handle various exceptions by using try...Catch blocks. But sometimes you have some circumstances where you actually want to ensure that an exception occurs. To overcome such a problem you should use the </a:t>
            </a:r>
            <a:r>
              <a:rPr lang="en-US" b="0" i="0" dirty="0" err="1">
                <a:solidFill>
                  <a:srgbClr val="212121"/>
                </a:solidFill>
                <a:effectLst/>
                <a:latin typeface="open sans" panose="020B0606030504020204" pitchFamily="34" charset="0"/>
              </a:rPr>
              <a:t>ExpectedException</a:t>
            </a:r>
            <a:r>
              <a:rPr lang="en-US" b="0" i="0" dirty="0">
                <a:solidFill>
                  <a:srgbClr val="212121"/>
                </a:solidFill>
                <a:effectLst/>
                <a:latin typeface="open sans" panose="020B0606030504020204" pitchFamily="34" charset="0"/>
              </a:rPr>
              <a:t> attribute as in the following</a:t>
            </a:r>
            <a:endParaRPr lang="en-US" b="0" i="0" dirty="0">
              <a:solidFill>
                <a:srgbClr val="212121"/>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TestFixture</a:t>
            </a:r>
            <a:r>
              <a:rPr lang="en-US" b="0" i="0" dirty="0">
                <a:solidFill>
                  <a:srgbClr val="000000"/>
                </a:solidFill>
                <a:effectLst/>
                <a:latin typeface="Consolas" panose="020B0609020204030204" pitchFamily="49" charset="0"/>
              </a:rPr>
              <a:t>]  </a:t>
            </a:r>
            <a:endParaRPr lang="en-US" b="0" i="0" dirty="0">
              <a:solidFill>
                <a:srgbClr val="5C5C5C"/>
              </a:solidFill>
              <a:effectLst/>
              <a:latin typeface="Consolas" panose="020B0609020204030204" pitchFamily="49" charset="0"/>
            </a:endParaRPr>
          </a:p>
          <a:p>
            <a:pPr algn="l"/>
            <a:r>
              <a:rPr lang="en-US" b="1" i="0" dirty="0">
                <a:solidFill>
                  <a:srgbClr val="006699"/>
                </a:solidFill>
                <a:effectLst/>
                <a:latin typeface="Consolas" panose="020B0609020204030204" pitchFamily="49" charset="0"/>
              </a:rPr>
              <a:t>public</a:t>
            </a:r>
            <a:r>
              <a:rPr lang="en-US" b="0" i="0" dirty="0">
                <a:solidFill>
                  <a:srgbClr val="000000"/>
                </a:solidFill>
                <a:effectLst/>
                <a:latin typeface="Consolas" panose="020B0609020204030204" pitchFamily="49" charset="0"/>
              </a:rPr>
              <a:t> </a:t>
            </a:r>
            <a:r>
              <a:rPr lang="en-US" b="1" i="0" dirty="0">
                <a:solidFill>
                  <a:srgbClr val="006699"/>
                </a:solidFill>
                <a:effectLst/>
                <a:latin typeface="Consolas" panose="020B0609020204030204" pitchFamily="49" charset="0"/>
              </a:rPr>
              <a:t>class</a:t>
            </a:r>
            <a:r>
              <a:rPr lang="en-US" b="0" i="0" dirty="0">
                <a:solidFill>
                  <a:srgbClr val="000000"/>
                </a:solidFill>
                <a:effectLst/>
                <a:latin typeface="Consolas" panose="020B0609020204030204" pitchFamily="49" charset="0"/>
              </a:rPr>
              <a:t> Program {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[Test]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ExpectedException</a:t>
            </a:r>
            <a:r>
              <a:rPr lang="en-US" b="0" i="0" dirty="0">
                <a:solidFill>
                  <a:srgbClr val="000000"/>
                </a:solidFill>
                <a:effectLst/>
                <a:latin typeface="Consolas" panose="020B0609020204030204" pitchFamily="49" charset="0"/>
              </a:rPr>
              <a:t>(</a:t>
            </a:r>
            <a:r>
              <a:rPr lang="en-US" b="1" i="0" dirty="0" err="1">
                <a:solidFill>
                  <a:srgbClr val="006699"/>
                </a:solidFill>
                <a:effectLst/>
                <a:latin typeface="Consolas" panose="020B0609020204030204" pitchFamily="49" charset="0"/>
              </a:rPr>
              <a:t>typeof</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DivideByZeroException</a:t>
            </a:r>
            <a:r>
              <a:rPr lang="en-US" b="0" i="0" dirty="0">
                <a:solidFill>
                  <a:srgbClr val="000000"/>
                </a:solidFill>
                <a:effectLst/>
                <a:latin typeface="Consolas" panose="020B0609020204030204" pitchFamily="49" charset="0"/>
              </a:rPr>
              <a:t>))]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a:t>
            </a:r>
            <a:r>
              <a:rPr lang="en-US" b="1" i="0" dirty="0">
                <a:solidFill>
                  <a:srgbClr val="006699"/>
                </a:solidFill>
                <a:effectLst/>
                <a:latin typeface="Consolas" panose="020B0609020204030204" pitchFamily="49" charset="0"/>
              </a:rPr>
              <a:t>public</a:t>
            </a:r>
            <a:r>
              <a:rPr lang="en-US" b="0" i="0" dirty="0">
                <a:solidFill>
                  <a:srgbClr val="000000"/>
                </a:solidFill>
                <a:effectLst/>
                <a:latin typeface="Consolas" panose="020B0609020204030204" pitchFamily="49" charset="0"/>
              </a:rPr>
              <a:t> </a:t>
            </a:r>
            <a:r>
              <a:rPr lang="en-US" b="1" i="0" dirty="0">
                <a:solidFill>
                  <a:srgbClr val="006699"/>
                </a:solidFill>
                <a:effectLst/>
                <a:latin typeface="Consolas" panose="020B0609020204030204" pitchFamily="49" charset="0"/>
              </a:rPr>
              <a:t>void</a:t>
            </a:r>
            <a:r>
              <a:rPr lang="en-US" b="0" i="0" dirty="0">
                <a:solidFill>
                  <a:srgbClr val="000000"/>
                </a:solidFill>
                <a:effectLst/>
                <a:latin typeface="Consolas" panose="020B0609020204030204" pitchFamily="49" charset="0"/>
              </a:rPr>
              <a:t> Test() {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a:t>
            </a:r>
            <a:r>
              <a:rPr lang="en-US" b="1" i="0" dirty="0">
                <a:solidFill>
                  <a:srgbClr val="006699"/>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i</a:t>
            </a:r>
            <a:r>
              <a:rPr lang="en-US" b="0" i="0" dirty="0">
                <a:solidFill>
                  <a:srgbClr val="000000"/>
                </a:solidFill>
                <a:effectLst/>
                <a:latin typeface="Consolas" panose="020B0609020204030204" pitchFamily="49" charset="0"/>
              </a:rPr>
              <a:t> = 10, j = 0, x;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x = </a:t>
            </a:r>
            <a:r>
              <a:rPr lang="en-US" b="0" i="0" dirty="0" err="1">
                <a:solidFill>
                  <a:srgbClr val="000000"/>
                </a:solidFill>
                <a:effectLst/>
                <a:latin typeface="Consolas" panose="020B0609020204030204" pitchFamily="49" charset="0"/>
              </a:rPr>
              <a:t>i</a:t>
            </a:r>
            <a:r>
              <a:rPr lang="en-US" b="0" i="0" dirty="0">
                <a:solidFill>
                  <a:srgbClr val="000000"/>
                </a:solidFill>
                <a:effectLst/>
                <a:latin typeface="Consolas" panose="020B0609020204030204" pitchFamily="49" charset="0"/>
              </a:rPr>
              <a:t> / j;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a:t>
            </a:r>
            <a:endParaRPr lang="en-US"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150191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A58D6C-359C-1FD2-6257-C4EA0181645B}"/>
              </a:ext>
            </a:extLst>
          </p:cNvPr>
          <p:cNvSpPr txBox="1"/>
          <p:nvPr/>
        </p:nvSpPr>
        <p:spPr>
          <a:xfrm>
            <a:off x="834500" y="766062"/>
            <a:ext cx="8369423" cy="2308324"/>
          </a:xfrm>
          <a:prstGeom prst="rect">
            <a:avLst/>
          </a:prstGeom>
          <a:noFill/>
        </p:spPr>
        <p:txBody>
          <a:bodyPr wrap="square">
            <a:spAutoFit/>
          </a:bodyPr>
          <a:lstStyle/>
          <a:p>
            <a:pPr algn="just" fontAlgn="base"/>
            <a:r>
              <a:rPr lang="en-US" b="0" i="0" dirty="0">
                <a:solidFill>
                  <a:srgbClr val="000000"/>
                </a:solidFill>
                <a:effectLst/>
                <a:latin typeface="Droid Serif"/>
              </a:rPr>
              <a:t>we write our first </a:t>
            </a:r>
            <a:r>
              <a:rPr lang="en-US" b="0" i="0" dirty="0" err="1">
                <a:solidFill>
                  <a:srgbClr val="000000"/>
                </a:solidFill>
                <a:effectLst/>
                <a:latin typeface="Droid Serif"/>
              </a:rPr>
              <a:t>NUnit</a:t>
            </a:r>
            <a:r>
              <a:rPr lang="en-US" b="0" i="0" dirty="0">
                <a:solidFill>
                  <a:srgbClr val="000000"/>
                </a:solidFill>
                <a:effectLst/>
                <a:latin typeface="Droid Serif"/>
              </a:rPr>
              <a:t> test case example method code. A test case body is divided into three sections "AAA".</a:t>
            </a:r>
          </a:p>
          <a:p>
            <a:pPr algn="just" fontAlgn="base"/>
            <a:r>
              <a:rPr lang="en-US" b="0" i="0" dirty="0">
                <a:solidFill>
                  <a:srgbClr val="000000"/>
                </a:solidFill>
                <a:effectLst/>
                <a:latin typeface="Droid Serif"/>
              </a:rPr>
              <a:t>"AAA" denotes the Arrange, Act, and Assert.</a:t>
            </a:r>
          </a:p>
          <a:p>
            <a:pPr algn="just" fontAlgn="base"/>
            <a:r>
              <a:rPr lang="en-US" b="1" i="0" dirty="0">
                <a:solidFill>
                  <a:srgbClr val="000000"/>
                </a:solidFill>
                <a:effectLst/>
                <a:latin typeface="inherit"/>
              </a:rPr>
              <a:t>Arrange:</a:t>
            </a:r>
            <a:r>
              <a:rPr lang="en-US" b="0" i="0" dirty="0">
                <a:solidFill>
                  <a:srgbClr val="000000"/>
                </a:solidFill>
                <a:effectLst/>
                <a:latin typeface="Droid Serif"/>
              </a:rPr>
              <a:t> In Arrange section, we will initialize everything which we are required to run the test case. It includes any dependencies and data needed.</a:t>
            </a:r>
          </a:p>
          <a:p>
            <a:pPr algn="just" fontAlgn="base"/>
            <a:r>
              <a:rPr lang="en-US" b="1" i="0" dirty="0">
                <a:solidFill>
                  <a:srgbClr val="000000"/>
                </a:solidFill>
                <a:effectLst/>
                <a:latin typeface="inherit"/>
              </a:rPr>
              <a:t>Act:</a:t>
            </a:r>
            <a:r>
              <a:rPr lang="en-US" b="0" i="0" dirty="0">
                <a:solidFill>
                  <a:srgbClr val="000000"/>
                </a:solidFill>
                <a:effectLst/>
                <a:latin typeface="Droid Serif"/>
              </a:rPr>
              <a:t> In Act section, we call the business logic method which behavior we want to test.</a:t>
            </a:r>
          </a:p>
          <a:p>
            <a:pPr algn="just" fontAlgn="base"/>
            <a:r>
              <a:rPr lang="en-US" b="1" i="0" dirty="0">
                <a:solidFill>
                  <a:srgbClr val="000000"/>
                </a:solidFill>
                <a:effectLst/>
                <a:latin typeface="inherit"/>
              </a:rPr>
              <a:t>Assert:</a:t>
            </a:r>
            <a:r>
              <a:rPr lang="en-US" b="0" i="0" dirty="0">
                <a:solidFill>
                  <a:srgbClr val="000000"/>
                </a:solidFill>
                <a:effectLst/>
                <a:latin typeface="Droid Serif"/>
              </a:rPr>
              <a:t> Specify the criteria for passing the test case. If these criteria passed, that means test case is passed else failed.</a:t>
            </a:r>
          </a:p>
        </p:txBody>
      </p:sp>
    </p:spTree>
    <p:extLst>
      <p:ext uri="{BB962C8B-B14F-4D97-AF65-F5344CB8AC3E}">
        <p14:creationId xmlns:p14="http://schemas.microsoft.com/office/powerpoint/2010/main" val="248976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E56A20-61B9-C989-9919-B765756F11ED}"/>
              </a:ext>
            </a:extLst>
          </p:cNvPr>
          <p:cNvSpPr txBox="1"/>
          <p:nvPr/>
        </p:nvSpPr>
        <p:spPr>
          <a:xfrm>
            <a:off x="1218460" y="467843"/>
            <a:ext cx="6094520" cy="369332"/>
          </a:xfrm>
          <a:prstGeom prst="rect">
            <a:avLst/>
          </a:prstGeom>
          <a:noFill/>
        </p:spPr>
        <p:txBody>
          <a:bodyPr wrap="square">
            <a:spAutoFit/>
          </a:bodyPr>
          <a:lstStyle/>
          <a:p>
            <a:pPr algn="l"/>
            <a:r>
              <a:rPr lang="en-IN" b="0" i="0" u="none" strike="noStrike" dirty="0">
                <a:solidFill>
                  <a:srgbClr val="000000"/>
                </a:solidFill>
                <a:effectLst/>
                <a:latin typeface="Lato" panose="020F0502020204030203" pitchFamily="34" charset="0"/>
              </a:rPr>
              <a:t>Assertions- Constraint Model</a:t>
            </a:r>
          </a:p>
        </p:txBody>
      </p:sp>
      <p:sp>
        <p:nvSpPr>
          <p:cNvPr id="5" name="TextBox 4">
            <a:extLst>
              <a:ext uri="{FF2B5EF4-FFF2-40B4-BE49-F238E27FC236}">
                <a16:creationId xmlns:a16="http://schemas.microsoft.com/office/drawing/2014/main" id="{F1DC018F-3E64-893B-6E6A-D5F2015F1BED}"/>
              </a:ext>
            </a:extLst>
          </p:cNvPr>
          <p:cNvSpPr txBox="1"/>
          <p:nvPr/>
        </p:nvSpPr>
        <p:spPr>
          <a:xfrm>
            <a:off x="1156315" y="984499"/>
            <a:ext cx="9523521" cy="923330"/>
          </a:xfrm>
          <a:prstGeom prst="rect">
            <a:avLst/>
          </a:prstGeom>
          <a:noFill/>
        </p:spPr>
        <p:txBody>
          <a:bodyPr wrap="square">
            <a:spAutoFit/>
          </a:bodyPr>
          <a:lstStyle/>
          <a:p>
            <a:r>
              <a:rPr lang="en-US" b="0" i="0" dirty="0">
                <a:solidFill>
                  <a:srgbClr val="555555"/>
                </a:solidFill>
                <a:effectLst/>
                <a:latin typeface="ubuntu" panose="020B0604020202020204" pitchFamily="34" charset="0"/>
              </a:rPr>
              <a:t>The constraint-based Assert model uses a single method of the Assert class for all assertions. The logic necessary to carry out each assertion is embedded in the constraint object passed as the second parameter to that method.</a:t>
            </a:r>
            <a:endParaRPr lang="en-IN" dirty="0"/>
          </a:p>
        </p:txBody>
      </p:sp>
      <p:sp>
        <p:nvSpPr>
          <p:cNvPr id="8" name="TextBox 7">
            <a:extLst>
              <a:ext uri="{FF2B5EF4-FFF2-40B4-BE49-F238E27FC236}">
                <a16:creationId xmlns:a16="http://schemas.microsoft.com/office/drawing/2014/main" id="{E6A34B57-9367-478C-630F-2816A24106E1}"/>
              </a:ext>
            </a:extLst>
          </p:cNvPr>
          <p:cNvSpPr txBox="1"/>
          <p:nvPr/>
        </p:nvSpPr>
        <p:spPr>
          <a:xfrm>
            <a:off x="1347185" y="2930422"/>
            <a:ext cx="9141780" cy="2308324"/>
          </a:xfrm>
          <a:prstGeom prst="rect">
            <a:avLst/>
          </a:prstGeom>
          <a:noFill/>
        </p:spPr>
        <p:txBody>
          <a:bodyPr wrap="square">
            <a:spAutoFit/>
          </a:bodyPr>
          <a:lstStyle/>
          <a:p>
            <a:r>
              <a:rPr lang="en-US" dirty="0" err="1"/>
              <a:t>Assert.That</a:t>
            </a:r>
            <a:r>
              <a:rPr lang="en-US" dirty="0"/>
              <a:t>(28, </a:t>
            </a:r>
            <a:r>
              <a:rPr lang="en-US" dirty="0" err="1"/>
              <a:t>Is.EqualTo</a:t>
            </a:r>
            <a:r>
              <a:rPr lang="en-US" dirty="0"/>
              <a:t>(_</a:t>
            </a:r>
            <a:r>
              <a:rPr lang="en-US" dirty="0" err="1"/>
              <a:t>actualFuel</a:t>
            </a:r>
            <a:r>
              <a:rPr lang="en-US" dirty="0"/>
              <a:t>)); // Tests whether the specified values are equal. </a:t>
            </a:r>
          </a:p>
          <a:p>
            <a:r>
              <a:rPr lang="en-US" dirty="0" err="1"/>
              <a:t>Assert.That</a:t>
            </a:r>
            <a:r>
              <a:rPr lang="en-US" dirty="0"/>
              <a:t>(28, </a:t>
            </a:r>
            <a:r>
              <a:rPr lang="en-US" dirty="0" err="1"/>
              <a:t>Is.Not.EqualTo</a:t>
            </a:r>
            <a:r>
              <a:rPr lang="en-US" dirty="0"/>
              <a:t>(_</a:t>
            </a:r>
            <a:r>
              <a:rPr lang="en-US" dirty="0" err="1"/>
              <a:t>actualFuel</a:t>
            </a:r>
            <a:r>
              <a:rPr lang="en-US" dirty="0"/>
              <a:t>)); // Tests whether the specified values are unequal. Same as </a:t>
            </a:r>
            <a:r>
              <a:rPr lang="en-US" dirty="0" err="1"/>
              <a:t>AreEqual</a:t>
            </a:r>
            <a:r>
              <a:rPr lang="en-US" dirty="0"/>
              <a:t> for numeric values.</a:t>
            </a:r>
          </a:p>
          <a:p>
            <a:r>
              <a:rPr lang="en-US" dirty="0" err="1"/>
              <a:t>Assert.That</a:t>
            </a:r>
            <a:r>
              <a:rPr lang="en-US" dirty="0"/>
              <a:t>(_</a:t>
            </a:r>
            <a:r>
              <a:rPr lang="en-US" dirty="0" err="1"/>
              <a:t>expectedRocket</a:t>
            </a:r>
            <a:r>
              <a:rPr lang="en-US" dirty="0"/>
              <a:t>, </a:t>
            </a:r>
            <a:r>
              <a:rPr lang="en-US" dirty="0" err="1"/>
              <a:t>Is.SameAs</a:t>
            </a:r>
            <a:r>
              <a:rPr lang="en-US" dirty="0"/>
              <a:t>(_</a:t>
            </a:r>
            <a:r>
              <a:rPr lang="en-US" dirty="0" err="1"/>
              <a:t>actualRocket</a:t>
            </a:r>
            <a:r>
              <a:rPr lang="en-US" dirty="0"/>
              <a:t>)); // Tests whether the specified objects both refer to the same object</a:t>
            </a:r>
          </a:p>
          <a:p>
            <a:r>
              <a:rPr lang="en-US" dirty="0" err="1"/>
              <a:t>Assert.That</a:t>
            </a:r>
            <a:r>
              <a:rPr lang="en-US" dirty="0"/>
              <a:t>(_</a:t>
            </a:r>
            <a:r>
              <a:rPr lang="en-US" dirty="0" err="1"/>
              <a:t>expectedRocket</a:t>
            </a:r>
            <a:r>
              <a:rPr lang="en-US" dirty="0"/>
              <a:t>, </a:t>
            </a:r>
            <a:r>
              <a:rPr lang="en-US" dirty="0" err="1"/>
              <a:t>Is.Not.SameAs</a:t>
            </a:r>
            <a:r>
              <a:rPr lang="en-US" dirty="0"/>
              <a:t>(_</a:t>
            </a:r>
            <a:r>
              <a:rPr lang="en-US" dirty="0" err="1"/>
              <a:t>actualRocket</a:t>
            </a:r>
            <a:r>
              <a:rPr lang="en-US" dirty="0"/>
              <a:t>)); // Tests whether the specified objects refer to different objects</a:t>
            </a:r>
          </a:p>
          <a:p>
            <a:r>
              <a:rPr lang="en-US" dirty="0" err="1"/>
              <a:t>Assert.That</a:t>
            </a:r>
            <a:r>
              <a:rPr lang="en-US" dirty="0"/>
              <a:t>(_</a:t>
            </a:r>
            <a:r>
              <a:rPr lang="en-US" dirty="0" err="1"/>
              <a:t>isThereEnoughFuel</a:t>
            </a:r>
            <a:r>
              <a:rPr lang="en-US" dirty="0"/>
              <a:t>, </a:t>
            </a:r>
            <a:r>
              <a:rPr lang="en-US" dirty="0" err="1"/>
              <a:t>Is.True</a:t>
            </a:r>
            <a:r>
              <a:rPr lang="en-US" dirty="0"/>
              <a:t>); // Tests whether the specified condition is true</a:t>
            </a:r>
            <a:endParaRPr lang="en-IN" dirty="0"/>
          </a:p>
        </p:txBody>
      </p:sp>
    </p:spTree>
    <p:extLst>
      <p:ext uri="{BB962C8B-B14F-4D97-AF65-F5344CB8AC3E}">
        <p14:creationId xmlns:p14="http://schemas.microsoft.com/office/powerpoint/2010/main" val="3180575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format" id="{8A50584D-2DEE-47F4-8FEB-3F8557BFAA88}" vid="{CCFC1CB6-16DE-4034-A851-EBB2E5D2C37E}"/>
    </a:ext>
  </a:extLst>
</a:theme>
</file>

<file path=docProps/app.xml><?xml version="1.0" encoding="utf-8"?>
<Properties xmlns="http://schemas.openxmlformats.org/officeDocument/2006/extended-properties" xmlns:vt="http://schemas.openxmlformats.org/officeDocument/2006/docPropsVTypes">
  <Template>PPT format</Template>
  <TotalTime>506</TotalTime>
  <Words>534</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vt:i4>
      </vt:variant>
    </vt:vector>
  </HeadingPairs>
  <TitlesOfParts>
    <vt:vector size="19" baseType="lpstr">
      <vt:lpstr>Arial</vt:lpstr>
      <vt:lpstr>Calibri</vt:lpstr>
      <vt:lpstr>Calibri Light</vt:lpstr>
      <vt:lpstr>Consolas</vt:lpstr>
      <vt:lpstr>Droid Serif</vt:lpstr>
      <vt:lpstr>inherit</vt:lpstr>
      <vt:lpstr>Lato</vt:lpstr>
      <vt:lpstr>Maax</vt:lpstr>
      <vt:lpstr>open sans</vt:lpstr>
      <vt:lpstr>Segoe UI</vt:lpstr>
      <vt:lpstr>Trebuchet MS</vt:lpstr>
      <vt:lpstr>ubuntu</vt:lpstr>
      <vt:lpstr>2018</vt:lpstr>
      <vt:lpstr>Nunit Testing in C#</vt:lpstr>
      <vt:lpstr>NUnit Testing Framework</vt:lpstr>
      <vt:lpstr>PowerPoint Presentation</vt:lpstr>
      <vt:lpstr>PowerPoint Presentation</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Nunit Testing in C#</dc:title>
  <dc:creator>Sarita Lad</dc:creator>
  <cp:lastModifiedBy>Sarita Lad</cp:lastModifiedBy>
  <cp:revision>5</cp:revision>
  <dcterms:created xsi:type="dcterms:W3CDTF">2022-07-11T08:01:10Z</dcterms:created>
  <dcterms:modified xsi:type="dcterms:W3CDTF">2022-09-21T03:55:54Z</dcterms:modified>
</cp:coreProperties>
</file>