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86" r:id="rId2"/>
    <p:sldId id="289" r:id="rId3"/>
    <p:sldId id="306" r:id="rId4"/>
    <p:sldId id="290" r:id="rId5"/>
    <p:sldId id="292" r:id="rId6"/>
    <p:sldId id="291" r:id="rId7"/>
    <p:sldId id="287" r:id="rId8"/>
    <p:sldId id="288"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8" r:id="rId24"/>
    <p:sldId id="309" r:id="rId25"/>
    <p:sldId id="310" r:id="rId26"/>
    <p:sldId id="256"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5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5" d="100"/>
          <a:sy n="65" d="100"/>
        </p:scale>
        <p:origin x="43"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314C-E7D4-2E4C-4351-89B1A08EB15C}"/>
              </a:ext>
            </a:extLst>
          </p:cNvPr>
          <p:cNvSpPr>
            <a:spLocks noGrp="1"/>
          </p:cNvSpPr>
          <p:nvPr>
            <p:ph type="title"/>
          </p:nvPr>
        </p:nvSpPr>
        <p:spPr/>
        <p:txBody>
          <a:bodyPr/>
          <a:lstStyle/>
          <a:p>
            <a:r>
              <a:rPr lang="en-IN" dirty="0"/>
              <a:t>What is </a:t>
            </a:r>
            <a:r>
              <a:rPr lang="en-IN" dirty="0" err="1"/>
              <a:t>RestFul</a:t>
            </a:r>
            <a:r>
              <a:rPr lang="en-IN" dirty="0"/>
              <a:t> WEBAPI service?</a:t>
            </a:r>
          </a:p>
        </p:txBody>
      </p:sp>
      <p:sp>
        <p:nvSpPr>
          <p:cNvPr id="3" name="Text Placeholder 2">
            <a:extLst>
              <a:ext uri="{FF2B5EF4-FFF2-40B4-BE49-F238E27FC236}">
                <a16:creationId xmlns:a16="http://schemas.microsoft.com/office/drawing/2014/main" id="{0DFDC96E-7152-7B88-36AE-DC136259B39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7897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A4B6-4F9F-A5EC-AB75-8CEB405AA328}"/>
              </a:ext>
            </a:extLst>
          </p:cNvPr>
          <p:cNvSpPr>
            <a:spLocks noGrp="1"/>
          </p:cNvSpPr>
          <p:nvPr>
            <p:ph type="title"/>
          </p:nvPr>
        </p:nvSpPr>
        <p:spPr/>
        <p:txBody>
          <a:bodyPr/>
          <a:lstStyle/>
          <a:p>
            <a:r>
              <a:rPr lang="en-IN" dirty="0"/>
              <a:t>http verbs:</a:t>
            </a:r>
          </a:p>
        </p:txBody>
      </p:sp>
      <p:sp>
        <p:nvSpPr>
          <p:cNvPr id="4" name="TextBox 3">
            <a:extLst>
              <a:ext uri="{FF2B5EF4-FFF2-40B4-BE49-F238E27FC236}">
                <a16:creationId xmlns:a16="http://schemas.microsoft.com/office/drawing/2014/main" id="{A9B917CE-073D-5F81-C231-29179E8191B7}"/>
              </a:ext>
            </a:extLst>
          </p:cNvPr>
          <p:cNvSpPr txBox="1"/>
          <p:nvPr/>
        </p:nvSpPr>
        <p:spPr>
          <a:xfrm>
            <a:off x="838200" y="1783894"/>
            <a:ext cx="10287000" cy="4093428"/>
          </a:xfrm>
          <a:prstGeom prst="rect">
            <a:avLst/>
          </a:prstGeom>
          <a:noFill/>
        </p:spPr>
        <p:txBody>
          <a:bodyPr wrap="square">
            <a:spAutoFit/>
          </a:bodyPr>
          <a:lstStyle/>
          <a:p>
            <a:pPr algn="l" fontAlgn="base">
              <a:buFont typeface="Arial" panose="020B0604020202020204" pitchFamily="34" charset="0"/>
              <a:buChar char="•"/>
            </a:pPr>
            <a:r>
              <a:rPr lang="en-US" sz="2000" b="1" i="0" dirty="0">
                <a:solidFill>
                  <a:srgbClr val="273239"/>
                </a:solidFill>
                <a:effectLst/>
                <a:latin typeface="urw-din"/>
              </a:rPr>
              <a:t>PUT: </a:t>
            </a:r>
            <a:r>
              <a:rPr lang="en-US" sz="2000" b="0" i="0" dirty="0">
                <a:solidFill>
                  <a:srgbClr val="273239"/>
                </a:solidFill>
                <a:effectLst/>
                <a:latin typeface="urw-din"/>
              </a:rPr>
              <a:t>It is used for </a:t>
            </a:r>
            <a:r>
              <a:rPr lang="en-US" sz="2000" b="1" i="0" dirty="0">
                <a:solidFill>
                  <a:srgbClr val="273239"/>
                </a:solidFill>
                <a:effectLst/>
                <a:latin typeface="urw-din"/>
              </a:rPr>
              <a:t>updating</a:t>
            </a:r>
            <a:r>
              <a:rPr lang="en-US" sz="2000" b="0" i="0" dirty="0">
                <a:solidFill>
                  <a:srgbClr val="273239"/>
                </a:solidFill>
                <a:effectLst/>
                <a:latin typeface="urw-din"/>
              </a:rPr>
              <a:t> the capabilities. However, PUT can also be used to </a:t>
            </a:r>
            <a:r>
              <a:rPr lang="en-US" sz="2000" b="1" i="0" dirty="0">
                <a:solidFill>
                  <a:srgbClr val="273239"/>
                </a:solidFill>
                <a:effectLst/>
                <a:latin typeface="urw-din"/>
              </a:rPr>
              <a:t>create</a:t>
            </a:r>
            <a:r>
              <a:rPr lang="en-US" sz="2000" b="0" i="0" dirty="0">
                <a:solidFill>
                  <a:srgbClr val="273239"/>
                </a:solidFill>
                <a:effectLst/>
                <a:latin typeface="urw-din"/>
              </a:rPr>
              <a:t> a resource in the case where the resource ID is chosen by the client instead of by the server. In other words, if the PUT is to a URI that contains the value of a non-existent resource ID. On successful update, return 200 (or 204 if not returning any content in the body) from a PUT. If using PUT for create, return HTTP status 201 on successful creation. PUT is not safe operation but it’s idempotent. </a:t>
            </a:r>
          </a:p>
          <a:p>
            <a:pPr algn="l" fontAlgn="base">
              <a:buFont typeface="Arial" panose="020B0604020202020204" pitchFamily="34" charset="0"/>
              <a:buChar char="•"/>
            </a:pPr>
            <a:r>
              <a:rPr lang="en-US" sz="2000" b="1" i="0" dirty="0">
                <a:solidFill>
                  <a:srgbClr val="273239"/>
                </a:solidFill>
                <a:effectLst/>
                <a:latin typeface="urw-din"/>
              </a:rPr>
              <a:t>PATCH: </a:t>
            </a:r>
            <a:r>
              <a:rPr lang="en-US" sz="2000" b="0" i="0" dirty="0">
                <a:solidFill>
                  <a:srgbClr val="273239"/>
                </a:solidFill>
                <a:effectLst/>
                <a:latin typeface="urw-din"/>
              </a:rPr>
              <a:t>It is used to </a:t>
            </a:r>
            <a:r>
              <a:rPr lang="en-US" sz="2000" b="1" i="0" dirty="0">
                <a:solidFill>
                  <a:srgbClr val="273239"/>
                </a:solidFill>
                <a:effectLst/>
                <a:latin typeface="urw-din"/>
              </a:rPr>
              <a:t>modify</a:t>
            </a:r>
            <a:r>
              <a:rPr lang="en-US" sz="2000" b="0" i="0" dirty="0">
                <a:solidFill>
                  <a:srgbClr val="273239"/>
                </a:solidFill>
                <a:effectLst/>
                <a:latin typeface="urw-din"/>
              </a:rPr>
              <a:t> capabilities. The PATCH request only needs to contain the changes to the resource, not the complete resource. 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 PATCH is neither safe nor idempotent. </a:t>
            </a:r>
          </a:p>
          <a:p>
            <a:pPr algn="l" fontAlgn="base">
              <a:buFont typeface="Arial" panose="020B0604020202020204" pitchFamily="34" charset="0"/>
              <a:buChar char="•"/>
            </a:pPr>
            <a:r>
              <a:rPr lang="en-US" sz="2000" b="1" i="0" dirty="0">
                <a:solidFill>
                  <a:srgbClr val="273239"/>
                </a:solidFill>
                <a:effectLst/>
                <a:latin typeface="urw-din"/>
              </a:rPr>
              <a:t>DELETE: </a:t>
            </a:r>
            <a:r>
              <a:rPr lang="en-US" sz="2000" b="0" i="0" dirty="0">
                <a:solidFill>
                  <a:srgbClr val="273239"/>
                </a:solidFill>
                <a:effectLst/>
                <a:latin typeface="urw-din"/>
              </a:rPr>
              <a:t>It is used to </a:t>
            </a:r>
            <a:r>
              <a:rPr lang="en-US" sz="2000" b="1" i="0" dirty="0">
                <a:solidFill>
                  <a:srgbClr val="273239"/>
                </a:solidFill>
                <a:effectLst/>
                <a:latin typeface="urw-din"/>
              </a:rPr>
              <a:t>delete</a:t>
            </a:r>
            <a:r>
              <a:rPr lang="en-US" sz="2000" b="0" i="0" dirty="0">
                <a:solidFill>
                  <a:srgbClr val="273239"/>
                </a:solidFill>
                <a:effectLst/>
                <a:latin typeface="urw-din"/>
              </a:rPr>
              <a:t> a resource identified by a URI. On successful deletion, return HTTP status 200 (OK) along with a response body. </a:t>
            </a:r>
          </a:p>
        </p:txBody>
      </p:sp>
    </p:spTree>
    <p:extLst>
      <p:ext uri="{BB962C8B-B14F-4D97-AF65-F5344CB8AC3E}">
        <p14:creationId xmlns:p14="http://schemas.microsoft.com/office/powerpoint/2010/main" val="38219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3AD5-0BB8-AF87-8FE2-17661DEADF0A}"/>
              </a:ext>
            </a:extLst>
          </p:cNvPr>
          <p:cNvSpPr>
            <a:spLocks noGrp="1"/>
          </p:cNvSpPr>
          <p:nvPr>
            <p:ph type="title"/>
          </p:nvPr>
        </p:nvSpPr>
        <p:spPr/>
        <p:txBody>
          <a:bodyPr/>
          <a:lstStyle/>
          <a:p>
            <a:r>
              <a:rPr lang="en-US" dirty="0"/>
              <a:t>What is </a:t>
            </a:r>
            <a:r>
              <a:rPr lang="en-IN" b="0" i="0" dirty="0" err="1">
                <a:solidFill>
                  <a:srgbClr val="212121"/>
                </a:solidFill>
                <a:effectLst/>
                <a:latin typeface="Roboto" panose="02000000000000000000" pitchFamily="2" charset="0"/>
              </a:rPr>
              <a:t>HttpResponseMessage</a:t>
            </a:r>
            <a:r>
              <a:rPr lang="en-IN" b="0" i="0" dirty="0">
                <a:solidFill>
                  <a:srgbClr val="212121"/>
                </a:solidFill>
                <a:effectLst/>
                <a:latin typeface="Roboto" panose="02000000000000000000" pitchFamily="2" charset="0"/>
              </a:rPr>
              <a:t>?</a:t>
            </a:r>
            <a:br>
              <a:rPr lang="en-IN" b="0" i="0" dirty="0">
                <a:solidFill>
                  <a:srgbClr val="212121"/>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id="{8BF5852C-6FED-1CEA-4E38-1AFD4DEFEFA8}"/>
              </a:ext>
            </a:extLst>
          </p:cNvPr>
          <p:cNvSpPr txBox="1"/>
          <p:nvPr/>
        </p:nvSpPr>
        <p:spPr>
          <a:xfrm>
            <a:off x="838200" y="1893167"/>
            <a:ext cx="8305800" cy="1631216"/>
          </a:xfrm>
          <a:prstGeom prst="rect">
            <a:avLst/>
          </a:prstGeom>
          <a:noFill/>
        </p:spPr>
        <p:txBody>
          <a:bodyPr wrap="square">
            <a:spAutoFit/>
          </a:bodyPr>
          <a:lstStyle/>
          <a:p>
            <a:r>
              <a:rPr lang="en-US" sz="2000" b="0" i="0" dirty="0">
                <a:solidFill>
                  <a:srgbClr val="202124"/>
                </a:solidFill>
                <a:effectLst/>
                <a:latin typeface="arial" panose="020B0604020202020204" pitchFamily="34" charset="0"/>
              </a:rPr>
              <a:t>A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allows us to work with the HTTP protocol (for example, with the headers property) and unifies our return type. In simple words an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is </a:t>
            </a:r>
            <a:r>
              <a:rPr lang="en-US" sz="2000" b="1" i="0" dirty="0">
                <a:solidFill>
                  <a:srgbClr val="202124"/>
                </a:solidFill>
                <a:effectLst/>
                <a:latin typeface="arial" panose="020B0604020202020204" pitchFamily="34" charset="0"/>
              </a:rPr>
              <a:t>a way of returning a message/data from your action</a:t>
            </a:r>
            <a:r>
              <a:rPr lang="en-US" sz="2000" b="0" i="0" dirty="0">
                <a:solidFill>
                  <a:srgbClr val="202124"/>
                </a:solidFill>
                <a:effectLst/>
                <a:latin typeface="arial" panose="020B0604020202020204" pitchFamily="34" charset="0"/>
              </a:rPr>
              <a:t>.</a:t>
            </a:r>
          </a:p>
          <a:p>
            <a:endParaRPr lang="en-IN" sz="2000" dirty="0"/>
          </a:p>
        </p:txBody>
      </p:sp>
      <p:sp>
        <p:nvSpPr>
          <p:cNvPr id="6" name="TextBox 5">
            <a:extLst>
              <a:ext uri="{FF2B5EF4-FFF2-40B4-BE49-F238E27FC236}">
                <a16:creationId xmlns:a16="http://schemas.microsoft.com/office/drawing/2014/main" id="{7CEC57E2-91C4-82DD-D339-40448A1A92D6}"/>
              </a:ext>
            </a:extLst>
          </p:cNvPr>
          <p:cNvSpPr txBox="1"/>
          <p:nvPr/>
        </p:nvSpPr>
        <p:spPr>
          <a:xfrm>
            <a:off x="1148861" y="3850921"/>
            <a:ext cx="8206154" cy="1477328"/>
          </a:xfrm>
          <a:prstGeom prst="rect">
            <a:avLst/>
          </a:prstGeom>
          <a:noFill/>
        </p:spPr>
        <p:txBody>
          <a:bodyPr wrap="square">
            <a:spAutoFit/>
          </a:bodyPr>
          <a:lstStyle/>
          <a:p>
            <a:r>
              <a:rPr lang="en-US" dirty="0"/>
              <a:t>Syntax or Structure of  </a:t>
            </a:r>
            <a:r>
              <a:rPr lang="en-US" dirty="0" err="1"/>
              <a:t>HttpResponseMessage</a:t>
            </a:r>
            <a:endParaRPr lang="en-US" dirty="0"/>
          </a:p>
          <a:p>
            <a:r>
              <a:rPr lang="en-US" dirty="0"/>
              <a:t>public </a:t>
            </a:r>
            <a:r>
              <a:rPr lang="en-US" dirty="0" err="1"/>
              <a:t>HttpResponseMessage</a:t>
            </a:r>
            <a:r>
              <a:rPr lang="en-US" dirty="0"/>
              <a:t> </a:t>
            </a:r>
            <a:r>
              <a:rPr lang="en-US" dirty="0" err="1"/>
              <a:t>ActionName</a:t>
            </a:r>
            <a:r>
              <a:rPr lang="en-US" dirty="0"/>
              <a:t>(parameter(s))  </a:t>
            </a:r>
          </a:p>
          <a:p>
            <a:r>
              <a:rPr lang="en-US" dirty="0"/>
              <a:t>{  </a:t>
            </a:r>
          </a:p>
          <a:p>
            <a:r>
              <a:rPr lang="en-US" dirty="0"/>
              <a:t>   return //status with data (or) status (or) data  </a:t>
            </a:r>
          </a:p>
          <a:p>
            <a:r>
              <a:rPr lang="en-US" dirty="0"/>
              <a:t>} </a:t>
            </a:r>
            <a:endParaRPr lang="en-IN" dirty="0"/>
          </a:p>
        </p:txBody>
      </p:sp>
    </p:spTree>
    <p:extLst>
      <p:ext uri="{BB962C8B-B14F-4D97-AF65-F5344CB8AC3E}">
        <p14:creationId xmlns:p14="http://schemas.microsoft.com/office/powerpoint/2010/main" val="207650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3457-5567-DF9F-B3F7-667310E0772C}"/>
              </a:ext>
            </a:extLst>
          </p:cNvPr>
          <p:cNvSpPr>
            <a:spLocks noGrp="1"/>
          </p:cNvSpPr>
          <p:nvPr>
            <p:ph type="title"/>
          </p:nvPr>
        </p:nvSpPr>
        <p:spPr>
          <a:xfrm>
            <a:off x="662354" y="681648"/>
            <a:ext cx="10515600" cy="1325563"/>
          </a:xfrm>
        </p:spPr>
        <p:txBody>
          <a:bodyPr/>
          <a:lstStyle/>
          <a:p>
            <a:r>
              <a:rPr lang="en-US" b="0" i="0" dirty="0">
                <a:solidFill>
                  <a:srgbClr val="212121"/>
                </a:solidFill>
                <a:effectLst/>
                <a:latin typeface="Roboto" panose="02000000000000000000" pitchFamily="2" charset="0"/>
              </a:rPr>
              <a:t>Why to return a </a:t>
            </a:r>
            <a:r>
              <a:rPr lang="en-US" b="0" i="0" dirty="0" err="1">
                <a:solidFill>
                  <a:srgbClr val="212121"/>
                </a:solidFill>
                <a:effectLst/>
                <a:latin typeface="Roboto" panose="02000000000000000000" pitchFamily="2" charset="0"/>
              </a:rPr>
              <a:t>HttpResponseMessage</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IN" dirty="0"/>
          </a:p>
        </p:txBody>
      </p:sp>
      <p:sp>
        <p:nvSpPr>
          <p:cNvPr id="6" name="TextBox 5">
            <a:extLst>
              <a:ext uri="{FF2B5EF4-FFF2-40B4-BE49-F238E27FC236}">
                <a16:creationId xmlns:a16="http://schemas.microsoft.com/office/drawing/2014/main" id="{4F9EF39B-893C-69CF-E3E7-6B5A0F8BF33A}"/>
              </a:ext>
            </a:extLst>
          </p:cNvPr>
          <p:cNvSpPr txBox="1"/>
          <p:nvPr/>
        </p:nvSpPr>
        <p:spPr>
          <a:xfrm>
            <a:off x="797169" y="1827184"/>
            <a:ext cx="8651631" cy="1477328"/>
          </a:xfrm>
          <a:prstGeom prst="rect">
            <a:avLst/>
          </a:prstGeom>
          <a:noFill/>
        </p:spPr>
        <p:txBody>
          <a:bodyPr wrap="square">
            <a:spAutoFit/>
          </a:bodyPr>
          <a:lstStyle/>
          <a:p>
            <a:r>
              <a:rPr lang="en-US" dirty="0"/>
              <a:t>Let's create a simple get method that will return the Employee data for the id provided.</a:t>
            </a:r>
          </a:p>
          <a:p>
            <a:r>
              <a:rPr lang="en-US" dirty="0"/>
              <a:t>public Employee </a:t>
            </a:r>
            <a:r>
              <a:rPr lang="en-US" dirty="0" err="1"/>
              <a:t>GetEmployee</a:t>
            </a:r>
            <a:r>
              <a:rPr lang="en-US" dirty="0"/>
              <a:t>(int id)  </a:t>
            </a:r>
          </a:p>
          <a:p>
            <a:r>
              <a:rPr lang="en-US" dirty="0"/>
              <a:t>{  </a:t>
            </a:r>
          </a:p>
          <a:p>
            <a:r>
              <a:rPr lang="en-US" dirty="0"/>
              <a:t>   return </a:t>
            </a:r>
            <a:r>
              <a:rPr lang="en-US" dirty="0" err="1"/>
              <a:t>EmployeeContext.Employees.Where</a:t>
            </a:r>
            <a:r>
              <a:rPr lang="en-US" dirty="0"/>
              <a:t>(e =&gt; </a:t>
            </a:r>
            <a:r>
              <a:rPr lang="en-US" dirty="0" err="1"/>
              <a:t>e.Id</a:t>
            </a:r>
            <a:r>
              <a:rPr lang="en-US" dirty="0"/>
              <a:t> == id).</a:t>
            </a:r>
            <a:r>
              <a:rPr lang="en-US" dirty="0" err="1"/>
              <a:t>FirstOrDefault</a:t>
            </a:r>
            <a:r>
              <a:rPr lang="en-US" dirty="0"/>
              <a:t>();  </a:t>
            </a:r>
          </a:p>
          <a:p>
            <a:r>
              <a:rPr lang="en-US" dirty="0"/>
              <a:t>} </a:t>
            </a:r>
            <a:endParaRPr lang="en-IN" dirty="0"/>
          </a:p>
        </p:txBody>
      </p:sp>
      <p:sp>
        <p:nvSpPr>
          <p:cNvPr id="8" name="TextBox 7">
            <a:extLst>
              <a:ext uri="{FF2B5EF4-FFF2-40B4-BE49-F238E27FC236}">
                <a16:creationId xmlns:a16="http://schemas.microsoft.com/office/drawing/2014/main" id="{2D3660A7-AAFC-302B-BB7D-D82075FDE8B7}"/>
              </a:ext>
            </a:extLst>
          </p:cNvPr>
          <p:cNvSpPr txBox="1"/>
          <p:nvPr/>
        </p:nvSpPr>
        <p:spPr>
          <a:xfrm>
            <a:off x="797169" y="3429000"/>
            <a:ext cx="11125200"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As you can see, the method above is fulfilling the requirement; it is returning the Employee details for the Id provided. But what if no such employee exists for the Id provided, it will return the null value with success response. Rather it would be more efficient if we return 404</a:t>
            </a:r>
            <a:r>
              <a:rPr lang="en-US" b="1" i="0" dirty="0">
                <a:solidFill>
                  <a:srgbClr val="212121"/>
                </a:solidFill>
                <a:effectLst/>
                <a:latin typeface="open sans" panose="020B0606030504020204" pitchFamily="34" charset="0"/>
              </a:rPr>
              <a:t> </a:t>
            </a:r>
            <a:r>
              <a:rPr lang="en-US" b="0" i="0" dirty="0">
                <a:solidFill>
                  <a:srgbClr val="212121"/>
                </a:solidFill>
                <a:effectLst/>
                <a:latin typeface="open sans" panose="020B0606030504020204" pitchFamily="34" charset="0"/>
              </a:rPr>
              <a:t>error, with message like “Employee not found”.</a:t>
            </a:r>
            <a:endParaRPr lang="en-IN" dirty="0"/>
          </a:p>
        </p:txBody>
      </p:sp>
    </p:spTree>
    <p:extLst>
      <p:ext uri="{BB962C8B-B14F-4D97-AF65-F5344CB8AC3E}">
        <p14:creationId xmlns:p14="http://schemas.microsoft.com/office/powerpoint/2010/main" val="10372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F3FB98-70C6-5E10-8A47-69AAED0783D1}"/>
              </a:ext>
            </a:extLst>
          </p:cNvPr>
          <p:cNvSpPr txBox="1"/>
          <p:nvPr/>
        </p:nvSpPr>
        <p:spPr>
          <a:xfrm>
            <a:off x="902675" y="1780622"/>
            <a:ext cx="9319847" cy="3970318"/>
          </a:xfrm>
          <a:prstGeom prst="rect">
            <a:avLst/>
          </a:prstGeom>
          <a:noFill/>
        </p:spPr>
        <p:txBody>
          <a:bodyPr wrap="square">
            <a:spAutoFit/>
          </a:bodyPr>
          <a:lstStyle/>
          <a:p>
            <a:r>
              <a:rPr lang="en-IN" dirty="0"/>
              <a:t>// </a:t>
            </a:r>
            <a:r>
              <a:rPr lang="en-IN" dirty="0" err="1"/>
              <a:t>GetEmployee</a:t>
            </a:r>
            <a:r>
              <a:rPr lang="en-IN" dirty="0"/>
              <a:t> action  </a:t>
            </a:r>
          </a:p>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a:t>
            </a:r>
          </a:p>
          <a:p>
            <a:r>
              <a:rPr lang="en-IN" dirty="0"/>
              <a:t>  </a:t>
            </a:r>
          </a:p>
          <a:p>
            <a:r>
              <a:rPr lang="en-IN" dirty="0"/>
              <a:t>} </a:t>
            </a:r>
          </a:p>
        </p:txBody>
      </p:sp>
    </p:spTree>
    <p:extLst>
      <p:ext uri="{BB962C8B-B14F-4D97-AF65-F5344CB8AC3E}">
        <p14:creationId xmlns:p14="http://schemas.microsoft.com/office/powerpoint/2010/main" val="57153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9099-CE86-2EDD-C1C3-81C1140BDC9C}"/>
              </a:ext>
            </a:extLst>
          </p:cNvPr>
          <p:cNvSpPr>
            <a:spLocks noGrp="1"/>
          </p:cNvSpPr>
          <p:nvPr>
            <p:ph type="title"/>
          </p:nvPr>
        </p:nvSpPr>
        <p:spPr>
          <a:xfrm>
            <a:off x="838200" y="0"/>
            <a:ext cx="10515600" cy="1325563"/>
          </a:xfrm>
        </p:spPr>
        <p:txBody>
          <a:bodyPr/>
          <a:lstStyle/>
          <a:p>
            <a:r>
              <a:rPr lang="en-US" dirty="0" err="1"/>
              <a:t>HttpResponseMessge</a:t>
            </a:r>
            <a:r>
              <a:rPr lang="en-US" dirty="0"/>
              <a:t> using try catch</a:t>
            </a:r>
            <a:endParaRPr lang="en-IN" dirty="0"/>
          </a:p>
        </p:txBody>
      </p:sp>
      <p:sp>
        <p:nvSpPr>
          <p:cNvPr id="4" name="TextBox 3">
            <a:extLst>
              <a:ext uri="{FF2B5EF4-FFF2-40B4-BE49-F238E27FC236}">
                <a16:creationId xmlns:a16="http://schemas.microsoft.com/office/drawing/2014/main" id="{59D5E6C9-FD90-033B-0B72-ED145C6B3306}"/>
              </a:ext>
            </a:extLst>
          </p:cNvPr>
          <p:cNvSpPr txBox="1"/>
          <p:nvPr/>
        </p:nvSpPr>
        <p:spPr>
          <a:xfrm>
            <a:off x="838200" y="1080096"/>
            <a:ext cx="8616462" cy="5632311"/>
          </a:xfrm>
          <a:prstGeom prst="rect">
            <a:avLst/>
          </a:prstGeom>
          <a:noFill/>
        </p:spPr>
        <p:txBody>
          <a:bodyPr wrap="square">
            <a:spAutoFit/>
          </a:bodyPr>
          <a:lstStyle/>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try     {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endParaRPr lang="en-IN" dirty="0"/>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     catch (Exception ex)  </a:t>
            </a:r>
          </a:p>
          <a:p>
            <a:r>
              <a:rPr lang="en-IN" dirty="0"/>
              <a:t>   {  </a:t>
            </a:r>
          </a:p>
          <a:p>
            <a:r>
              <a:rPr lang="en-IN" dirty="0"/>
              <a:t>      // Log exception code goes here  </a:t>
            </a:r>
          </a:p>
          <a:p>
            <a:r>
              <a:rPr lang="en-IN" dirty="0"/>
              <a:t>      return </a:t>
            </a:r>
            <a:r>
              <a:rPr lang="en-IN" dirty="0" err="1"/>
              <a:t>Request.CreateErrorResponse</a:t>
            </a:r>
            <a:r>
              <a:rPr lang="en-IN" dirty="0"/>
              <a:t>(</a:t>
            </a:r>
            <a:r>
              <a:rPr lang="en-IN" dirty="0" err="1"/>
              <a:t>HttpStatusCode.InternalServerError</a:t>
            </a:r>
            <a:r>
              <a:rPr lang="en-IN" dirty="0"/>
              <a:t>, "Error </a:t>
            </a:r>
            <a:r>
              <a:rPr lang="en-IN" dirty="0" err="1"/>
              <a:t>occured</a:t>
            </a:r>
            <a:r>
              <a:rPr lang="en-IN" dirty="0"/>
              <a:t> while executing </a:t>
            </a:r>
            <a:r>
              <a:rPr lang="en-IN" dirty="0" err="1"/>
              <a:t>GetEmployee</a:t>
            </a:r>
            <a:r>
              <a:rPr lang="en-IN" dirty="0"/>
              <a:t>”);  </a:t>
            </a:r>
          </a:p>
          <a:p>
            <a:r>
              <a:rPr lang="en-IN" dirty="0"/>
              <a:t>   }  </a:t>
            </a:r>
          </a:p>
          <a:p>
            <a:r>
              <a:rPr lang="en-IN" dirty="0"/>
              <a:t>  } </a:t>
            </a:r>
          </a:p>
        </p:txBody>
      </p:sp>
    </p:spTree>
    <p:extLst>
      <p:ext uri="{BB962C8B-B14F-4D97-AF65-F5344CB8AC3E}">
        <p14:creationId xmlns:p14="http://schemas.microsoft.com/office/powerpoint/2010/main" val="310600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88E7-931A-AF97-857A-1EE1C3F642C1}"/>
              </a:ext>
            </a:extLst>
          </p:cNvPr>
          <p:cNvSpPr>
            <a:spLocks noGrp="1"/>
          </p:cNvSpPr>
          <p:nvPr>
            <p:ph type="title"/>
          </p:nvPr>
        </p:nvSpPr>
        <p:spPr>
          <a:xfrm>
            <a:off x="926123" y="122127"/>
            <a:ext cx="10515600" cy="1325563"/>
          </a:xfrm>
        </p:spPr>
        <p:txBody>
          <a:bodyPr/>
          <a:lstStyle/>
          <a:p>
            <a:r>
              <a:rPr lang="en-US" dirty="0" err="1"/>
              <a:t>HttpStatus</a:t>
            </a:r>
            <a:r>
              <a:rPr lang="en-US" dirty="0"/>
              <a:t> Code</a:t>
            </a:r>
            <a:endParaRPr lang="en-IN" dirty="0"/>
          </a:p>
        </p:txBody>
      </p:sp>
      <p:sp>
        <p:nvSpPr>
          <p:cNvPr id="4" name="TextBox 3">
            <a:extLst>
              <a:ext uri="{FF2B5EF4-FFF2-40B4-BE49-F238E27FC236}">
                <a16:creationId xmlns:a16="http://schemas.microsoft.com/office/drawing/2014/main" id="{A67C7E75-FF13-17C6-7683-0DA1724F25A9}"/>
              </a:ext>
            </a:extLst>
          </p:cNvPr>
          <p:cNvSpPr txBox="1"/>
          <p:nvPr/>
        </p:nvSpPr>
        <p:spPr>
          <a:xfrm>
            <a:off x="1043354" y="1114088"/>
            <a:ext cx="8569569" cy="923330"/>
          </a:xfrm>
          <a:prstGeom prst="rect">
            <a:avLst/>
          </a:prstGeom>
          <a:noFill/>
        </p:spPr>
        <p:txBody>
          <a:bodyPr wrap="square">
            <a:spAutoFit/>
          </a:bodyPr>
          <a:lstStyle/>
          <a:p>
            <a:r>
              <a:rPr lang="en-US" b="0" i="0" dirty="0">
                <a:solidFill>
                  <a:srgbClr val="000000"/>
                </a:solidFill>
                <a:effectLst/>
                <a:latin typeface="Nunito" pitchFamily="2" charset="0"/>
              </a:rPr>
              <a:t>The Status-Code element in a server response, is a 3-digit integer where the first digit of the Status-Code defines the class of response and the last two digits do not have any categorization role. There are 5 values for the first digit:</a:t>
            </a:r>
            <a:endParaRPr lang="en-IN" dirty="0"/>
          </a:p>
        </p:txBody>
      </p:sp>
      <p:sp>
        <p:nvSpPr>
          <p:cNvPr id="7" name="TextBox 6">
            <a:extLst>
              <a:ext uri="{FF2B5EF4-FFF2-40B4-BE49-F238E27FC236}">
                <a16:creationId xmlns:a16="http://schemas.microsoft.com/office/drawing/2014/main" id="{4E793D02-29AB-BA02-EC14-411AE2EA8C52}"/>
              </a:ext>
            </a:extLst>
          </p:cNvPr>
          <p:cNvSpPr txBox="1"/>
          <p:nvPr/>
        </p:nvSpPr>
        <p:spPr>
          <a:xfrm>
            <a:off x="926123" y="2205117"/>
            <a:ext cx="11359662" cy="2862322"/>
          </a:xfrm>
          <a:prstGeom prst="rect">
            <a:avLst/>
          </a:prstGeom>
          <a:noFill/>
        </p:spPr>
        <p:txBody>
          <a:bodyPr wrap="square">
            <a:spAutoFit/>
          </a:bodyPr>
          <a:lstStyle/>
          <a:p>
            <a:r>
              <a:rPr lang="en-US" dirty="0"/>
              <a:t>S.N.	Code and Description</a:t>
            </a:r>
          </a:p>
          <a:p>
            <a:r>
              <a:rPr lang="en-US" dirty="0"/>
              <a:t>1	1xx: Informational            It means the request has been received and the process is continuing.</a:t>
            </a:r>
          </a:p>
          <a:p>
            <a:endParaRPr lang="en-US" dirty="0"/>
          </a:p>
          <a:p>
            <a:r>
              <a:rPr lang="en-US" dirty="0"/>
              <a:t>2	2xx: Success                      It means the action was successfully received, understood, and accepted.</a:t>
            </a:r>
          </a:p>
          <a:p>
            <a:endParaRPr lang="en-US" dirty="0"/>
          </a:p>
          <a:p>
            <a:r>
              <a:rPr lang="en-US" dirty="0"/>
              <a:t>3	3xx: Redirection              It means further action must be taken in order to complete the request.</a:t>
            </a:r>
          </a:p>
          <a:p>
            <a:endParaRPr lang="en-US" dirty="0"/>
          </a:p>
          <a:p>
            <a:r>
              <a:rPr lang="en-US" dirty="0"/>
              <a:t>4	4xx: Client Error              It means the request contains incorrect syntax or cannot be fulfilled.</a:t>
            </a:r>
          </a:p>
          <a:p>
            <a:endParaRPr lang="en-US" dirty="0"/>
          </a:p>
          <a:p>
            <a:r>
              <a:rPr lang="en-US" dirty="0"/>
              <a:t>5	5xx: Server Error             It means the server failed to fulfill an apparently valid request.</a:t>
            </a:r>
            <a:endParaRPr lang="en-IN" dirty="0"/>
          </a:p>
        </p:txBody>
      </p:sp>
    </p:spTree>
    <p:extLst>
      <p:ext uri="{BB962C8B-B14F-4D97-AF65-F5344CB8AC3E}">
        <p14:creationId xmlns:p14="http://schemas.microsoft.com/office/powerpoint/2010/main" val="383558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A09280-E5DE-DB8C-6EB1-B5B036914C0C}"/>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i="0" kern="1200">
                <a:effectLst/>
                <a:latin typeface="+mj-lt"/>
                <a:ea typeface="+mj-ea"/>
                <a:cs typeface="+mj-cs"/>
              </a:rPr>
              <a:t>HTTP status codes are extensible and HTTP applications are not required to understand the meaning of all the registered status codes. Given below is a list of all the status codes.</a:t>
            </a:r>
            <a:endParaRPr lang="en-US" kern="1200">
              <a:latin typeface="+mj-lt"/>
              <a:ea typeface="+mj-ea"/>
              <a:cs typeface="+mj-cs"/>
            </a:endParaRPr>
          </a:p>
        </p:txBody>
      </p:sp>
      <p:sp>
        <p:nvSpPr>
          <p:cNvPr id="7" name="TextBox 6">
            <a:extLst>
              <a:ext uri="{FF2B5EF4-FFF2-40B4-BE49-F238E27FC236}">
                <a16:creationId xmlns:a16="http://schemas.microsoft.com/office/drawing/2014/main" id="{BA11A866-30B2-34FF-6230-A71120919C14}"/>
              </a:ext>
            </a:extLst>
          </p:cNvPr>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pPr>
            <a:r>
              <a:rPr lang="en-US" sz="1600" b="1" i="0" kern="1200">
                <a:effectLst/>
                <a:latin typeface="+mn-lt"/>
                <a:ea typeface="+mn-ea"/>
                <a:cs typeface="+mn-cs"/>
              </a:rPr>
              <a:t>1xx</a:t>
            </a:r>
            <a:r>
              <a:rPr lang="en-US" sz="1600" b="0" i="0" kern="1200">
                <a:effectLst/>
                <a:latin typeface="+mn-lt"/>
                <a:ea typeface="+mn-ea"/>
                <a:cs typeface="+mn-cs"/>
              </a:rPr>
              <a:t>: </a:t>
            </a:r>
            <a:r>
              <a:rPr lang="en-US" sz="1600" b="1" i="0" kern="1200">
                <a:effectLst/>
                <a:latin typeface="+mn-lt"/>
                <a:ea typeface="+mn-ea"/>
                <a:cs typeface="+mn-cs"/>
              </a:rPr>
              <a:t>Information</a:t>
            </a:r>
          </a:p>
        </p:txBody>
      </p:sp>
      <p:graphicFrame>
        <p:nvGraphicFramePr>
          <p:cNvPr id="8" name="Table 7">
            <a:extLst>
              <a:ext uri="{FF2B5EF4-FFF2-40B4-BE49-F238E27FC236}">
                <a16:creationId xmlns:a16="http://schemas.microsoft.com/office/drawing/2014/main" id="{456A69CD-E020-2E34-FEBD-185ABE08F155}"/>
              </a:ext>
            </a:extLst>
          </p:cNvPr>
          <p:cNvGraphicFramePr>
            <a:graphicFrameLocks noGrp="1"/>
          </p:cNvGraphicFramePr>
          <p:nvPr>
            <p:extLst>
              <p:ext uri="{D42A27DB-BD31-4B8C-83A1-F6EECF244321}">
                <p14:modId xmlns:p14="http://schemas.microsoft.com/office/powerpoint/2010/main" val="2438538860"/>
              </p:ext>
            </p:extLst>
          </p:nvPr>
        </p:nvGraphicFramePr>
        <p:xfrm>
          <a:off x="5183188" y="1535407"/>
          <a:ext cx="6172200" cy="3777662"/>
        </p:xfrm>
        <a:graphic>
          <a:graphicData uri="http://schemas.openxmlformats.org/drawingml/2006/table">
            <a:tbl>
              <a:tblPr firstRow="1" bandRow="1">
                <a:solidFill>
                  <a:srgbClr val="404040"/>
                </a:solidFill>
              </a:tblPr>
              <a:tblGrid>
                <a:gridCol w="2128147">
                  <a:extLst>
                    <a:ext uri="{9D8B030D-6E8A-4147-A177-3AD203B41FA5}">
                      <a16:colId xmlns:a16="http://schemas.microsoft.com/office/drawing/2014/main" val="1716448447"/>
                    </a:ext>
                  </a:extLst>
                </a:gridCol>
                <a:gridCol w="4044053">
                  <a:extLst>
                    <a:ext uri="{9D8B030D-6E8A-4147-A177-3AD203B41FA5}">
                      <a16:colId xmlns:a16="http://schemas.microsoft.com/office/drawing/2014/main" val="2606373765"/>
                    </a:ext>
                  </a:extLst>
                </a:gridCol>
              </a:tblGrid>
              <a:tr h="781965">
                <a:tc>
                  <a:txBody>
                    <a:bodyPr/>
                    <a:lstStyle/>
                    <a:p>
                      <a:pPr algn="l" fontAlgn="t"/>
                      <a:r>
                        <a:rPr lang="en-IN" sz="2900" b="0" cap="none" spc="0">
                          <a:solidFill>
                            <a:schemeClr val="bg1"/>
                          </a:solidFill>
                          <a:effectLst/>
                        </a:rPr>
                        <a:t>Message</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900" b="0" cap="none" spc="0">
                          <a:solidFill>
                            <a:schemeClr val="bg1"/>
                          </a:solidFill>
                          <a:effectLst/>
                        </a:rPr>
                        <a:t>Description</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083854229"/>
                  </a:ext>
                </a:extLst>
              </a:tr>
              <a:tr h="1993460">
                <a:tc>
                  <a:txBody>
                    <a:bodyPr/>
                    <a:lstStyle/>
                    <a:p>
                      <a:pPr fontAlgn="t"/>
                      <a:r>
                        <a:rPr lang="en-IN" sz="2200" cap="none" spc="0">
                          <a:solidFill>
                            <a:schemeClr val="bg1"/>
                          </a:solidFill>
                          <a:effectLst/>
                        </a:rPr>
                        <a:t>100 Continue</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2200" cap="none" spc="0">
                          <a:solidFill>
                            <a:schemeClr val="bg1"/>
                          </a:solidFill>
                          <a:effectLst/>
                        </a:rPr>
                        <a:t>Only a part of the request has been received by the server, but as long as it has not been rejected, the client should continue with the request.</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348735364"/>
                  </a:ext>
                </a:extLst>
              </a:tr>
              <a:tr h="1002237">
                <a:tc>
                  <a:txBody>
                    <a:bodyPr/>
                    <a:lstStyle/>
                    <a:p>
                      <a:pPr fontAlgn="t"/>
                      <a:r>
                        <a:rPr lang="en-IN" sz="2200" cap="none" spc="0">
                          <a:solidFill>
                            <a:schemeClr val="bg1"/>
                          </a:solidFill>
                          <a:effectLst/>
                        </a:rPr>
                        <a:t>101 Switching Protocols</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IN" sz="2200" cap="none" spc="0" dirty="0">
                          <a:solidFill>
                            <a:schemeClr val="bg1"/>
                          </a:solidFill>
                          <a:effectLst/>
                        </a:rPr>
                        <a:t>The server switches protocol.</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224190342"/>
                  </a:ext>
                </a:extLst>
              </a:tr>
            </a:tbl>
          </a:graphicData>
        </a:graphic>
      </p:graphicFrame>
    </p:spTree>
    <p:extLst>
      <p:ext uri="{BB962C8B-B14F-4D97-AF65-F5344CB8AC3E}">
        <p14:creationId xmlns:p14="http://schemas.microsoft.com/office/powerpoint/2010/main" val="347936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251B10-768B-1BE4-2F66-C6E1C0380310}"/>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0" i="0" kern="1200">
                <a:effectLst/>
                <a:latin typeface="+mj-lt"/>
                <a:ea typeface="+mj-ea"/>
                <a:cs typeface="+mj-cs"/>
              </a:rPr>
              <a:t>2xx: Successful</a:t>
            </a:r>
          </a:p>
        </p:txBody>
      </p:sp>
      <p:graphicFrame>
        <p:nvGraphicFramePr>
          <p:cNvPr id="4" name="Table 3">
            <a:extLst>
              <a:ext uri="{FF2B5EF4-FFF2-40B4-BE49-F238E27FC236}">
                <a16:creationId xmlns:a16="http://schemas.microsoft.com/office/drawing/2014/main" id="{6B47F12A-47AD-2E39-8E7D-B5087D697D63}"/>
              </a:ext>
            </a:extLst>
          </p:cNvPr>
          <p:cNvGraphicFramePr>
            <a:graphicFrameLocks noGrp="1"/>
          </p:cNvGraphicFramePr>
          <p:nvPr>
            <p:extLst>
              <p:ext uri="{D42A27DB-BD31-4B8C-83A1-F6EECF244321}">
                <p14:modId xmlns:p14="http://schemas.microsoft.com/office/powerpoint/2010/main" val="1655986217"/>
              </p:ext>
            </p:extLst>
          </p:nvPr>
        </p:nvGraphicFramePr>
        <p:xfrm>
          <a:off x="4408714" y="1238940"/>
          <a:ext cx="6946675" cy="4370596"/>
        </p:xfrm>
        <a:graphic>
          <a:graphicData uri="http://schemas.openxmlformats.org/drawingml/2006/table">
            <a:tbl>
              <a:tblPr firstRow="1" bandRow="1">
                <a:solidFill>
                  <a:srgbClr val="404040"/>
                </a:solidFill>
              </a:tblPr>
              <a:tblGrid>
                <a:gridCol w="3339009">
                  <a:extLst>
                    <a:ext uri="{9D8B030D-6E8A-4147-A177-3AD203B41FA5}">
                      <a16:colId xmlns:a16="http://schemas.microsoft.com/office/drawing/2014/main" val="3100906776"/>
                    </a:ext>
                  </a:extLst>
                </a:gridCol>
                <a:gridCol w="3607666">
                  <a:extLst>
                    <a:ext uri="{9D8B030D-6E8A-4147-A177-3AD203B41FA5}">
                      <a16:colId xmlns:a16="http://schemas.microsoft.com/office/drawing/2014/main" val="2118863815"/>
                    </a:ext>
                  </a:extLst>
                </a:gridCol>
              </a:tblGrid>
              <a:tr h="516913">
                <a:tc>
                  <a:txBody>
                    <a:bodyPr/>
                    <a:lstStyle/>
                    <a:p>
                      <a:pPr algn="l" fontAlgn="t"/>
                      <a:r>
                        <a:rPr lang="en-IN" sz="2000" b="0" cap="none" spc="0">
                          <a:solidFill>
                            <a:schemeClr val="bg1"/>
                          </a:solidFill>
                          <a:effectLst/>
                        </a:rPr>
                        <a:t>Message</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000" b="0" cap="none" spc="0">
                          <a:solidFill>
                            <a:schemeClr val="bg1"/>
                          </a:solidFill>
                          <a:effectLst/>
                        </a:rPr>
                        <a:t>Description</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948600294"/>
                  </a:ext>
                </a:extLst>
              </a:tr>
              <a:tr h="445413">
                <a:tc>
                  <a:txBody>
                    <a:bodyPr/>
                    <a:lstStyle/>
                    <a:p>
                      <a:pPr fontAlgn="t"/>
                      <a:r>
                        <a:rPr lang="en-IN" sz="1500" cap="none" spc="0">
                          <a:solidFill>
                            <a:schemeClr val="bg1"/>
                          </a:solidFill>
                          <a:effectLst/>
                        </a:rPr>
                        <a:t>200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IN" sz="1500" cap="none" spc="0">
                          <a:solidFill>
                            <a:schemeClr val="bg1"/>
                          </a:solidFill>
                          <a:effectLst/>
                        </a:rPr>
                        <a:t>The request is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116552232"/>
                  </a:ext>
                </a:extLst>
              </a:tr>
              <a:tr h="677787">
                <a:tc>
                  <a:txBody>
                    <a:bodyPr/>
                    <a:lstStyle/>
                    <a:p>
                      <a:pPr fontAlgn="t"/>
                      <a:r>
                        <a:rPr lang="en-IN" sz="1500" cap="none" spc="0">
                          <a:solidFill>
                            <a:schemeClr val="bg1"/>
                          </a:solidFill>
                          <a:effectLst/>
                        </a:rPr>
                        <a:t>201 Created</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a:solidFill>
                            <a:schemeClr val="bg1"/>
                          </a:solidFill>
                          <a:effectLst/>
                        </a:rPr>
                        <a:t>The request is complete, and a new resource is created .</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767021116"/>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202 Accepted</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algn="l" defTabSz="914400" rtl="0" eaLnBrk="1" fontAlgn="t" latinLnBrk="0" hangingPunct="1"/>
                      <a:r>
                        <a:rPr lang="en-US" sz="1500" kern="1200" cap="none" spc="0" dirty="0">
                          <a:solidFill>
                            <a:schemeClr val="bg1"/>
                          </a:solidFill>
                          <a:effectLst/>
                          <a:latin typeface="+mn-lt"/>
                          <a:ea typeface="+mn-ea"/>
                          <a:cs typeface="+mn-cs"/>
                        </a:rPr>
                        <a:t>The request is accepted for processing, but the processing is not complete.</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164581742"/>
                  </a:ext>
                </a:extLst>
              </a:tr>
              <a:tr h="910161">
                <a:tc>
                  <a:txBody>
                    <a:bodyPr/>
                    <a:lstStyle/>
                    <a:p>
                      <a:pPr fontAlgn="t"/>
                      <a:r>
                        <a:rPr lang="en-IN" sz="1500" cap="none" spc="0" dirty="0">
                          <a:solidFill>
                            <a:schemeClr val="bg1"/>
                          </a:solidFill>
                          <a:effectLst/>
                        </a:rPr>
                        <a:t>203 Non-authoritative Information</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dirty="0">
                          <a:solidFill>
                            <a:schemeClr val="bg1"/>
                          </a:solidFill>
                          <a:effectLst/>
                        </a:rPr>
                        <a:t>The information in the entity header is from a local or third-party copy, not from the original server.</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556455321"/>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205 Reset Content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fontAlgn="t"/>
                      <a:r>
                        <a:rPr lang="en-US" sz="1500" kern="1200" cap="none" spc="0" dirty="0">
                          <a:solidFill>
                            <a:schemeClr val="bg1"/>
                          </a:solidFill>
                          <a:effectLst/>
                          <a:latin typeface="+mn-lt"/>
                          <a:ea typeface="+mn-ea"/>
                          <a:cs typeface="+mn-cs"/>
                        </a:rPr>
                        <a:t>The browser should clear the form used for this transaction for additional input</a:t>
                      </a:r>
                      <a:r>
                        <a:rPr lang="en-US" dirty="0">
                          <a:effectLst/>
                        </a:rPr>
                        <a: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930975003"/>
                  </a:ext>
                </a:extLst>
              </a:tr>
            </a:tbl>
          </a:graphicData>
        </a:graphic>
      </p:graphicFrame>
    </p:spTree>
    <p:extLst>
      <p:ext uri="{BB962C8B-B14F-4D97-AF65-F5344CB8AC3E}">
        <p14:creationId xmlns:p14="http://schemas.microsoft.com/office/powerpoint/2010/main" val="158046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39260-C087-2EE4-C574-4E7068E06A2E}"/>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3xx: Redirection</a:t>
            </a:r>
          </a:p>
        </p:txBody>
      </p:sp>
      <p:graphicFrame>
        <p:nvGraphicFramePr>
          <p:cNvPr id="4" name="Table 3">
            <a:extLst>
              <a:ext uri="{FF2B5EF4-FFF2-40B4-BE49-F238E27FC236}">
                <a16:creationId xmlns:a16="http://schemas.microsoft.com/office/drawing/2014/main" id="{27E0DDEC-D0D6-2E6A-DF3A-B12C2A61F8AB}"/>
              </a:ext>
            </a:extLst>
          </p:cNvPr>
          <p:cNvGraphicFramePr>
            <a:graphicFrameLocks noGrp="1"/>
          </p:cNvGraphicFramePr>
          <p:nvPr>
            <p:extLst>
              <p:ext uri="{D42A27DB-BD31-4B8C-83A1-F6EECF244321}">
                <p14:modId xmlns:p14="http://schemas.microsoft.com/office/powerpoint/2010/main" val="1407408991"/>
              </p:ext>
            </p:extLst>
          </p:nvPr>
        </p:nvGraphicFramePr>
        <p:xfrm>
          <a:off x="726724" y="1421365"/>
          <a:ext cx="11039453" cy="4886484"/>
        </p:xfrm>
        <a:graphic>
          <a:graphicData uri="http://schemas.openxmlformats.org/drawingml/2006/table">
            <a:tbl>
              <a:tblPr firstRow="1" bandRow="1">
                <a:solidFill>
                  <a:schemeClr val="tx1">
                    <a:lumMod val="75000"/>
                    <a:lumOff val="25000"/>
                  </a:schemeClr>
                </a:solidFill>
              </a:tblPr>
              <a:tblGrid>
                <a:gridCol w="3280258">
                  <a:extLst>
                    <a:ext uri="{9D8B030D-6E8A-4147-A177-3AD203B41FA5}">
                      <a16:colId xmlns:a16="http://schemas.microsoft.com/office/drawing/2014/main" val="2273933008"/>
                    </a:ext>
                  </a:extLst>
                </a:gridCol>
                <a:gridCol w="7759195">
                  <a:extLst>
                    <a:ext uri="{9D8B030D-6E8A-4147-A177-3AD203B41FA5}">
                      <a16:colId xmlns:a16="http://schemas.microsoft.com/office/drawing/2014/main" val="2710382527"/>
                    </a:ext>
                  </a:extLst>
                </a:gridCol>
              </a:tblGrid>
              <a:tr h="472397">
                <a:tc>
                  <a:txBody>
                    <a:bodyPr/>
                    <a:lstStyle/>
                    <a:p>
                      <a:pPr marL="0" algn="l" defTabSz="914400" rtl="0" eaLnBrk="1" fontAlgn="t" latinLnBrk="0" hangingPunct="1"/>
                      <a:r>
                        <a:rPr lang="en-IN" sz="2900" b="0" kern="1200" cap="none" spc="0" dirty="0">
                          <a:solidFill>
                            <a:schemeClr val="bg1"/>
                          </a:solidFill>
                          <a:effectLst/>
                          <a:latin typeface="+mn-lt"/>
                          <a:ea typeface="+mn-ea"/>
                          <a:cs typeface="+mn-cs"/>
                        </a:rPr>
                        <a:t>Message</a:t>
                      </a:r>
                    </a:p>
                  </a:txBody>
                  <a:tcPr marL="129743" marR="27773" marT="99802" marB="9980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1500" b="0" cap="none" spc="0" dirty="0">
                          <a:solidFill>
                            <a:schemeClr val="bg1"/>
                          </a:solidFill>
                          <a:effectLst/>
                        </a:rPr>
                        <a:t>Description</a:t>
                      </a:r>
                    </a:p>
                  </a:txBody>
                  <a:tcPr marL="129743" marR="27773" marT="99802" marB="9980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552747243"/>
                  </a:ext>
                </a:extLst>
              </a:tr>
              <a:tr h="472397">
                <a:tc>
                  <a:txBody>
                    <a:bodyPr/>
                    <a:lstStyle/>
                    <a:p>
                      <a:pPr fontAlgn="t"/>
                      <a:r>
                        <a:rPr lang="en-IN" sz="1500" cap="none" spc="0">
                          <a:solidFill>
                            <a:schemeClr val="bg1"/>
                          </a:solidFill>
                          <a:effectLst/>
                        </a:rPr>
                        <a:t>300 Multiple Choices</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A link list. The user can select a link and go to that location. Maximum five addresses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660722470"/>
                  </a:ext>
                </a:extLst>
              </a:tr>
              <a:tr h="472397">
                <a:tc>
                  <a:txBody>
                    <a:bodyPr/>
                    <a:lstStyle/>
                    <a:p>
                      <a:pPr fontAlgn="t"/>
                      <a:r>
                        <a:rPr lang="en-IN" sz="1500" cap="none" spc="0">
                          <a:solidFill>
                            <a:schemeClr val="bg1"/>
                          </a:solidFill>
                          <a:effectLst/>
                        </a:rPr>
                        <a:t>301 Moved Permanently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has moved to a new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733867856"/>
                  </a:ext>
                </a:extLst>
              </a:tr>
              <a:tr h="472397">
                <a:tc>
                  <a:txBody>
                    <a:bodyPr/>
                    <a:lstStyle/>
                    <a:p>
                      <a:pPr fontAlgn="t"/>
                      <a:r>
                        <a:rPr lang="en-IN" sz="1500" cap="none" spc="0">
                          <a:solidFill>
                            <a:schemeClr val="bg1"/>
                          </a:solidFill>
                          <a:effectLst/>
                        </a:rPr>
                        <a:t>302 Found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The requested page has moved temporarily to a new url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47186765"/>
                  </a:ext>
                </a:extLst>
              </a:tr>
              <a:tr h="472397">
                <a:tc>
                  <a:txBody>
                    <a:bodyPr/>
                    <a:lstStyle/>
                    <a:p>
                      <a:pPr fontAlgn="t"/>
                      <a:r>
                        <a:rPr lang="en-IN" sz="1500" cap="none" spc="0">
                          <a:solidFill>
                            <a:schemeClr val="bg1"/>
                          </a:solidFill>
                          <a:effectLst/>
                        </a:rPr>
                        <a:t>303 See Other</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can be found under a different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985336185"/>
                  </a:ext>
                </a:extLst>
              </a:tr>
              <a:tr h="705269">
                <a:tc>
                  <a:txBody>
                    <a:bodyPr/>
                    <a:lstStyle/>
                    <a:p>
                      <a:pPr fontAlgn="t"/>
                      <a:r>
                        <a:rPr lang="en-IN" sz="1500" cap="none" spc="0">
                          <a:solidFill>
                            <a:schemeClr val="bg1"/>
                          </a:solidFill>
                          <a:effectLst/>
                        </a:rPr>
                        <a:t>304 Not Modified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is the response code to an </a:t>
                      </a:r>
                      <a:r>
                        <a:rPr lang="en-US" sz="1500" i="1" cap="none" spc="0">
                          <a:solidFill>
                            <a:schemeClr val="bg1"/>
                          </a:solidFill>
                          <a:effectLst/>
                        </a:rPr>
                        <a:t>If-Modified-Since</a:t>
                      </a:r>
                      <a:r>
                        <a:rPr lang="en-US" sz="1500" cap="none" spc="0">
                          <a:solidFill>
                            <a:schemeClr val="bg1"/>
                          </a:solidFill>
                          <a:effectLst/>
                        </a:rPr>
                        <a:t> or </a:t>
                      </a:r>
                      <a:r>
                        <a:rPr lang="en-US" sz="1500" i="1" cap="none" spc="0">
                          <a:solidFill>
                            <a:schemeClr val="bg1"/>
                          </a:solidFill>
                          <a:effectLst/>
                        </a:rPr>
                        <a:t>If-None-Match</a:t>
                      </a:r>
                      <a:r>
                        <a:rPr lang="en-US" sz="1500" cap="none" spc="0">
                          <a:solidFill>
                            <a:schemeClr val="bg1"/>
                          </a:solidFill>
                          <a:effectLst/>
                        </a:rPr>
                        <a:t> header, where the URL has not been modified since the specified date.</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880039644"/>
                  </a:ext>
                </a:extLst>
              </a:tr>
              <a:tr h="705269">
                <a:tc>
                  <a:txBody>
                    <a:bodyPr/>
                    <a:lstStyle/>
                    <a:p>
                      <a:pPr fontAlgn="t"/>
                      <a:r>
                        <a:rPr lang="en-IN" sz="1500" cap="none" spc="0">
                          <a:solidFill>
                            <a:schemeClr val="bg1"/>
                          </a:solidFill>
                          <a:effectLst/>
                        </a:rPr>
                        <a:t>305 Use Proxy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URL must be accessed through the proxy mentioned in the </a:t>
                      </a:r>
                      <a:r>
                        <a:rPr lang="en-US" sz="1500" i="1" cap="none" spc="0">
                          <a:solidFill>
                            <a:schemeClr val="bg1"/>
                          </a:solidFill>
                          <a:effectLst/>
                        </a:rPr>
                        <a:t>Location</a:t>
                      </a:r>
                      <a:r>
                        <a:rPr lang="en-US" sz="1500" cap="none" spc="0">
                          <a:solidFill>
                            <a:schemeClr val="bg1"/>
                          </a:solidFill>
                          <a:effectLst/>
                        </a:rPr>
                        <a:t> header.</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61857339"/>
                  </a:ext>
                </a:extLst>
              </a:tr>
              <a:tr h="472397">
                <a:tc>
                  <a:txBody>
                    <a:bodyPr/>
                    <a:lstStyle/>
                    <a:p>
                      <a:pPr fontAlgn="t"/>
                      <a:r>
                        <a:rPr lang="en-IN" sz="1500" cap="none" spc="0">
                          <a:solidFill>
                            <a:schemeClr val="bg1"/>
                          </a:solidFill>
                          <a:effectLst/>
                        </a:rPr>
                        <a:t>306 </a:t>
                      </a:r>
                      <a:r>
                        <a:rPr lang="en-IN" sz="1500" i="1" cap="none" spc="0">
                          <a:solidFill>
                            <a:schemeClr val="bg1"/>
                          </a:solidFill>
                          <a:effectLst/>
                        </a:rPr>
                        <a:t>Unused</a:t>
                      </a:r>
                      <a:endParaRPr lang="en-IN" sz="1500" cap="none" spc="0">
                        <a:solidFill>
                          <a:schemeClr val="bg1"/>
                        </a:solidFill>
                        <a:effectLst/>
                      </a:endParaRP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code was used in a previous version. It is no longer used, but the code is reserved.</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400507116"/>
                  </a:ext>
                </a:extLst>
              </a:tr>
              <a:tr h="472397">
                <a:tc>
                  <a:txBody>
                    <a:bodyPr/>
                    <a:lstStyle/>
                    <a:p>
                      <a:pPr fontAlgn="t"/>
                      <a:r>
                        <a:rPr lang="en-IN" sz="1500" cap="none" spc="0" dirty="0">
                          <a:solidFill>
                            <a:schemeClr val="bg1"/>
                          </a:solidFill>
                          <a:effectLst/>
                        </a:rPr>
                        <a:t>307 Temporary Redirect</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dirty="0">
                          <a:solidFill>
                            <a:schemeClr val="bg1"/>
                          </a:solidFill>
                          <a:effectLst/>
                        </a:rPr>
                        <a:t>The requested page has moved temporarily to a new </a:t>
                      </a:r>
                      <a:r>
                        <a:rPr lang="en-US" sz="1500" cap="none" spc="0" dirty="0" err="1">
                          <a:solidFill>
                            <a:schemeClr val="bg1"/>
                          </a:solidFill>
                          <a:effectLst/>
                        </a:rPr>
                        <a:t>url</a:t>
                      </a:r>
                      <a:r>
                        <a:rPr lang="en-US" sz="1500" cap="none" spc="0" dirty="0">
                          <a:solidFill>
                            <a:schemeClr val="bg1"/>
                          </a:solidFill>
                          <a:effectLst/>
                        </a:rPr>
                        <a:t>.</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855958235"/>
                  </a:ext>
                </a:extLst>
              </a:tr>
            </a:tbl>
          </a:graphicData>
        </a:graphic>
      </p:graphicFrame>
    </p:spTree>
    <p:extLst>
      <p:ext uri="{BB962C8B-B14F-4D97-AF65-F5344CB8AC3E}">
        <p14:creationId xmlns:p14="http://schemas.microsoft.com/office/powerpoint/2010/main" val="1101634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668E7-19D0-D9C6-9EC4-86DB4490A54D}"/>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4xx: Client Error</a:t>
            </a:r>
          </a:p>
        </p:txBody>
      </p:sp>
      <p:graphicFrame>
        <p:nvGraphicFramePr>
          <p:cNvPr id="4" name="Table 3">
            <a:extLst>
              <a:ext uri="{FF2B5EF4-FFF2-40B4-BE49-F238E27FC236}">
                <a16:creationId xmlns:a16="http://schemas.microsoft.com/office/drawing/2014/main" id="{7B9029A3-CD10-824B-7240-EBAFB7914E49}"/>
              </a:ext>
            </a:extLst>
          </p:cNvPr>
          <p:cNvGraphicFramePr>
            <a:graphicFrameLocks noGrp="1"/>
          </p:cNvGraphicFramePr>
          <p:nvPr>
            <p:extLst>
              <p:ext uri="{D42A27DB-BD31-4B8C-83A1-F6EECF244321}">
                <p14:modId xmlns:p14="http://schemas.microsoft.com/office/powerpoint/2010/main" val="1132225436"/>
              </p:ext>
            </p:extLst>
          </p:nvPr>
        </p:nvGraphicFramePr>
        <p:xfrm>
          <a:off x="1541769" y="1253331"/>
          <a:ext cx="9409362" cy="5053380"/>
        </p:xfrm>
        <a:graphic>
          <a:graphicData uri="http://schemas.openxmlformats.org/drawingml/2006/table">
            <a:tbl>
              <a:tblPr firstRow="1" bandRow="1">
                <a:solidFill>
                  <a:schemeClr val="bg1"/>
                </a:solidFill>
              </a:tblPr>
              <a:tblGrid>
                <a:gridCol w="3452418">
                  <a:extLst>
                    <a:ext uri="{9D8B030D-6E8A-4147-A177-3AD203B41FA5}">
                      <a16:colId xmlns:a16="http://schemas.microsoft.com/office/drawing/2014/main" val="256565104"/>
                    </a:ext>
                  </a:extLst>
                </a:gridCol>
                <a:gridCol w="5956944">
                  <a:extLst>
                    <a:ext uri="{9D8B030D-6E8A-4147-A177-3AD203B41FA5}">
                      <a16:colId xmlns:a16="http://schemas.microsoft.com/office/drawing/2014/main" val="3799695415"/>
                    </a:ext>
                  </a:extLst>
                </a:gridCol>
              </a:tblGrid>
              <a:tr h="336892">
                <a:tc>
                  <a:txBody>
                    <a:bodyPr/>
                    <a:lstStyle/>
                    <a:p>
                      <a:pPr algn="l" fontAlgn="t"/>
                      <a:r>
                        <a:rPr lang="en-IN" sz="1100" b="0" cap="none" spc="0">
                          <a:solidFill>
                            <a:schemeClr val="bg1"/>
                          </a:solidFill>
                          <a:effectLst/>
                        </a:rPr>
                        <a:t>Message</a:t>
                      </a:r>
                    </a:p>
                  </a:txBody>
                  <a:tcPr marL="92527" marR="14855" marT="71174" marB="7117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100" b="0" cap="none" spc="0">
                          <a:solidFill>
                            <a:schemeClr val="bg1"/>
                          </a:solidFill>
                          <a:effectLst/>
                        </a:rPr>
                        <a:t>Description</a:t>
                      </a:r>
                    </a:p>
                  </a:txBody>
                  <a:tcPr marL="92527" marR="14855" marT="71174" marB="711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006842132"/>
                  </a:ext>
                </a:extLst>
              </a:tr>
              <a:tr h="336892">
                <a:tc>
                  <a:txBody>
                    <a:bodyPr/>
                    <a:lstStyle/>
                    <a:p>
                      <a:pPr fontAlgn="t"/>
                      <a:r>
                        <a:rPr lang="en-IN" sz="1100" cap="none" spc="0">
                          <a:solidFill>
                            <a:schemeClr val="tx1"/>
                          </a:solidFill>
                          <a:effectLst/>
                        </a:rPr>
                        <a:t>400 Bad Request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t"/>
                      <a:r>
                        <a:rPr lang="en-US" sz="1100" cap="none" spc="0">
                          <a:solidFill>
                            <a:schemeClr val="tx1"/>
                          </a:solidFill>
                          <a:effectLst/>
                        </a:rPr>
                        <a:t>The server did not understand the request.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526846541"/>
                  </a:ext>
                </a:extLst>
              </a:tr>
              <a:tr h="336892">
                <a:tc>
                  <a:txBody>
                    <a:bodyPr/>
                    <a:lstStyle/>
                    <a:p>
                      <a:pPr fontAlgn="t"/>
                      <a:r>
                        <a:rPr lang="en-IN" sz="1100" cap="none" spc="0">
                          <a:solidFill>
                            <a:schemeClr val="tx1"/>
                          </a:solidFill>
                          <a:effectLst/>
                        </a:rPr>
                        <a:t>401 Unauthorized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requested page needs a username and a password.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89052318"/>
                  </a:ext>
                </a:extLst>
              </a:tr>
              <a:tr h="336892">
                <a:tc>
                  <a:txBody>
                    <a:bodyPr/>
                    <a:lstStyle/>
                    <a:p>
                      <a:pPr fontAlgn="t"/>
                      <a:r>
                        <a:rPr lang="en-IN" sz="1100" cap="none" spc="0">
                          <a:solidFill>
                            <a:schemeClr val="tx1"/>
                          </a:solidFill>
                          <a:effectLst/>
                        </a:rPr>
                        <a:t>402 Payment Required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i="1" cap="none" spc="0">
                          <a:solidFill>
                            <a:schemeClr val="tx1"/>
                          </a:solidFill>
                          <a:effectLst/>
                        </a:rPr>
                        <a:t>You can not use this code yet</a:t>
                      </a:r>
                      <a:r>
                        <a:rPr lang="en-US" sz="1100" cap="none" spc="0">
                          <a:solidFill>
                            <a:schemeClr val="tx1"/>
                          </a:solidFill>
                          <a:effectLst/>
                        </a:rPr>
                        <a: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174254190"/>
                  </a:ext>
                </a:extLst>
              </a:tr>
              <a:tr h="336892">
                <a:tc>
                  <a:txBody>
                    <a:bodyPr/>
                    <a:lstStyle/>
                    <a:p>
                      <a:pPr fontAlgn="t"/>
                      <a:r>
                        <a:rPr lang="en-IN" sz="1100" cap="none" spc="0">
                          <a:solidFill>
                            <a:schemeClr val="tx1"/>
                          </a:solidFill>
                          <a:effectLst/>
                        </a:rPr>
                        <a:t>403 Forbidden</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Access is forbidden to the requested page.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26335007"/>
                  </a:ext>
                </a:extLst>
              </a:tr>
              <a:tr h="336892">
                <a:tc>
                  <a:txBody>
                    <a:bodyPr/>
                    <a:lstStyle/>
                    <a:p>
                      <a:pPr fontAlgn="t"/>
                      <a:r>
                        <a:rPr lang="en-IN" sz="1100" cap="none" spc="0">
                          <a:solidFill>
                            <a:schemeClr val="tx1"/>
                          </a:solidFill>
                          <a:effectLst/>
                        </a:rPr>
                        <a:t>404 Not Found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not find the requested page.</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639026860"/>
                  </a:ext>
                </a:extLst>
              </a:tr>
              <a:tr h="336892">
                <a:tc>
                  <a:txBody>
                    <a:bodyPr/>
                    <a:lstStyle/>
                    <a:p>
                      <a:pPr fontAlgn="t"/>
                      <a:r>
                        <a:rPr lang="en-IN" sz="1100" cap="none" spc="0">
                          <a:solidFill>
                            <a:schemeClr val="tx1"/>
                          </a:solidFill>
                          <a:effectLst/>
                        </a:rPr>
                        <a:t>405 Method Not Allowed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method specified in the request is not allowed.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8123304"/>
                  </a:ext>
                </a:extLst>
              </a:tr>
              <a:tr h="336892">
                <a:tc>
                  <a:txBody>
                    <a:bodyPr/>
                    <a:lstStyle/>
                    <a:p>
                      <a:pPr fontAlgn="t"/>
                      <a:r>
                        <a:rPr lang="en-IN" sz="1100" cap="none" spc="0">
                          <a:solidFill>
                            <a:schemeClr val="tx1"/>
                          </a:solidFill>
                          <a:effectLst/>
                        </a:rPr>
                        <a:t>406 Not Acceptable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only generate a response that is not accepted by the client.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671224197"/>
                  </a:ext>
                </a:extLst>
              </a:tr>
              <a:tr h="336892">
                <a:tc>
                  <a:txBody>
                    <a:bodyPr/>
                    <a:lstStyle/>
                    <a:p>
                      <a:pPr fontAlgn="t"/>
                      <a:r>
                        <a:rPr lang="en-IN" sz="1100" cap="none" spc="0">
                          <a:solidFill>
                            <a:schemeClr val="tx1"/>
                          </a:solidFill>
                          <a:effectLst/>
                        </a:rPr>
                        <a:t>407 Proxy Authentication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You must authenticate with a proxy server before this request can be served.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94295176"/>
                  </a:ext>
                </a:extLst>
              </a:tr>
              <a:tr h="336892">
                <a:tc>
                  <a:txBody>
                    <a:bodyPr/>
                    <a:lstStyle/>
                    <a:p>
                      <a:pPr fontAlgn="t"/>
                      <a:r>
                        <a:rPr lang="en-IN" sz="1100" cap="none" spc="0">
                          <a:solidFill>
                            <a:schemeClr val="tx1"/>
                          </a:solidFill>
                          <a:effectLst/>
                        </a:rPr>
                        <a:t>408 Request Timeout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 took longer than the server was prepared to wait.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64002081"/>
                  </a:ext>
                </a:extLst>
              </a:tr>
              <a:tr h="336892">
                <a:tc>
                  <a:txBody>
                    <a:bodyPr/>
                    <a:lstStyle/>
                    <a:p>
                      <a:pPr fontAlgn="t"/>
                      <a:r>
                        <a:rPr lang="en-IN" sz="1100" cap="none" spc="0">
                          <a:solidFill>
                            <a:schemeClr val="tx1"/>
                          </a:solidFill>
                          <a:effectLst/>
                        </a:rPr>
                        <a:t>409 Conflict</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 could not be completed because of a conflict.</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718817864"/>
                  </a:ext>
                </a:extLst>
              </a:tr>
              <a:tr h="336892">
                <a:tc>
                  <a:txBody>
                    <a:bodyPr/>
                    <a:lstStyle/>
                    <a:p>
                      <a:pPr fontAlgn="t"/>
                      <a:r>
                        <a:rPr lang="en-IN" sz="1100" cap="none" spc="0">
                          <a:solidFill>
                            <a:schemeClr val="tx1"/>
                          </a:solidFill>
                          <a:effectLst/>
                        </a:rPr>
                        <a:t>410 Gone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requested page is no longer available .</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389997667"/>
                  </a:ext>
                </a:extLst>
              </a:tr>
              <a:tr h="336892">
                <a:tc>
                  <a:txBody>
                    <a:bodyPr/>
                    <a:lstStyle/>
                    <a:p>
                      <a:pPr fontAlgn="t"/>
                      <a:r>
                        <a:rPr lang="en-IN" sz="1100" cap="none" spc="0">
                          <a:solidFill>
                            <a:schemeClr val="tx1"/>
                          </a:solidFill>
                          <a:effectLst/>
                        </a:rPr>
                        <a:t>411 Length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"Content-Length" is not defined. The server will not accept the request without it .</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55966456"/>
                  </a:ext>
                </a:extLst>
              </a:tr>
              <a:tr h="336892">
                <a:tc>
                  <a:txBody>
                    <a:bodyPr/>
                    <a:lstStyle/>
                    <a:p>
                      <a:pPr fontAlgn="t"/>
                      <a:r>
                        <a:rPr lang="en-IN" sz="1100" cap="none" spc="0">
                          <a:solidFill>
                            <a:schemeClr val="tx1"/>
                          </a:solidFill>
                          <a:effectLst/>
                        </a:rPr>
                        <a:t>412 Precondition Failed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pre condition given in the request evaluated to false by the server.</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746222287"/>
                  </a:ext>
                </a:extLst>
              </a:tr>
              <a:tr h="336892">
                <a:tc>
                  <a:txBody>
                    <a:bodyPr/>
                    <a:lstStyle/>
                    <a:p>
                      <a:pPr fontAlgn="t"/>
                      <a:r>
                        <a:rPr lang="en-US" sz="1100" cap="none" spc="0">
                          <a:solidFill>
                            <a:schemeClr val="tx1"/>
                          </a:solidFill>
                          <a:effectLst/>
                        </a:rPr>
                        <a:t>413 Request Entity Too Large</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server will not accept the request, because the request entity is too large.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333784342"/>
                  </a:ext>
                </a:extLst>
              </a:tr>
            </a:tbl>
          </a:graphicData>
        </a:graphic>
      </p:graphicFrame>
    </p:spTree>
    <p:extLst>
      <p:ext uri="{BB962C8B-B14F-4D97-AF65-F5344CB8AC3E}">
        <p14:creationId xmlns:p14="http://schemas.microsoft.com/office/powerpoint/2010/main" val="22583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A135-F8D7-24F8-6BB6-90745728E226}"/>
              </a:ext>
            </a:extLst>
          </p:cNvPr>
          <p:cNvSpPr>
            <a:spLocks noGrp="1"/>
          </p:cNvSpPr>
          <p:nvPr>
            <p:ph type="title"/>
          </p:nvPr>
        </p:nvSpPr>
        <p:spPr/>
        <p:txBody>
          <a:bodyPr/>
          <a:lstStyle/>
          <a:p>
            <a:r>
              <a:rPr lang="en-IN" dirty="0"/>
              <a:t>What is Rest?</a:t>
            </a:r>
          </a:p>
        </p:txBody>
      </p:sp>
      <p:sp>
        <p:nvSpPr>
          <p:cNvPr id="4" name="TextBox 3">
            <a:extLst>
              <a:ext uri="{FF2B5EF4-FFF2-40B4-BE49-F238E27FC236}">
                <a16:creationId xmlns:a16="http://schemas.microsoft.com/office/drawing/2014/main" id="{B1FC2763-BFB4-8D14-BD94-3C95A502C1A5}"/>
              </a:ext>
            </a:extLst>
          </p:cNvPr>
          <p:cNvSpPr txBox="1"/>
          <p:nvPr/>
        </p:nvSpPr>
        <p:spPr>
          <a:xfrm>
            <a:off x="838200" y="3428477"/>
            <a:ext cx="8733692" cy="2554545"/>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in Web API stands for </a:t>
            </a:r>
            <a:r>
              <a:rPr lang="en-US" sz="2000" b="0" i="0" dirty="0" err="1">
                <a:solidFill>
                  <a:srgbClr val="0F0F0F"/>
                </a:solidFill>
                <a:effectLst/>
                <a:latin typeface="Roboto" panose="02000000000000000000" pitchFamily="2" charset="0"/>
              </a:rPr>
              <a:t>REpresentation</a:t>
            </a:r>
            <a:r>
              <a:rPr lang="en-US" sz="2000" b="0" i="0" dirty="0">
                <a:solidFill>
                  <a:srgbClr val="0F0F0F"/>
                </a:solidFill>
                <a:effectLst/>
                <a:latin typeface="Roboto" panose="02000000000000000000" pitchFamily="2" charset="0"/>
              </a:rPr>
              <a:t> State Transfer. REST is the combination of a couple of principles that must be followed by the Web API. REST Principles examples – </a:t>
            </a:r>
          </a:p>
          <a:p>
            <a:r>
              <a:rPr lang="en-US" sz="2000" b="0" i="0" dirty="0">
                <a:solidFill>
                  <a:srgbClr val="0F0F0F"/>
                </a:solidFill>
                <a:effectLst/>
                <a:latin typeface="Roboto" panose="02000000000000000000" pitchFamily="2" charset="0"/>
              </a:rPr>
              <a:t>URL Structure</a:t>
            </a:r>
          </a:p>
          <a:p>
            <a:r>
              <a:rPr lang="en-US" sz="2000" b="0" i="0" dirty="0">
                <a:solidFill>
                  <a:srgbClr val="0F0F0F"/>
                </a:solidFill>
                <a:effectLst/>
                <a:latin typeface="Roboto" panose="02000000000000000000" pitchFamily="2" charset="0"/>
              </a:rPr>
              <a:t> HTTP Verbs </a:t>
            </a:r>
          </a:p>
          <a:p>
            <a:r>
              <a:rPr lang="en-US" sz="2000" b="0" i="0" dirty="0">
                <a:solidFill>
                  <a:srgbClr val="0F0F0F"/>
                </a:solidFill>
                <a:effectLst/>
                <a:latin typeface="Roboto" panose="02000000000000000000" pitchFamily="2" charset="0"/>
              </a:rPr>
              <a:t>Status Code </a:t>
            </a:r>
          </a:p>
          <a:p>
            <a:r>
              <a:rPr lang="en-US" sz="2000" b="0" i="0" dirty="0">
                <a:solidFill>
                  <a:srgbClr val="0F0F0F"/>
                </a:solidFill>
                <a:effectLst/>
                <a:latin typeface="Roboto" panose="02000000000000000000" pitchFamily="2" charset="0"/>
              </a:rPr>
              <a:t>Stateless,</a:t>
            </a:r>
          </a:p>
          <a:p>
            <a:r>
              <a:rPr lang="en-US" sz="2000" dirty="0">
                <a:solidFill>
                  <a:srgbClr val="0F0F0F"/>
                </a:solidFill>
                <a:latin typeface="Roboto" panose="02000000000000000000" pitchFamily="2" charset="0"/>
              </a:rPr>
              <a:t>We can implement Rest using any technology ex : Java, dotnet or </a:t>
            </a:r>
            <a:r>
              <a:rPr lang="en-US" sz="2000" dirty="0" err="1">
                <a:solidFill>
                  <a:srgbClr val="0F0F0F"/>
                </a:solidFill>
                <a:latin typeface="Roboto" panose="02000000000000000000" pitchFamily="2" charset="0"/>
              </a:rPr>
              <a:t>NodeJs</a:t>
            </a:r>
            <a:endParaRPr lang="en-IN" sz="2000" dirty="0"/>
          </a:p>
        </p:txBody>
      </p:sp>
      <p:sp>
        <p:nvSpPr>
          <p:cNvPr id="6" name="TextBox 5">
            <a:extLst>
              <a:ext uri="{FF2B5EF4-FFF2-40B4-BE49-F238E27FC236}">
                <a16:creationId xmlns:a16="http://schemas.microsoft.com/office/drawing/2014/main" id="{52FA9FF1-BF65-6F92-3F70-37EEDA864EB7}"/>
              </a:ext>
            </a:extLst>
          </p:cNvPr>
          <p:cNvSpPr txBox="1"/>
          <p:nvPr/>
        </p:nvSpPr>
        <p:spPr>
          <a:xfrm>
            <a:off x="838200" y="1404538"/>
            <a:ext cx="9963935" cy="1631216"/>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stands for Representational State Transfer, a term coined by Roy Fielding in 2000. It is an architecture style for designing loosely coupled applications over HTTP, that is often used in the development of web services. REST does not enforce any rule regarding how it should be implemented at lower level, it just put high level design guidelines and leave you to think of your own implementation.</a:t>
            </a:r>
            <a:endParaRPr lang="en-IN" sz="2000" dirty="0"/>
          </a:p>
        </p:txBody>
      </p:sp>
    </p:spTree>
    <p:extLst>
      <p:ext uri="{BB962C8B-B14F-4D97-AF65-F5344CB8AC3E}">
        <p14:creationId xmlns:p14="http://schemas.microsoft.com/office/powerpoint/2010/main" val="168172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6336-4AC8-7B9B-6A75-FE41D1DE646D}"/>
              </a:ext>
            </a:extLst>
          </p:cNvPr>
          <p:cNvSpPr>
            <a:spLocks noGrp="1"/>
          </p:cNvSpPr>
          <p:nvPr>
            <p:ph type="title"/>
          </p:nvPr>
        </p:nvSpPr>
        <p:spPr>
          <a:xfrm>
            <a:off x="839788" y="457200"/>
            <a:ext cx="3932237" cy="1600200"/>
          </a:xfrm>
        </p:spPr>
        <p:txBody>
          <a:bodyPr anchor="b">
            <a:normAutofit/>
          </a:bodyPr>
          <a:lstStyle/>
          <a:p>
            <a:r>
              <a:rPr lang="en-IN" b="0" i="0">
                <a:effectLst/>
              </a:rPr>
              <a:t>5xx: Server Error</a:t>
            </a:r>
            <a:br>
              <a:rPr lang="en-IN" b="0" i="0">
                <a:effectLst/>
              </a:rPr>
            </a:br>
            <a:endParaRPr lang="en-IN" dirty="0"/>
          </a:p>
        </p:txBody>
      </p:sp>
      <p:sp>
        <p:nvSpPr>
          <p:cNvPr id="8" name="Text Placeholder 3">
            <a:extLst>
              <a:ext uri="{FF2B5EF4-FFF2-40B4-BE49-F238E27FC236}">
                <a16:creationId xmlns:a16="http://schemas.microsoft.com/office/drawing/2014/main" id="{56A2474F-DD63-A838-946B-1486AFF29B9E}"/>
              </a:ext>
            </a:extLst>
          </p:cNvPr>
          <p:cNvSpPr>
            <a:spLocks noGrp="1"/>
          </p:cNvSpPr>
          <p:nvPr>
            <p:ph type="body" sz="half" idx="2"/>
          </p:nvPr>
        </p:nvSpPr>
        <p:spPr>
          <a:xfrm>
            <a:off x="839788" y="2057400"/>
            <a:ext cx="3932237" cy="3811588"/>
          </a:xfrm>
        </p:spPr>
        <p:txBody>
          <a:bodyPr/>
          <a:lstStyle/>
          <a:p>
            <a:endParaRPr lang="en-US"/>
          </a:p>
        </p:txBody>
      </p:sp>
      <p:graphicFrame>
        <p:nvGraphicFramePr>
          <p:cNvPr id="3" name="Table 2">
            <a:extLst>
              <a:ext uri="{FF2B5EF4-FFF2-40B4-BE49-F238E27FC236}">
                <a16:creationId xmlns:a16="http://schemas.microsoft.com/office/drawing/2014/main" id="{4065DD91-F2E3-B770-8333-3F9C616D0957}"/>
              </a:ext>
            </a:extLst>
          </p:cNvPr>
          <p:cNvGraphicFramePr>
            <a:graphicFrameLocks noGrp="1"/>
          </p:cNvGraphicFramePr>
          <p:nvPr>
            <p:extLst>
              <p:ext uri="{D42A27DB-BD31-4B8C-83A1-F6EECF244321}">
                <p14:modId xmlns:p14="http://schemas.microsoft.com/office/powerpoint/2010/main" val="3297847056"/>
              </p:ext>
            </p:extLst>
          </p:nvPr>
        </p:nvGraphicFramePr>
        <p:xfrm>
          <a:off x="5183188" y="1130657"/>
          <a:ext cx="6172201" cy="4587164"/>
        </p:xfrm>
        <a:graphic>
          <a:graphicData uri="http://schemas.openxmlformats.org/drawingml/2006/table">
            <a:tbl>
              <a:tblPr firstRow="1" bandRow="1">
                <a:solidFill>
                  <a:srgbClr val="404040"/>
                </a:solidFill>
              </a:tblPr>
              <a:tblGrid>
                <a:gridCol w="3069967">
                  <a:extLst>
                    <a:ext uri="{9D8B030D-6E8A-4147-A177-3AD203B41FA5}">
                      <a16:colId xmlns:a16="http://schemas.microsoft.com/office/drawing/2014/main" val="3855013220"/>
                    </a:ext>
                  </a:extLst>
                </a:gridCol>
                <a:gridCol w="3102234">
                  <a:extLst>
                    <a:ext uri="{9D8B030D-6E8A-4147-A177-3AD203B41FA5}">
                      <a16:colId xmlns:a16="http://schemas.microsoft.com/office/drawing/2014/main" val="3451216127"/>
                    </a:ext>
                  </a:extLst>
                </a:gridCol>
              </a:tblGrid>
              <a:tr h="473706">
                <a:tc>
                  <a:txBody>
                    <a:bodyPr/>
                    <a:lstStyle/>
                    <a:p>
                      <a:pPr algn="l" fontAlgn="t"/>
                      <a:r>
                        <a:rPr lang="en-IN" sz="1900" b="0" cap="none" spc="0">
                          <a:solidFill>
                            <a:schemeClr val="bg1"/>
                          </a:solidFill>
                          <a:effectLst/>
                        </a:rPr>
                        <a:t>Message</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1900" b="0" cap="none" spc="0">
                          <a:solidFill>
                            <a:schemeClr val="bg1"/>
                          </a:solidFill>
                          <a:effectLst/>
                        </a:rPr>
                        <a:t>Description</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09291707"/>
                  </a:ext>
                </a:extLst>
              </a:tr>
              <a:tr h="614953">
                <a:tc>
                  <a:txBody>
                    <a:bodyPr/>
                    <a:lstStyle/>
                    <a:p>
                      <a:pPr fontAlgn="t"/>
                      <a:r>
                        <a:rPr lang="en-IN" sz="1400" cap="none" spc="0">
                          <a:solidFill>
                            <a:schemeClr val="bg1"/>
                          </a:solidFill>
                          <a:effectLst/>
                        </a:rPr>
                        <a:t>500 Internal Server Error</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met an unexpected condition.</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440826213"/>
                  </a:ext>
                </a:extLst>
              </a:tr>
              <a:tr h="826823">
                <a:tc>
                  <a:txBody>
                    <a:bodyPr/>
                    <a:lstStyle/>
                    <a:p>
                      <a:pPr fontAlgn="t"/>
                      <a:r>
                        <a:rPr lang="en-IN" sz="1400" cap="none" spc="0">
                          <a:solidFill>
                            <a:schemeClr val="bg1"/>
                          </a:solidFill>
                          <a:effectLst/>
                        </a:rPr>
                        <a:t>501 Not Implemented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did not support the functionality required.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511181659"/>
                  </a:ext>
                </a:extLst>
              </a:tr>
              <a:tr h="826823">
                <a:tc>
                  <a:txBody>
                    <a:bodyPr/>
                    <a:lstStyle/>
                    <a:p>
                      <a:pPr fontAlgn="t"/>
                      <a:r>
                        <a:rPr lang="en-IN" sz="1400" cap="none" spc="0">
                          <a:solidFill>
                            <a:schemeClr val="bg1"/>
                          </a:solidFill>
                          <a:effectLst/>
                        </a:rPr>
                        <a:t>502 Bad Gateway</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received an invalid response from the upstream server.</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03804084"/>
                  </a:ext>
                </a:extLst>
              </a:tr>
              <a:tr h="826823">
                <a:tc>
                  <a:txBody>
                    <a:bodyPr/>
                    <a:lstStyle/>
                    <a:p>
                      <a:pPr fontAlgn="t"/>
                      <a:r>
                        <a:rPr lang="en-IN" sz="1400" cap="none" spc="0">
                          <a:solidFill>
                            <a:schemeClr val="bg1"/>
                          </a:solidFill>
                          <a:effectLst/>
                        </a:rPr>
                        <a:t>503 Service Unavailable</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is temporarily overloading or down.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727466926"/>
                  </a:ext>
                </a:extLst>
              </a:tr>
              <a:tr h="403083">
                <a:tc>
                  <a:txBody>
                    <a:bodyPr/>
                    <a:lstStyle/>
                    <a:p>
                      <a:pPr fontAlgn="t"/>
                      <a:r>
                        <a:rPr lang="en-IN" sz="1400" cap="none" spc="0">
                          <a:solidFill>
                            <a:schemeClr val="bg1"/>
                          </a:solidFill>
                          <a:effectLst/>
                        </a:rPr>
                        <a:t>504 Gateway Timeout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gateway has timed 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583059065"/>
                  </a:ext>
                </a:extLst>
              </a:tr>
              <a:tr h="614953">
                <a:tc>
                  <a:txBody>
                    <a:bodyPr/>
                    <a:lstStyle/>
                    <a:p>
                      <a:pPr fontAlgn="t"/>
                      <a:r>
                        <a:rPr lang="en-US" sz="1400" cap="none" spc="0">
                          <a:solidFill>
                            <a:schemeClr val="bg1"/>
                          </a:solidFill>
                          <a:effectLst/>
                        </a:rPr>
                        <a:t>505 HTTP Version Not Supported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server does not support the "http protocol" version.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801454168"/>
                  </a:ext>
                </a:extLst>
              </a:tr>
            </a:tbl>
          </a:graphicData>
        </a:graphic>
      </p:graphicFrame>
    </p:spTree>
    <p:extLst>
      <p:ext uri="{BB962C8B-B14F-4D97-AF65-F5344CB8AC3E}">
        <p14:creationId xmlns:p14="http://schemas.microsoft.com/office/powerpoint/2010/main" val="58678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3F2B-58D8-F9F8-A467-E7F0B0ACE138}"/>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HTTP - Header Fields</a:t>
            </a:r>
            <a:br>
              <a:rPr lang="en-IN" b="0" i="0" dirty="0">
                <a:solidFill>
                  <a:srgbClr val="303030"/>
                </a:solidFill>
                <a:effectLst/>
                <a:latin typeface="Heebo" pitchFamily="2" charset="-79"/>
                <a:cs typeface="Heebo" pitchFamily="2" charset="-79"/>
              </a:rPr>
            </a:br>
            <a:endParaRPr lang="en-IN" dirty="0"/>
          </a:p>
        </p:txBody>
      </p:sp>
    </p:spTree>
    <p:extLst>
      <p:ext uri="{BB962C8B-B14F-4D97-AF65-F5344CB8AC3E}">
        <p14:creationId xmlns:p14="http://schemas.microsoft.com/office/powerpoint/2010/main" val="237857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426B-3E66-5E1A-870D-34D45DE6345C}"/>
              </a:ext>
            </a:extLst>
          </p:cNvPr>
          <p:cNvSpPr>
            <a:spLocks noGrp="1"/>
          </p:cNvSpPr>
          <p:nvPr>
            <p:ph type="title"/>
          </p:nvPr>
        </p:nvSpPr>
        <p:spPr/>
        <p:txBody>
          <a:bodyPr/>
          <a:lstStyle/>
          <a:p>
            <a:r>
              <a:rPr lang="en-IN" b="1" i="0" dirty="0">
                <a:solidFill>
                  <a:srgbClr val="515151"/>
                </a:solidFill>
                <a:effectLst/>
                <a:latin typeface="-apple-system"/>
              </a:rPr>
              <a:t>media type formatters</a:t>
            </a:r>
            <a:br>
              <a:rPr lang="en-IN" b="1" i="0" dirty="0">
                <a:solidFill>
                  <a:srgbClr val="515151"/>
                </a:solidFill>
                <a:effectLst/>
                <a:latin typeface="-apple-system"/>
              </a:rPr>
            </a:br>
            <a:endParaRPr lang="en-IN" dirty="0"/>
          </a:p>
        </p:txBody>
      </p:sp>
      <p:sp>
        <p:nvSpPr>
          <p:cNvPr id="4" name="TextBox 3">
            <a:extLst>
              <a:ext uri="{FF2B5EF4-FFF2-40B4-BE49-F238E27FC236}">
                <a16:creationId xmlns:a16="http://schemas.microsoft.com/office/drawing/2014/main" id="{EF959E37-7FBF-580F-22A3-A8EB2D20006B}"/>
              </a:ext>
            </a:extLst>
          </p:cNvPr>
          <p:cNvSpPr txBox="1"/>
          <p:nvPr/>
        </p:nvSpPr>
        <p:spPr>
          <a:xfrm>
            <a:off x="838200" y="1266653"/>
            <a:ext cx="10884877" cy="1631216"/>
          </a:xfrm>
          <a:prstGeom prst="rect">
            <a:avLst/>
          </a:prstGeom>
          <a:noFill/>
        </p:spPr>
        <p:txBody>
          <a:bodyPr wrap="square">
            <a:spAutoFit/>
          </a:bodyPr>
          <a:lstStyle/>
          <a:p>
            <a:r>
              <a:rPr lang="en-US" sz="2000" b="0" i="0" dirty="0">
                <a:solidFill>
                  <a:srgbClr val="373E3F"/>
                </a:solidFill>
                <a:effectLst/>
                <a:latin typeface="-apple-system"/>
              </a:rPr>
              <a:t>In web API, media type formatters are classes that are responsible for serialization data. Here, serialization generally means a process of translating data into a format that can be transmitted and reconstructed later.  Because of serializing request/response data, Web API can understand request data format in a better way and send data in a format that the client expects. It simply specifies data that is being transferred among client and server in HTTP response or request. </a:t>
            </a:r>
            <a:endParaRPr lang="en-IN" sz="2000" dirty="0"/>
          </a:p>
        </p:txBody>
      </p:sp>
      <p:sp>
        <p:nvSpPr>
          <p:cNvPr id="6" name="TextBox 5">
            <a:extLst>
              <a:ext uri="{FF2B5EF4-FFF2-40B4-BE49-F238E27FC236}">
                <a16:creationId xmlns:a16="http://schemas.microsoft.com/office/drawing/2014/main" id="{90514350-EA3E-1D3A-6175-D1B8A07AC82D}"/>
              </a:ext>
            </a:extLst>
          </p:cNvPr>
          <p:cNvSpPr txBox="1"/>
          <p:nvPr/>
        </p:nvSpPr>
        <p:spPr>
          <a:xfrm>
            <a:off x="838200" y="3059668"/>
            <a:ext cx="6096000" cy="369332"/>
          </a:xfrm>
          <a:prstGeom prst="rect">
            <a:avLst/>
          </a:prstGeom>
          <a:noFill/>
        </p:spPr>
        <p:txBody>
          <a:bodyPr wrap="square">
            <a:spAutoFit/>
          </a:bodyPr>
          <a:lstStyle/>
          <a:p>
            <a:pPr algn="l"/>
            <a:r>
              <a:rPr lang="en-IN" b="1" i="0" dirty="0">
                <a:solidFill>
                  <a:srgbClr val="171717"/>
                </a:solidFill>
                <a:effectLst/>
                <a:latin typeface="Segoe UI" panose="020B0502040204020203" pitchFamily="34" charset="0"/>
              </a:rPr>
              <a:t>Internet Media Types</a:t>
            </a:r>
          </a:p>
        </p:txBody>
      </p:sp>
      <p:sp>
        <p:nvSpPr>
          <p:cNvPr id="8" name="TextBox 7">
            <a:extLst>
              <a:ext uri="{FF2B5EF4-FFF2-40B4-BE49-F238E27FC236}">
                <a16:creationId xmlns:a16="http://schemas.microsoft.com/office/drawing/2014/main" id="{543E6E94-FF80-7E71-1C91-7D41494CD95E}"/>
              </a:ext>
            </a:extLst>
          </p:cNvPr>
          <p:cNvSpPr txBox="1"/>
          <p:nvPr/>
        </p:nvSpPr>
        <p:spPr>
          <a:xfrm>
            <a:off x="838200" y="3590799"/>
            <a:ext cx="10193215" cy="1754326"/>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 media type, also called a MIME type, identifies the format of a piece of data. In HTTP, media types describe the format of the message body. A media type consists of two strings, a type and a subtype.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text/html</a:t>
            </a:r>
          </a:p>
          <a:p>
            <a:pPr algn="l">
              <a:buFont typeface="Arial" panose="020B0604020202020204" pitchFamily="34" charset="0"/>
              <a:buChar char="•"/>
            </a:pPr>
            <a:r>
              <a:rPr lang="en-US" b="0" i="0" dirty="0">
                <a:solidFill>
                  <a:srgbClr val="171717"/>
                </a:solidFill>
                <a:effectLst/>
                <a:latin typeface="Segoe UI" panose="020B0502040204020203" pitchFamily="34" charset="0"/>
              </a:rPr>
              <a:t>image/</a:t>
            </a:r>
            <a:r>
              <a:rPr lang="en-US" b="0" i="0" dirty="0" err="1">
                <a:solidFill>
                  <a:srgbClr val="171717"/>
                </a:solidFill>
                <a:effectLst/>
                <a:latin typeface="Segoe UI" panose="020B0502040204020203" pitchFamily="34" charset="0"/>
              </a:rPr>
              <a:t>png</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application/</a:t>
            </a:r>
            <a:r>
              <a:rPr lang="en-US" b="0" i="0" dirty="0" err="1">
                <a:solidFill>
                  <a:srgbClr val="171717"/>
                </a:solidFill>
                <a:effectLst/>
                <a:latin typeface="Segoe UI" panose="020B0502040204020203" pitchFamily="34" charset="0"/>
              </a:rPr>
              <a:t>json</a:t>
            </a: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18026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852380-A834-1BCC-A3A5-2CAB7EA61350}"/>
              </a:ext>
            </a:extLst>
          </p:cNvPr>
          <p:cNvSpPr txBox="1"/>
          <p:nvPr/>
        </p:nvSpPr>
        <p:spPr>
          <a:xfrm>
            <a:off x="574431" y="359621"/>
            <a:ext cx="8932985" cy="1631216"/>
          </a:xfrm>
          <a:prstGeom prst="rect">
            <a:avLst/>
          </a:prstGeom>
          <a:noFill/>
        </p:spPr>
        <p:txBody>
          <a:bodyPr wrap="square">
            <a:spAutoFit/>
          </a:bodyPr>
          <a:lstStyle/>
          <a:p>
            <a:pPr algn="l"/>
            <a:r>
              <a:rPr lang="en-US" sz="2000" b="0" i="0" dirty="0">
                <a:solidFill>
                  <a:srgbClr val="171717"/>
                </a:solidFill>
                <a:effectLst/>
                <a:latin typeface="Segoe UI" panose="020B0502040204020203" pitchFamily="34" charset="0"/>
              </a:rPr>
              <a:t>When an HTTP message contains an entity-body, the Content-Type header specifies the format of the message body. This tells the receiver how to parse the contents of the message body.</a:t>
            </a:r>
          </a:p>
          <a:p>
            <a:pPr algn="l"/>
            <a:r>
              <a:rPr lang="en-US" sz="2000" b="0" i="0" dirty="0">
                <a:solidFill>
                  <a:srgbClr val="171717"/>
                </a:solidFill>
                <a:effectLst/>
                <a:latin typeface="Segoe UI" panose="020B0502040204020203" pitchFamily="34" charset="0"/>
              </a:rPr>
              <a:t>For example, if an HTTP response contains a PNG image, the response might have the following headers.</a:t>
            </a:r>
          </a:p>
        </p:txBody>
      </p:sp>
      <p:sp>
        <p:nvSpPr>
          <p:cNvPr id="5" name="TextBox 4">
            <a:extLst>
              <a:ext uri="{FF2B5EF4-FFF2-40B4-BE49-F238E27FC236}">
                <a16:creationId xmlns:a16="http://schemas.microsoft.com/office/drawing/2014/main" id="{A96F0835-C1F3-5EEA-B695-118F09CCAD07}"/>
              </a:ext>
            </a:extLst>
          </p:cNvPr>
          <p:cNvSpPr txBox="1"/>
          <p:nvPr/>
        </p:nvSpPr>
        <p:spPr>
          <a:xfrm>
            <a:off x="808893" y="2134997"/>
            <a:ext cx="6096000" cy="923330"/>
          </a:xfrm>
          <a:prstGeom prst="rect">
            <a:avLst/>
          </a:prstGeom>
          <a:noFill/>
        </p:spPr>
        <p:txBody>
          <a:bodyPr wrap="square">
            <a:spAutoFit/>
          </a:bodyPr>
          <a:lstStyle/>
          <a:p>
            <a:r>
              <a:rPr lang="en-US" dirty="0"/>
              <a:t>HTTP/1.1 200 OK</a:t>
            </a:r>
          </a:p>
          <a:p>
            <a:r>
              <a:rPr lang="en-US" dirty="0"/>
              <a:t>Content-Length: 95267</a:t>
            </a:r>
          </a:p>
          <a:p>
            <a:r>
              <a:rPr lang="en-US" dirty="0"/>
              <a:t>Content-Type: image/</a:t>
            </a:r>
            <a:r>
              <a:rPr lang="en-US" dirty="0" err="1"/>
              <a:t>png</a:t>
            </a:r>
            <a:endParaRPr lang="en-IN" dirty="0"/>
          </a:p>
        </p:txBody>
      </p:sp>
      <p:sp>
        <p:nvSpPr>
          <p:cNvPr id="7" name="TextBox 6">
            <a:extLst>
              <a:ext uri="{FF2B5EF4-FFF2-40B4-BE49-F238E27FC236}">
                <a16:creationId xmlns:a16="http://schemas.microsoft.com/office/drawing/2014/main" id="{C093BAC7-4645-87AC-AEF4-5EC7CB706CFC}"/>
              </a:ext>
            </a:extLst>
          </p:cNvPr>
          <p:cNvSpPr txBox="1"/>
          <p:nvPr/>
        </p:nvSpPr>
        <p:spPr>
          <a:xfrm>
            <a:off x="574431" y="3199509"/>
            <a:ext cx="9343292"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When the client sends a request message, it can include an Accept header. The Accept header tells the server which media type(s) the client wants from the server. For example:</a:t>
            </a:r>
            <a:endParaRPr lang="en-IN" dirty="0"/>
          </a:p>
        </p:txBody>
      </p:sp>
      <p:sp>
        <p:nvSpPr>
          <p:cNvPr id="9" name="TextBox 8">
            <a:extLst>
              <a:ext uri="{FF2B5EF4-FFF2-40B4-BE49-F238E27FC236}">
                <a16:creationId xmlns:a16="http://schemas.microsoft.com/office/drawing/2014/main" id="{553FC7DF-6802-66A6-7710-052452BACC3C}"/>
              </a:ext>
            </a:extLst>
          </p:cNvPr>
          <p:cNvSpPr txBox="1"/>
          <p:nvPr/>
        </p:nvSpPr>
        <p:spPr>
          <a:xfrm>
            <a:off x="808893" y="4266999"/>
            <a:ext cx="6096000" cy="369332"/>
          </a:xfrm>
          <a:prstGeom prst="rect">
            <a:avLst/>
          </a:prstGeom>
          <a:noFill/>
        </p:spPr>
        <p:txBody>
          <a:bodyPr wrap="square">
            <a:spAutoFit/>
          </a:bodyPr>
          <a:lstStyle/>
          <a:p>
            <a:r>
              <a:rPr lang="en-IN" dirty="0"/>
              <a:t>Accept: text/</a:t>
            </a:r>
            <a:r>
              <a:rPr lang="en-IN" dirty="0" err="1"/>
              <a:t>html,application</a:t>
            </a:r>
            <a:r>
              <a:rPr lang="en-IN" dirty="0"/>
              <a:t>/</a:t>
            </a:r>
            <a:r>
              <a:rPr lang="en-IN" dirty="0" err="1"/>
              <a:t>xhtml+xml,application</a:t>
            </a:r>
            <a:r>
              <a:rPr lang="en-IN" dirty="0"/>
              <a:t>/xml</a:t>
            </a:r>
          </a:p>
        </p:txBody>
      </p:sp>
      <p:sp>
        <p:nvSpPr>
          <p:cNvPr id="11" name="TextBox 10">
            <a:extLst>
              <a:ext uri="{FF2B5EF4-FFF2-40B4-BE49-F238E27FC236}">
                <a16:creationId xmlns:a16="http://schemas.microsoft.com/office/drawing/2014/main" id="{0619CFAC-5A99-186C-37D4-DAC836A4138E}"/>
              </a:ext>
            </a:extLst>
          </p:cNvPr>
          <p:cNvSpPr txBox="1"/>
          <p:nvPr/>
        </p:nvSpPr>
        <p:spPr>
          <a:xfrm>
            <a:off x="808893" y="5054512"/>
            <a:ext cx="6096000"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This header tells the server that the client wants either HTML, XHTML, or XML.</a:t>
            </a:r>
            <a:endParaRPr lang="en-IN" dirty="0"/>
          </a:p>
        </p:txBody>
      </p:sp>
    </p:spTree>
    <p:extLst>
      <p:ext uri="{BB962C8B-B14F-4D97-AF65-F5344CB8AC3E}">
        <p14:creationId xmlns:p14="http://schemas.microsoft.com/office/powerpoint/2010/main" val="49794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4B4525D-59B6-813F-B03A-89EA88C52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779" y="140677"/>
            <a:ext cx="6710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15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84AC00-A5A5-17A6-B3E7-788DBF544364}"/>
              </a:ext>
            </a:extLst>
          </p:cNvPr>
          <p:cNvGraphicFramePr>
            <a:graphicFrameLocks noGrp="1"/>
          </p:cNvGraphicFramePr>
          <p:nvPr>
            <p:extLst>
              <p:ext uri="{D42A27DB-BD31-4B8C-83A1-F6EECF244321}">
                <p14:modId xmlns:p14="http://schemas.microsoft.com/office/powerpoint/2010/main" val="836762665"/>
              </p:ext>
            </p:extLst>
          </p:nvPr>
        </p:nvGraphicFramePr>
        <p:xfrm>
          <a:off x="521676" y="1323744"/>
          <a:ext cx="11670323" cy="3017520"/>
        </p:xfrm>
        <a:graphic>
          <a:graphicData uri="http://schemas.openxmlformats.org/drawingml/2006/table">
            <a:tbl>
              <a:tblPr/>
              <a:tblGrid>
                <a:gridCol w="4260904">
                  <a:extLst>
                    <a:ext uri="{9D8B030D-6E8A-4147-A177-3AD203B41FA5}">
                      <a16:colId xmlns:a16="http://schemas.microsoft.com/office/drawing/2014/main" val="2351096120"/>
                    </a:ext>
                  </a:extLst>
                </a:gridCol>
                <a:gridCol w="3519311">
                  <a:extLst>
                    <a:ext uri="{9D8B030D-6E8A-4147-A177-3AD203B41FA5}">
                      <a16:colId xmlns:a16="http://schemas.microsoft.com/office/drawing/2014/main" val="3217867043"/>
                    </a:ext>
                  </a:extLst>
                </a:gridCol>
                <a:gridCol w="3890108">
                  <a:extLst>
                    <a:ext uri="{9D8B030D-6E8A-4147-A177-3AD203B41FA5}">
                      <a16:colId xmlns:a16="http://schemas.microsoft.com/office/drawing/2014/main" val="3703197472"/>
                    </a:ext>
                  </a:extLst>
                </a:gridCol>
              </a:tblGrid>
              <a:tr h="0">
                <a:tc>
                  <a:txBody>
                    <a:bodyPr/>
                    <a:lstStyle/>
                    <a:p>
                      <a:pPr algn="l" fontAlgn="ctr"/>
                      <a:r>
                        <a:rPr lang="en-IN" sz="2400">
                          <a:effectLst/>
                          <a:latin typeface="-apple-system"/>
                        </a:rPr>
                        <a:t>Media Type Formatter Class</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MIME Type</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Description</a:t>
                      </a:r>
                    </a:p>
                  </a:txBody>
                  <a:tcPr anchor="ctr">
                    <a:lnL>
                      <a:noFill/>
                    </a:lnL>
                    <a:lnR>
                      <a:noFill/>
                    </a:lnR>
                    <a:lnT>
                      <a:noFill/>
                    </a:lnT>
                    <a:lnB>
                      <a:noFill/>
                    </a:lnB>
                    <a:solidFill>
                      <a:srgbClr val="CDD5E4"/>
                    </a:solidFill>
                  </a:tcPr>
                </a:tc>
                <a:extLst>
                  <a:ext uri="{0D108BD9-81ED-4DB2-BD59-A6C34878D82A}">
                    <a16:rowId xmlns:a16="http://schemas.microsoft.com/office/drawing/2014/main" val="2905591297"/>
                  </a:ext>
                </a:extLst>
              </a:tr>
              <a:tr h="0">
                <a:tc>
                  <a:txBody>
                    <a:bodyPr/>
                    <a:lstStyle/>
                    <a:p>
                      <a:pPr algn="l"/>
                      <a:r>
                        <a:rPr lang="en-IN" sz="2400">
                          <a:effectLst/>
                          <a:latin typeface="-apple-system"/>
                        </a:rPr>
                        <a:t>JsonMediaTypeFormatter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application/json, text/json</a:t>
                      </a:r>
                    </a:p>
                  </a:txBody>
                  <a:tcPr anchor="ctr">
                    <a:lnL>
                      <a:noFill/>
                    </a:lnL>
                    <a:lnR>
                      <a:noFill/>
                    </a:lnR>
                    <a:lnT>
                      <a:noFill/>
                    </a:lnT>
                    <a:lnB>
                      <a:noFill/>
                    </a:lnB>
                    <a:solidFill>
                      <a:srgbClr val="F2F6FD"/>
                    </a:solidFill>
                  </a:tcPr>
                </a:tc>
                <a:tc>
                  <a:txBody>
                    <a:bodyPr/>
                    <a:lstStyle/>
                    <a:p>
                      <a:pPr algn="l"/>
                      <a:r>
                        <a:rPr lang="en-IN" sz="2400">
                          <a:effectLst/>
                          <a:latin typeface="-apple-system"/>
                        </a:rPr>
                        <a:t>Handles JSON format</a:t>
                      </a:r>
                    </a:p>
                  </a:txBody>
                  <a:tcPr anchor="ctr">
                    <a:lnL>
                      <a:noFill/>
                    </a:lnL>
                    <a:lnR>
                      <a:noFill/>
                    </a:lnR>
                    <a:lnT>
                      <a:noFill/>
                    </a:lnT>
                    <a:lnB>
                      <a:noFill/>
                    </a:lnB>
                    <a:solidFill>
                      <a:srgbClr val="F2F6FD"/>
                    </a:solidFill>
                  </a:tcPr>
                </a:tc>
                <a:extLst>
                  <a:ext uri="{0D108BD9-81ED-4DB2-BD59-A6C34878D82A}">
                    <a16:rowId xmlns:a16="http://schemas.microsoft.com/office/drawing/2014/main" val="4180700542"/>
                  </a:ext>
                </a:extLst>
              </a:tr>
              <a:tr h="0">
                <a:tc>
                  <a:txBody>
                    <a:bodyPr/>
                    <a:lstStyle/>
                    <a:p>
                      <a:pPr algn="l"/>
                      <a:r>
                        <a:rPr lang="en-IN" sz="2400">
                          <a:effectLst/>
                          <a:latin typeface="-apple-system"/>
                        </a:rPr>
                        <a:t>XmlMediaTypeFormatter</a:t>
                      </a:r>
                    </a:p>
                  </a:txBody>
                  <a:tcPr anchor="ctr">
                    <a:lnL>
                      <a:noFill/>
                    </a:lnL>
                    <a:lnR>
                      <a:noFill/>
                    </a:lnR>
                    <a:lnT>
                      <a:noFill/>
                    </a:lnT>
                    <a:lnB>
                      <a:noFill/>
                    </a:lnB>
                    <a:solidFill>
                      <a:srgbClr val="E4EEFF"/>
                    </a:solidFill>
                  </a:tcPr>
                </a:tc>
                <a:tc>
                  <a:txBody>
                    <a:bodyPr/>
                    <a:lstStyle/>
                    <a:p>
                      <a:pPr algn="l"/>
                      <a:r>
                        <a:rPr lang="en-IN" sz="2400">
                          <a:effectLst/>
                          <a:latin typeface="-apple-system"/>
                        </a:rPr>
                        <a:t>application/xml, text/json</a:t>
                      </a:r>
                    </a:p>
                  </a:txBody>
                  <a:tcPr anchor="ctr">
                    <a:lnL>
                      <a:noFill/>
                    </a:lnL>
                    <a:lnR>
                      <a:noFill/>
                    </a:lnR>
                    <a:lnT>
                      <a:noFill/>
                    </a:lnT>
                    <a:lnB>
                      <a:noFill/>
                    </a:lnB>
                    <a:solidFill>
                      <a:srgbClr val="E4EEFF"/>
                    </a:solidFill>
                  </a:tcPr>
                </a:tc>
                <a:tc>
                  <a:txBody>
                    <a:bodyPr/>
                    <a:lstStyle/>
                    <a:p>
                      <a:pPr algn="l"/>
                      <a:r>
                        <a:rPr lang="en-IN" sz="2400">
                          <a:effectLst/>
                          <a:latin typeface="-apple-system"/>
                        </a:rPr>
                        <a:t>Handles XML format</a:t>
                      </a:r>
                    </a:p>
                  </a:txBody>
                  <a:tcPr anchor="ctr">
                    <a:lnL>
                      <a:noFill/>
                    </a:lnL>
                    <a:lnR>
                      <a:noFill/>
                    </a:lnR>
                    <a:lnT>
                      <a:noFill/>
                    </a:lnT>
                    <a:lnB>
                      <a:noFill/>
                    </a:lnB>
                    <a:solidFill>
                      <a:srgbClr val="E4EEFF"/>
                    </a:solidFill>
                  </a:tcPr>
                </a:tc>
                <a:extLst>
                  <a:ext uri="{0D108BD9-81ED-4DB2-BD59-A6C34878D82A}">
                    <a16:rowId xmlns:a16="http://schemas.microsoft.com/office/drawing/2014/main" val="4002819042"/>
                  </a:ext>
                </a:extLst>
              </a:tr>
              <a:tr h="0">
                <a:tc>
                  <a:txBody>
                    <a:bodyPr/>
                    <a:lstStyle/>
                    <a:p>
                      <a:pPr algn="l"/>
                      <a:r>
                        <a:rPr lang="en-IN" sz="2400">
                          <a:effectLst/>
                          <a:latin typeface="-apple-system"/>
                        </a:rPr>
                        <a:t>FormUrlEncodedMediaTypeFormatter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application/x-www-form-urlencoded</a:t>
                      </a:r>
                    </a:p>
                  </a:txBody>
                  <a:tcPr anchor="ctr">
                    <a:lnL>
                      <a:noFill/>
                    </a:lnL>
                    <a:lnR>
                      <a:noFill/>
                    </a:lnR>
                    <a:lnT>
                      <a:noFill/>
                    </a:lnT>
                    <a:lnB>
                      <a:noFill/>
                    </a:lnB>
                    <a:solidFill>
                      <a:srgbClr val="F2F6FD"/>
                    </a:solidFill>
                  </a:tcPr>
                </a:tc>
                <a:tc>
                  <a:txBody>
                    <a:bodyPr/>
                    <a:lstStyle/>
                    <a:p>
                      <a:pPr algn="l"/>
                      <a:r>
                        <a:rPr lang="en-IN" sz="2400">
                          <a:effectLst/>
                          <a:latin typeface="-apple-system"/>
                        </a:rPr>
                        <a:t>Handles HTM form URL-encoded data</a:t>
                      </a:r>
                    </a:p>
                  </a:txBody>
                  <a:tcPr anchor="ctr">
                    <a:lnL>
                      <a:noFill/>
                    </a:lnL>
                    <a:lnR>
                      <a:noFill/>
                    </a:lnR>
                    <a:lnT>
                      <a:noFill/>
                    </a:lnT>
                    <a:lnB>
                      <a:noFill/>
                    </a:lnB>
                    <a:solidFill>
                      <a:srgbClr val="F2F6FD"/>
                    </a:solidFill>
                  </a:tcPr>
                </a:tc>
                <a:extLst>
                  <a:ext uri="{0D108BD9-81ED-4DB2-BD59-A6C34878D82A}">
                    <a16:rowId xmlns:a16="http://schemas.microsoft.com/office/drawing/2014/main" val="1382640513"/>
                  </a:ext>
                </a:extLst>
              </a:tr>
              <a:tr h="0">
                <a:tc>
                  <a:txBody>
                    <a:bodyPr/>
                    <a:lstStyle/>
                    <a:p>
                      <a:pPr algn="l"/>
                      <a:r>
                        <a:rPr lang="en-IN" sz="2400">
                          <a:effectLst/>
                          <a:latin typeface="-apple-system"/>
                        </a:rPr>
                        <a:t>JQueryMvcFormUrlEncodedFormatter</a:t>
                      </a:r>
                    </a:p>
                  </a:txBody>
                  <a:tcPr anchor="ctr">
                    <a:lnL>
                      <a:noFill/>
                    </a:lnL>
                    <a:lnR>
                      <a:noFill/>
                    </a:lnR>
                    <a:lnT>
                      <a:noFill/>
                    </a:lnT>
                    <a:lnB>
                      <a:noFill/>
                    </a:lnB>
                    <a:solidFill>
                      <a:srgbClr val="E4EEFF"/>
                    </a:solidFill>
                  </a:tcPr>
                </a:tc>
                <a:tc>
                  <a:txBody>
                    <a:bodyPr/>
                    <a:lstStyle/>
                    <a:p>
                      <a:pPr algn="l"/>
                      <a:r>
                        <a:rPr lang="en-IN" sz="2400" dirty="0">
                          <a:effectLst/>
                          <a:latin typeface="-apple-system"/>
                        </a:rPr>
                        <a:t>application/x-www-form-</a:t>
                      </a:r>
                      <a:r>
                        <a:rPr lang="en-IN" sz="2400" dirty="0" err="1">
                          <a:effectLst/>
                          <a:latin typeface="-apple-system"/>
                        </a:rPr>
                        <a:t>urlencoded</a:t>
                      </a:r>
                      <a:endParaRPr lang="en-IN" sz="2400" dirty="0">
                        <a:effectLst/>
                        <a:latin typeface="-apple-system"/>
                      </a:endParaRPr>
                    </a:p>
                  </a:txBody>
                  <a:tcPr anchor="ctr">
                    <a:lnL>
                      <a:noFill/>
                    </a:lnL>
                    <a:lnR>
                      <a:noFill/>
                    </a:lnR>
                    <a:lnT>
                      <a:noFill/>
                    </a:lnT>
                    <a:lnB>
                      <a:noFill/>
                    </a:lnB>
                    <a:solidFill>
                      <a:srgbClr val="E4EEFF"/>
                    </a:solidFill>
                  </a:tcPr>
                </a:tc>
                <a:tc>
                  <a:txBody>
                    <a:bodyPr/>
                    <a:lstStyle/>
                    <a:p>
                      <a:pPr algn="l"/>
                      <a:r>
                        <a:rPr lang="en-IN" sz="2400" dirty="0">
                          <a:effectLst/>
                          <a:latin typeface="-apple-system"/>
                        </a:rPr>
                        <a:t>Handles model-bound HTML form URL-encoded data</a:t>
                      </a:r>
                    </a:p>
                  </a:txBody>
                  <a:tcPr anchor="ctr">
                    <a:lnL>
                      <a:noFill/>
                    </a:lnL>
                    <a:lnR>
                      <a:noFill/>
                    </a:lnR>
                    <a:lnT>
                      <a:noFill/>
                    </a:lnT>
                    <a:lnB>
                      <a:noFill/>
                    </a:lnB>
                    <a:solidFill>
                      <a:srgbClr val="E4EEFF"/>
                    </a:solidFill>
                  </a:tcPr>
                </a:tc>
                <a:extLst>
                  <a:ext uri="{0D108BD9-81ED-4DB2-BD59-A6C34878D82A}">
                    <a16:rowId xmlns:a16="http://schemas.microsoft.com/office/drawing/2014/main" val="1950315260"/>
                  </a:ext>
                </a:extLst>
              </a:tr>
            </a:tbl>
          </a:graphicData>
        </a:graphic>
      </p:graphicFrame>
    </p:spTree>
    <p:extLst>
      <p:ext uri="{BB962C8B-B14F-4D97-AF65-F5344CB8AC3E}">
        <p14:creationId xmlns:p14="http://schemas.microsoft.com/office/powerpoint/2010/main" val="155386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WebAPI</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Routing in ASP.NET Core?</a:t>
            </a:r>
            <a:endParaRPr lang="en-US" b="0" i="0" dirty="0">
              <a:solidFill>
                <a:srgbClr val="3A3A3A"/>
              </a:solidFill>
              <a:effectLst/>
              <a:latin typeface="-apple-system"/>
            </a:endParaRPr>
          </a:p>
        </p:txBody>
      </p:sp>
      <p:pic>
        <p:nvPicPr>
          <p:cNvPr id="1026" name="Picture 2" descr="What is Routing in ASP.NET Core?">
            <a:extLst>
              <a:ext uri="{FF2B5EF4-FFF2-40B4-BE49-F238E27FC236}">
                <a16:creationId xmlns:a16="http://schemas.microsoft.com/office/drawing/2014/main" id="{B332600C-853E-37D8-8B95-2E01F217A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60" y="2368515"/>
            <a:ext cx="8178133" cy="38059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8237C3-5E54-6520-6F6E-159A98FC8682}"/>
              </a:ext>
            </a:extLst>
          </p:cNvPr>
          <p:cNvSpPr txBox="1"/>
          <p:nvPr/>
        </p:nvSpPr>
        <p:spPr>
          <a:xfrm>
            <a:off x="813021" y="1168186"/>
            <a:ext cx="833097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It is important that we need to understand is, how the application will come to know which request will be mapped to which controller action method. Basically, the mapping between the URL and resource is nothing but the concept or Routing.</a:t>
            </a:r>
            <a:endParaRPr lang="en-IN" dirty="0"/>
          </a:p>
        </p:txBody>
      </p:sp>
    </p:spTree>
    <p:extLst>
      <p:ext uri="{BB962C8B-B14F-4D97-AF65-F5344CB8AC3E}">
        <p14:creationId xmlns:p14="http://schemas.microsoft.com/office/powerpoint/2010/main" val="1071779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4FE5D-0BB2-F372-1768-2A6C0A99F097}"/>
              </a:ext>
            </a:extLst>
          </p:cNvPr>
          <p:cNvSpPr txBox="1"/>
          <p:nvPr/>
        </p:nvSpPr>
        <p:spPr>
          <a:xfrm>
            <a:off x="604298" y="874717"/>
            <a:ext cx="9358685"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For the Routing Concept in ASP.NET Core Web API, we generally set some URLs for each resource. When we run the application, then it will create the Route table and the Route table will contain the mapping information between the URL and the Resource. So, when we are sending a request from the client to the server, then the application will check the URL in the Route table and if it found an exact, then the application will forward the request to that particular resource else it will throw an error saying resource not found.</a:t>
            </a:r>
            <a:endParaRPr lang="en-IN" dirty="0"/>
          </a:p>
        </p:txBody>
      </p:sp>
      <p:sp>
        <p:nvSpPr>
          <p:cNvPr id="6" name="TextBox 5">
            <a:extLst>
              <a:ext uri="{FF2B5EF4-FFF2-40B4-BE49-F238E27FC236}">
                <a16:creationId xmlns:a16="http://schemas.microsoft.com/office/drawing/2014/main" id="{F414403A-4076-C332-6D86-CAEAAA93705D}"/>
              </a:ext>
            </a:extLst>
          </p:cNvPr>
          <p:cNvSpPr txBox="1"/>
          <p:nvPr/>
        </p:nvSpPr>
        <p:spPr>
          <a:xfrm>
            <a:off x="800099" y="2899799"/>
            <a:ext cx="8967082"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access any resource using a unique URL in ASP.NET Core Web API Application. It is also possible that a resource can have multiple unique URLs. But multiple resources can not have the same URL and if you do so, then the application gets confused to invoke which action method and as a result, you will get an ambiguity error.</a:t>
            </a:r>
            <a:endParaRPr lang="en-IN" dirty="0"/>
          </a:p>
        </p:txBody>
      </p:sp>
      <p:sp>
        <p:nvSpPr>
          <p:cNvPr id="7" name="TextBox 6">
            <a:extLst>
              <a:ext uri="{FF2B5EF4-FFF2-40B4-BE49-F238E27FC236}">
                <a16:creationId xmlns:a16="http://schemas.microsoft.com/office/drawing/2014/main" id="{1972B66B-0809-47A2-881C-91ACCB0B9887}"/>
              </a:ext>
            </a:extLst>
          </p:cNvPr>
          <p:cNvSpPr txBox="1"/>
          <p:nvPr/>
        </p:nvSpPr>
        <p:spPr>
          <a:xfrm>
            <a:off x="800099" y="4647883"/>
            <a:ext cx="879799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So, the ASP.NET Core Framework maps the incoming HTTP Requests i.e. URLs to the action methods of Controllers based on the routes that are configured for your application. In ASP.NET Core, it is also possible to configure multiple routes, and also it is possible to set some specific configurations such as default values, constraints, message handlers, </a:t>
            </a:r>
            <a:r>
              <a:rPr lang="en-US" b="0" i="0" dirty="0" err="1">
                <a:solidFill>
                  <a:srgbClr val="000000"/>
                </a:solidFill>
                <a:effectLst/>
                <a:latin typeface="arial" panose="020B0604020202020204" pitchFamily="34" charset="0"/>
              </a:rPr>
              <a:t>etc</a:t>
            </a:r>
            <a:endParaRPr lang="en-IN" dirty="0"/>
          </a:p>
        </p:txBody>
      </p:sp>
    </p:spTree>
    <p:extLst>
      <p:ext uri="{BB962C8B-B14F-4D97-AF65-F5344CB8AC3E}">
        <p14:creationId xmlns:p14="http://schemas.microsoft.com/office/powerpoint/2010/main" val="119279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88C078-E180-0A21-A5CC-C0214124BD72}"/>
              </a:ext>
            </a:extLst>
          </p:cNvPr>
          <p:cNvSpPr txBox="1"/>
          <p:nvPr/>
        </p:nvSpPr>
        <p:spPr>
          <a:xfrm>
            <a:off x="1333191" y="109170"/>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enable Routing in ASP.NET Core Web API?</a:t>
            </a:r>
            <a:endParaRPr lang="en-US" b="0" i="0" dirty="0">
              <a:solidFill>
                <a:srgbClr val="3A3A3A"/>
              </a:solidFill>
              <a:effectLst/>
              <a:latin typeface="-apple-system"/>
            </a:endParaRPr>
          </a:p>
        </p:txBody>
      </p:sp>
      <p:sp>
        <p:nvSpPr>
          <p:cNvPr id="8" name="TextBox 7">
            <a:extLst>
              <a:ext uri="{FF2B5EF4-FFF2-40B4-BE49-F238E27FC236}">
                <a16:creationId xmlns:a16="http://schemas.microsoft.com/office/drawing/2014/main" id="{6C48BF2A-3E64-2F38-E7DF-3B0B0B1ABEBE}"/>
              </a:ext>
            </a:extLst>
          </p:cNvPr>
          <p:cNvSpPr txBox="1"/>
          <p:nvPr/>
        </p:nvSpPr>
        <p:spPr>
          <a:xfrm>
            <a:off x="1452203" y="678217"/>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Adding ASP.NET Core Web API Service:</a:t>
            </a:r>
            <a:endParaRPr lang="en-US" b="0" i="0" dirty="0">
              <a:solidFill>
                <a:srgbClr val="3A3A3A"/>
              </a:solidFill>
              <a:effectLst/>
              <a:latin typeface="-apple-system"/>
            </a:endParaRPr>
          </a:p>
        </p:txBody>
      </p:sp>
      <p:sp>
        <p:nvSpPr>
          <p:cNvPr id="10" name="TextBox 9">
            <a:extLst>
              <a:ext uri="{FF2B5EF4-FFF2-40B4-BE49-F238E27FC236}">
                <a16:creationId xmlns:a16="http://schemas.microsoft.com/office/drawing/2014/main" id="{48EA61A4-B844-3C3A-982E-229421B059F4}"/>
              </a:ext>
            </a:extLst>
          </p:cNvPr>
          <p:cNvSpPr txBox="1"/>
          <p:nvPr/>
        </p:nvSpPr>
        <p:spPr>
          <a:xfrm>
            <a:off x="1333191" y="1287315"/>
            <a:ext cx="60946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create </a:t>
            </a:r>
            <a:r>
              <a:rPr lang="en-US" b="0" i="0" dirty="0" err="1">
                <a:solidFill>
                  <a:srgbClr val="000000"/>
                </a:solidFill>
                <a:effectLst/>
                <a:latin typeface="arial" panose="020B0604020202020204" pitchFamily="34" charset="0"/>
              </a:rPr>
              <a:t>aspnet</a:t>
            </a:r>
            <a:r>
              <a:rPr lang="en-US" b="0" i="0" dirty="0">
                <a:solidFill>
                  <a:srgbClr val="000000"/>
                </a:solidFill>
                <a:effectLst/>
                <a:latin typeface="arial" panose="020B0604020202020204" pitchFamily="34" charset="0"/>
              </a:rPr>
              <a:t> Core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 new Project :</a:t>
            </a:r>
          </a:p>
          <a:p>
            <a:r>
              <a:rPr lang="en-US" dirty="0">
                <a:solidFill>
                  <a:srgbClr val="000000"/>
                </a:solidFill>
                <a:latin typeface="arial" panose="020B0604020202020204" pitchFamily="34" charset="0"/>
              </a:rPr>
              <a:t>Add following Service in IOC container:</a:t>
            </a:r>
          </a:p>
          <a:p>
            <a:endParaRPr lang="en-IN" dirty="0"/>
          </a:p>
        </p:txBody>
      </p:sp>
      <p:sp>
        <p:nvSpPr>
          <p:cNvPr id="14" name="TextBox 13">
            <a:extLst>
              <a:ext uri="{FF2B5EF4-FFF2-40B4-BE49-F238E27FC236}">
                <a16:creationId xmlns:a16="http://schemas.microsoft.com/office/drawing/2014/main" id="{6773F38D-F3EF-9B49-8946-96E4B3AFDEE8}"/>
              </a:ext>
            </a:extLst>
          </p:cNvPr>
          <p:cNvSpPr txBox="1"/>
          <p:nvPr/>
        </p:nvSpPr>
        <p:spPr>
          <a:xfrm>
            <a:off x="1331865" y="1941123"/>
            <a:ext cx="6096000" cy="1200329"/>
          </a:xfrm>
          <a:prstGeom prst="rect">
            <a:avLst/>
          </a:prstGeom>
          <a:noFill/>
        </p:spPr>
        <p:txBody>
          <a:bodyPr wrap="square">
            <a:spAutoFit/>
          </a:bodyPr>
          <a:lstStyle/>
          <a:p>
            <a:r>
              <a:rPr lang="en-IN" dirty="0"/>
              <a:t>public void </a:t>
            </a:r>
            <a:r>
              <a:rPr lang="en-IN" dirty="0" err="1"/>
              <a:t>ConfigureServices</a:t>
            </a:r>
            <a:r>
              <a:rPr lang="en-IN" dirty="0"/>
              <a:t>(</a:t>
            </a:r>
            <a:r>
              <a:rPr lang="en-IN" dirty="0" err="1"/>
              <a:t>IServiceCollection</a:t>
            </a:r>
            <a:r>
              <a:rPr lang="en-IN" dirty="0"/>
              <a:t> services)</a:t>
            </a:r>
          </a:p>
          <a:p>
            <a:r>
              <a:rPr lang="en-IN" dirty="0"/>
              <a:t>{</a:t>
            </a:r>
          </a:p>
          <a:p>
            <a:r>
              <a:rPr lang="en-IN" dirty="0"/>
              <a:t>    </a:t>
            </a:r>
            <a:r>
              <a:rPr lang="en-IN" dirty="0" err="1"/>
              <a:t>services.AddControllers</a:t>
            </a:r>
            <a:r>
              <a:rPr lang="en-IN" dirty="0"/>
              <a:t>();</a:t>
            </a:r>
          </a:p>
          <a:p>
            <a:r>
              <a:rPr lang="en-IN" dirty="0"/>
              <a:t>}</a:t>
            </a:r>
          </a:p>
        </p:txBody>
      </p:sp>
      <p:sp>
        <p:nvSpPr>
          <p:cNvPr id="16" name="TextBox 15">
            <a:extLst>
              <a:ext uri="{FF2B5EF4-FFF2-40B4-BE49-F238E27FC236}">
                <a16:creationId xmlns:a16="http://schemas.microsoft.com/office/drawing/2014/main" id="{13BC1EA4-D281-07AB-3066-4FA3C85A0C4A}"/>
              </a:ext>
            </a:extLst>
          </p:cNvPr>
          <p:cNvSpPr txBox="1"/>
          <p:nvPr/>
        </p:nvSpPr>
        <p:spPr>
          <a:xfrm>
            <a:off x="865238" y="3429000"/>
            <a:ext cx="9812594" cy="2308324"/>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we need to add the following two middleware components to the HTTP Request processing Pipeline.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Middleware only enables the Routing for your application. This will not map any URL to any resource.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endParaRPr lang="en-US" b="0" i="0" dirty="0">
              <a:solidFill>
                <a:srgbClr val="212529"/>
              </a:solidFill>
              <a:effectLst/>
              <a:latin typeface="-apple-system"/>
            </a:endParaRPr>
          </a:p>
        </p:txBody>
      </p:sp>
    </p:spTree>
    <p:extLst>
      <p:ext uri="{BB962C8B-B14F-4D97-AF65-F5344CB8AC3E}">
        <p14:creationId xmlns:p14="http://schemas.microsoft.com/office/powerpoint/2010/main" val="68261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B98A3-E22A-2147-8707-63EDD462CB19}"/>
              </a:ext>
            </a:extLst>
          </p:cNvPr>
          <p:cNvSpPr txBox="1"/>
          <p:nvPr/>
        </p:nvSpPr>
        <p:spPr>
          <a:xfrm>
            <a:off x="797169" y="372180"/>
            <a:ext cx="6096000" cy="369332"/>
          </a:xfrm>
          <a:prstGeom prst="rect">
            <a:avLst/>
          </a:prstGeom>
          <a:noFill/>
        </p:spPr>
        <p:txBody>
          <a:bodyPr wrap="square">
            <a:spAutoFit/>
          </a:bodyPr>
          <a:lstStyle/>
          <a:p>
            <a:pPr algn="l"/>
            <a:r>
              <a:rPr lang="en-US" b="1" i="0" dirty="0">
                <a:solidFill>
                  <a:srgbClr val="515151"/>
                </a:solidFill>
                <a:effectLst/>
                <a:latin typeface="-apple-system"/>
              </a:rPr>
              <a:t> Why to choose Web API over WCF?</a:t>
            </a:r>
          </a:p>
        </p:txBody>
      </p:sp>
      <p:sp>
        <p:nvSpPr>
          <p:cNvPr id="5" name="TextBox 4">
            <a:extLst>
              <a:ext uri="{FF2B5EF4-FFF2-40B4-BE49-F238E27FC236}">
                <a16:creationId xmlns:a16="http://schemas.microsoft.com/office/drawing/2014/main" id="{83CE9B68-68DF-68B7-102A-BB17782AAC84}"/>
              </a:ext>
            </a:extLst>
          </p:cNvPr>
          <p:cNvSpPr txBox="1"/>
          <p:nvPr/>
        </p:nvSpPr>
        <p:spPr>
          <a:xfrm>
            <a:off x="691661" y="1582341"/>
            <a:ext cx="10679723" cy="4154984"/>
          </a:xfrm>
          <a:prstGeom prst="rect">
            <a:avLst/>
          </a:prstGeom>
          <a:noFill/>
        </p:spPr>
        <p:txBody>
          <a:bodyPr wrap="square">
            <a:spAutoFit/>
          </a:bodyPr>
          <a:lstStyle/>
          <a:p>
            <a:pPr algn="l">
              <a:buFont typeface="Arial" panose="020B0604020202020204" pitchFamily="34" charset="0"/>
              <a:buChar char="•"/>
            </a:pPr>
            <a:r>
              <a:rPr lang="en-US" sz="2400" b="0" i="0" dirty="0">
                <a:solidFill>
                  <a:srgbClr val="515151"/>
                </a:solidFill>
                <a:effectLst/>
                <a:latin typeface="-apple-system"/>
              </a:rPr>
              <a:t>Web API uses all features of HTTP such as URIs, request/response headers, caching, versioning, various content formats, etc.</a:t>
            </a:r>
          </a:p>
          <a:p>
            <a:pPr algn="l">
              <a:buFont typeface="Arial" panose="020B0604020202020204" pitchFamily="34" charset="0"/>
              <a:buChar char="•"/>
            </a:pPr>
            <a:r>
              <a:rPr lang="en-US" sz="2400" b="0" i="0" dirty="0">
                <a:solidFill>
                  <a:srgbClr val="515151"/>
                </a:solidFill>
                <a:effectLst/>
                <a:latin typeface="-apple-system"/>
              </a:rPr>
              <a:t>One does not have to define or explain any extra config setting for different devices in Web API.</a:t>
            </a:r>
          </a:p>
          <a:p>
            <a:pPr algn="l">
              <a:buFont typeface="Arial" panose="020B0604020202020204" pitchFamily="34" charset="0"/>
              <a:buChar char="•"/>
            </a:pPr>
            <a:r>
              <a:rPr lang="en-US" sz="2400" b="0" i="0" dirty="0">
                <a:solidFill>
                  <a:srgbClr val="515151"/>
                </a:solidFill>
                <a:effectLst/>
                <a:latin typeface="-apple-system"/>
              </a:rPr>
              <a:t>Web API uses different text formats including XML because of which it is faster and more preferred for lightweight services.</a:t>
            </a:r>
          </a:p>
          <a:p>
            <a:pPr algn="l">
              <a:buFont typeface="Arial" panose="020B0604020202020204" pitchFamily="34" charset="0"/>
              <a:buChar char="•"/>
            </a:pPr>
            <a:r>
              <a:rPr lang="en-US" sz="2400" b="0" i="0" dirty="0">
                <a:solidFill>
                  <a:srgbClr val="515151"/>
                </a:solidFill>
                <a:effectLst/>
                <a:latin typeface="-apple-system"/>
              </a:rPr>
              <a:t>Web API also supports MVC features whereas WCF does not support MVC features.</a:t>
            </a:r>
          </a:p>
          <a:p>
            <a:pPr algn="l">
              <a:buFont typeface="Arial" panose="020B0604020202020204" pitchFamily="34" charset="0"/>
              <a:buChar char="•"/>
            </a:pPr>
            <a:r>
              <a:rPr lang="en-US" sz="2400" b="0" i="0" dirty="0">
                <a:solidFill>
                  <a:srgbClr val="515151"/>
                </a:solidFill>
                <a:effectLst/>
                <a:latin typeface="-apple-system"/>
              </a:rPr>
              <a:t>Web API provides more flexibility as compared to WCF.</a:t>
            </a:r>
          </a:p>
          <a:p>
            <a:pPr algn="l">
              <a:buFont typeface="Arial" panose="020B0604020202020204" pitchFamily="34" charset="0"/>
              <a:buChar char="•"/>
            </a:pPr>
            <a:r>
              <a:rPr lang="en-US" sz="2400" b="0" i="0" dirty="0">
                <a:solidFill>
                  <a:srgbClr val="515151"/>
                </a:solidFill>
                <a:effectLst/>
                <a:latin typeface="-apple-system"/>
              </a:rPr>
              <a:t>Web API uses standard security like token authentication, basic authentication, etc., to provide secure service whereas WCF uses WS-I standard to provide secure service.</a:t>
            </a:r>
          </a:p>
        </p:txBody>
      </p:sp>
    </p:spTree>
    <p:extLst>
      <p:ext uri="{BB962C8B-B14F-4D97-AF65-F5344CB8AC3E}">
        <p14:creationId xmlns:p14="http://schemas.microsoft.com/office/powerpoint/2010/main" val="4204429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F1CE-2AF4-B658-9A57-0D44E692A64D}"/>
              </a:ext>
            </a:extLst>
          </p:cNvPr>
          <p:cNvSpPr>
            <a:spLocks noGrp="1"/>
          </p:cNvSpPr>
          <p:nvPr>
            <p:ph type="title"/>
          </p:nvPr>
        </p:nvSpPr>
        <p:spPr>
          <a:xfrm>
            <a:off x="838200" y="365125"/>
            <a:ext cx="8866239" cy="1129378"/>
          </a:xfrm>
        </p:spPr>
        <p:txBody>
          <a:bodyPr>
            <a:normAutofit fontScale="90000"/>
          </a:bodyPr>
          <a:lstStyle/>
          <a:p>
            <a:r>
              <a:rPr lang="en-US" sz="3600" b="1" i="0" dirty="0">
                <a:solidFill>
                  <a:srgbClr val="000000"/>
                </a:solidFill>
                <a:effectLst/>
                <a:latin typeface="arial" panose="020B0604020202020204" pitchFamily="34" charset="0"/>
              </a:rPr>
              <a:t>Configuring the Routing </a:t>
            </a:r>
            <a:r>
              <a:rPr lang="en-US" sz="3600" b="1" i="0" dirty="0" err="1">
                <a:solidFill>
                  <a:srgbClr val="000000"/>
                </a:solidFill>
                <a:effectLst/>
                <a:latin typeface="arial" panose="020B0604020202020204" pitchFamily="34" charset="0"/>
              </a:rPr>
              <a:t>Middlewares</a:t>
            </a:r>
            <a:r>
              <a:rPr lang="en-US" sz="3600" b="1" i="0" dirty="0">
                <a:solidFill>
                  <a:srgbClr val="000000"/>
                </a:solidFill>
                <a:effectLst/>
                <a:latin typeface="arial" panose="020B0604020202020204" pitchFamily="34" charset="0"/>
              </a:rPr>
              <a:t> in ASP.NET Core:</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688B4485-02B6-2CF1-843E-E70F383F50EE}"/>
              </a:ext>
            </a:extLst>
          </p:cNvPr>
          <p:cNvSpPr txBox="1"/>
          <p:nvPr/>
        </p:nvSpPr>
        <p:spPr>
          <a:xfrm>
            <a:off x="747252" y="1297397"/>
            <a:ext cx="10274709"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 if we want to configure any middleware then we need to configure the same inside the Configure method of the Startup class. So, let us modify the Configure method of the Startup class as shown below to configure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which will enable Routing as well as the mapping between the URL and Resource. As you can see in the below code within the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we write </a:t>
            </a:r>
            <a:r>
              <a:rPr lang="en-US" b="0" i="0" dirty="0" err="1">
                <a:solidFill>
                  <a:srgbClr val="000000"/>
                </a:solidFill>
                <a:effectLst/>
                <a:latin typeface="arial" panose="020B0604020202020204" pitchFamily="34" charset="0"/>
              </a:rPr>
              <a:t>MapControllers</a:t>
            </a:r>
            <a:r>
              <a:rPr lang="en-US" b="0" i="0" dirty="0">
                <a:solidFill>
                  <a:srgbClr val="000000"/>
                </a:solidFill>
                <a:effectLst/>
                <a:latin typeface="arial" panose="020B0604020202020204" pitchFamily="34" charset="0"/>
              </a:rPr>
              <a:t> which will actually set the mapping between URL and Controller action method. So, the Map controller will act as a bridge between the HTTP Request and the Controllers.</a:t>
            </a:r>
            <a:endParaRPr lang="en-IN" dirty="0"/>
          </a:p>
        </p:txBody>
      </p:sp>
      <p:sp>
        <p:nvSpPr>
          <p:cNvPr id="7" name="TextBox 6">
            <a:extLst>
              <a:ext uri="{FF2B5EF4-FFF2-40B4-BE49-F238E27FC236}">
                <a16:creationId xmlns:a16="http://schemas.microsoft.com/office/drawing/2014/main" id="{BA2396E4-729F-4820-E9B1-AF31EDCEAB49}"/>
              </a:ext>
            </a:extLst>
          </p:cNvPr>
          <p:cNvSpPr txBox="1"/>
          <p:nvPr/>
        </p:nvSpPr>
        <p:spPr>
          <a:xfrm>
            <a:off x="3313471" y="3328722"/>
            <a:ext cx="7708490" cy="3416320"/>
          </a:xfrm>
          <a:prstGeom prst="rect">
            <a:avLst/>
          </a:prstGeom>
          <a:noFill/>
        </p:spPr>
        <p:txBody>
          <a:bodyPr wrap="square">
            <a:spAutoFit/>
          </a:bodyPr>
          <a:lstStyle/>
          <a:p>
            <a:r>
              <a:rPr lang="en-IN" dirty="0"/>
              <a:t>public void Configure(</a:t>
            </a:r>
            <a:r>
              <a:rPr lang="en-IN" dirty="0" err="1"/>
              <a:t>IApplicationBuilder</a:t>
            </a:r>
            <a:r>
              <a:rPr lang="en-IN" dirty="0"/>
              <a:t> app, </a:t>
            </a:r>
            <a:r>
              <a:rPr lang="en-IN" dirty="0" err="1"/>
              <a:t>IWebHostEnvironment</a:t>
            </a:r>
            <a:r>
              <a:rPr lang="en-IN" dirty="0"/>
              <a:t> env)</a:t>
            </a:r>
          </a:p>
          <a:p>
            <a:r>
              <a:rPr lang="en-IN" dirty="0"/>
              <a:t>{</a:t>
            </a:r>
          </a:p>
          <a:p>
            <a:r>
              <a:rPr lang="en-IN" dirty="0"/>
              <a:t>    if (</a:t>
            </a:r>
            <a:r>
              <a:rPr lang="en-IN" dirty="0" err="1"/>
              <a:t>env.IsDevelopment</a:t>
            </a:r>
            <a:r>
              <a:rPr lang="en-IN" dirty="0"/>
              <a:t>())</a:t>
            </a:r>
          </a:p>
          <a:p>
            <a:r>
              <a:rPr lang="en-IN" dirty="0"/>
              <a:t>    {</a:t>
            </a:r>
          </a:p>
          <a:p>
            <a:r>
              <a:rPr lang="en-IN" dirty="0"/>
              <a:t>        </a:t>
            </a:r>
            <a:r>
              <a:rPr lang="en-IN" dirty="0" err="1"/>
              <a:t>app.UseDeveloperExceptionPage</a:t>
            </a:r>
            <a:r>
              <a:rPr lang="en-IN" dirty="0"/>
              <a:t>();</a:t>
            </a:r>
          </a:p>
          <a:p>
            <a:r>
              <a:rPr lang="en-IN" dirty="0"/>
              <a:t>    }</a:t>
            </a:r>
          </a:p>
          <a:p>
            <a:r>
              <a:rPr lang="en-IN" dirty="0"/>
              <a:t>   </a:t>
            </a:r>
            <a:r>
              <a:rPr lang="en-IN" dirty="0" err="1"/>
              <a:t>app.UseRouting</a:t>
            </a:r>
            <a:r>
              <a:rPr lang="en-IN" dirty="0"/>
              <a:t>();</a:t>
            </a:r>
          </a:p>
          <a:p>
            <a:endParaRPr lang="en-IN" dirty="0"/>
          </a:p>
          <a:p>
            <a:r>
              <a:rPr lang="en-IN" dirty="0"/>
              <a:t>    </a:t>
            </a:r>
            <a:r>
              <a:rPr lang="en-IN" dirty="0" err="1"/>
              <a:t>app.UseEndpoints</a:t>
            </a:r>
            <a:r>
              <a:rPr lang="en-IN" dirty="0"/>
              <a:t>(endpoints =&gt;</a:t>
            </a:r>
          </a:p>
          <a:p>
            <a:r>
              <a:rPr lang="en-IN" dirty="0"/>
              <a:t>    {</a:t>
            </a:r>
          </a:p>
          <a:p>
            <a:r>
              <a:rPr lang="en-IN" dirty="0"/>
              <a:t>        </a:t>
            </a:r>
            <a:r>
              <a:rPr lang="en-IN" dirty="0" err="1"/>
              <a:t>endpoints.MapControllers</a:t>
            </a:r>
            <a:r>
              <a:rPr lang="en-IN" dirty="0"/>
              <a:t>();</a:t>
            </a:r>
          </a:p>
          <a:p>
            <a:r>
              <a:rPr lang="en-IN" dirty="0"/>
              <a:t>    });      }</a:t>
            </a:r>
          </a:p>
        </p:txBody>
      </p:sp>
    </p:spTree>
    <p:extLst>
      <p:ext uri="{BB962C8B-B14F-4D97-AF65-F5344CB8AC3E}">
        <p14:creationId xmlns:p14="http://schemas.microsoft.com/office/powerpoint/2010/main" val="2799300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3BFDC-1A65-59DA-B121-5B385CB2BBCB}"/>
              </a:ext>
            </a:extLst>
          </p:cNvPr>
          <p:cNvSpPr txBox="1"/>
          <p:nvPr/>
        </p:nvSpPr>
        <p:spPr>
          <a:xfrm>
            <a:off x="855406" y="479688"/>
            <a:ext cx="8082116"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we have two ways to define the Routing i.e. Conventional Based and Attribute-Based Routing. And Attribute Routing is the most preferred way of defining routes in ASP.NET Core Web API Application and hence, we are only going to focus on Attribute Routing in this course.</a:t>
            </a:r>
            <a:endParaRPr lang="en-IN" dirty="0"/>
          </a:p>
        </p:txBody>
      </p:sp>
      <p:sp>
        <p:nvSpPr>
          <p:cNvPr id="7" name="TextBox 6">
            <a:extLst>
              <a:ext uri="{FF2B5EF4-FFF2-40B4-BE49-F238E27FC236}">
                <a16:creationId xmlns:a16="http://schemas.microsoft.com/office/drawing/2014/main" id="{AEBC4A76-DEC1-8666-0993-31069DF00A81}"/>
              </a:ext>
            </a:extLst>
          </p:cNvPr>
          <p:cNvSpPr txBox="1"/>
          <p:nvPr/>
        </p:nvSpPr>
        <p:spPr>
          <a:xfrm>
            <a:off x="953729" y="1951672"/>
            <a:ext cx="6096000" cy="1477328"/>
          </a:xfrm>
          <a:prstGeom prst="rect">
            <a:avLst/>
          </a:prstGeom>
          <a:noFill/>
        </p:spPr>
        <p:txBody>
          <a:bodyPr wrap="square">
            <a:spAutoFit/>
          </a:bodyPr>
          <a:lstStyle/>
          <a:p>
            <a:r>
              <a:rPr lang="en-IN" dirty="0"/>
              <a:t> [Route("</a:t>
            </a:r>
            <a:r>
              <a:rPr lang="en-IN" dirty="0" err="1"/>
              <a:t>api</a:t>
            </a:r>
            <a:r>
              <a:rPr lang="en-IN" dirty="0"/>
              <a:t>/[controller]")]</a:t>
            </a:r>
          </a:p>
          <a:p>
            <a:r>
              <a:rPr lang="en-IN" dirty="0"/>
              <a:t>    [</a:t>
            </a:r>
            <a:r>
              <a:rPr lang="en-IN" dirty="0" err="1"/>
              <a:t>ApiController</a:t>
            </a:r>
            <a:r>
              <a:rPr lang="en-IN" dirty="0"/>
              <a:t>]</a:t>
            </a:r>
          </a:p>
          <a:p>
            <a:r>
              <a:rPr lang="en-IN" dirty="0"/>
              <a:t>    public class </a:t>
            </a:r>
            <a:r>
              <a:rPr lang="en-IN" dirty="0" err="1"/>
              <a:t>EmployeeController</a:t>
            </a:r>
            <a:r>
              <a:rPr lang="en-IN" dirty="0"/>
              <a:t> : </a:t>
            </a:r>
            <a:r>
              <a:rPr lang="en-IN" dirty="0" err="1"/>
              <a:t>ControllerBase</a:t>
            </a:r>
            <a:endParaRPr lang="en-IN" dirty="0"/>
          </a:p>
          <a:p>
            <a:r>
              <a:rPr lang="en-IN" dirty="0"/>
              <a:t>    {</a:t>
            </a:r>
          </a:p>
          <a:p>
            <a:r>
              <a:rPr lang="en-IN" dirty="0"/>
              <a:t>    }</a:t>
            </a:r>
          </a:p>
        </p:txBody>
      </p:sp>
      <p:sp>
        <p:nvSpPr>
          <p:cNvPr id="9" name="TextBox 8">
            <a:extLst>
              <a:ext uri="{FF2B5EF4-FFF2-40B4-BE49-F238E27FC236}">
                <a16:creationId xmlns:a16="http://schemas.microsoft.com/office/drawing/2014/main" id="{72323E7A-4627-3248-0193-DA104E53452A}"/>
              </a:ext>
            </a:extLst>
          </p:cNvPr>
          <p:cNvSpPr txBox="1"/>
          <p:nvPr/>
        </p:nvSpPr>
        <p:spPr>
          <a:xfrm>
            <a:off x="1042218" y="4074281"/>
            <a:ext cx="866221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Using the Route Attribute, we can define the Routes in ASP.NET Core Application either at the Controller level or at the action method level. Before using the Route Attribute lets us have a look at the signature of the Route Attribute. The following image shows the definition of the Route Attribute.</a:t>
            </a:r>
            <a:endParaRPr lang="en-IN" dirty="0"/>
          </a:p>
        </p:txBody>
      </p:sp>
    </p:spTree>
    <p:extLst>
      <p:ext uri="{BB962C8B-B14F-4D97-AF65-F5344CB8AC3E}">
        <p14:creationId xmlns:p14="http://schemas.microsoft.com/office/powerpoint/2010/main" val="258509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Route Attribute in ASP.NET Core">
            <a:extLst>
              <a:ext uri="{FF2B5EF4-FFF2-40B4-BE49-F238E27FC236}">
                <a16:creationId xmlns:a16="http://schemas.microsoft.com/office/drawing/2014/main" id="{C283CAE4-8D14-4AAD-62EE-527CFF7EA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151" y="274955"/>
            <a:ext cx="7125929" cy="31540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390157-281A-07FC-682D-B40D172CC7A4}"/>
              </a:ext>
            </a:extLst>
          </p:cNvPr>
          <p:cNvSpPr txBox="1"/>
          <p:nvPr/>
        </p:nvSpPr>
        <p:spPr>
          <a:xfrm>
            <a:off x="1341050" y="3530838"/>
            <a:ext cx="7341833" cy="1477328"/>
          </a:xfrm>
          <a:prstGeom prst="rect">
            <a:avLst/>
          </a:prstGeom>
          <a:noFill/>
        </p:spPr>
        <p:txBody>
          <a:bodyPr wrap="square">
            <a:spAutoFit/>
          </a:bodyPr>
          <a:lstStyle/>
          <a:p>
            <a:r>
              <a:rPr lang="en-US" dirty="0"/>
              <a:t>As you can see in the above image, Route Attribute is basically a class inherited from the Attribute class and </a:t>
            </a:r>
            <a:r>
              <a:rPr lang="en-US" dirty="0" err="1"/>
              <a:t>IRouteTemplateProvider</a:t>
            </a:r>
            <a:r>
              <a:rPr lang="en-US" dirty="0"/>
              <a:t> interface. The Constructor of the </a:t>
            </a:r>
            <a:r>
              <a:rPr lang="en-US" dirty="0" err="1"/>
              <a:t>RouteAttribute</a:t>
            </a:r>
            <a:r>
              <a:rPr lang="en-US" dirty="0"/>
              <a:t> class takes the template as an input parameter which is nothing but the URL that you are excepting from the client and it cannot be null.</a:t>
            </a:r>
            <a:endParaRPr lang="en-IN" dirty="0"/>
          </a:p>
        </p:txBody>
      </p:sp>
    </p:spTree>
    <p:extLst>
      <p:ext uri="{BB962C8B-B14F-4D97-AF65-F5344CB8AC3E}">
        <p14:creationId xmlns:p14="http://schemas.microsoft.com/office/powerpoint/2010/main" val="320633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744B-A641-E415-9E16-BBDB88684D89}"/>
              </a:ext>
            </a:extLst>
          </p:cNvPr>
          <p:cNvSpPr>
            <a:spLocks noGrp="1"/>
          </p:cNvSpPr>
          <p:nvPr>
            <p:ph type="title"/>
          </p:nvPr>
        </p:nvSpPr>
        <p:spPr>
          <a:xfrm>
            <a:off x="838200" y="365125"/>
            <a:ext cx="8172635" cy="1135201"/>
          </a:xfrm>
        </p:spPr>
        <p:txBody>
          <a:bodyPr>
            <a:normAutofit fontScale="90000"/>
          </a:bodyPr>
          <a:lstStyle/>
          <a:p>
            <a:r>
              <a:rPr lang="en-US" sz="3600" b="1" i="0" dirty="0">
                <a:solidFill>
                  <a:srgbClr val="000000"/>
                </a:solidFill>
                <a:effectLst/>
                <a:latin typeface="arial" panose="020B0604020202020204" pitchFamily="34" charset="0"/>
              </a:rPr>
              <a:t>Adding Attribute Routing in ASP.NET Core Web Application:</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90A763FE-66C8-8AFF-3DE5-DCD451A36CD1}"/>
              </a:ext>
            </a:extLst>
          </p:cNvPr>
          <p:cNvSpPr txBox="1"/>
          <p:nvPr/>
        </p:nvSpPr>
        <p:spPr>
          <a:xfrm>
            <a:off x="838200" y="1373287"/>
            <a:ext cx="805870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add two action methods within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Now, don’t concentrate on the return type and the data that we are returning from the action method, rather concentrate on the Routing concept. We want to invoke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/Emp/All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t>
            </a:r>
            <a:r>
              <a:rPr lang="en-US" b="1"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To achieve this, we can use the Route Attribute and decorate the action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as [Route(“Emp/All”)] and [Route(“Emp/</a:t>
            </a:r>
            <a:r>
              <a:rPr lang="en-US" b="0"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respectively. So, modify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as shown below.</a:t>
            </a:r>
            <a:endParaRPr lang="en-IN" dirty="0"/>
          </a:p>
        </p:txBody>
      </p:sp>
    </p:spTree>
    <p:extLst>
      <p:ext uri="{BB962C8B-B14F-4D97-AF65-F5344CB8AC3E}">
        <p14:creationId xmlns:p14="http://schemas.microsoft.com/office/powerpoint/2010/main" val="1848568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00A28A-ABB0-ED43-6A31-C68F515EB09B}"/>
              </a:ext>
            </a:extLst>
          </p:cNvPr>
          <p:cNvPicPr>
            <a:picLocks noChangeAspect="1"/>
          </p:cNvPicPr>
          <p:nvPr/>
        </p:nvPicPr>
        <p:blipFill>
          <a:blip r:embed="rId2"/>
          <a:stretch>
            <a:fillRect/>
          </a:stretch>
        </p:blipFill>
        <p:spPr>
          <a:xfrm>
            <a:off x="1067898" y="424333"/>
            <a:ext cx="8218739" cy="5163760"/>
          </a:xfrm>
          <a:prstGeom prst="rect">
            <a:avLst/>
          </a:prstGeom>
        </p:spPr>
      </p:pic>
    </p:spTree>
    <p:extLst>
      <p:ext uri="{BB962C8B-B14F-4D97-AF65-F5344CB8AC3E}">
        <p14:creationId xmlns:p14="http://schemas.microsoft.com/office/powerpoint/2010/main" val="593097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A78DD0-3AB3-1C0C-A8E3-7C95B2D59368}"/>
              </a:ext>
            </a:extLst>
          </p:cNvPr>
          <p:cNvPicPr>
            <a:picLocks noChangeAspect="1"/>
          </p:cNvPicPr>
          <p:nvPr/>
        </p:nvPicPr>
        <p:blipFill>
          <a:blip r:embed="rId2"/>
          <a:stretch>
            <a:fillRect/>
          </a:stretch>
        </p:blipFill>
        <p:spPr>
          <a:xfrm>
            <a:off x="1622322" y="438304"/>
            <a:ext cx="7462684" cy="5057929"/>
          </a:xfrm>
          <a:prstGeom prst="rect">
            <a:avLst/>
          </a:prstGeom>
        </p:spPr>
      </p:pic>
    </p:spTree>
    <p:extLst>
      <p:ext uri="{BB962C8B-B14F-4D97-AF65-F5344CB8AC3E}">
        <p14:creationId xmlns:p14="http://schemas.microsoft.com/office/powerpoint/2010/main" val="2565509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C26D-B618-9F61-029E-1E77B54F70C8}"/>
              </a:ext>
            </a:extLst>
          </p:cNvPr>
          <p:cNvSpPr>
            <a:spLocks noGrp="1"/>
          </p:cNvSpPr>
          <p:nvPr>
            <p:ph type="title"/>
          </p:nvPr>
        </p:nvSpPr>
        <p:spPr>
          <a:xfrm>
            <a:off x="838200" y="365125"/>
            <a:ext cx="8332433" cy="1325563"/>
          </a:xfrm>
        </p:spPr>
        <p:txBody>
          <a:bodyPr>
            <a:normAutofit fontScale="90000"/>
          </a:bodyPr>
          <a:lstStyle/>
          <a:p>
            <a:r>
              <a:rPr lang="en-US" sz="3600" b="1" i="0" dirty="0">
                <a:solidFill>
                  <a:srgbClr val="000000"/>
                </a:solidFill>
                <a:effectLst/>
                <a:latin typeface="arial" panose="020B0604020202020204" pitchFamily="34" charset="0"/>
              </a:rPr>
              <a:t>Working with Variables in ASP.NET Core Web API Routing:</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5B78F0F1-F0D0-220E-3A08-E560C7944DD5}"/>
              </a:ext>
            </a:extLst>
          </p:cNvPr>
          <p:cNvSpPr txBox="1"/>
          <p:nvPr/>
        </p:nvSpPr>
        <p:spPr>
          <a:xfrm>
            <a:off x="838200" y="1391042"/>
            <a:ext cx="8458199" cy="2585323"/>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When working with Real-time Restful services, then we need to deal with dynamic values like getting Order Details by Id, Get Employee details by Id, Get books by Author, etc. Let us see how we can handle the variables in the Routes in ASP.NET Core Web API Application.</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For example, we have multiple employees and we want to fetch one employee detail by its Id. Then how we can get the Id values? The URL is the only place that is going to give us the Id value. So, we need to define one parameter to take the Id value within the method signature as shown in the below image</a:t>
            </a: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id="{70C27B58-A71F-A361-AB9F-8895F17AA22B}"/>
              </a:ext>
            </a:extLst>
          </p:cNvPr>
          <p:cNvPicPr>
            <a:picLocks noChangeAspect="1"/>
          </p:cNvPicPr>
          <p:nvPr/>
        </p:nvPicPr>
        <p:blipFill>
          <a:blip r:embed="rId2"/>
          <a:stretch>
            <a:fillRect/>
          </a:stretch>
        </p:blipFill>
        <p:spPr>
          <a:xfrm>
            <a:off x="838200" y="3976365"/>
            <a:ext cx="3590925" cy="1057275"/>
          </a:xfrm>
          <a:prstGeom prst="rect">
            <a:avLst/>
          </a:prstGeom>
        </p:spPr>
      </p:pic>
      <p:sp>
        <p:nvSpPr>
          <p:cNvPr id="7" name="TextBox 6">
            <a:extLst>
              <a:ext uri="{FF2B5EF4-FFF2-40B4-BE49-F238E27FC236}">
                <a16:creationId xmlns:a16="http://schemas.microsoft.com/office/drawing/2014/main" id="{898A0644-A9AB-6D40-8DF0-0575F658952F}"/>
              </a:ext>
            </a:extLst>
          </p:cNvPr>
          <p:cNvSpPr txBox="1"/>
          <p:nvPr/>
        </p:nvSpPr>
        <p:spPr>
          <a:xfrm>
            <a:off x="294537" y="5020039"/>
            <a:ext cx="8458199" cy="1477328"/>
          </a:xfrm>
          <a:prstGeom prst="rect">
            <a:avLst/>
          </a:prstGeom>
          <a:noFill/>
        </p:spPr>
        <p:txBody>
          <a:bodyPr wrap="square">
            <a:spAutoFit/>
          </a:bodyPr>
          <a:lstStyle/>
          <a:p>
            <a:r>
              <a:rPr lang="en-US" dirty="0"/>
              <a:t>In ASP.NET Core Web Application, if you want to pass anything as a variable then you need to use curly braces {} and inside the curly braces, you need to give the name of the parameter your method accepting. In our example, the </a:t>
            </a:r>
            <a:r>
              <a:rPr lang="en-US" dirty="0" err="1"/>
              <a:t>GetEmployeeById</a:t>
            </a:r>
            <a:r>
              <a:rPr lang="en-US" dirty="0"/>
              <a:t> method takes the Id parameter, so we need to pass the Id within the curly braces of the Route attribute as shown in the below image.</a:t>
            </a:r>
            <a:endParaRPr lang="en-IN" dirty="0"/>
          </a:p>
        </p:txBody>
      </p:sp>
    </p:spTree>
    <p:extLst>
      <p:ext uri="{BB962C8B-B14F-4D97-AF65-F5344CB8AC3E}">
        <p14:creationId xmlns:p14="http://schemas.microsoft.com/office/powerpoint/2010/main" val="1323868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orking with Variables in ASP.NET Core Web API Routing">
            <a:extLst>
              <a:ext uri="{FF2B5EF4-FFF2-40B4-BE49-F238E27FC236}">
                <a16:creationId xmlns:a16="http://schemas.microsoft.com/office/drawing/2014/main" id="{1B9C14A6-1025-F874-7673-880072838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873" y="1883474"/>
            <a:ext cx="8772662" cy="309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32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F91DA-D023-AE16-268D-2B96ADDEC377}"/>
              </a:ext>
            </a:extLst>
          </p:cNvPr>
          <p:cNvSpPr txBox="1"/>
          <p:nvPr/>
        </p:nvSpPr>
        <p:spPr>
          <a:xfrm>
            <a:off x="1091381" y="502745"/>
            <a:ext cx="6096000"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Passing Multiple dynamic Values in ASP.NET Core Web API Routing:</a:t>
            </a:r>
            <a:endParaRPr lang="en-US" b="0" i="0" dirty="0">
              <a:solidFill>
                <a:srgbClr val="3A3A3A"/>
              </a:solidFill>
              <a:effectLst/>
              <a:latin typeface="-apple-system"/>
            </a:endParaRPr>
          </a:p>
        </p:txBody>
      </p:sp>
      <p:pic>
        <p:nvPicPr>
          <p:cNvPr id="4" name="Picture 3">
            <a:extLst>
              <a:ext uri="{FF2B5EF4-FFF2-40B4-BE49-F238E27FC236}">
                <a16:creationId xmlns:a16="http://schemas.microsoft.com/office/drawing/2014/main" id="{999A4FDA-CE80-F707-D7F7-2420B38AE512}"/>
              </a:ext>
            </a:extLst>
          </p:cNvPr>
          <p:cNvPicPr>
            <a:picLocks noChangeAspect="1"/>
          </p:cNvPicPr>
          <p:nvPr/>
        </p:nvPicPr>
        <p:blipFill>
          <a:blip r:embed="rId2"/>
          <a:stretch>
            <a:fillRect/>
          </a:stretch>
        </p:blipFill>
        <p:spPr>
          <a:xfrm>
            <a:off x="1582993" y="3673647"/>
            <a:ext cx="6963235" cy="2190597"/>
          </a:xfrm>
          <a:prstGeom prst="rect">
            <a:avLst/>
          </a:prstGeom>
        </p:spPr>
      </p:pic>
      <p:sp>
        <p:nvSpPr>
          <p:cNvPr id="6" name="TextBox 5">
            <a:extLst>
              <a:ext uri="{FF2B5EF4-FFF2-40B4-BE49-F238E27FC236}">
                <a16:creationId xmlns:a16="http://schemas.microsoft.com/office/drawing/2014/main" id="{1F9CE8A6-1F29-10F3-06D1-2F2E45A6584C}"/>
              </a:ext>
            </a:extLst>
          </p:cNvPr>
          <p:cNvSpPr txBox="1"/>
          <p:nvPr/>
        </p:nvSpPr>
        <p:spPr>
          <a:xfrm>
            <a:off x="1091381" y="1707026"/>
            <a:ext cx="9193161"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understand how to pass multiple dynamic values using the Route attribute. Now we need to fetch all the employees by Gender and City. Here, we want the Gender to be Male or Female i.e. as a string value and intentionally, we want to City Id value i.e. an integer value. So, we will create one action method which takes two parameters, one of which is Gender, and the order one is </a:t>
            </a:r>
            <a:r>
              <a:rPr lang="en-US" b="0" i="0" dirty="0" err="1">
                <a:solidFill>
                  <a:srgbClr val="000000"/>
                </a:solidFill>
                <a:effectLst/>
                <a:latin typeface="arial" panose="020B0604020202020204" pitchFamily="34" charset="0"/>
              </a:rPr>
              <a:t>CityId</a:t>
            </a:r>
            <a:r>
              <a:rPr lang="en-US" b="0" i="0" dirty="0">
                <a:solidFill>
                  <a:srgbClr val="000000"/>
                </a:solidFill>
                <a:effectLst/>
                <a:latin typeface="arial" panose="020B0604020202020204" pitchFamily="34" charset="0"/>
              </a:rPr>
              <a:t> as shown in the below image.</a:t>
            </a:r>
            <a:endParaRPr lang="en-IN" dirty="0"/>
          </a:p>
        </p:txBody>
      </p:sp>
    </p:spTree>
    <p:extLst>
      <p:ext uri="{BB962C8B-B14F-4D97-AF65-F5344CB8AC3E}">
        <p14:creationId xmlns:p14="http://schemas.microsoft.com/office/powerpoint/2010/main" val="3708287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A6A2B-9825-397B-7E6D-C4756FC8AA8B}"/>
              </a:ext>
            </a:extLst>
          </p:cNvPr>
          <p:cNvSpPr/>
          <p:nvPr/>
        </p:nvSpPr>
        <p:spPr>
          <a:xfrm>
            <a:off x="1268361" y="757085"/>
            <a:ext cx="9183329" cy="33134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sz="2000" b="1" i="0" dirty="0">
                <a:solidFill>
                  <a:srgbClr val="6B7C8B"/>
                </a:solidFill>
                <a:effectLst/>
                <a:latin typeface="inherit"/>
              </a:rPr>
              <a:t>[</a:t>
            </a:r>
            <a:r>
              <a:rPr lang="en-IN" sz="2000" b="0" i="0" dirty="0">
                <a:solidFill>
                  <a:srgbClr val="4284AE"/>
                </a:solidFill>
                <a:effectLst/>
                <a:latin typeface="inherit"/>
              </a:rPr>
              <a:t>Route</a:t>
            </a:r>
            <a:r>
              <a:rPr lang="en-IN" sz="2000" b="1" i="0" dirty="0">
                <a:solidFill>
                  <a:srgbClr val="6B7C8B"/>
                </a:solidFill>
                <a:effectLst/>
                <a:latin typeface="inherit"/>
              </a:rPr>
              <a:t>(</a:t>
            </a:r>
            <a:r>
              <a:rPr lang="en-IN" sz="2000" b="0" i="0" dirty="0">
                <a:solidFill>
                  <a:srgbClr val="7CC379"/>
                </a:solidFill>
                <a:effectLst/>
                <a:latin typeface="inherit"/>
              </a:rPr>
              <a:t>"Employee/Gender/{Gender}/City/{</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1" i="0" dirty="0">
                <a:solidFill>
                  <a:srgbClr val="6B7C8B"/>
                </a:solidFill>
                <a:effectLst/>
                <a:latin typeface="inherit"/>
              </a:rPr>
              <a:t>)]</a:t>
            </a:r>
            <a:endParaRPr lang="en-IN" sz="2000" b="0" i="0" dirty="0">
              <a:solidFill>
                <a:srgbClr val="CFD5E0"/>
              </a:solidFill>
              <a:effectLst/>
              <a:latin typeface="inherit"/>
            </a:endParaRPr>
          </a:p>
          <a:p>
            <a:pPr algn="l" fontAlgn="base"/>
            <a:r>
              <a:rPr lang="en-IN" sz="2000" b="1" i="0" dirty="0">
                <a:solidFill>
                  <a:srgbClr val="D171DD"/>
                </a:solidFill>
                <a:effectLst/>
                <a:latin typeface="inherit"/>
              </a:rPr>
              <a:t>public</a:t>
            </a:r>
            <a:r>
              <a:rPr lang="en-IN" sz="2000" b="0" i="0" dirty="0">
                <a:solidFill>
                  <a:srgbClr val="CFD5E0"/>
                </a:solidFill>
                <a:effectLst/>
                <a:latin typeface="inherit"/>
              </a:rPr>
              <a:t> </a:t>
            </a:r>
            <a:r>
              <a:rPr lang="en-IN" sz="2000" b="1" i="0" dirty="0">
                <a:solidFill>
                  <a:srgbClr val="D171DD"/>
                </a:solidFill>
                <a:effectLst/>
                <a:latin typeface="inherit"/>
              </a:rPr>
              <a:t>string</a:t>
            </a:r>
            <a:r>
              <a:rPr lang="en-IN" sz="2000" b="0" i="0" dirty="0">
                <a:solidFill>
                  <a:srgbClr val="CFD5E0"/>
                </a:solidFill>
                <a:effectLst/>
                <a:latin typeface="inherit"/>
              </a:rPr>
              <a:t> </a:t>
            </a:r>
            <a:r>
              <a:rPr lang="en-IN" sz="2000" b="0" i="0" dirty="0" err="1">
                <a:solidFill>
                  <a:srgbClr val="4284AE"/>
                </a:solidFill>
                <a:effectLst/>
                <a:latin typeface="inherit"/>
              </a:rPr>
              <a:t>GetEmployeesByGenderAndCity</a:t>
            </a:r>
            <a:r>
              <a:rPr lang="en-IN" sz="2000" b="1" i="0" dirty="0">
                <a:solidFill>
                  <a:srgbClr val="6B7C8B"/>
                </a:solidFill>
                <a:effectLst/>
                <a:latin typeface="inherit"/>
              </a:rPr>
              <a:t>(</a:t>
            </a:r>
            <a:r>
              <a:rPr lang="en-IN" sz="2000" b="1" i="0" dirty="0">
                <a:solidFill>
                  <a:srgbClr val="D171DD"/>
                </a:solidFill>
                <a:effectLst/>
                <a:latin typeface="inherit"/>
              </a:rPr>
              <a:t>string</a:t>
            </a:r>
            <a:r>
              <a:rPr lang="en-IN" sz="2000" b="0" i="0" dirty="0">
                <a:solidFill>
                  <a:srgbClr val="CFD5E0"/>
                </a:solidFill>
                <a:effectLst/>
                <a:latin typeface="inherit"/>
              </a:rPr>
              <a:t> Gender, </a:t>
            </a:r>
            <a:r>
              <a:rPr lang="en-IN" sz="2000" b="1" i="0" dirty="0">
                <a:solidFill>
                  <a:srgbClr val="D171DD"/>
                </a:solidFill>
                <a:effectLst/>
                <a:latin typeface="inherit"/>
              </a:rPr>
              <a:t>int</a:t>
            </a:r>
            <a:r>
              <a:rPr lang="en-IN" sz="2000" b="0" i="0" dirty="0">
                <a:solidFill>
                  <a:srgbClr val="CFD5E0"/>
                </a:solidFill>
                <a:effectLst/>
                <a:latin typeface="inherit"/>
              </a:rPr>
              <a:t> </a:t>
            </a:r>
            <a:r>
              <a:rPr lang="en-IN" sz="2000" b="0" i="0" dirty="0" err="1">
                <a:solidFill>
                  <a:srgbClr val="CFD5E0"/>
                </a:solidFill>
                <a:effectLst/>
                <a:latin typeface="inherit"/>
              </a:rPr>
              <a:t>CityId</a:t>
            </a:r>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D171DD"/>
                </a:solidFill>
                <a:effectLst/>
                <a:latin typeface="inherit"/>
              </a:rPr>
              <a:t>return</a:t>
            </a:r>
            <a:r>
              <a:rPr lang="en-IN" sz="2000" b="0" i="0" dirty="0">
                <a:solidFill>
                  <a:srgbClr val="CFD5E0"/>
                </a:solidFill>
                <a:effectLst/>
                <a:latin typeface="inherit"/>
              </a:rPr>
              <a:t> $</a:t>
            </a:r>
            <a:r>
              <a:rPr lang="en-IN" sz="2000" b="0" i="0" dirty="0">
                <a:solidFill>
                  <a:srgbClr val="7CC379"/>
                </a:solidFill>
                <a:effectLst/>
                <a:latin typeface="inherit"/>
              </a:rPr>
              <a:t>"Return Employees with Gender : {Gender}, City: {</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0" i="0" dirty="0">
                <a:solidFill>
                  <a:srgbClr val="CFD5E0"/>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p:txBody>
      </p:sp>
    </p:spTree>
    <p:extLst>
      <p:ext uri="{BB962C8B-B14F-4D97-AF65-F5344CB8AC3E}">
        <p14:creationId xmlns:p14="http://schemas.microsoft.com/office/powerpoint/2010/main" val="14082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9FC29DC2-725C-9C58-FA1D-A9B1EA086D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 r="135" b="1"/>
          <a:stretch/>
        </p:blipFill>
        <p:spPr bwMode="auto">
          <a:xfrm>
            <a:off x="359229" y="987425"/>
            <a:ext cx="10996159" cy="551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22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D7C4-8798-D828-F13C-B8F974CC31A1}"/>
              </a:ext>
            </a:extLst>
          </p:cNvPr>
          <p:cNvSpPr>
            <a:spLocks noGrp="1"/>
          </p:cNvSpPr>
          <p:nvPr>
            <p:ph type="title"/>
          </p:nvPr>
        </p:nvSpPr>
        <p:spPr/>
        <p:txBody>
          <a:bodyPr>
            <a:normAutofit fontScale="90000"/>
          </a:bodyPr>
          <a:lstStyle/>
          <a:p>
            <a:r>
              <a:rPr lang="en-US" sz="4000" b="1" i="0" dirty="0">
                <a:solidFill>
                  <a:srgbClr val="000000"/>
                </a:solidFill>
                <a:effectLst/>
                <a:latin typeface="arial" panose="020B0604020202020204" pitchFamily="34" charset="0"/>
              </a:rPr>
              <a:t>How to pass Multiple Query Strings in ASP.NET Core Web API?</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7956A6A5-D63F-38AE-5E11-22731226F84A}"/>
              </a:ext>
            </a:extLst>
          </p:cNvPr>
          <p:cNvSpPr txBox="1"/>
          <p:nvPr/>
        </p:nvSpPr>
        <p:spPr>
          <a:xfrm>
            <a:off x="838200" y="1489868"/>
            <a:ext cx="10380406"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Let us understand how to pass multiple query strings with an example. In a real-time application, when you implement a search functionality, you generally accept multiple search parameters to filter out the data, Let say, we want employee city, gender, and department to filter out the number of employees to be returned. Then, in that case, our action method accepting three parameters. So, modify the </a:t>
            </a:r>
            <a:r>
              <a:rPr lang="en-US" b="0" i="0" dirty="0" err="1">
                <a:solidFill>
                  <a:srgbClr val="000000"/>
                </a:solidFill>
                <a:effectLst/>
                <a:latin typeface="arial" panose="020B0604020202020204" pitchFamily="34" charset="0"/>
              </a:rPr>
              <a:t>SearchEmployees</a:t>
            </a:r>
            <a:r>
              <a:rPr lang="en-US" b="0" i="0" dirty="0">
                <a:solidFill>
                  <a:srgbClr val="000000"/>
                </a:solidFill>
                <a:effectLst/>
                <a:latin typeface="arial" panose="020B0604020202020204" pitchFamily="34" charset="0"/>
              </a:rPr>
              <a:t> method of the Employee Controller class as shown below.</a:t>
            </a:r>
            <a:endParaRPr lang="en-IN" dirty="0"/>
          </a:p>
        </p:txBody>
      </p:sp>
      <p:sp>
        <p:nvSpPr>
          <p:cNvPr id="5" name="Rectangle 4">
            <a:extLst>
              <a:ext uri="{FF2B5EF4-FFF2-40B4-BE49-F238E27FC236}">
                <a16:creationId xmlns:a16="http://schemas.microsoft.com/office/drawing/2014/main" id="{ABFF20CE-EFD4-4D75-BD51-E17118775122}"/>
              </a:ext>
            </a:extLst>
          </p:cNvPr>
          <p:cNvSpPr/>
          <p:nvPr/>
        </p:nvSpPr>
        <p:spPr>
          <a:xfrm>
            <a:off x="1098755" y="3075351"/>
            <a:ext cx="10255045" cy="3168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US" sz="2000" b="1" i="0" dirty="0">
                <a:solidFill>
                  <a:srgbClr val="6B7C8B"/>
                </a:solidFill>
                <a:effectLst/>
                <a:latin typeface="inherit"/>
              </a:rPr>
              <a:t>[</a:t>
            </a:r>
            <a:r>
              <a:rPr lang="en-US" sz="2000" b="0" i="0" dirty="0">
                <a:solidFill>
                  <a:srgbClr val="4284AE"/>
                </a:solidFill>
                <a:effectLst/>
                <a:latin typeface="inherit"/>
              </a:rPr>
              <a:t>Route</a:t>
            </a:r>
            <a:r>
              <a:rPr lang="en-US" sz="2000" b="1" i="0" dirty="0">
                <a:solidFill>
                  <a:srgbClr val="6B7C8B"/>
                </a:solidFill>
                <a:effectLst/>
                <a:latin typeface="inherit"/>
              </a:rPr>
              <a:t>(</a:t>
            </a:r>
            <a:r>
              <a:rPr lang="en-US" sz="2000" b="0" i="0" dirty="0">
                <a:solidFill>
                  <a:srgbClr val="7CC379"/>
                </a:solidFill>
                <a:effectLst/>
                <a:latin typeface="inherit"/>
              </a:rPr>
              <a:t>"Employee/Search"</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public</a:t>
            </a:r>
            <a:r>
              <a:rPr lang="en-US" sz="2000" b="0" i="0" dirty="0">
                <a:solidFill>
                  <a:srgbClr val="CFD5E0"/>
                </a:solidFill>
                <a:effectLst/>
                <a:latin typeface="inherit"/>
              </a:rPr>
              <a:t> </a:t>
            </a:r>
            <a:r>
              <a:rPr lang="en-US" sz="2000" b="1" i="0" dirty="0">
                <a:solidFill>
                  <a:srgbClr val="D171DD"/>
                </a:solidFill>
                <a:effectLst/>
                <a:latin typeface="inherit"/>
              </a:rPr>
              <a:t>string</a:t>
            </a:r>
            <a:r>
              <a:rPr lang="en-US" sz="2000" b="0" i="0" dirty="0">
                <a:solidFill>
                  <a:srgbClr val="CFD5E0"/>
                </a:solidFill>
                <a:effectLst/>
                <a:latin typeface="inherit"/>
              </a:rPr>
              <a:t> </a:t>
            </a:r>
            <a:r>
              <a:rPr lang="en-US" sz="2000" b="0" i="0" dirty="0" err="1">
                <a:solidFill>
                  <a:srgbClr val="4284AE"/>
                </a:solidFill>
                <a:effectLst/>
                <a:latin typeface="inherit"/>
              </a:rPr>
              <a:t>SearchEmployees</a:t>
            </a:r>
            <a:r>
              <a:rPr lang="en-US" sz="2000" b="1" i="0" dirty="0">
                <a:solidFill>
                  <a:srgbClr val="6B7C8B"/>
                </a:solidFill>
                <a:effectLst/>
                <a:latin typeface="inherit"/>
              </a:rPr>
              <a:t>(</a:t>
            </a:r>
            <a:r>
              <a:rPr lang="en-US" sz="2000" b="1" i="0" dirty="0">
                <a:solidFill>
                  <a:srgbClr val="D171DD"/>
                </a:solidFill>
                <a:effectLst/>
                <a:latin typeface="inherit"/>
              </a:rPr>
              <a:t>string</a:t>
            </a:r>
            <a:r>
              <a:rPr lang="en-US" sz="2000" b="0" i="0" dirty="0">
                <a:solidFill>
                  <a:srgbClr val="CFD5E0"/>
                </a:solidFill>
                <a:effectLst/>
                <a:latin typeface="inherit"/>
              </a:rPr>
              <a:t> Department, </a:t>
            </a:r>
            <a:r>
              <a:rPr lang="en-US" sz="2000" b="1" i="0" dirty="0">
                <a:solidFill>
                  <a:srgbClr val="D171DD"/>
                </a:solidFill>
                <a:effectLst/>
                <a:latin typeface="inherit"/>
              </a:rPr>
              <a:t>string</a:t>
            </a:r>
            <a:r>
              <a:rPr lang="en-US" sz="2000" b="0" i="0" dirty="0">
                <a:solidFill>
                  <a:srgbClr val="CFD5E0"/>
                </a:solidFill>
                <a:effectLst/>
                <a:latin typeface="inherit"/>
              </a:rPr>
              <a:t> Gender, </a:t>
            </a:r>
            <a:r>
              <a:rPr lang="en-US" sz="2000" b="1" i="0" dirty="0">
                <a:solidFill>
                  <a:srgbClr val="D171DD"/>
                </a:solidFill>
                <a:effectLst/>
                <a:latin typeface="inherit"/>
              </a:rPr>
              <a:t>string</a:t>
            </a:r>
            <a:r>
              <a:rPr lang="en-US" sz="2000" b="0" i="0" dirty="0">
                <a:solidFill>
                  <a:srgbClr val="CFD5E0"/>
                </a:solidFill>
                <a:effectLst/>
                <a:latin typeface="inherit"/>
              </a:rPr>
              <a:t> City</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return</a:t>
            </a:r>
            <a:r>
              <a:rPr lang="en-US" sz="2000" b="0" i="0" dirty="0">
                <a:solidFill>
                  <a:srgbClr val="CFD5E0"/>
                </a:solidFill>
                <a:effectLst/>
                <a:latin typeface="inherit"/>
              </a:rPr>
              <a:t> $</a:t>
            </a:r>
            <a:r>
              <a:rPr lang="en-US" sz="2000" b="0" i="0" dirty="0">
                <a:solidFill>
                  <a:srgbClr val="7CC379"/>
                </a:solidFill>
                <a:effectLst/>
                <a:latin typeface="inherit"/>
              </a:rPr>
              <a:t>"Return Employees with Department : {Department}, Gender : {Gender}, City : {City}"</a:t>
            </a:r>
            <a:r>
              <a:rPr lang="en-US" sz="2000" b="0" i="0" dirty="0">
                <a:solidFill>
                  <a:srgbClr val="CFD5E0"/>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p:txBody>
      </p:sp>
    </p:spTree>
    <p:extLst>
      <p:ext uri="{BB962C8B-B14F-4D97-AF65-F5344CB8AC3E}">
        <p14:creationId xmlns:p14="http://schemas.microsoft.com/office/powerpoint/2010/main" val="1877113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B7DB-C5CC-EC48-B621-95C0E3EDD340}"/>
              </a:ext>
            </a:extLst>
          </p:cNvPr>
          <p:cNvSpPr>
            <a:spLocks noGrp="1"/>
          </p:cNvSpPr>
          <p:nvPr>
            <p:ph type="title"/>
          </p:nvPr>
        </p:nvSpPr>
        <p:spPr>
          <a:xfrm>
            <a:off x="838200" y="798989"/>
            <a:ext cx="10515600" cy="807869"/>
          </a:xfrm>
        </p:spPr>
        <p:txBody>
          <a:bodyPr>
            <a:normAutofit fontScale="90000"/>
          </a:bodyPr>
          <a:lstStyle/>
          <a:p>
            <a:r>
              <a:rPr lang="en-US" sz="3600" b="0" i="0" dirty="0">
                <a:solidFill>
                  <a:srgbClr val="3A3A3A"/>
                </a:solidFill>
                <a:effectLst/>
                <a:latin typeface="-apple-system"/>
              </a:rPr>
              <a:t>Multiple URLs for a Single Resource using Routing</a:t>
            </a:r>
            <a:br>
              <a:rPr lang="en-US" sz="3600" b="0" i="0" dirty="0">
                <a:solidFill>
                  <a:srgbClr val="3A3A3A"/>
                </a:solidFill>
                <a:effectLst/>
                <a:latin typeface="-apple-system"/>
              </a:rPr>
            </a:br>
            <a:endParaRPr lang="en-IN" sz="3600" dirty="0"/>
          </a:p>
        </p:txBody>
      </p:sp>
      <p:pic>
        <p:nvPicPr>
          <p:cNvPr id="3" name="Picture 2">
            <a:extLst>
              <a:ext uri="{FF2B5EF4-FFF2-40B4-BE49-F238E27FC236}">
                <a16:creationId xmlns:a16="http://schemas.microsoft.com/office/drawing/2014/main" id="{7FB50F8B-2E4D-DAE5-5155-36CE00E9B05F}"/>
              </a:ext>
            </a:extLst>
          </p:cNvPr>
          <p:cNvPicPr>
            <a:picLocks noChangeAspect="1"/>
          </p:cNvPicPr>
          <p:nvPr/>
        </p:nvPicPr>
        <p:blipFill>
          <a:blip r:embed="rId2"/>
          <a:stretch>
            <a:fillRect/>
          </a:stretch>
        </p:blipFill>
        <p:spPr>
          <a:xfrm>
            <a:off x="1291100" y="1513503"/>
            <a:ext cx="4371975" cy="1114425"/>
          </a:xfrm>
          <a:prstGeom prst="rect">
            <a:avLst/>
          </a:prstGeom>
        </p:spPr>
      </p:pic>
      <p:sp>
        <p:nvSpPr>
          <p:cNvPr id="5" name="TextBox 4">
            <a:extLst>
              <a:ext uri="{FF2B5EF4-FFF2-40B4-BE49-F238E27FC236}">
                <a16:creationId xmlns:a16="http://schemas.microsoft.com/office/drawing/2014/main" id="{D41F4A62-DD89-3EAC-3688-C0DF9A6CB467}"/>
              </a:ext>
            </a:extLst>
          </p:cNvPr>
          <p:cNvSpPr txBox="1"/>
          <p:nvPr/>
        </p:nvSpPr>
        <p:spPr>
          <a:xfrm>
            <a:off x="1023151" y="2641106"/>
            <a:ext cx="10242612"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Now we want to access the above resource with three different URLs such as Employee/All, </a:t>
            </a:r>
            <a:r>
              <a:rPr lang="en-US" b="0" i="0" dirty="0" err="1">
                <a:solidFill>
                  <a:srgbClr val="000000"/>
                </a:solidFill>
                <a:effectLst/>
                <a:latin typeface="arial" panose="020B0604020202020204" pitchFamily="34" charset="0"/>
              </a:rPr>
              <a:t>AllEmployees</a:t>
            </a:r>
            <a:r>
              <a:rPr lang="en-US" b="0" i="0" dirty="0">
                <a:solidFill>
                  <a:srgbClr val="000000"/>
                </a:solidFill>
                <a:effectLst/>
                <a:latin typeface="arial" panose="020B0604020202020204" pitchFamily="34" charset="0"/>
              </a:rPr>
              <a:t>, Employee/</a:t>
            </a:r>
            <a:r>
              <a:rPr lang="en-US" b="0" i="0" dirty="0" err="1">
                <a:solidFill>
                  <a:srgbClr val="000000"/>
                </a:solidFill>
                <a:effectLst/>
                <a:latin typeface="arial" panose="020B0604020202020204" pitchFamily="34" charset="0"/>
              </a:rPr>
              <a:t>GetAll</a:t>
            </a:r>
            <a:r>
              <a:rPr lang="en-US" b="0" i="0" dirty="0">
                <a:solidFill>
                  <a:srgbClr val="000000"/>
                </a:solidFill>
                <a:effectLst/>
                <a:latin typeface="arial" panose="020B0604020202020204" pitchFamily="34" charset="0"/>
              </a:rPr>
              <a:t>, then how we can do this? If this is our requirement, then we need to decorate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action method with three different Route attributes as shown in the below image.</a:t>
            </a:r>
            <a:endParaRPr lang="en-US" b="0" i="0" dirty="0">
              <a:solidFill>
                <a:srgbClr val="212529"/>
              </a:solidFill>
              <a:effectLst/>
              <a:latin typeface="-apple-system"/>
            </a:endParaRPr>
          </a:p>
          <a:p>
            <a:br>
              <a:rPr lang="en-US" dirty="0"/>
            </a:br>
            <a:endParaRPr lang="en-IN" dirty="0"/>
          </a:p>
        </p:txBody>
      </p:sp>
      <p:pic>
        <p:nvPicPr>
          <p:cNvPr id="6" name="Picture 5">
            <a:extLst>
              <a:ext uri="{FF2B5EF4-FFF2-40B4-BE49-F238E27FC236}">
                <a16:creationId xmlns:a16="http://schemas.microsoft.com/office/drawing/2014/main" id="{7132F56C-B9C7-E447-5AC1-E85AA352D369}"/>
              </a:ext>
            </a:extLst>
          </p:cNvPr>
          <p:cNvPicPr>
            <a:picLocks noChangeAspect="1"/>
          </p:cNvPicPr>
          <p:nvPr/>
        </p:nvPicPr>
        <p:blipFill>
          <a:blip r:embed="rId3"/>
          <a:stretch>
            <a:fillRect/>
          </a:stretch>
        </p:blipFill>
        <p:spPr>
          <a:xfrm>
            <a:off x="1023151" y="4217876"/>
            <a:ext cx="6107652" cy="1514475"/>
          </a:xfrm>
          <a:prstGeom prst="rect">
            <a:avLst/>
          </a:prstGeom>
        </p:spPr>
      </p:pic>
    </p:spTree>
    <p:extLst>
      <p:ext uri="{BB962C8B-B14F-4D97-AF65-F5344CB8AC3E}">
        <p14:creationId xmlns:p14="http://schemas.microsoft.com/office/powerpoint/2010/main" val="3390360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0178-52E2-047F-3FF7-6C9061968893}"/>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What are Tokens in ASP.NET Core Attribute Routing?</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4F12EB0F-611E-53E3-BEDA-BD3F3A258DD3}"/>
              </a:ext>
            </a:extLst>
          </p:cNvPr>
          <p:cNvSpPr txBox="1"/>
          <p:nvPr/>
        </p:nvSpPr>
        <p:spPr>
          <a:xfrm>
            <a:off x="772356" y="1120676"/>
            <a:ext cx="8804429" cy="2308324"/>
          </a:xfrm>
          <a:prstGeom prst="rect">
            <a:avLst/>
          </a:prstGeom>
          <a:noFill/>
        </p:spPr>
        <p:txBody>
          <a:bodyPr wrap="square">
            <a:spAutoFit/>
          </a:bodyPr>
          <a:lstStyle/>
          <a:p>
            <a:r>
              <a:rPr lang="en-US" dirty="0"/>
              <a:t>Token Replacement is a new feature available in ASP.NET Core and it was not available in .NET Frameworks like ASP.NET MVC and ASP.NET Web API. The meaning of token replacement is, we can replace the value of the controller and action method dynamically.</a:t>
            </a:r>
          </a:p>
          <a:p>
            <a:endParaRPr lang="en-US" dirty="0"/>
          </a:p>
          <a:p>
            <a:r>
              <a:rPr lang="en-US" dirty="0"/>
              <a:t>In ASP.NET Core Web API Application, the Route Attribute support token replacement. It means we can enclose the token (i.e. controller and action) within a pair of square braces ([]). The tokens (i.e. [controller] and [action]) are then replaced with the values of controller and action method name where the route is defined. </a:t>
            </a:r>
            <a:endParaRPr lang="en-IN" dirty="0"/>
          </a:p>
        </p:txBody>
      </p:sp>
    </p:spTree>
    <p:extLst>
      <p:ext uri="{BB962C8B-B14F-4D97-AF65-F5344CB8AC3E}">
        <p14:creationId xmlns:p14="http://schemas.microsoft.com/office/powerpoint/2010/main" val="652758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4E2AFB-F795-F840-2C38-54E9B31CCE89}"/>
              </a:ext>
            </a:extLst>
          </p:cNvPr>
          <p:cNvSpPr/>
          <p:nvPr/>
        </p:nvSpPr>
        <p:spPr>
          <a:xfrm>
            <a:off x="941033" y="381740"/>
            <a:ext cx="8176334" cy="5903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dirty="0">
                <a:solidFill>
                  <a:srgbClr val="D171DD"/>
                </a:solidFill>
                <a:effectLst/>
                <a:latin typeface="inherit"/>
              </a:rPr>
              <a:t>using </a:t>
            </a:r>
            <a:r>
              <a:rPr lang="en-IN" b="0" i="1" dirty="0" err="1">
                <a:solidFill>
                  <a:srgbClr val="4284AE"/>
                </a:solidFill>
                <a:effectLst/>
                <a:latin typeface="inherit"/>
              </a:rPr>
              <a:t>Microsoft.AspNetCore.Mvc</a:t>
            </a:r>
            <a:r>
              <a:rPr lang="en-IN" b="0" i="1" dirty="0">
                <a:solidFill>
                  <a:srgbClr val="4284AE"/>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namespace </a:t>
            </a:r>
            <a:r>
              <a:rPr lang="en-IN" b="0" i="1" dirty="0" err="1">
                <a:solidFill>
                  <a:srgbClr val="4284AE"/>
                </a:solidFill>
                <a:effectLst/>
                <a:latin typeface="inherit"/>
              </a:rPr>
              <a:t>RoutingInASPNETCoreWebAPI.Controllers</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err="1">
                <a:solidFill>
                  <a:srgbClr val="CFD5E0"/>
                </a:solidFill>
                <a:effectLst/>
                <a:latin typeface="inherit"/>
              </a:rPr>
              <a:t>ApiController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EmployeeController</a:t>
            </a:r>
            <a:r>
              <a:rPr lang="en-IN" b="0" i="0" dirty="0">
                <a:solidFill>
                  <a:srgbClr val="CFD5E0"/>
                </a:solidFill>
                <a:effectLst/>
                <a:latin typeface="inherit"/>
              </a:rPr>
              <a:t> : </a:t>
            </a:r>
            <a:r>
              <a:rPr lang="en-IN" b="0" i="0" dirty="0" err="1">
                <a:solidFill>
                  <a:srgbClr val="CFD5E0"/>
                </a:solidFill>
                <a:effectLst/>
                <a:latin typeface="inherit"/>
              </a:rPr>
              <a:t>ControllerBase</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GetAllEmployees</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GetAllEmployees</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GetAllDepartment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GetAllDepartment</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val="2780429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A69946-067B-F363-0D0B-609CE3CFF1A7}"/>
              </a:ext>
            </a:extLst>
          </p:cNvPr>
          <p:cNvSpPr/>
          <p:nvPr/>
        </p:nvSpPr>
        <p:spPr>
          <a:xfrm>
            <a:off x="861134" y="399495"/>
            <a:ext cx="7563775" cy="6036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a:solidFill>
                  <a:srgbClr val="D171DD"/>
                </a:solidFill>
                <a:effectLst/>
                <a:latin typeface="inherit"/>
              </a:rPr>
              <a:t>using </a:t>
            </a:r>
            <a:r>
              <a:rPr lang="en-IN" b="0" i="1">
                <a:solidFill>
                  <a:srgbClr val="4284AE"/>
                </a:solidFill>
                <a:effectLst/>
                <a:latin typeface="inherit"/>
              </a:rPr>
              <a:t>Microsoft.AspNetCore.Mvc;</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namespace </a:t>
            </a:r>
            <a:r>
              <a:rPr lang="en-IN" b="0" i="1">
                <a:solidFill>
                  <a:srgbClr val="4284AE"/>
                </a:solidFill>
                <a:effectLst/>
                <a:latin typeface="inherit"/>
              </a:rPr>
              <a:t>RoutingInASPNETCoreWebAPI.Controllers</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CFD5E0"/>
                </a:solidFill>
                <a:effectLst/>
                <a:latin typeface="inherit"/>
              </a:rPr>
              <a:t>ApiController</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4284AE"/>
                </a:solidFill>
                <a:effectLst/>
                <a:latin typeface="inherit"/>
              </a:rPr>
              <a:t>Route</a:t>
            </a:r>
            <a:r>
              <a:rPr lang="en-IN" b="1" i="0">
                <a:solidFill>
                  <a:srgbClr val="6B7C8B"/>
                </a:solidFill>
                <a:effectLst/>
                <a:latin typeface="inherit"/>
              </a:rPr>
              <a:t>(</a:t>
            </a:r>
            <a:r>
              <a:rPr lang="en-IN" b="0" i="0">
                <a:solidFill>
                  <a:srgbClr val="7CC379"/>
                </a:solidFill>
                <a:effectLst/>
                <a:latin typeface="inherit"/>
              </a:rPr>
              <a:t>"[controller]/[action]"</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class</a:t>
            </a:r>
            <a:r>
              <a:rPr lang="en-IN" b="0" i="0">
                <a:solidFill>
                  <a:srgbClr val="CFD5E0"/>
                </a:solidFill>
                <a:effectLst/>
                <a:latin typeface="inherit"/>
              </a:rPr>
              <a:t> EmployeeController : ControllerBase</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GetAllEmployees</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GetAllEmployees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GetAllDepartment</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GetAllDepartment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p:txBody>
      </p:sp>
    </p:spTree>
    <p:extLst>
      <p:ext uri="{BB962C8B-B14F-4D97-AF65-F5344CB8AC3E}">
        <p14:creationId xmlns:p14="http://schemas.microsoft.com/office/powerpoint/2010/main" val="3370380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47E0CD-84B7-75DB-B9DE-33B72220511C}"/>
              </a:ext>
            </a:extLst>
          </p:cNvPr>
          <p:cNvSpPr/>
          <p:nvPr/>
        </p:nvSpPr>
        <p:spPr>
          <a:xfrm>
            <a:off x="941033" y="3036163"/>
            <a:ext cx="7093258" cy="2210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8D8A1AA-2EBE-EAF2-8562-7721BC7191E4}"/>
              </a:ext>
            </a:extLst>
          </p:cNvPr>
          <p:cNvSpPr txBox="1"/>
          <p:nvPr/>
        </p:nvSpPr>
        <p:spPr>
          <a:xfrm>
            <a:off x="843378" y="542408"/>
            <a:ext cx="8440444"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override the Controller level Route Attribute at the action method level?</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E3DE3910-324C-6272-0900-A3311D62E9CA}"/>
              </a:ext>
            </a:extLst>
          </p:cNvPr>
          <p:cNvSpPr txBox="1"/>
          <p:nvPr/>
        </p:nvSpPr>
        <p:spPr>
          <a:xfrm>
            <a:off x="941033" y="1417715"/>
            <a:ext cx="880442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you can override the Controller level Route Attribute at the action method level by using the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(tilde) symbol. So, modify the </a:t>
            </a:r>
            <a:r>
              <a:rPr lang="en-US" b="0" i="0" dirty="0" err="1">
                <a:solidFill>
                  <a:srgbClr val="000000"/>
                </a:solidFill>
                <a:effectLst/>
                <a:latin typeface="arial" panose="020B0604020202020204" pitchFamily="34" charset="0"/>
              </a:rPr>
              <a:t>GetAllDepartment</a:t>
            </a:r>
            <a:r>
              <a:rPr lang="en-US" b="0" i="0" dirty="0">
                <a:solidFill>
                  <a:srgbClr val="000000"/>
                </a:solidFill>
                <a:effectLst/>
                <a:latin typeface="arial" panose="020B0604020202020204" pitchFamily="34" charset="0"/>
              </a:rPr>
              <a:t> action method as shown below to use the tilde symbol to override the route defined at the employee controller.</a:t>
            </a:r>
            <a:endParaRPr lang="en-IN" dirty="0"/>
          </a:p>
        </p:txBody>
      </p:sp>
      <p:sp>
        <p:nvSpPr>
          <p:cNvPr id="7" name="TextBox 6">
            <a:extLst>
              <a:ext uri="{FF2B5EF4-FFF2-40B4-BE49-F238E27FC236}">
                <a16:creationId xmlns:a16="http://schemas.microsoft.com/office/drawing/2014/main" id="{FB7C2D95-61DC-DA9A-C407-E6A6CF6A9AF3}"/>
              </a:ext>
            </a:extLst>
          </p:cNvPr>
          <p:cNvSpPr txBox="1"/>
          <p:nvPr/>
        </p:nvSpPr>
        <p:spPr>
          <a:xfrm>
            <a:off x="1404891" y="3429000"/>
            <a:ext cx="6094520" cy="1477328"/>
          </a:xfrm>
          <a:prstGeom prst="rect">
            <a:avLst/>
          </a:prstGeom>
          <a:noFill/>
        </p:spPr>
        <p:txBody>
          <a:bodyPr wrap="square">
            <a:spAutoFit/>
          </a:bodyPr>
          <a:lstStyle/>
          <a:p>
            <a:pPr algn="l"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"~/department/all"</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GetAllDepartment</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GetAllDepartment</a:t>
            </a:r>
            <a:r>
              <a:rPr lang="en-US" b="0" i="0" dirty="0">
                <a:solidFill>
                  <a:srgbClr val="7CC379"/>
                </a:solidFill>
                <a:effectLst/>
                <a:latin typeface="inherit"/>
              </a:rPr>
              <a:t> Method"</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val="2690655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013572-1F9E-88F5-5D75-D8CA86F9F1A8}"/>
              </a:ext>
            </a:extLst>
          </p:cNvPr>
          <p:cNvSpPr/>
          <p:nvPr/>
        </p:nvSpPr>
        <p:spPr>
          <a:xfrm>
            <a:off x="958788" y="1083076"/>
            <a:ext cx="6853562" cy="348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704828F-7B62-BCD5-F6B2-68A31E94F4DE}"/>
              </a:ext>
            </a:extLst>
          </p:cNvPr>
          <p:cNvSpPr txBox="1"/>
          <p:nvPr/>
        </p:nvSpPr>
        <p:spPr>
          <a:xfrm>
            <a:off x="1324992" y="494475"/>
            <a:ext cx="6094520" cy="369332"/>
          </a:xfrm>
          <a:prstGeom prst="rect">
            <a:avLst/>
          </a:prstGeom>
          <a:noFill/>
        </p:spPr>
        <p:txBody>
          <a:bodyPr wrap="square">
            <a:spAutoFit/>
          </a:bodyPr>
          <a:lstStyle/>
          <a:p>
            <a:pPr algn="just" fontAlgn="base"/>
            <a:r>
              <a:rPr lang="en-IN" sz="1800" b="1" i="0" dirty="0">
                <a:solidFill>
                  <a:srgbClr val="000000"/>
                </a:solidFill>
                <a:effectLst/>
                <a:latin typeface="arial" panose="020B0604020202020204" pitchFamily="34" charset="0"/>
              </a:rPr>
              <a:t>Route Constraints in ASP.NET Core Web API</a:t>
            </a:r>
            <a:endParaRPr lang="en-IN" b="0" i="0" dirty="0">
              <a:solidFill>
                <a:srgbClr val="3A3A3A"/>
              </a:solidFill>
              <a:effectLst/>
              <a:latin typeface="-apple-system"/>
            </a:endParaRPr>
          </a:p>
        </p:txBody>
      </p:sp>
      <p:sp>
        <p:nvSpPr>
          <p:cNvPr id="5" name="TextBox 4">
            <a:extLst>
              <a:ext uri="{FF2B5EF4-FFF2-40B4-BE49-F238E27FC236}">
                <a16:creationId xmlns:a16="http://schemas.microsoft.com/office/drawing/2014/main" id="{AE0048E7-9E7E-AF0F-7CBC-1123060E73BD}"/>
              </a:ext>
            </a:extLst>
          </p:cNvPr>
          <p:cNvSpPr txBox="1"/>
          <p:nvPr/>
        </p:nvSpPr>
        <p:spPr>
          <a:xfrm>
            <a:off x="1324992" y="1378621"/>
            <a:ext cx="6094520" cy="2862322"/>
          </a:xfrm>
          <a:prstGeom prst="rect">
            <a:avLst/>
          </a:prstGeom>
          <a:noFill/>
        </p:spPr>
        <p:txBody>
          <a:bodyPr wrap="square">
            <a:spAutoFit/>
          </a:bodyPr>
          <a:lstStyle/>
          <a:p>
            <a:pPr algn="l" fontAlgn="base">
              <a:buFont typeface="+mj-lt"/>
              <a:buAutoNum type="arabicPeriod"/>
            </a:pPr>
            <a:r>
              <a:rPr lang="en-IN" b="1" i="0" dirty="0">
                <a:solidFill>
                  <a:schemeClr val="bg1"/>
                </a:solidFill>
                <a:effectLst/>
                <a:latin typeface="arial" panose="020B0604020202020204" pitchFamily="34" charset="0"/>
              </a:rPr>
              <a:t>Type: int, double, bool, float, datetime, etc</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Min: min(number)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Max: max(number)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Range: range(10. 15)</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Alpha: alpha</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(5)</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Length: length(10)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Required: required</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Regex: regex(expression)</a:t>
            </a:r>
            <a:endParaRPr lang="en-IN" b="0" i="0" dirty="0">
              <a:solidFill>
                <a:schemeClr val="bg1"/>
              </a:solidFill>
              <a:effectLst/>
              <a:latin typeface="-apple-system"/>
            </a:endParaRPr>
          </a:p>
        </p:txBody>
      </p:sp>
      <p:sp>
        <p:nvSpPr>
          <p:cNvPr id="8" name="TextBox 7">
            <a:extLst>
              <a:ext uri="{FF2B5EF4-FFF2-40B4-BE49-F238E27FC236}">
                <a16:creationId xmlns:a16="http://schemas.microsoft.com/office/drawing/2014/main" id="{7022D571-1755-7D97-8F56-DC4CC0DE9299}"/>
              </a:ext>
            </a:extLst>
          </p:cNvPr>
          <p:cNvSpPr txBox="1"/>
          <p:nvPr/>
        </p:nvSpPr>
        <p:spPr>
          <a:xfrm>
            <a:off x="605899" y="4791269"/>
            <a:ext cx="10393533"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Route Constraints in ASP.NET Core Web API Attribute Routing are nothing but a set of rules that can be applied to routing parameters to restrict how the parameters in the route template are matched. The syntax to use Route Constraints is: </a:t>
            </a:r>
            <a:r>
              <a:rPr lang="en-US" b="1" i="0" dirty="0">
                <a:solidFill>
                  <a:srgbClr val="0000FF"/>
                </a:solidFill>
                <a:effectLst/>
                <a:latin typeface="arial" panose="020B0604020202020204" pitchFamily="34" charset="0"/>
              </a:rPr>
              <a:t>{</a:t>
            </a:r>
            <a:r>
              <a:rPr lang="en-US" b="1" i="0" dirty="0" err="1">
                <a:solidFill>
                  <a:srgbClr val="0000FF"/>
                </a:solidFill>
                <a:effectLst/>
                <a:latin typeface="arial" panose="020B0604020202020204" pitchFamily="34" charset="0"/>
              </a:rPr>
              <a:t>parameter:constraint</a:t>
            </a:r>
            <a:r>
              <a:rPr lang="en-US" b="1" i="0" dirty="0">
                <a:solidFill>
                  <a:srgbClr val="0000FF"/>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603214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0E7806-C907-814C-D7AC-777DDEA4CB15}"/>
              </a:ext>
            </a:extLst>
          </p:cNvPr>
          <p:cNvSpPr/>
          <p:nvPr/>
        </p:nvSpPr>
        <p:spPr>
          <a:xfrm>
            <a:off x="1287262" y="3728621"/>
            <a:ext cx="7279689" cy="229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199D330-8A3B-0FD5-E5C4-8EF3538846C9}"/>
              </a:ext>
            </a:extLst>
          </p:cNvPr>
          <p:cNvSpPr txBox="1"/>
          <p:nvPr/>
        </p:nvSpPr>
        <p:spPr>
          <a:xfrm>
            <a:off x="872231" y="538864"/>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Alpha constraint in ASP.NET Core Web API:</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77F86831-1D07-4718-270B-FD8529F201A5}"/>
              </a:ext>
            </a:extLst>
          </p:cNvPr>
          <p:cNvSpPr txBox="1"/>
          <p:nvPr/>
        </p:nvSpPr>
        <p:spPr>
          <a:xfrm>
            <a:off x="745725" y="1259669"/>
            <a:ext cx="927716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If you want any parameter to accept only alphabets (a to z characters) values then you need to specify the alpha constraint. So, let us decorate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string parameters with the following Route Attribute.</a:t>
            </a:r>
          </a:p>
          <a:p>
            <a:pPr algn="just" fontAlgn="base"/>
            <a:endParaRPr lang="en-US" b="0" i="0" dirty="0">
              <a:solidFill>
                <a:srgbClr val="212529"/>
              </a:solidFill>
              <a:effectLst/>
              <a:latin typeface="-apple-system"/>
            </a:endParaRPr>
          </a:p>
          <a:p>
            <a:pPr algn="just" fontAlgn="base"/>
            <a:r>
              <a:rPr lang="en-US" b="1" i="0" dirty="0">
                <a:solidFill>
                  <a:srgbClr val="0000FF"/>
                </a:solidFill>
                <a:effectLst/>
                <a:latin typeface="arial" panose="020B0604020202020204" pitchFamily="34" charset="0"/>
              </a:rPr>
              <a:t>[Route(“{</a:t>
            </a:r>
            <a:r>
              <a:rPr lang="en-US" b="1" i="0" dirty="0" err="1">
                <a:solidFill>
                  <a:srgbClr val="0000FF"/>
                </a:solidFill>
                <a:effectLst/>
                <a:latin typeface="arial" panose="020B0604020202020204" pitchFamily="34" charset="0"/>
              </a:rPr>
              <a:t>EmployeeName:alpha</a:t>
            </a:r>
            <a:r>
              <a:rPr lang="en-US" b="1" i="0" dirty="0">
                <a:solidFill>
                  <a:srgbClr val="0000FF"/>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Here, alpha stands for uppercase or lowercase alphabet characters. So, changes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the string parameter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5AF7DF10-A928-554E-B363-9263200F54D1}"/>
              </a:ext>
            </a:extLst>
          </p:cNvPr>
          <p:cNvSpPr txBox="1"/>
          <p:nvPr/>
        </p:nvSpPr>
        <p:spPr>
          <a:xfrm>
            <a:off x="1831019" y="3844005"/>
            <a:ext cx="6094520" cy="1754326"/>
          </a:xfrm>
          <a:prstGeom prst="rect">
            <a:avLst/>
          </a:prstGeom>
          <a:noFill/>
        </p:spPr>
        <p:txBody>
          <a:bodyPr wrap="square">
            <a:spAutoFit/>
          </a:bodyPr>
          <a:lstStyle/>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EmployeeName:alpha</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GetEmployeeDetails</a:t>
            </a:r>
            <a:r>
              <a:rPr lang="en-IN" b="1" i="0" dirty="0">
                <a:solidFill>
                  <a:srgbClr val="6B7C8B"/>
                </a:solidFill>
                <a:effectLst/>
                <a:latin typeface="inherit"/>
              </a:rPr>
              <a:t>(</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CFD5E0"/>
                </a:solidFill>
                <a:effectLst/>
                <a:latin typeface="inherit"/>
              </a:rPr>
              <a:t>EmployeeName</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GetEmployeeDetails</a:t>
            </a:r>
            <a:r>
              <a:rPr lang="en-IN" b="0" i="0" dirty="0">
                <a:solidFill>
                  <a:srgbClr val="7CC379"/>
                </a:solidFill>
                <a:effectLst/>
                <a:latin typeface="inherit"/>
              </a:rPr>
              <a:t> Method, </a:t>
            </a:r>
            <a:r>
              <a:rPr lang="en-IN" b="0" i="0" dirty="0" err="1">
                <a:solidFill>
                  <a:srgbClr val="7CC379"/>
                </a:solidFill>
                <a:effectLst/>
                <a:latin typeface="inherit"/>
              </a:rPr>
              <a:t>EmployeeName</a:t>
            </a:r>
            <a:r>
              <a:rPr lang="en-IN" b="0" i="0" dirty="0">
                <a:solidFill>
                  <a:srgbClr val="7CC379"/>
                </a:solidFill>
                <a:effectLst/>
                <a:latin typeface="inherit"/>
              </a:rPr>
              <a:t> : {</a:t>
            </a:r>
            <a:r>
              <a:rPr lang="en-IN" b="0" i="0" dirty="0" err="1">
                <a:solidFill>
                  <a:srgbClr val="7CC379"/>
                </a:solidFill>
                <a:effectLst/>
                <a:latin typeface="inherit"/>
              </a:rPr>
              <a:t>EmployeeName</a:t>
            </a:r>
            <a:r>
              <a:rPr lang="en-IN" b="0" i="0" dirty="0">
                <a:solidFill>
                  <a:srgbClr val="7CC379"/>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val="1048224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699E2-A8AC-9143-CA71-16F7E3484486}"/>
              </a:ext>
            </a:extLst>
          </p:cNvPr>
          <p:cNvSpPr/>
          <p:nvPr/>
        </p:nvSpPr>
        <p:spPr>
          <a:xfrm>
            <a:off x="1605748" y="2344213"/>
            <a:ext cx="7217546" cy="2192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6EF1E34-EF4E-7350-AEB1-B8194F3FD169}"/>
              </a:ext>
            </a:extLst>
          </p:cNvPr>
          <p:cNvSpPr txBox="1"/>
          <p:nvPr/>
        </p:nvSpPr>
        <p:spPr>
          <a:xfrm>
            <a:off x="861134" y="566678"/>
            <a:ext cx="8706774"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Max(Number) constraint in ASP.NET Core Web API:</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Along with the min constraint, you can also specify the max constraint in ASP.NET Core Web API. The max constraint also takes one parameter which is used to specify the max value that can be applied to the parameter. For example, if you want the </a:t>
            </a:r>
            <a:r>
              <a:rPr lang="en-US" b="0" i="0" dirty="0" err="1">
                <a:solidFill>
                  <a:srgbClr val="000000"/>
                </a:solidFill>
                <a:effectLst/>
                <a:latin typeface="arial" panose="020B0604020202020204" pitchFamily="34" charset="0"/>
              </a:rPr>
              <a:t>EmployeeId</a:t>
            </a:r>
            <a:r>
              <a:rPr lang="en-US" b="0" i="0" dirty="0">
                <a:solidFill>
                  <a:srgbClr val="000000"/>
                </a:solidFill>
                <a:effectLst/>
                <a:latin typeface="arial" panose="020B0604020202020204" pitchFamily="34" charset="0"/>
              </a:rPr>
              <a:t> in the URL should not to be greater than 1000, then you can use the max constraint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B2DE2AF0-F6FF-5E54-C083-74BA0B1A8177}"/>
              </a:ext>
            </a:extLst>
          </p:cNvPr>
          <p:cNvSpPr txBox="1"/>
          <p:nvPr/>
        </p:nvSpPr>
        <p:spPr>
          <a:xfrm>
            <a:off x="3047260" y="2692555"/>
            <a:ext cx="6094520" cy="1477328"/>
          </a:xfrm>
          <a:prstGeom prst="rect">
            <a:avLst/>
          </a:prstGeom>
          <a:noFill/>
        </p:spPr>
        <p:txBody>
          <a:bodyPr wrap="square">
            <a:spAutoFit/>
          </a:bodyPr>
          <a:lstStyle/>
          <a:p>
            <a:pPr algn="l" rtl="0"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a:t>
            </a:r>
            <a:r>
              <a:rPr lang="en-US" b="0" i="0" dirty="0" err="1">
                <a:solidFill>
                  <a:srgbClr val="7CC379"/>
                </a:solidFill>
                <a:effectLst/>
                <a:latin typeface="inherit"/>
              </a:rPr>
              <a:t>EmployeeId:int:max</a:t>
            </a:r>
            <a:r>
              <a:rPr lang="en-US" b="0" i="0" dirty="0">
                <a:solidFill>
                  <a:srgbClr val="7CC379"/>
                </a:solidFill>
                <a:effectLst/>
                <a:latin typeface="inherit"/>
              </a:rPr>
              <a:t>(1000)}"</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GetEmployeeDetails</a:t>
            </a:r>
            <a:r>
              <a:rPr lang="en-US" b="1" i="0" dirty="0">
                <a:solidFill>
                  <a:srgbClr val="6B7C8B"/>
                </a:solidFill>
                <a:effectLst/>
                <a:latin typeface="inherit"/>
              </a:rPr>
              <a:t>(</a:t>
            </a:r>
            <a:r>
              <a:rPr lang="en-US" b="1" i="0" dirty="0">
                <a:solidFill>
                  <a:srgbClr val="D171DD"/>
                </a:solidFill>
                <a:effectLst/>
                <a:latin typeface="inherit"/>
              </a:rPr>
              <a:t>int</a:t>
            </a:r>
            <a:r>
              <a:rPr lang="en-US" b="0" i="0" dirty="0">
                <a:solidFill>
                  <a:srgbClr val="CFD5E0"/>
                </a:solidFill>
                <a:effectLst/>
                <a:latin typeface="inherit"/>
              </a:rPr>
              <a:t> </a:t>
            </a:r>
            <a:r>
              <a:rPr lang="en-US" b="0" i="0" dirty="0" err="1">
                <a:solidFill>
                  <a:srgbClr val="CFD5E0"/>
                </a:solidFill>
                <a:effectLst/>
                <a:latin typeface="inherit"/>
              </a:rPr>
              <a:t>EmployeeId</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GetEmployeeDetails</a:t>
            </a:r>
            <a:r>
              <a:rPr lang="en-US" b="0" i="0" dirty="0">
                <a:solidFill>
                  <a:srgbClr val="7CC379"/>
                </a:solidFill>
                <a:effectLst/>
                <a:latin typeface="inherit"/>
              </a:rPr>
              <a:t> Method, </a:t>
            </a:r>
            <a:r>
              <a:rPr lang="en-US" b="0" i="0" dirty="0" err="1">
                <a:solidFill>
                  <a:srgbClr val="7CC379"/>
                </a:solidFill>
                <a:effectLst/>
                <a:latin typeface="inherit"/>
              </a:rPr>
              <a:t>EmployeeId</a:t>
            </a:r>
            <a:r>
              <a:rPr lang="en-US" b="0" i="0" dirty="0">
                <a:solidFill>
                  <a:srgbClr val="7CC379"/>
                </a:solidFill>
                <a:effectLst/>
                <a:latin typeface="inherit"/>
              </a:rPr>
              <a:t> : {</a:t>
            </a:r>
            <a:r>
              <a:rPr lang="en-US" b="0" i="0" dirty="0" err="1">
                <a:solidFill>
                  <a:srgbClr val="7CC379"/>
                </a:solidFill>
                <a:effectLst/>
                <a:latin typeface="inherit"/>
              </a:rPr>
              <a:t>EmployeeId</a:t>
            </a:r>
            <a:r>
              <a:rPr lang="en-US" b="0" i="0" dirty="0">
                <a:solidFill>
                  <a:srgbClr val="7CC379"/>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val="991950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EA84CA-D1DA-4FB8-DD27-2CCB2B5F91D4}"/>
              </a:ext>
            </a:extLst>
          </p:cNvPr>
          <p:cNvPicPr>
            <a:picLocks noChangeAspect="1"/>
          </p:cNvPicPr>
          <p:nvPr/>
        </p:nvPicPr>
        <p:blipFill rotWithShape="1">
          <a:blip r:embed="rId2"/>
          <a:srcRect l="32112" t="11909" r="8106" b="45373"/>
          <a:stretch/>
        </p:blipFill>
        <p:spPr>
          <a:xfrm>
            <a:off x="594804" y="488272"/>
            <a:ext cx="10093911" cy="5770485"/>
          </a:xfrm>
          <a:prstGeom prst="rect">
            <a:avLst/>
          </a:prstGeom>
        </p:spPr>
      </p:pic>
    </p:spTree>
    <p:extLst>
      <p:ext uri="{BB962C8B-B14F-4D97-AF65-F5344CB8AC3E}">
        <p14:creationId xmlns:p14="http://schemas.microsoft.com/office/powerpoint/2010/main" val="87569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0E78-9B27-B889-3189-7421FF9FD888}"/>
              </a:ext>
            </a:extLst>
          </p:cNvPr>
          <p:cNvSpPr>
            <a:spLocks noGrp="1"/>
          </p:cNvSpPr>
          <p:nvPr>
            <p:ph type="title"/>
          </p:nvPr>
        </p:nvSpPr>
        <p:spPr/>
        <p:txBody>
          <a:bodyPr/>
          <a:lstStyle/>
          <a:p>
            <a:r>
              <a:rPr lang="en-IN" dirty="0"/>
              <a:t>Why rest?</a:t>
            </a:r>
          </a:p>
        </p:txBody>
      </p:sp>
      <p:sp>
        <p:nvSpPr>
          <p:cNvPr id="4" name="TextBox 3">
            <a:extLst>
              <a:ext uri="{FF2B5EF4-FFF2-40B4-BE49-F238E27FC236}">
                <a16:creationId xmlns:a16="http://schemas.microsoft.com/office/drawing/2014/main" id="{B5EA700C-50C3-DBA5-B120-0AF56926AFA8}"/>
              </a:ext>
            </a:extLst>
          </p:cNvPr>
          <p:cNvSpPr txBox="1"/>
          <p:nvPr/>
        </p:nvSpPr>
        <p:spPr>
          <a:xfrm>
            <a:off x="550985" y="2551837"/>
            <a:ext cx="8593015" cy="1631216"/>
          </a:xfrm>
          <a:prstGeom prst="rect">
            <a:avLst/>
          </a:prstGeom>
          <a:noFill/>
        </p:spPr>
        <p:txBody>
          <a:bodyPr wrap="square">
            <a:spAutoFit/>
          </a:bodyPr>
          <a:lstStyle/>
          <a:p>
            <a:r>
              <a:rPr lang="en-US" sz="2000" b="0" i="0" dirty="0">
                <a:solidFill>
                  <a:srgbClr val="273239"/>
                </a:solidFill>
                <a:effectLst/>
                <a:latin typeface="urw-din"/>
              </a:rPr>
              <a:t>REST technology is generally preferred to the more robust Simple Object Access Protocol (SOAP) technology because REST uses less bandwidth, simple and flexible making it more suitable for internet usage. It’s used to fetch or give some information from a web service. All communication done via REST API uses only HTTP request. </a:t>
            </a:r>
            <a:endParaRPr lang="en-IN" sz="2000" dirty="0"/>
          </a:p>
        </p:txBody>
      </p:sp>
    </p:spTree>
    <p:extLst>
      <p:ext uri="{BB962C8B-B14F-4D97-AF65-F5344CB8AC3E}">
        <p14:creationId xmlns:p14="http://schemas.microsoft.com/office/powerpoint/2010/main" val="1842597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97955-C759-9026-4DC4-786BF467CCDB}"/>
              </a:ext>
            </a:extLst>
          </p:cNvPr>
          <p:cNvPicPr>
            <a:picLocks noChangeAspect="1"/>
          </p:cNvPicPr>
          <p:nvPr/>
        </p:nvPicPr>
        <p:blipFill rotWithShape="1">
          <a:blip r:embed="rId2"/>
          <a:srcRect l="32185" t="23949" r="9708" b="31262"/>
          <a:stretch/>
        </p:blipFill>
        <p:spPr>
          <a:xfrm>
            <a:off x="585926" y="88777"/>
            <a:ext cx="9960745" cy="6019059"/>
          </a:xfrm>
          <a:prstGeom prst="rect">
            <a:avLst/>
          </a:prstGeom>
        </p:spPr>
      </p:pic>
    </p:spTree>
    <p:extLst>
      <p:ext uri="{BB962C8B-B14F-4D97-AF65-F5344CB8AC3E}">
        <p14:creationId xmlns:p14="http://schemas.microsoft.com/office/powerpoint/2010/main" val="3730570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670092-4EEF-B778-D58D-67B9164FC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97" y="0"/>
            <a:ext cx="10192299" cy="5660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CA63BD-89FD-73D5-6A3E-EE4F16359AAD}"/>
              </a:ext>
            </a:extLst>
          </p:cNvPr>
          <p:cNvSpPr txBox="1"/>
          <p:nvPr/>
        </p:nvSpPr>
        <p:spPr>
          <a:xfrm>
            <a:off x="1688124" y="5870303"/>
            <a:ext cx="7256584" cy="646331"/>
          </a:xfrm>
          <a:prstGeom prst="rect">
            <a:avLst/>
          </a:prstGeom>
          <a:noFill/>
        </p:spPr>
        <p:txBody>
          <a:bodyPr wrap="square">
            <a:spAutoFit/>
          </a:bodyPr>
          <a:lstStyle/>
          <a:p>
            <a:pPr algn="l" fontAlgn="base"/>
            <a:r>
              <a:rPr lang="en-IN" b="0" i="0" dirty="0">
                <a:solidFill>
                  <a:srgbClr val="273239"/>
                </a:solidFill>
                <a:effectLst/>
                <a:latin typeface="urw-din"/>
              </a:rPr>
              <a:t>6)Code on Demand:-</a:t>
            </a:r>
            <a:r>
              <a:rPr lang="en-US" b="0" i="0" dirty="0">
                <a:solidFill>
                  <a:srgbClr val="273239"/>
                </a:solidFill>
                <a:effectLst/>
                <a:latin typeface="urw-din"/>
              </a:rPr>
              <a:t>It is an optional feature. According to this, servers can also provide executable code to the client</a:t>
            </a:r>
            <a:endParaRPr lang="en-IN" b="0" i="0" dirty="0">
              <a:solidFill>
                <a:srgbClr val="273239"/>
              </a:solidFill>
              <a:effectLst/>
              <a:latin typeface="urw-din"/>
            </a:endParaRPr>
          </a:p>
        </p:txBody>
      </p:sp>
    </p:spTree>
    <p:extLst>
      <p:ext uri="{BB962C8B-B14F-4D97-AF65-F5344CB8AC3E}">
        <p14:creationId xmlns:p14="http://schemas.microsoft.com/office/powerpoint/2010/main" val="349937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EED5-F9FD-B9C4-B619-4022AB6EC157}"/>
              </a:ext>
            </a:extLst>
          </p:cNvPr>
          <p:cNvSpPr>
            <a:spLocks noGrp="1"/>
          </p:cNvSpPr>
          <p:nvPr>
            <p:ph type="title"/>
          </p:nvPr>
        </p:nvSpPr>
        <p:spPr/>
        <p:txBody>
          <a:bodyPr/>
          <a:lstStyle/>
          <a:p>
            <a:r>
              <a:rPr lang="en-US" b="1" i="0" u="none" strike="noStrike" dirty="0">
                <a:solidFill>
                  <a:srgbClr val="000000"/>
                </a:solidFill>
                <a:effectLst/>
                <a:latin typeface="Arial" panose="020B0604020202020204" pitchFamily="34" charset="0"/>
              </a:rPr>
              <a:t>What Are RESTful Web Services?</a:t>
            </a:r>
            <a:br>
              <a:rPr lang="en-US" b="1" i="0" u="none" strike="noStrike" dirty="0">
                <a:solidFill>
                  <a:srgbClr val="000000"/>
                </a:solidFill>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id="{048C456C-7F7E-B273-93C6-76A9C89CB727}"/>
              </a:ext>
            </a:extLst>
          </p:cNvPr>
          <p:cNvSpPr txBox="1"/>
          <p:nvPr/>
        </p:nvSpPr>
        <p:spPr>
          <a:xfrm>
            <a:off x="996460" y="1860681"/>
            <a:ext cx="9753601" cy="4093428"/>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RESTful web services</a:t>
            </a:r>
            <a:r>
              <a:rPr lang="en-US" sz="2000" b="0" i="0" dirty="0">
                <a:solidFill>
                  <a:srgbClr val="000000"/>
                </a:solidFill>
                <a:effectLst/>
                <a:latin typeface="Arial" panose="020B0604020202020204" pitchFamily="34" charset="0"/>
              </a:rPr>
              <a:t> are built to work best on the Web. Representational State Transfer (REST) is an architectural style that specifies constraints, such as the uniform interface, that if applied to a web service induce desirable properties, such as performance, scalability, and modifiability, that enable services to work best on the Web.</a:t>
            </a:r>
          </a:p>
          <a:p>
            <a:r>
              <a:rPr lang="en-US" sz="2000" b="0" i="0" dirty="0">
                <a:solidFill>
                  <a:srgbClr val="000000"/>
                </a:solidFill>
                <a:effectLst/>
                <a:latin typeface="Arial" panose="020B0604020202020204" pitchFamily="34" charset="0"/>
              </a:rPr>
              <a:t> In the REST architectural style, data and functionality are considered resources and are accessed using </a:t>
            </a:r>
            <a:r>
              <a:rPr lang="en-US" sz="2000" b="1" i="0" dirty="0">
                <a:solidFill>
                  <a:srgbClr val="000000"/>
                </a:solidFill>
                <a:effectLst/>
                <a:latin typeface="Arial" panose="020B0604020202020204" pitchFamily="34" charset="0"/>
              </a:rPr>
              <a:t>Uniform Resource Identifiers (URIs)</a:t>
            </a:r>
            <a:r>
              <a:rPr lang="en-US" sz="2000" b="0" i="0" dirty="0">
                <a:solidFill>
                  <a:srgbClr val="000000"/>
                </a:solidFill>
                <a:effectLst/>
                <a:latin typeface="Arial" panose="020B0604020202020204" pitchFamily="34" charset="0"/>
              </a:rPr>
              <a:t>, typically links on the Web.</a:t>
            </a:r>
          </a:p>
          <a:p>
            <a:r>
              <a:rPr lang="en-US" sz="2000" b="0" i="0" dirty="0">
                <a:solidFill>
                  <a:srgbClr val="000000"/>
                </a:solidFill>
                <a:effectLst/>
                <a:latin typeface="Arial" panose="020B0604020202020204" pitchFamily="34" charset="0"/>
              </a:rPr>
              <a:t> The resources are acted upon by using a set of simple, well-defined operations. The REST architectural style constrains an architecture to a client/server architecture and is designed to use a stateless communication protocol, typically HTTP. In the REST architecture style, clients and servers exchange representations of resources by using a standardized interface and protocol.</a:t>
            </a:r>
            <a:endParaRPr lang="en-IN" sz="2000" dirty="0"/>
          </a:p>
        </p:txBody>
      </p:sp>
    </p:spTree>
    <p:extLst>
      <p:ext uri="{BB962C8B-B14F-4D97-AF65-F5344CB8AC3E}">
        <p14:creationId xmlns:p14="http://schemas.microsoft.com/office/powerpoint/2010/main" val="162144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B53B48-47D2-6927-B8EF-E13EABFBD39A}"/>
              </a:ext>
            </a:extLst>
          </p:cNvPr>
          <p:cNvPicPr>
            <a:picLocks noChangeAspect="1"/>
          </p:cNvPicPr>
          <p:nvPr/>
        </p:nvPicPr>
        <p:blipFill>
          <a:blip r:embed="rId2"/>
          <a:stretch>
            <a:fillRect/>
          </a:stretch>
        </p:blipFill>
        <p:spPr>
          <a:xfrm>
            <a:off x="492263" y="3679373"/>
            <a:ext cx="11039452" cy="2428679"/>
          </a:xfrm>
          <a:prstGeom prst="rect">
            <a:avLst/>
          </a:prstGeom>
          <a:noFill/>
        </p:spPr>
      </p:pic>
      <p:sp>
        <p:nvSpPr>
          <p:cNvPr id="6" name="TextBox 5">
            <a:extLst>
              <a:ext uri="{FF2B5EF4-FFF2-40B4-BE49-F238E27FC236}">
                <a16:creationId xmlns:a16="http://schemas.microsoft.com/office/drawing/2014/main" id="{F8BDD5D5-AB1E-BD81-769E-C8A670D1E377}"/>
              </a:ext>
            </a:extLst>
          </p:cNvPr>
          <p:cNvSpPr txBox="1"/>
          <p:nvPr/>
        </p:nvSpPr>
        <p:spPr>
          <a:xfrm>
            <a:off x="844061" y="1168515"/>
            <a:ext cx="9460523" cy="1200329"/>
          </a:xfrm>
          <a:prstGeom prst="rect">
            <a:avLst/>
          </a:prstGeom>
          <a:noFill/>
        </p:spPr>
        <p:txBody>
          <a:bodyPr wrap="square">
            <a:spAutoFit/>
          </a:bodyPr>
          <a:lstStyle/>
          <a:p>
            <a:r>
              <a:rPr lang="en-US" b="1" i="0" dirty="0">
                <a:solidFill>
                  <a:srgbClr val="273239"/>
                </a:solidFill>
                <a:effectLst/>
                <a:latin typeface="urw-din"/>
              </a:rPr>
              <a:t>Working: </a:t>
            </a:r>
            <a:r>
              <a:rPr lang="en-US" b="0" i="0" dirty="0">
                <a:solidFill>
                  <a:srgbClr val="273239"/>
                </a:solidFill>
                <a:effectLst/>
                <a:latin typeface="urw-din"/>
              </a:rPr>
              <a:t>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 </a:t>
            </a:r>
            <a:endParaRPr lang="en-IN" dirty="0"/>
          </a:p>
        </p:txBody>
      </p:sp>
    </p:spTree>
    <p:extLst>
      <p:ext uri="{BB962C8B-B14F-4D97-AF65-F5344CB8AC3E}">
        <p14:creationId xmlns:p14="http://schemas.microsoft.com/office/powerpoint/2010/main" val="14519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E9AF0-8912-A0A4-C50C-82CD88D6B097}"/>
              </a:ext>
            </a:extLst>
          </p:cNvPr>
          <p:cNvSpPr txBox="1"/>
          <p:nvPr/>
        </p:nvSpPr>
        <p:spPr>
          <a:xfrm>
            <a:off x="715107" y="1016620"/>
            <a:ext cx="9988062" cy="3416320"/>
          </a:xfrm>
          <a:prstGeom prst="rect">
            <a:avLst/>
          </a:prstGeom>
          <a:noFill/>
        </p:spPr>
        <p:txBody>
          <a:bodyPr wrap="square">
            <a:spAutoFit/>
          </a:bodyPr>
          <a:lstStyle/>
          <a:p>
            <a:pPr algn="l" fontAlgn="base"/>
            <a:r>
              <a:rPr lang="en-US" b="0" i="0" dirty="0">
                <a:solidFill>
                  <a:srgbClr val="273239"/>
                </a:solidFill>
                <a:effectLst/>
                <a:latin typeface="urw-din"/>
              </a:rPr>
              <a:t>In </a:t>
            </a:r>
            <a:r>
              <a:rPr lang="en-US" b="1" i="0" dirty="0">
                <a:solidFill>
                  <a:srgbClr val="273239"/>
                </a:solidFill>
                <a:effectLst/>
                <a:latin typeface="urw-din"/>
              </a:rPr>
              <a:t>HTTP</a:t>
            </a:r>
            <a:r>
              <a:rPr lang="en-US" b="0" i="0" dirty="0">
                <a:solidFill>
                  <a:srgbClr val="273239"/>
                </a:solidFill>
                <a:effectLst/>
                <a:latin typeface="urw-din"/>
              </a:rPr>
              <a:t> there are five methods that are commonly used in a REST-based Architecture i.e., POST, GET, PUT, PATCH, and DELETE. These correspond to create, read, update, and delete (or CRUD) operations respectively. There are other methods which are less frequently used like OPTIONS and HEAD.  </a:t>
            </a:r>
          </a:p>
          <a:p>
            <a:pPr algn="l" fontAlgn="base">
              <a:buFont typeface="Arial" panose="020B0604020202020204" pitchFamily="34" charset="0"/>
              <a:buChar char="•"/>
            </a:pPr>
            <a:endParaRPr lang="en-US" b="1"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GET: </a:t>
            </a:r>
            <a:r>
              <a:rPr lang="en-US" b="0" i="0" dirty="0">
                <a:solidFill>
                  <a:srgbClr val="273239"/>
                </a:solidFill>
                <a:effectLst/>
                <a:latin typeface="urw-din"/>
              </a:rPr>
              <a:t>The HTTP GET method is used to </a:t>
            </a:r>
            <a:r>
              <a:rPr lang="en-US" b="1" i="0" dirty="0">
                <a:solidFill>
                  <a:srgbClr val="273239"/>
                </a:solidFill>
                <a:effectLst/>
                <a:latin typeface="urw-din"/>
              </a:rPr>
              <a:t>read</a:t>
            </a:r>
            <a:r>
              <a:rPr lang="en-US" b="0" i="0" dirty="0">
                <a:solidFill>
                  <a:srgbClr val="273239"/>
                </a:solidFill>
                <a:effectLst/>
                <a:latin typeface="urw-din"/>
              </a:rPr>
              <a:t> (or retrieve) a representation of a resource. In the safe path, GET returns a representation in XML or JSON and an HTTP response code of 200 (OK). In an error case, it most often returns a 404 (NOT FOUND) or 400 (BAD REQUEST).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1" i="0" dirty="0">
                <a:solidFill>
                  <a:srgbClr val="273239"/>
                </a:solidFill>
                <a:effectLst/>
                <a:latin typeface="urw-din"/>
              </a:rPr>
              <a:t>POST:</a:t>
            </a:r>
            <a:r>
              <a:rPr lang="en-US" b="0" i="0" dirty="0">
                <a:solidFill>
                  <a:srgbClr val="273239"/>
                </a:solidFill>
                <a:effectLst/>
                <a:latin typeface="urw-din"/>
              </a:rPr>
              <a:t> The POST verb is most often utilized to </a:t>
            </a:r>
            <a:r>
              <a:rPr lang="en-US" b="1" i="0" dirty="0">
                <a:solidFill>
                  <a:srgbClr val="273239"/>
                </a:solidFill>
                <a:effectLst/>
                <a:latin typeface="urw-din"/>
              </a:rPr>
              <a:t>create</a:t>
            </a:r>
            <a:r>
              <a:rPr lang="en-US" b="0" i="0" dirty="0">
                <a:solidFill>
                  <a:srgbClr val="273239"/>
                </a:solidFill>
                <a:effectLst/>
                <a:latin typeface="urw-din"/>
              </a:rPr>
              <a:t> new resources. In particular, it’s used to create subordinate resources. That is, subordinate to some other (e.g. parent) resource. On successful creation, return HTTP status 201, returning a Location header with a link to the newly-created resource with the 201 HTTP status. </a:t>
            </a:r>
          </a:p>
        </p:txBody>
      </p:sp>
    </p:spTree>
    <p:extLst>
      <p:ext uri="{BB962C8B-B14F-4D97-AF65-F5344CB8AC3E}">
        <p14:creationId xmlns:p14="http://schemas.microsoft.com/office/powerpoint/2010/main" val="4086267248"/>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507</TotalTime>
  <Words>4740</Words>
  <Application>Microsoft Office PowerPoint</Application>
  <PresentationFormat>Widescreen</PresentationFormat>
  <Paragraphs>349</Paragraphs>
  <Slides>51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51</vt:i4>
      </vt:variant>
    </vt:vector>
  </HeadingPairs>
  <TitlesOfParts>
    <vt:vector size="67" baseType="lpstr">
      <vt:lpstr>-apple-system</vt:lpstr>
      <vt:lpstr>Arial</vt:lpstr>
      <vt:lpstr>Arial</vt:lpstr>
      <vt:lpstr>Calibri</vt:lpstr>
      <vt:lpstr>Calibri Light</vt:lpstr>
      <vt:lpstr>Heebo</vt:lpstr>
      <vt:lpstr>Inconsolata</vt:lpstr>
      <vt:lpstr>inherit</vt:lpstr>
      <vt:lpstr>Maax</vt:lpstr>
      <vt:lpstr>Nunito</vt:lpstr>
      <vt:lpstr>open sans</vt:lpstr>
      <vt:lpstr>Roboto</vt:lpstr>
      <vt:lpstr>Segoe UI</vt:lpstr>
      <vt:lpstr>Trebuchet MS</vt:lpstr>
      <vt:lpstr>urw-din</vt:lpstr>
      <vt:lpstr>2018</vt:lpstr>
      <vt:lpstr>What is RestFul WEBAPI service?</vt:lpstr>
      <vt:lpstr>What is Rest?</vt:lpstr>
      <vt:lpstr>PowerPoint Presentation</vt:lpstr>
      <vt:lpstr>PowerPoint Presentation</vt:lpstr>
      <vt:lpstr>Why rest?</vt:lpstr>
      <vt:lpstr>PowerPoint Presentation</vt:lpstr>
      <vt:lpstr>What Are RESTful Web Services? </vt:lpstr>
      <vt:lpstr>PowerPoint Presentation</vt:lpstr>
      <vt:lpstr>PowerPoint Presentation</vt:lpstr>
      <vt:lpstr>http verbs:</vt:lpstr>
      <vt:lpstr>What is HttpResponseMessage? </vt:lpstr>
      <vt:lpstr>Why to return a HttpResponseMessage? </vt:lpstr>
      <vt:lpstr>PowerPoint Presentation</vt:lpstr>
      <vt:lpstr>HttpResponseMessge using try catch</vt:lpstr>
      <vt:lpstr>HttpStatus Code</vt:lpstr>
      <vt:lpstr>PowerPoint Presentation</vt:lpstr>
      <vt:lpstr>PowerPoint Presentation</vt:lpstr>
      <vt:lpstr>PowerPoint Presentation</vt:lpstr>
      <vt:lpstr>PowerPoint Presentation</vt:lpstr>
      <vt:lpstr>5xx: Server Error </vt:lpstr>
      <vt:lpstr>HTTP - Header Fields </vt:lpstr>
      <vt:lpstr>media type formatters </vt:lpstr>
      <vt:lpstr>PowerPoint Presentation</vt:lpstr>
      <vt:lpstr>PowerPoint Presentation</vt:lpstr>
      <vt:lpstr>PowerPoint Presentation</vt:lpstr>
      <vt:lpstr>Routing in WebAPI</vt:lpstr>
      <vt:lpstr>What is Routing in ASP.NET Core?</vt:lpstr>
      <vt:lpstr>PowerPoint Presentation</vt:lpstr>
      <vt:lpstr>PowerPoint Presentation</vt:lpstr>
      <vt:lpstr>Configuring the Routing Middlewares in ASP.NET Core: </vt:lpstr>
      <vt:lpstr>PowerPoint Presentation</vt:lpstr>
      <vt:lpstr>PowerPoint Presentation</vt:lpstr>
      <vt:lpstr>Adding Attribute Routing in ASP.NET Core Web Application: </vt:lpstr>
      <vt:lpstr>PowerPoint Presentation</vt:lpstr>
      <vt:lpstr>PowerPoint Presentation</vt:lpstr>
      <vt:lpstr>Working with Variables in ASP.NET Core Web API Routing: </vt:lpstr>
      <vt:lpstr>PowerPoint Presentation</vt:lpstr>
      <vt:lpstr>PowerPoint Presentation</vt:lpstr>
      <vt:lpstr>PowerPoint Presentation</vt:lpstr>
      <vt:lpstr>How to pass Multiple Query Strings in ASP.NET Core Web API? </vt:lpstr>
      <vt:lpstr>Multiple URLs for a Single Resource using Routing </vt:lpstr>
      <vt:lpstr>What are Tokens in ASP.NET Core Attribute Routing?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WebAPI</dc:title>
  <dc:creator>Sarita Lad</dc:creator>
  <cp:lastModifiedBy>Sarita Lad</cp:lastModifiedBy>
  <cp:revision>31</cp:revision>
  <dcterms:created xsi:type="dcterms:W3CDTF">2022-08-21T13:40:00Z</dcterms:created>
  <dcterms:modified xsi:type="dcterms:W3CDTF">2022-11-10T11:09:43Z</dcterms:modified>
</cp:coreProperties>
</file>