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2"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24"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7/27/2023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7/27/2023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r>
              <a:rPr lang="en-US" dirty="0"/>
              <a:t>Parameter Decorator</a:t>
            </a: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726724" y="1253331"/>
            <a:ext cx="11039452" cy="593224"/>
          </a:xfrm>
        </p:spPr>
        <p:txBody>
          <a:bodyPr>
            <a:normAutofit fontScale="92500"/>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a16="http://schemas.microsoft.com/office/drawing/2014/main" xmlns="" id="{8933BF21-2D64-4343-9120-25DA4C3708D7}"/>
              </a:ext>
            </a:extLst>
          </p:cNvPr>
          <p:cNvSpPr>
            <a:spLocks noChangeArrowheads="1"/>
          </p:cNvSpPr>
          <p:nvPr/>
        </p:nvSpPr>
        <p:spPr bwMode="auto">
          <a:xfrm>
            <a:off x="864105" y="2014121"/>
            <a:ext cx="9916357" cy="2979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11039452" cy="2688354"/>
          </a:xfrm>
        </p:spPr>
        <p:txBody>
          <a:bodyPr>
            <a:normAutofit fontScale="92500"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xmlns=""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xmlns=""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xmlns="" val="357034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r>
              <a:rPr lang="en-US" b="0" dirty="0">
                <a:effectLst/>
                <a:latin typeface="Monaco"/>
              </a:rPr>
              <a:t/>
            </a: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xmlns=""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a16="http://schemas.microsoft.com/office/drawing/2014/main" xmlns=""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36518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a16="http://schemas.microsoft.com/office/drawing/2014/main" xmlns=""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xmlns="" val="189758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1016610"/>
            <a:ext cx="10441928" cy="1703730"/>
          </a:xfrm>
        </p:spPr>
        <p:txBody>
          <a:bodyPr>
            <a:normAutofit lnSpcReduction="10000"/>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a16="http://schemas.microsoft.com/office/drawing/2014/main" xmlns="" id="{D84807C4-8D37-434C-B2D2-F7B05BB853F8}"/>
              </a:ext>
            </a:extLst>
          </p:cNvPr>
          <p:cNvSpPr txBox="1"/>
          <p:nvPr/>
        </p:nvSpPr>
        <p:spPr>
          <a:xfrm>
            <a:off x="576274" y="2574697"/>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a16="http://schemas.microsoft.com/office/drawing/2014/main" xmlns="" id="{2ECAC2D3-0D54-45A8-A1DC-592D419F5D9D}"/>
              </a:ext>
            </a:extLst>
          </p:cNvPr>
          <p:cNvSpPr txBox="1"/>
          <p:nvPr/>
        </p:nvSpPr>
        <p:spPr>
          <a:xfrm>
            <a:off x="576274" y="294402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a16="http://schemas.microsoft.com/office/drawing/2014/main" xmlns="" id="{5D40EF92-E85F-42AF-BBF1-3E6FC9ACAAE0}"/>
              </a:ext>
            </a:extLst>
          </p:cNvPr>
          <p:cNvSpPr txBox="1"/>
          <p:nvPr/>
        </p:nvSpPr>
        <p:spPr>
          <a:xfrm>
            <a:off x="675334" y="4393139"/>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p14="http://schemas.microsoft.com/office/powerpoint/2010/main" xmlns="" val="253201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a16="http://schemas.microsoft.com/office/drawing/2014/main" xmlns="" id="{09A3AABB-4668-4360-89B7-5F59108D648F}"/>
              </a:ext>
            </a:extLst>
          </p:cNvPr>
          <p:cNvSpPr>
            <a:spLocks noGrp="1"/>
          </p:cNvSpPr>
          <p:nvPr>
            <p:ph idx="1"/>
          </p:nvPr>
        </p:nvSpPr>
        <p:spPr>
          <a:xfrm>
            <a:off x="490504" y="742791"/>
            <a:ext cx="11808176" cy="5053380"/>
          </a:xfrm>
        </p:spPr>
        <p:txBody>
          <a:bodyPr>
            <a:normAutofit lnSpcReduction="10000"/>
          </a:bodyPr>
          <a:lstStyle/>
          <a:p>
            <a:pPr algn="l" fontAlgn="base"/>
            <a:r>
              <a:rPr lang="en-US" sz="1600" b="0" i="0" dirty="0">
                <a:solidFill>
                  <a:srgbClr val="000000"/>
                </a:solidFill>
                <a:effectLst/>
                <a:latin typeface="-apple-system"/>
              </a:rPr>
              <a:t>Using the </a:t>
            </a:r>
            <a:r>
              <a:rPr lang="en-US" sz="1600" b="0" i="0" dirty="0" err="1">
                <a:solidFill>
                  <a:srgbClr val="000000"/>
                </a:solidFill>
                <a:effectLst/>
                <a:latin typeface="-apple-system"/>
              </a:rPr>
              <a:t>EventEmitter</a:t>
            </a:r>
            <a:r>
              <a:rPr lang="en-US" sz="16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1600" b="0" i="0" dirty="0">
                <a:solidFill>
                  <a:srgbClr val="000000"/>
                </a:solidFill>
                <a:effectLst/>
                <a:latin typeface="-apple-system"/>
              </a:rPr>
              <a:t>Declare a property of type </a:t>
            </a:r>
            <a:r>
              <a:rPr lang="en-US" sz="1600" b="0" i="0" dirty="0" err="1">
                <a:solidFill>
                  <a:srgbClr val="000000"/>
                </a:solidFill>
                <a:effectLst/>
                <a:latin typeface="-apple-system"/>
              </a:rPr>
              <a:t>EventEmitter</a:t>
            </a:r>
            <a:r>
              <a:rPr lang="en-US" sz="1600" b="0" i="0" dirty="0">
                <a:solidFill>
                  <a:srgbClr val="000000"/>
                </a:solidFill>
                <a:effectLst/>
                <a:latin typeface="-apple-system"/>
              </a:rPr>
              <a:t> and instantiate it</a:t>
            </a:r>
          </a:p>
          <a:p>
            <a:pPr marL="342900" indent="-342900" fontAlgn="base">
              <a:buFont typeface="+mj-lt"/>
              <a:buAutoNum type="arabicPeriod"/>
            </a:pPr>
            <a:r>
              <a:rPr lang="en-US" sz="1600" b="0" i="0" dirty="0">
                <a:solidFill>
                  <a:srgbClr val="000000"/>
                </a:solidFill>
                <a:effectLst/>
                <a:latin typeface="-apple-system"/>
              </a:rPr>
              <a:t>Mark it with a @Output Decorator  </a:t>
            </a:r>
          </a:p>
          <a:p>
            <a:pPr marL="0" indent="0" fontAlgn="base">
              <a:buNone/>
            </a:pPr>
            <a:r>
              <a:rPr lang="en-US" sz="1400" b="0" dirty="0">
                <a:solidFill>
                  <a:srgbClr val="D4D4D4"/>
                </a:solidFill>
                <a:effectLst/>
                <a:highlight>
                  <a:srgbClr val="000000"/>
                </a:highlight>
                <a:latin typeface="Consolas" panose="020B0609020204030204" pitchFamily="49" charset="0"/>
              </a:rPr>
              <a:t>@</a:t>
            </a:r>
            <a:r>
              <a:rPr lang="en-US" sz="1400" b="0" dirty="0">
                <a:solidFill>
                  <a:srgbClr val="4EC9B0"/>
                </a:solidFill>
                <a:effectLst/>
                <a:highlight>
                  <a:srgbClr val="000000"/>
                </a:highlight>
                <a:latin typeface="Consolas" panose="020B0609020204030204" pitchFamily="49" charset="0"/>
              </a:rPr>
              <a:t>Output</a:t>
            </a:r>
            <a:r>
              <a:rPr lang="en-US" sz="1400" b="0" dirty="0">
                <a:solidFill>
                  <a:srgbClr val="D4D4D4"/>
                </a:solidFill>
                <a:effectLst/>
                <a:highlight>
                  <a:srgbClr val="000000"/>
                </a:highlight>
                <a:latin typeface="Consolas" panose="020B0609020204030204" pitchFamily="49" charset="0"/>
              </a:rPr>
              <a:t>() </a:t>
            </a:r>
            <a:r>
              <a:rPr lang="en-US" sz="1400" b="0" dirty="0" err="1">
                <a:solidFill>
                  <a:srgbClr val="4EC9B0"/>
                </a:solidFill>
                <a:effectLst/>
                <a:highlight>
                  <a:srgbClr val="000000"/>
                </a:highlight>
                <a:latin typeface="Consolas" panose="020B0609020204030204" pitchFamily="49" charset="0"/>
              </a:rPr>
              <a:t>newItemEvent</a:t>
            </a:r>
            <a:r>
              <a:rPr lang="en-US" sz="1400" b="0" dirty="0">
                <a:solidFill>
                  <a:srgbClr val="D4D4D4"/>
                </a:solidFill>
                <a:effectLst/>
                <a:highlight>
                  <a:srgbClr val="000000"/>
                </a:highlight>
                <a:latin typeface="Consolas" panose="020B0609020204030204" pitchFamily="49" charset="0"/>
              </a:rPr>
              <a:t> = </a:t>
            </a:r>
            <a:r>
              <a:rPr lang="en-US" sz="1400" b="0" dirty="0">
                <a:solidFill>
                  <a:srgbClr val="569CD6"/>
                </a:solidFill>
                <a:effectLst/>
                <a:highlight>
                  <a:srgbClr val="000000"/>
                </a:highlight>
                <a:latin typeface="Consolas" panose="020B0609020204030204" pitchFamily="49" charset="0"/>
              </a:rPr>
              <a:t>new</a:t>
            </a:r>
            <a:r>
              <a:rPr lang="en-US" sz="1400" b="0" dirty="0">
                <a:solidFill>
                  <a:srgbClr val="D4D4D4"/>
                </a:solidFill>
                <a:effectLst/>
                <a:highlight>
                  <a:srgbClr val="000000"/>
                </a:highlight>
                <a:latin typeface="Consolas" panose="020B0609020204030204" pitchFamily="49" charset="0"/>
              </a:rPr>
              <a:t> </a:t>
            </a:r>
            <a:r>
              <a:rPr lang="en-US" sz="1400" b="0" dirty="0" err="1">
                <a:solidFill>
                  <a:srgbClr val="4EC9B0"/>
                </a:solidFill>
                <a:effectLst/>
                <a:highlight>
                  <a:srgbClr val="000000"/>
                </a:highlight>
                <a:latin typeface="Consolas" panose="020B0609020204030204" pitchFamily="49" charset="0"/>
              </a:rPr>
              <a:t>EventEmitter</a:t>
            </a:r>
            <a:r>
              <a:rPr lang="en-US" sz="1400" b="0" dirty="0">
                <a:solidFill>
                  <a:srgbClr val="D4D4D4"/>
                </a:solidFill>
                <a:effectLst/>
                <a:highlight>
                  <a:srgbClr val="000000"/>
                </a:highlight>
                <a:latin typeface="Consolas" panose="020B0609020204030204" pitchFamily="49" charset="0"/>
              </a:rPr>
              <a:t>&lt;</a:t>
            </a:r>
            <a:r>
              <a:rPr lang="en-US" sz="1400" b="0" dirty="0">
                <a:solidFill>
                  <a:srgbClr val="4EC9B0"/>
                </a:solidFill>
                <a:effectLst/>
                <a:highlight>
                  <a:srgbClr val="000000"/>
                </a:highlight>
                <a:latin typeface="Consolas" panose="020B0609020204030204" pitchFamily="49" charset="0"/>
              </a:rPr>
              <a:t>string</a:t>
            </a:r>
            <a:r>
              <a:rPr lang="en-US" sz="1400" b="0" dirty="0">
                <a:solidFill>
                  <a:srgbClr val="D4D4D4"/>
                </a:solidFill>
                <a:effectLst/>
                <a:highlight>
                  <a:srgbClr val="000000"/>
                </a:highlight>
                <a:latin typeface="Consolas" panose="020B0609020204030204" pitchFamily="49" charset="0"/>
              </a:rPr>
              <a:t>&gt;();  </a:t>
            </a:r>
            <a:endParaRPr lang="en-US" sz="1100" b="0" dirty="0">
              <a:solidFill>
                <a:srgbClr val="D4D4D4"/>
              </a:solidFill>
              <a:effectLst/>
              <a:latin typeface="Consolas" panose="020B0609020204030204" pitchFamily="49" charset="0"/>
            </a:endParaRPr>
          </a:p>
          <a:p>
            <a:pPr marL="0" indent="0">
              <a:buNone/>
            </a:pPr>
            <a:r>
              <a:rPr lang="en-IN" sz="1400" b="0" dirty="0">
                <a:solidFill>
                  <a:srgbClr val="D4D4D4"/>
                </a:solidFill>
                <a:effectLst/>
                <a:highlight>
                  <a:srgbClr val="000000"/>
                </a:highlight>
                <a:latin typeface="Consolas" panose="020B0609020204030204" pitchFamily="49" charset="0"/>
              </a:rPr>
              <a:t> </a:t>
            </a:r>
            <a:r>
              <a:rPr lang="en-IN" sz="1400" b="0" dirty="0" err="1">
                <a:solidFill>
                  <a:srgbClr val="DCDCAA"/>
                </a:solidFill>
                <a:effectLst/>
                <a:highlight>
                  <a:srgbClr val="000000"/>
                </a:highlight>
                <a:latin typeface="Consolas" panose="020B0609020204030204" pitchFamily="49" charset="0"/>
              </a:rPr>
              <a:t>addNewItem</a:t>
            </a:r>
            <a:r>
              <a:rPr lang="en-IN" sz="1400" b="0" dirty="0">
                <a:solidFill>
                  <a:srgbClr val="D4D4D4"/>
                </a:solidFill>
                <a:effectLst/>
                <a:highlight>
                  <a:srgbClr val="000000"/>
                </a:highlight>
                <a:latin typeface="Consolas" panose="020B0609020204030204" pitchFamily="49" charset="0"/>
              </a:rPr>
              <a:t>(</a:t>
            </a:r>
            <a:r>
              <a:rPr lang="en-IN" sz="1400" b="0" dirty="0">
                <a:solidFill>
                  <a:srgbClr val="9CDCFE"/>
                </a:solidFill>
                <a:effectLst/>
                <a:highlight>
                  <a:srgbClr val="000000"/>
                </a:highlight>
                <a:latin typeface="Consolas" panose="020B0609020204030204" pitchFamily="49" charset="0"/>
              </a:rPr>
              <a:t>value</a:t>
            </a:r>
            <a:r>
              <a:rPr lang="en-IN" sz="1400" b="0" dirty="0">
                <a:solidFill>
                  <a:srgbClr val="D4D4D4"/>
                </a:solidFill>
                <a:effectLst/>
                <a:highlight>
                  <a:srgbClr val="000000"/>
                </a:highlight>
                <a:latin typeface="Consolas" panose="020B0609020204030204" pitchFamily="49" charset="0"/>
              </a:rPr>
              <a:t>: </a:t>
            </a:r>
            <a:r>
              <a:rPr lang="en-IN" sz="1400" b="0" dirty="0">
                <a:solidFill>
                  <a:srgbClr val="4EC9B0"/>
                </a:solidFill>
                <a:effectLst/>
                <a:highlight>
                  <a:srgbClr val="000000"/>
                </a:highlight>
                <a:latin typeface="Consolas" panose="020B0609020204030204" pitchFamily="49" charset="0"/>
              </a:rPr>
              <a:t>string</a:t>
            </a:r>
            <a:r>
              <a:rPr lang="en-IN" sz="1400" b="0" dirty="0">
                <a:solidFill>
                  <a:srgbClr val="D4D4D4"/>
                </a:solidFill>
                <a:effectLst/>
                <a:highlight>
                  <a:srgbClr val="000000"/>
                </a:highlight>
                <a:latin typeface="Consolas" panose="020B0609020204030204" pitchFamily="49" charset="0"/>
              </a:rPr>
              <a:t>) {</a:t>
            </a:r>
          </a:p>
          <a:p>
            <a:pPr marL="0" indent="0">
              <a:buNone/>
            </a:pPr>
            <a:r>
              <a:rPr lang="en-IN" sz="1400" b="0" dirty="0">
                <a:solidFill>
                  <a:srgbClr val="D4D4D4"/>
                </a:solidFill>
                <a:effectLst/>
                <a:highlight>
                  <a:srgbClr val="000000"/>
                </a:highlight>
                <a:latin typeface="Consolas" panose="020B0609020204030204" pitchFamily="49" charset="0"/>
              </a:rPr>
              <a:t>    </a:t>
            </a:r>
            <a:r>
              <a:rPr lang="en-IN" sz="1400" b="0" dirty="0" err="1">
                <a:solidFill>
                  <a:srgbClr val="569CD6"/>
                </a:solidFill>
                <a:effectLst/>
                <a:highlight>
                  <a:srgbClr val="000000"/>
                </a:highlight>
                <a:latin typeface="Consolas" panose="020B0609020204030204" pitchFamily="49" charset="0"/>
              </a:rPr>
              <a:t>this</a:t>
            </a:r>
            <a:r>
              <a:rPr lang="en-IN" sz="1400" b="0" dirty="0" err="1">
                <a:solidFill>
                  <a:srgbClr val="D4D4D4"/>
                </a:solidFill>
                <a:effectLst/>
                <a:highlight>
                  <a:srgbClr val="000000"/>
                </a:highlight>
                <a:latin typeface="Consolas" panose="020B0609020204030204" pitchFamily="49" charset="0"/>
              </a:rPr>
              <a:t>.</a:t>
            </a:r>
            <a:r>
              <a:rPr lang="en-IN" sz="1400" b="0" dirty="0" err="1">
                <a:solidFill>
                  <a:srgbClr val="4EC9B0"/>
                </a:solidFill>
                <a:effectLst/>
                <a:highlight>
                  <a:srgbClr val="000000"/>
                </a:highlight>
                <a:latin typeface="Consolas" panose="020B0609020204030204" pitchFamily="49" charset="0"/>
              </a:rPr>
              <a:t>newItemEvent</a:t>
            </a:r>
            <a:r>
              <a:rPr lang="en-IN" sz="1400" b="0" dirty="0" err="1">
                <a:solidFill>
                  <a:srgbClr val="D4D4D4"/>
                </a:solidFill>
                <a:effectLst/>
                <a:highlight>
                  <a:srgbClr val="000000"/>
                </a:highlight>
                <a:latin typeface="Consolas" panose="020B0609020204030204" pitchFamily="49" charset="0"/>
              </a:rPr>
              <a:t>.</a:t>
            </a:r>
            <a:r>
              <a:rPr lang="en-IN" sz="1400" b="0" dirty="0" err="1">
                <a:solidFill>
                  <a:srgbClr val="DCDCAA"/>
                </a:solidFill>
                <a:effectLst/>
                <a:highlight>
                  <a:srgbClr val="000000"/>
                </a:highlight>
                <a:latin typeface="Consolas" panose="020B0609020204030204" pitchFamily="49" charset="0"/>
              </a:rPr>
              <a:t>emit</a:t>
            </a:r>
            <a:r>
              <a:rPr lang="en-IN" sz="1400" b="0" dirty="0">
                <a:solidFill>
                  <a:srgbClr val="D4D4D4"/>
                </a:solidFill>
                <a:effectLst/>
                <a:highlight>
                  <a:srgbClr val="000000"/>
                </a:highlight>
                <a:latin typeface="Consolas" panose="020B0609020204030204" pitchFamily="49" charset="0"/>
              </a:rPr>
              <a:t>(</a:t>
            </a:r>
            <a:r>
              <a:rPr lang="en-IN" sz="1400" b="0" dirty="0">
                <a:solidFill>
                  <a:srgbClr val="9CDCFE"/>
                </a:solidFill>
                <a:effectLst/>
                <a:highlight>
                  <a:srgbClr val="000000"/>
                </a:highlight>
                <a:latin typeface="Consolas" panose="020B0609020204030204" pitchFamily="49" charset="0"/>
              </a:rPr>
              <a:t>value</a:t>
            </a:r>
            <a:r>
              <a:rPr lang="en-IN" sz="1400" b="0" dirty="0">
                <a:solidFill>
                  <a:srgbClr val="D4D4D4"/>
                </a:solidFill>
                <a:effectLst/>
                <a:highlight>
                  <a:srgbClr val="000000"/>
                </a:highlight>
                <a:latin typeface="Consolas" panose="020B0609020204030204" pitchFamily="49" charset="0"/>
              </a:rPr>
              <a:t>);</a:t>
            </a:r>
          </a:p>
          <a:p>
            <a:pPr marL="0" indent="0">
              <a:buNone/>
            </a:pPr>
            <a:r>
              <a:rPr lang="en-IN" sz="1400" b="0" dirty="0">
                <a:solidFill>
                  <a:srgbClr val="D4D4D4"/>
                </a:solidFill>
                <a:effectLst/>
                <a:highlight>
                  <a:srgbClr val="000000"/>
                </a:highlight>
                <a:latin typeface="Consolas" panose="020B0609020204030204" pitchFamily="49" charset="0"/>
              </a:rPr>
              <a:t>  }</a:t>
            </a:r>
          </a:p>
          <a:p>
            <a:pPr marL="0" indent="0" fontAlgn="base">
              <a:buNone/>
            </a:pPr>
            <a:r>
              <a:rPr lang="en-US" sz="1600" b="0" i="0" dirty="0">
                <a:solidFill>
                  <a:srgbClr val="000000"/>
                </a:solidFill>
                <a:effectLst/>
                <a:latin typeface="-apple-system"/>
              </a:rPr>
              <a:t>2. </a:t>
            </a:r>
            <a:r>
              <a:rPr lang="en-US" sz="1600" dirty="0">
                <a:solidFill>
                  <a:srgbClr val="000000"/>
                </a:solidFill>
                <a:latin typeface="-apple-system"/>
              </a:rPr>
              <a:t>Raise the event passing it with the desired data</a:t>
            </a:r>
          </a:p>
          <a:p>
            <a:pPr marL="0" indent="0" fontAlgn="base">
              <a:buNone/>
            </a:pPr>
            <a:r>
              <a:rPr lang="en-US" sz="1600" b="0" dirty="0">
                <a:solidFill>
                  <a:srgbClr val="808080"/>
                </a:solidFill>
                <a:effectLst/>
                <a:highlight>
                  <a:srgbClr val="000000"/>
                </a:highlight>
                <a:latin typeface="Consolas" panose="020B0609020204030204" pitchFamily="49" charset="0"/>
              </a:rPr>
              <a:t>&lt;</a:t>
            </a:r>
            <a:r>
              <a:rPr lang="en-US" sz="1600" b="0" dirty="0">
                <a:solidFill>
                  <a:srgbClr val="569CD6"/>
                </a:solidFill>
                <a:effectLst/>
                <a:highlight>
                  <a:srgbClr val="000000"/>
                </a:highlight>
                <a:latin typeface="Consolas" panose="020B0609020204030204" pitchFamily="49" charset="0"/>
              </a:rPr>
              <a:t>button</a:t>
            </a:r>
            <a:r>
              <a:rPr lang="en-US" sz="1600" b="0" dirty="0">
                <a:solidFill>
                  <a:srgbClr val="D4D4D4"/>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type</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"button"</a:t>
            </a:r>
            <a:r>
              <a:rPr lang="en-US" sz="1600" b="0" dirty="0">
                <a:solidFill>
                  <a:srgbClr val="D4D4D4"/>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(click)</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a:t>
            </a:r>
            <a:r>
              <a:rPr lang="en-US" sz="1600" b="0" dirty="0" err="1">
                <a:solidFill>
                  <a:srgbClr val="DCDCAA"/>
                </a:solidFill>
                <a:effectLst/>
                <a:highlight>
                  <a:srgbClr val="000000"/>
                </a:highlight>
                <a:latin typeface="Consolas" panose="020B0609020204030204" pitchFamily="49" charset="0"/>
              </a:rPr>
              <a:t>addNewItem</a:t>
            </a:r>
            <a:r>
              <a:rPr lang="en-US" sz="1600" b="0" dirty="0">
                <a:solidFill>
                  <a:srgbClr val="D4D4D4"/>
                </a:solidFill>
                <a:effectLst/>
                <a:highlight>
                  <a:srgbClr val="000000"/>
                </a:highlight>
                <a:latin typeface="Consolas" panose="020B0609020204030204" pitchFamily="49" charset="0"/>
              </a:rPr>
              <a:t>(</a:t>
            </a:r>
            <a:r>
              <a:rPr lang="en-US" sz="1600" b="0" dirty="0" err="1">
                <a:solidFill>
                  <a:srgbClr val="9CDCFE"/>
                </a:solidFill>
                <a:effectLst/>
                <a:highlight>
                  <a:srgbClr val="000000"/>
                </a:highlight>
                <a:latin typeface="Consolas" panose="020B0609020204030204" pitchFamily="49" charset="0"/>
              </a:rPr>
              <a:t>newItem</a:t>
            </a:r>
            <a:r>
              <a:rPr lang="en-US" sz="1600" b="0" dirty="0" err="1">
                <a:solidFill>
                  <a:srgbClr val="D4D4D4"/>
                </a:solidFill>
                <a:effectLst/>
                <a:highlight>
                  <a:srgbClr val="000000"/>
                </a:highlight>
                <a:latin typeface="Consolas" panose="020B0609020204030204" pitchFamily="49" charset="0"/>
              </a:rPr>
              <a:t>.</a:t>
            </a:r>
            <a:r>
              <a:rPr lang="en-US" sz="1600" b="0" dirty="0" err="1">
                <a:solidFill>
                  <a:srgbClr val="9CDCFE"/>
                </a:solidFill>
                <a:effectLst/>
                <a:highlight>
                  <a:srgbClr val="000000"/>
                </a:highlight>
                <a:latin typeface="Consolas" panose="020B0609020204030204" pitchFamily="49" charset="0"/>
              </a:rPr>
              <a:t>value</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a:t>
            </a:r>
            <a:r>
              <a:rPr lang="en-US" sz="1600" b="0" dirty="0">
                <a:solidFill>
                  <a:srgbClr val="808080"/>
                </a:solidFill>
                <a:effectLst/>
                <a:highlight>
                  <a:srgbClr val="000000"/>
                </a:highlight>
                <a:latin typeface="Consolas" panose="020B0609020204030204" pitchFamily="49" charset="0"/>
              </a:rPr>
              <a:t>&gt;</a:t>
            </a:r>
            <a:r>
              <a:rPr lang="en-US" sz="1600" b="0" dirty="0">
                <a:solidFill>
                  <a:srgbClr val="D4D4D4"/>
                </a:solidFill>
                <a:effectLst/>
                <a:highlight>
                  <a:srgbClr val="000000"/>
                </a:highlight>
                <a:latin typeface="Consolas" panose="020B0609020204030204" pitchFamily="49" charset="0"/>
              </a:rPr>
              <a:t>Add to parent's list</a:t>
            </a:r>
            <a:r>
              <a:rPr lang="en-US" sz="1600" b="0" dirty="0">
                <a:solidFill>
                  <a:srgbClr val="808080"/>
                </a:solidFill>
                <a:effectLst/>
                <a:highlight>
                  <a:srgbClr val="000000"/>
                </a:highlight>
                <a:latin typeface="Consolas" panose="020B0609020204030204" pitchFamily="49" charset="0"/>
              </a:rPr>
              <a:t>&lt;/</a:t>
            </a:r>
            <a:r>
              <a:rPr lang="en-US" sz="1600" b="0" dirty="0">
                <a:solidFill>
                  <a:srgbClr val="569CD6"/>
                </a:solidFill>
                <a:effectLst/>
                <a:highlight>
                  <a:srgbClr val="000000"/>
                </a:highlight>
                <a:latin typeface="Consolas" panose="020B0609020204030204" pitchFamily="49" charset="0"/>
              </a:rPr>
              <a:t>button</a:t>
            </a:r>
            <a:r>
              <a:rPr lang="en-US" sz="1600" b="0" dirty="0">
                <a:solidFill>
                  <a:srgbClr val="808080"/>
                </a:solidFill>
                <a:effectLst/>
                <a:highlight>
                  <a:srgbClr val="000000"/>
                </a:highlight>
                <a:latin typeface="Consolas" panose="020B0609020204030204" pitchFamily="49" charset="0"/>
              </a:rPr>
              <a:t>&gt;</a:t>
            </a:r>
            <a:endParaRPr lang="en-US" sz="1600" b="0" i="0" dirty="0">
              <a:solidFill>
                <a:srgbClr val="000000"/>
              </a:solidFill>
              <a:effectLst/>
              <a:highlight>
                <a:srgbClr val="000000"/>
              </a:highlight>
              <a:latin typeface="-apple-system"/>
            </a:endParaRPr>
          </a:p>
          <a:p>
            <a:pPr algn="l" fontAlgn="base"/>
            <a:r>
              <a:rPr lang="en-US" sz="1600" b="0" i="0" dirty="0">
                <a:solidFill>
                  <a:srgbClr val="000000"/>
                </a:solidFill>
                <a:effectLst/>
                <a:latin typeface="-apple-system"/>
              </a:rPr>
              <a:t>In the Parent Component</a:t>
            </a:r>
          </a:p>
          <a:p>
            <a:pPr fontAlgn="base">
              <a:buFont typeface="+mj-lt"/>
              <a:buAutoNum type="arabicPeriod"/>
            </a:pPr>
            <a:r>
              <a:rPr lang="en-US" sz="1600" b="0" i="0" dirty="0">
                <a:solidFill>
                  <a:srgbClr val="000000"/>
                </a:solidFill>
                <a:effectLst/>
                <a:latin typeface="-apple-system"/>
              </a:rPr>
              <a:t>Bind to the Child Component using </a:t>
            </a:r>
            <a:r>
              <a:rPr lang="en-US" sz="1600" b="0" i="0" u="none" strike="noStrike" dirty="0">
                <a:solidFill>
                  <a:srgbClr val="000000"/>
                </a:solidFill>
                <a:effectLst/>
                <a:latin typeface="-apple-system"/>
                <a:hlinkClick r:id="rId2"/>
              </a:rPr>
              <a:t>Event Binding</a:t>
            </a:r>
            <a:r>
              <a:rPr lang="en-US" sz="1600" b="0" i="0" dirty="0">
                <a:solidFill>
                  <a:srgbClr val="000000"/>
                </a:solidFill>
                <a:effectLst/>
                <a:latin typeface="-apple-system"/>
              </a:rPr>
              <a:t> and listen to the child events</a:t>
            </a:r>
            <a:br>
              <a:rPr lang="en-US" sz="1600" b="0" i="0" dirty="0">
                <a:solidFill>
                  <a:srgbClr val="000000"/>
                </a:solidFill>
                <a:effectLst/>
                <a:latin typeface="-apple-system"/>
              </a:rPr>
            </a:br>
            <a:r>
              <a:rPr lang="en-US" sz="1800" b="0" dirty="0">
                <a:solidFill>
                  <a:srgbClr val="808080"/>
                </a:solidFill>
                <a:effectLst/>
                <a:highlight>
                  <a:srgbClr val="000000"/>
                </a:highlight>
                <a:latin typeface="Consolas" panose="020B0609020204030204" pitchFamily="49" charset="0"/>
              </a:rPr>
              <a:t>&lt;</a:t>
            </a:r>
            <a:r>
              <a:rPr lang="en-US" sz="1800" b="0" dirty="0">
                <a:solidFill>
                  <a:srgbClr val="569CD6"/>
                </a:solidFill>
                <a:effectLst/>
                <a:highlight>
                  <a:srgbClr val="000000"/>
                </a:highlight>
                <a:latin typeface="Consolas" panose="020B0609020204030204" pitchFamily="49" charset="0"/>
              </a:rPr>
              <a:t>app-student</a:t>
            </a:r>
            <a:r>
              <a:rPr lang="en-US" sz="1800" dirty="0">
                <a:solidFill>
                  <a:srgbClr val="D4D4D4"/>
                </a:solidFill>
                <a:highlight>
                  <a:srgbClr val="000000"/>
                </a:highlight>
                <a:latin typeface="Consolas" panose="020B0609020204030204" pitchFamily="49" charset="0"/>
              </a:rPr>
              <a:t> </a:t>
            </a:r>
            <a:r>
              <a:rPr lang="en-US" sz="1800" b="0" dirty="0">
                <a:solidFill>
                  <a:srgbClr val="9CDCFE"/>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newItemEvent</a:t>
            </a:r>
            <a:r>
              <a:rPr lang="en-US" sz="1800" b="0" dirty="0">
                <a:solidFill>
                  <a:srgbClr val="9CDCFE"/>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err="1">
                <a:solidFill>
                  <a:srgbClr val="DCDCAA"/>
                </a:solidFill>
                <a:effectLst/>
                <a:highlight>
                  <a:srgbClr val="000000"/>
                </a:highlight>
                <a:latin typeface="Consolas" panose="020B0609020204030204" pitchFamily="49" charset="0"/>
              </a:rPr>
              <a:t>addItem</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$event</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808080"/>
                </a:solidFill>
                <a:effectLst/>
                <a:highlight>
                  <a:srgbClr val="000000"/>
                </a:highlight>
                <a:latin typeface="Consolas" panose="020B0609020204030204" pitchFamily="49" charset="0"/>
              </a:rPr>
              <a:t>&gt;&lt;/</a:t>
            </a:r>
            <a:r>
              <a:rPr lang="en-US" sz="1800" b="0" dirty="0">
                <a:solidFill>
                  <a:srgbClr val="569CD6"/>
                </a:solidFill>
                <a:effectLst/>
                <a:highlight>
                  <a:srgbClr val="000000"/>
                </a:highlight>
                <a:latin typeface="Consolas" panose="020B0609020204030204" pitchFamily="49" charset="0"/>
              </a:rPr>
              <a:t>app-student</a:t>
            </a:r>
            <a:r>
              <a:rPr lang="en-US" sz="1800" b="0" dirty="0">
                <a:solidFill>
                  <a:srgbClr val="808080"/>
                </a:solidFill>
                <a:effectLst/>
                <a:highlight>
                  <a:srgbClr val="000000"/>
                </a:highlight>
                <a:latin typeface="Consolas" panose="020B0609020204030204" pitchFamily="49" charset="0"/>
              </a:rPr>
              <a:t>&gt;&lt;/</a:t>
            </a:r>
            <a:r>
              <a:rPr lang="en-US" sz="1800" b="0" dirty="0">
                <a:solidFill>
                  <a:srgbClr val="569CD6"/>
                </a:solidFill>
                <a:effectLst/>
                <a:highlight>
                  <a:srgbClr val="000000"/>
                </a:highlight>
                <a:latin typeface="Consolas" panose="020B0609020204030204" pitchFamily="49" charset="0"/>
              </a:rPr>
              <a:t>div</a:t>
            </a:r>
            <a:r>
              <a:rPr lang="en-US" sz="1800" b="0" dirty="0">
                <a:solidFill>
                  <a:srgbClr val="808080"/>
                </a:solidFill>
                <a:effectLst/>
                <a:highlight>
                  <a:srgbClr val="000000"/>
                </a:highlight>
                <a:latin typeface="Consolas" panose="020B0609020204030204" pitchFamily="49" charset="0"/>
              </a:rPr>
              <a:t>&gt;</a:t>
            </a:r>
            <a:endParaRPr lang="en-US" sz="18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1600" b="0" i="0" dirty="0">
                <a:solidFill>
                  <a:srgbClr val="000000"/>
                </a:solidFill>
                <a:effectLst/>
                <a:latin typeface="-apple-system"/>
              </a:rPr>
              <a:t>Define the event handler function</a:t>
            </a:r>
          </a:p>
          <a:p>
            <a:pPr marL="457200" lvl="1" indent="0">
              <a:buNone/>
            </a:pPr>
            <a:r>
              <a:rPr lang="en-US" sz="1800" b="0" dirty="0" err="1">
                <a:solidFill>
                  <a:srgbClr val="DCDCAA"/>
                </a:solidFill>
                <a:effectLst/>
                <a:highlight>
                  <a:srgbClr val="000000"/>
                </a:highlight>
                <a:latin typeface="Consolas" panose="020B0609020204030204" pitchFamily="49" charset="0"/>
              </a:rPr>
              <a:t>addItem</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a:t>
            </a:r>
            <a:r>
              <a:rPr lang="en-US" sz="1800" b="0" dirty="0">
                <a:solidFill>
                  <a:srgbClr val="D4D4D4"/>
                </a:solidFill>
                <a:effectLst/>
                <a:highlight>
                  <a:srgbClr val="000000"/>
                </a:highlight>
                <a:latin typeface="Consolas" panose="020B0609020204030204" pitchFamily="49" charset="0"/>
              </a:rPr>
              <a:t>: </a:t>
            </a:r>
            <a:r>
              <a:rPr lang="en-US" sz="1800" b="0" dirty="0">
                <a:solidFill>
                  <a:srgbClr val="4EC9B0"/>
                </a:solidFill>
                <a:effectLst/>
                <a:highlight>
                  <a:srgbClr val="000000"/>
                </a:highlight>
                <a:latin typeface="Consolas" panose="020B0609020204030204" pitchFamily="49" charset="0"/>
              </a:rPr>
              <a:t>string</a:t>
            </a:r>
            <a:r>
              <a:rPr lang="en-US" sz="1800" b="0" dirty="0">
                <a:solidFill>
                  <a:srgbClr val="D4D4D4"/>
                </a:solidFill>
                <a:effectLst/>
                <a:highlight>
                  <a:srgbClr val="000000"/>
                </a:highlight>
                <a:latin typeface="Consolas" panose="020B0609020204030204" pitchFamily="49" charset="0"/>
              </a:rPr>
              <a:t>) {</a:t>
            </a:r>
          </a:p>
          <a:p>
            <a:pPr marL="457200" lvl="1" indent="0">
              <a:buNone/>
            </a:pPr>
            <a:r>
              <a:rPr lang="en-US" sz="1800" b="0" dirty="0">
                <a:solidFill>
                  <a:srgbClr val="D4D4D4"/>
                </a:solidFill>
                <a:effectLst/>
                <a:highlight>
                  <a:srgbClr val="000000"/>
                </a:highlight>
                <a:latin typeface="Consolas" panose="020B0609020204030204" pitchFamily="49" charset="0"/>
              </a:rPr>
              <a:t>  </a:t>
            </a:r>
            <a:r>
              <a:rPr lang="en-US" sz="1800" b="0" dirty="0" err="1">
                <a:solidFill>
                  <a:srgbClr val="569CD6"/>
                </a:solidFill>
                <a:effectLst/>
                <a:highlight>
                  <a:srgbClr val="000000"/>
                </a:highlight>
                <a:latin typeface="Consolas" panose="020B0609020204030204" pitchFamily="49" charset="0"/>
              </a:rPr>
              <a:t>this</a:t>
            </a:r>
            <a:r>
              <a:rPr lang="en-US" sz="1800" b="0" dirty="0" err="1">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items</a:t>
            </a:r>
            <a:r>
              <a:rPr lang="en-US" sz="1800" b="0" dirty="0" err="1">
                <a:solidFill>
                  <a:srgbClr val="D4D4D4"/>
                </a:solidFill>
                <a:effectLst/>
                <a:highlight>
                  <a:srgbClr val="000000"/>
                </a:highlight>
                <a:latin typeface="Consolas" panose="020B0609020204030204" pitchFamily="49" charset="0"/>
              </a:rPr>
              <a:t>.</a:t>
            </a:r>
            <a:r>
              <a:rPr lang="en-US" sz="1800" b="0" dirty="0" err="1">
                <a:solidFill>
                  <a:srgbClr val="DCDCAA"/>
                </a:solidFill>
                <a:effectLst/>
                <a:highlight>
                  <a:srgbClr val="000000"/>
                </a:highlight>
                <a:latin typeface="Consolas" panose="020B0609020204030204" pitchFamily="49" charset="0"/>
              </a:rPr>
              <a:t>push</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a:t>
            </a:r>
            <a:r>
              <a:rPr lang="en-US" sz="1800"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p14="http://schemas.microsoft.com/office/powerpoint/2010/main" xmlns="" val="281885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415</TotalTime>
  <Words>482</Words>
  <Application>Microsoft Office PowerPoint</Application>
  <PresentationFormat>Custom</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2018</vt:lpstr>
      <vt:lpstr>Parameter Decorator</vt:lpstr>
      <vt:lpstr>how Angular Passes the data to the child component?</vt:lpstr>
      <vt:lpstr>@Input Decorator</vt:lpstr>
      <vt:lpstr>@Input Decorator</vt:lpstr>
      <vt:lpstr>@Input Decorator</vt:lpstr>
      <vt:lpstr>@Input Decorator</vt:lpstr>
      <vt:lpstr>Angular Pass data from Child to parent component </vt:lpstr>
      <vt:lpstr>@Output Decorator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31</cp:revision>
  <dcterms:created xsi:type="dcterms:W3CDTF">2019-03-07T07:10:25Z</dcterms:created>
  <dcterms:modified xsi:type="dcterms:W3CDTF">2023-07-27T11:33:02Z</dcterms:modified>
</cp:coreProperties>
</file>