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7" r:id="rId2"/>
    <p:sldId id="256" r:id="rId3"/>
    <p:sldId id="258" r:id="rId4"/>
    <p:sldId id="259" r:id="rId5"/>
    <p:sldId id="262" r:id="rId6"/>
    <p:sldId id="260" r:id="rId7"/>
    <p:sldId id="261"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970"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9FE828-D25D-456F-9AFE-CF19154D8E05}" type="datetimeFigureOut">
              <a:rPr lang="en-US" smtClean="0"/>
              <a:pPr/>
              <a:t>7/12/2023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F8AA5E-9E3A-47EA-AAD4-9AEE8A739278}" type="slidenum">
              <a:rPr lang="en-US" smtClean="0"/>
              <a:pPr/>
              <a:t>‹#›</a:t>
            </a:fld>
            <a:endParaRPr lang="en-US"/>
          </a:p>
        </p:txBody>
      </p:sp>
    </p:spTree>
    <p:extLst>
      <p:ext uri="{BB962C8B-B14F-4D97-AF65-F5344CB8AC3E}">
        <p14:creationId xmlns:p14="http://schemas.microsoft.com/office/powerpoint/2010/main" xmlns="" val="3420723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BCFD8EFE-3656-4AB7-9D64-968666BDF369}" type="datetime1">
              <a:rPr lang="en-US" smtClean="0"/>
              <a:pPr/>
              <a:t>7/12/2023</a:t>
            </a:fld>
            <a:endParaRPr lang="en-US"/>
          </a:p>
        </p:txBody>
      </p:sp>
      <p:sp>
        <p:nvSpPr>
          <p:cNvPr id="17" name="Footer Placeholder 16"/>
          <p:cNvSpPr>
            <a:spLocks noGrp="1"/>
          </p:cNvSpPr>
          <p:nvPr>
            <p:ph type="ftr" sz="quarter" idx="11"/>
          </p:nvPr>
        </p:nvSpPr>
        <p:spPr/>
        <p:txBody>
          <a:bodyPr/>
          <a:lstStyle/>
          <a:p>
            <a:r>
              <a:rPr lang="en-US"/>
              <a:t>Excel Online Classes</a:t>
            </a:r>
          </a:p>
        </p:txBody>
      </p:sp>
      <p:sp>
        <p:nvSpPr>
          <p:cNvPr id="29" name="Slide Number Placeholder 28"/>
          <p:cNvSpPr>
            <a:spLocks noGrp="1"/>
          </p:cNvSpPr>
          <p:nvPr>
            <p:ph type="sldNum" sz="quarter" idx="12"/>
          </p:nvPr>
        </p:nvSpPr>
        <p:spPr/>
        <p:txBody>
          <a:bodyPr/>
          <a:lstStyle/>
          <a:p>
            <a:fld id="{246BD760-C075-45B4-843B-5632F357EEE4}"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a:t>Click to edit Master title style</a:t>
            </a:r>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1B8949C-80DE-4C9E-BFF1-E39A7DBCDCDB}" type="datetime1">
              <a:rPr lang="en-US" smtClean="0"/>
              <a:pPr/>
              <a:t>7/12/2023</a:t>
            </a:fld>
            <a:endParaRPr lang="en-US"/>
          </a:p>
        </p:txBody>
      </p:sp>
      <p:sp>
        <p:nvSpPr>
          <p:cNvPr id="5" name="Footer Placeholder 4"/>
          <p:cNvSpPr>
            <a:spLocks noGrp="1"/>
          </p:cNvSpPr>
          <p:nvPr>
            <p:ph type="ftr" sz="quarter" idx="11"/>
          </p:nvPr>
        </p:nvSpPr>
        <p:spPr/>
        <p:txBody>
          <a:bodyPr/>
          <a:lstStyle/>
          <a:p>
            <a:r>
              <a:rPr lang="en-US"/>
              <a:t>Excel Online Classes</a:t>
            </a:r>
          </a:p>
        </p:txBody>
      </p:sp>
      <p:sp>
        <p:nvSpPr>
          <p:cNvPr id="6" name="Slide Number Placeholder 5"/>
          <p:cNvSpPr>
            <a:spLocks noGrp="1"/>
          </p:cNvSpPr>
          <p:nvPr>
            <p:ph type="sldNum" sz="quarter" idx="12"/>
          </p:nvPr>
        </p:nvSpPr>
        <p:spPr/>
        <p:txBody>
          <a:bodyPr/>
          <a:lstStyle/>
          <a:p>
            <a:fld id="{246BD760-C075-45B4-843B-5632F357EEE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a:t>Click to edit Master title style</a:t>
            </a:r>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3F2B1EB-CB8E-48F1-B594-AA7F7D345DEF}" type="datetime1">
              <a:rPr lang="en-US" smtClean="0"/>
              <a:pPr/>
              <a:t>7/12/2023</a:t>
            </a:fld>
            <a:endParaRPr lang="en-US"/>
          </a:p>
        </p:txBody>
      </p:sp>
      <p:sp>
        <p:nvSpPr>
          <p:cNvPr id="5" name="Footer Placeholder 4"/>
          <p:cNvSpPr>
            <a:spLocks noGrp="1"/>
          </p:cNvSpPr>
          <p:nvPr>
            <p:ph type="ftr" sz="quarter" idx="11"/>
          </p:nvPr>
        </p:nvSpPr>
        <p:spPr/>
        <p:txBody>
          <a:bodyPr/>
          <a:lstStyle/>
          <a:p>
            <a:r>
              <a:rPr lang="en-US"/>
              <a:t>Excel Online Classes</a:t>
            </a:r>
          </a:p>
        </p:txBody>
      </p:sp>
      <p:sp>
        <p:nvSpPr>
          <p:cNvPr id="6" name="Slide Number Placeholder 5"/>
          <p:cNvSpPr>
            <a:spLocks noGrp="1"/>
          </p:cNvSpPr>
          <p:nvPr>
            <p:ph type="sldNum" sz="quarter" idx="12"/>
          </p:nvPr>
        </p:nvSpPr>
        <p:spPr/>
        <p:txBody>
          <a:bodyPr/>
          <a:lstStyle/>
          <a:p>
            <a:fld id="{246BD760-C075-45B4-843B-5632F357EEE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278FBFE-9E17-4AF5-9D55-9DFF224505AA}" type="datetime1">
              <a:rPr lang="en-US" smtClean="0"/>
              <a:pPr/>
              <a:t>7/12/2023</a:t>
            </a:fld>
            <a:endParaRPr lang="en-US"/>
          </a:p>
        </p:txBody>
      </p:sp>
      <p:sp>
        <p:nvSpPr>
          <p:cNvPr id="5" name="Footer Placeholder 4"/>
          <p:cNvSpPr>
            <a:spLocks noGrp="1"/>
          </p:cNvSpPr>
          <p:nvPr>
            <p:ph type="ftr" sz="quarter" idx="11"/>
          </p:nvPr>
        </p:nvSpPr>
        <p:spPr/>
        <p:txBody>
          <a:bodyPr/>
          <a:lstStyle/>
          <a:p>
            <a:r>
              <a:rPr lang="en-US"/>
              <a:t>Excel Online Classes</a:t>
            </a:r>
          </a:p>
        </p:txBody>
      </p:sp>
      <p:sp>
        <p:nvSpPr>
          <p:cNvPr id="6" name="Slide Number Placeholder 5"/>
          <p:cNvSpPr>
            <a:spLocks noGrp="1"/>
          </p:cNvSpPr>
          <p:nvPr>
            <p:ph type="sldNum" sz="quarter" idx="12"/>
          </p:nvPr>
        </p:nvSpPr>
        <p:spPr/>
        <p:txBody>
          <a:bodyPr/>
          <a:lstStyle/>
          <a:p>
            <a:fld id="{246BD760-C075-45B4-843B-5632F357EEE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7897229-30B2-4724-A41A-211DF6278BE2}" type="datetime1">
              <a:rPr lang="en-US" smtClean="0"/>
              <a:pPr/>
              <a:t>7/12/2023</a:t>
            </a:fld>
            <a:endParaRPr lang="en-US"/>
          </a:p>
        </p:txBody>
      </p:sp>
      <p:sp>
        <p:nvSpPr>
          <p:cNvPr id="5" name="Footer Placeholder 4"/>
          <p:cNvSpPr>
            <a:spLocks noGrp="1"/>
          </p:cNvSpPr>
          <p:nvPr>
            <p:ph type="ftr" sz="quarter" idx="11"/>
          </p:nvPr>
        </p:nvSpPr>
        <p:spPr/>
        <p:txBody>
          <a:bodyPr/>
          <a:lstStyle/>
          <a:p>
            <a:r>
              <a:rPr lang="en-US"/>
              <a:t>Excel Online Classes</a:t>
            </a:r>
          </a:p>
        </p:txBody>
      </p:sp>
      <p:sp>
        <p:nvSpPr>
          <p:cNvPr id="6" name="Slide Number Placeholder 5"/>
          <p:cNvSpPr>
            <a:spLocks noGrp="1"/>
          </p:cNvSpPr>
          <p:nvPr>
            <p:ph type="sldNum" sz="quarter" idx="12"/>
          </p:nvPr>
        </p:nvSpPr>
        <p:spPr/>
        <p:txBody>
          <a:bodyPr/>
          <a:lstStyle/>
          <a:p>
            <a:fld id="{246BD760-C075-45B4-843B-5632F357EEE4}"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a:t>Click to edit Master title style</a:t>
            </a:r>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p>
            <a:r>
              <a:rPr kumimoji="0" lang="en-US"/>
              <a:t>Click to edit Master title style</a:t>
            </a:r>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C2E10F4-7B05-49C1-B572-142D746747AD}" type="datetime1">
              <a:rPr lang="en-US" smtClean="0"/>
              <a:pPr/>
              <a:t>7/12/2023</a:t>
            </a:fld>
            <a:endParaRPr lang="en-US"/>
          </a:p>
        </p:txBody>
      </p:sp>
      <p:sp>
        <p:nvSpPr>
          <p:cNvPr id="6" name="Footer Placeholder 5"/>
          <p:cNvSpPr>
            <a:spLocks noGrp="1"/>
          </p:cNvSpPr>
          <p:nvPr>
            <p:ph type="ftr" sz="quarter" idx="11"/>
          </p:nvPr>
        </p:nvSpPr>
        <p:spPr/>
        <p:txBody>
          <a:bodyPr/>
          <a:lstStyle/>
          <a:p>
            <a:r>
              <a:rPr lang="en-US"/>
              <a:t>Excel Online Classes</a:t>
            </a:r>
          </a:p>
        </p:txBody>
      </p:sp>
      <p:sp>
        <p:nvSpPr>
          <p:cNvPr id="7" name="Slide Number Placeholder 6"/>
          <p:cNvSpPr>
            <a:spLocks noGrp="1"/>
          </p:cNvSpPr>
          <p:nvPr>
            <p:ph type="sldNum" sz="quarter" idx="12"/>
          </p:nvPr>
        </p:nvSpPr>
        <p:spPr/>
        <p:txBody>
          <a:bodyPr/>
          <a:lstStyle/>
          <a:p>
            <a:fld id="{246BD760-C075-45B4-843B-5632F357EEE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a:t>Click to edit Master title style</a:t>
            </a:r>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BDFFA914-7AFA-4945-819E-88DAFCBD2453}" type="datetime1">
              <a:rPr lang="en-US" smtClean="0"/>
              <a:pPr/>
              <a:t>7/12/2023</a:t>
            </a:fld>
            <a:endParaRPr lang="en-US"/>
          </a:p>
        </p:txBody>
      </p:sp>
      <p:sp>
        <p:nvSpPr>
          <p:cNvPr id="8" name="Footer Placeholder 7"/>
          <p:cNvSpPr>
            <a:spLocks noGrp="1"/>
          </p:cNvSpPr>
          <p:nvPr>
            <p:ph type="ftr" sz="quarter" idx="11"/>
          </p:nvPr>
        </p:nvSpPr>
        <p:spPr/>
        <p:txBody>
          <a:bodyPr/>
          <a:lstStyle/>
          <a:p>
            <a:r>
              <a:rPr lang="en-US"/>
              <a:t>Excel Online Classes</a:t>
            </a:r>
          </a:p>
        </p:txBody>
      </p:sp>
      <p:sp>
        <p:nvSpPr>
          <p:cNvPr id="9" name="Slide Number Placeholder 8"/>
          <p:cNvSpPr>
            <a:spLocks noGrp="1"/>
          </p:cNvSpPr>
          <p:nvPr>
            <p:ph type="sldNum" sz="quarter" idx="12"/>
          </p:nvPr>
        </p:nvSpPr>
        <p:spPr/>
        <p:txBody>
          <a:bodyPr/>
          <a:lstStyle/>
          <a:p>
            <a:fld id="{246BD760-C075-45B4-843B-5632F357EEE4}"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a:t>Click to edit Master title style</a:t>
            </a:r>
          </a:p>
        </p:txBody>
      </p:sp>
      <p:sp>
        <p:nvSpPr>
          <p:cNvPr id="3" name="Date Placeholder 2"/>
          <p:cNvSpPr>
            <a:spLocks noGrp="1"/>
          </p:cNvSpPr>
          <p:nvPr>
            <p:ph type="dt" sz="half" idx="10"/>
          </p:nvPr>
        </p:nvSpPr>
        <p:spPr/>
        <p:txBody>
          <a:bodyPr/>
          <a:lstStyle/>
          <a:p>
            <a:fld id="{3A8AC4A8-E20E-4E51-ABF0-6E2190C7AE62}" type="datetime1">
              <a:rPr lang="en-US" smtClean="0"/>
              <a:pPr/>
              <a:t>7/12/2023</a:t>
            </a:fld>
            <a:endParaRPr lang="en-US"/>
          </a:p>
        </p:txBody>
      </p:sp>
      <p:sp>
        <p:nvSpPr>
          <p:cNvPr id="4" name="Footer Placeholder 3"/>
          <p:cNvSpPr>
            <a:spLocks noGrp="1"/>
          </p:cNvSpPr>
          <p:nvPr>
            <p:ph type="ftr" sz="quarter" idx="11"/>
          </p:nvPr>
        </p:nvSpPr>
        <p:spPr/>
        <p:txBody>
          <a:bodyPr/>
          <a:lstStyle/>
          <a:p>
            <a:r>
              <a:rPr lang="en-US"/>
              <a:t>Excel Online Classes</a:t>
            </a:r>
          </a:p>
        </p:txBody>
      </p:sp>
      <p:sp>
        <p:nvSpPr>
          <p:cNvPr id="5" name="Slide Number Placeholder 4"/>
          <p:cNvSpPr>
            <a:spLocks noGrp="1"/>
          </p:cNvSpPr>
          <p:nvPr>
            <p:ph type="sldNum" sz="quarter" idx="12"/>
          </p:nvPr>
        </p:nvSpPr>
        <p:spPr/>
        <p:txBody>
          <a:bodyPr/>
          <a:lstStyle/>
          <a:p>
            <a:fld id="{246BD760-C075-45B4-843B-5632F357EEE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5AEC7B-0A91-4A15-948C-C93D115EEBE8}" type="datetime1">
              <a:rPr lang="en-US" smtClean="0"/>
              <a:pPr/>
              <a:t>7/12/2023</a:t>
            </a:fld>
            <a:endParaRPr lang="en-US"/>
          </a:p>
        </p:txBody>
      </p:sp>
      <p:sp>
        <p:nvSpPr>
          <p:cNvPr id="3" name="Footer Placeholder 2"/>
          <p:cNvSpPr>
            <a:spLocks noGrp="1"/>
          </p:cNvSpPr>
          <p:nvPr>
            <p:ph type="ftr" sz="quarter" idx="11"/>
          </p:nvPr>
        </p:nvSpPr>
        <p:spPr/>
        <p:txBody>
          <a:bodyPr/>
          <a:lstStyle/>
          <a:p>
            <a:r>
              <a:rPr lang="en-US"/>
              <a:t>Excel Online Classes</a:t>
            </a:r>
          </a:p>
        </p:txBody>
      </p:sp>
      <p:sp>
        <p:nvSpPr>
          <p:cNvPr id="4" name="Slide Number Placeholder 3"/>
          <p:cNvSpPr>
            <a:spLocks noGrp="1"/>
          </p:cNvSpPr>
          <p:nvPr>
            <p:ph type="sldNum" sz="quarter" idx="12"/>
          </p:nvPr>
        </p:nvSpPr>
        <p:spPr/>
        <p:txBody>
          <a:bodyPr/>
          <a:lstStyle/>
          <a:p>
            <a:fld id="{246BD760-C075-45B4-843B-5632F357EEE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a:t>Click to edit Master title style</a:t>
            </a:r>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846F248-F11B-44FF-AFA0-4AE31C6934A0}" type="datetime1">
              <a:rPr lang="en-US" smtClean="0"/>
              <a:pPr/>
              <a:t>7/12/2023</a:t>
            </a:fld>
            <a:endParaRPr lang="en-US"/>
          </a:p>
        </p:txBody>
      </p:sp>
      <p:sp>
        <p:nvSpPr>
          <p:cNvPr id="6" name="Footer Placeholder 5"/>
          <p:cNvSpPr>
            <a:spLocks noGrp="1"/>
          </p:cNvSpPr>
          <p:nvPr>
            <p:ph type="ftr" sz="quarter" idx="11"/>
          </p:nvPr>
        </p:nvSpPr>
        <p:spPr/>
        <p:txBody>
          <a:bodyPr/>
          <a:lstStyle/>
          <a:p>
            <a:r>
              <a:rPr lang="en-US"/>
              <a:t>Excel Online Classes</a:t>
            </a:r>
          </a:p>
        </p:txBody>
      </p:sp>
      <p:sp>
        <p:nvSpPr>
          <p:cNvPr id="7" name="Slide Number Placeholder 6"/>
          <p:cNvSpPr>
            <a:spLocks noGrp="1"/>
          </p:cNvSpPr>
          <p:nvPr>
            <p:ph type="sldNum" sz="quarter" idx="12"/>
          </p:nvPr>
        </p:nvSpPr>
        <p:spPr/>
        <p:txBody>
          <a:bodyPr/>
          <a:lstStyle/>
          <a:p>
            <a:fld id="{246BD760-C075-45B4-843B-5632F357EEE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a:t>Click to edit Master title style</a:t>
            </a:r>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a:t>Click icon to add picture</a:t>
            </a:r>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fld id="{DA011D24-3847-48A3-9E66-D34882B03EF2}" type="datetime1">
              <a:rPr lang="en-US" smtClean="0"/>
              <a:pPr/>
              <a:t>7/12/2023</a:t>
            </a:fld>
            <a:endParaRPr lang="en-US"/>
          </a:p>
        </p:txBody>
      </p:sp>
      <p:sp>
        <p:nvSpPr>
          <p:cNvPr id="6" name="Footer Placeholder 5"/>
          <p:cNvSpPr>
            <a:spLocks noGrp="1"/>
          </p:cNvSpPr>
          <p:nvPr>
            <p:ph type="ftr" sz="quarter" idx="11"/>
          </p:nvPr>
        </p:nvSpPr>
        <p:spPr>
          <a:xfrm>
            <a:off x="914400" y="55499"/>
            <a:ext cx="5562600" cy="365125"/>
          </a:xfrm>
        </p:spPr>
        <p:txBody>
          <a:bodyPr/>
          <a:lstStyle/>
          <a:p>
            <a:r>
              <a:rPr lang="en-US"/>
              <a:t>Excel Online Classes</a:t>
            </a:r>
          </a:p>
        </p:txBody>
      </p:sp>
      <p:sp>
        <p:nvSpPr>
          <p:cNvPr id="7" name="Slide Number Placeholder 6"/>
          <p:cNvSpPr>
            <a:spLocks noGrp="1"/>
          </p:cNvSpPr>
          <p:nvPr>
            <p:ph type="sldNum" sz="quarter" idx="12"/>
          </p:nvPr>
        </p:nvSpPr>
        <p:spPr>
          <a:xfrm>
            <a:off x="8610600" y="55499"/>
            <a:ext cx="457200" cy="365125"/>
          </a:xfrm>
        </p:spPr>
        <p:txBody>
          <a:bodyPr/>
          <a:lstStyle/>
          <a:p>
            <a:fld id="{246BD760-C075-45B4-843B-5632F357EEE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p>
            <a:r>
              <a:rPr kumimoji="0" lang="en-US"/>
              <a:t>Click to edit Master title style</a:t>
            </a:r>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0657A89F-4E9F-4F5A-91D9-3215064BBE72}" type="datetime1">
              <a:rPr lang="en-US" smtClean="0"/>
              <a:pPr/>
              <a:t>7/12/2023</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r>
              <a:rPr lang="en-US"/>
              <a:t>Excel Online Classes</a:t>
            </a:r>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246BD760-C075-45B4-843B-5632F357EEE4}"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www.tutorialsteacher.com/linq/linq-partitioning-operators-take-takewhile" TargetMode="External"/><Relationship Id="rId2" Type="http://schemas.openxmlformats.org/officeDocument/2006/relationships/hyperlink" Target="https://www.tutorialsteacher.com/linq/linq-partitioning-operators-skip-skipwhile"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LINQ ARCHITECTURE</a:t>
            </a:r>
          </a:p>
        </p:txBody>
      </p:sp>
      <p:sp>
        <p:nvSpPr>
          <p:cNvPr id="4" name="Rectangle 3"/>
          <p:cNvSpPr/>
          <p:nvPr/>
        </p:nvSpPr>
        <p:spPr>
          <a:xfrm>
            <a:off x="1143000" y="1676400"/>
            <a:ext cx="1600200" cy="609600"/>
          </a:xfrm>
          <a:prstGeom prst="rect">
            <a:avLst/>
          </a:prstGeom>
          <a:solidFill>
            <a:schemeClr val="bg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C#</a:t>
            </a:r>
          </a:p>
        </p:txBody>
      </p:sp>
      <p:sp>
        <p:nvSpPr>
          <p:cNvPr id="6" name="Rectangle 5"/>
          <p:cNvSpPr/>
          <p:nvPr/>
        </p:nvSpPr>
        <p:spPr>
          <a:xfrm>
            <a:off x="3429000" y="1676400"/>
            <a:ext cx="1600200" cy="609600"/>
          </a:xfrm>
          <a:prstGeom prst="rect">
            <a:avLst/>
          </a:prstGeom>
          <a:solidFill>
            <a:schemeClr val="bg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err="1"/>
              <a:t>vb</a:t>
            </a:r>
            <a:endParaRPr lang="en-US" sz="3600" dirty="0"/>
          </a:p>
        </p:txBody>
      </p:sp>
      <p:sp>
        <p:nvSpPr>
          <p:cNvPr id="7" name="Rectangle 6"/>
          <p:cNvSpPr/>
          <p:nvPr/>
        </p:nvSpPr>
        <p:spPr>
          <a:xfrm>
            <a:off x="5334000" y="1676400"/>
            <a:ext cx="1600200" cy="609600"/>
          </a:xfrm>
          <a:prstGeom prst="rect">
            <a:avLst/>
          </a:prstGeom>
          <a:solidFill>
            <a:schemeClr val="bg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OTHER LANG.</a:t>
            </a:r>
          </a:p>
        </p:txBody>
      </p:sp>
      <p:sp>
        <p:nvSpPr>
          <p:cNvPr id="8" name="Rectangle 7"/>
          <p:cNvSpPr/>
          <p:nvPr/>
        </p:nvSpPr>
        <p:spPr>
          <a:xfrm>
            <a:off x="762000" y="2514600"/>
            <a:ext cx="7315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bg1"/>
                </a:solidFill>
              </a:rPr>
              <a:t>.Net</a:t>
            </a:r>
            <a:r>
              <a:rPr lang="en-US" sz="2800" dirty="0">
                <a:solidFill>
                  <a:schemeClr val="bg1"/>
                </a:solidFill>
              </a:rPr>
              <a:t> Language Integrated Query</a:t>
            </a:r>
          </a:p>
        </p:txBody>
      </p:sp>
      <p:sp>
        <p:nvSpPr>
          <p:cNvPr id="10" name="Rectangle 9"/>
          <p:cNvSpPr/>
          <p:nvPr/>
        </p:nvSpPr>
        <p:spPr>
          <a:xfrm>
            <a:off x="1371600" y="3657600"/>
            <a:ext cx="1600200" cy="1295400"/>
          </a:xfrm>
          <a:prstGeom prst="rect">
            <a:avLst/>
          </a:prstGeom>
          <a:solidFill>
            <a:schemeClr val="bg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LINQ to Objects</a:t>
            </a:r>
          </a:p>
        </p:txBody>
      </p:sp>
      <p:sp>
        <p:nvSpPr>
          <p:cNvPr id="11" name="Rectangle 10"/>
          <p:cNvSpPr/>
          <p:nvPr/>
        </p:nvSpPr>
        <p:spPr>
          <a:xfrm>
            <a:off x="3276600" y="3657600"/>
            <a:ext cx="1600200" cy="1295400"/>
          </a:xfrm>
          <a:prstGeom prst="rect">
            <a:avLst/>
          </a:prstGeom>
          <a:solidFill>
            <a:schemeClr val="bg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LINQ to </a:t>
            </a:r>
            <a:r>
              <a:rPr lang="en-US" dirty="0" err="1"/>
              <a:t>DataSet</a:t>
            </a:r>
            <a:endParaRPr lang="en-US" dirty="0"/>
          </a:p>
        </p:txBody>
      </p:sp>
      <p:sp>
        <p:nvSpPr>
          <p:cNvPr id="12" name="Rectangle 11"/>
          <p:cNvSpPr/>
          <p:nvPr/>
        </p:nvSpPr>
        <p:spPr>
          <a:xfrm>
            <a:off x="5029200" y="3657600"/>
            <a:ext cx="1600200" cy="1295400"/>
          </a:xfrm>
          <a:prstGeom prst="rect">
            <a:avLst/>
          </a:prstGeom>
          <a:solidFill>
            <a:schemeClr val="bg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LINQ to </a:t>
            </a:r>
            <a:r>
              <a:rPr lang="en-US" dirty="0" err="1"/>
              <a:t>Entitities</a:t>
            </a:r>
            <a:endParaRPr lang="en-US" dirty="0"/>
          </a:p>
        </p:txBody>
      </p:sp>
      <p:sp>
        <p:nvSpPr>
          <p:cNvPr id="13" name="TextBox 12"/>
          <p:cNvSpPr txBox="1"/>
          <p:nvPr/>
        </p:nvSpPr>
        <p:spPr>
          <a:xfrm>
            <a:off x="6096000" y="5867400"/>
            <a:ext cx="838200" cy="646331"/>
          </a:xfrm>
          <a:prstGeom prst="rect">
            <a:avLst/>
          </a:prstGeom>
          <a:noFill/>
        </p:spPr>
        <p:txBody>
          <a:bodyPr wrap="square" rtlCol="0">
            <a:spAutoFit/>
          </a:bodyPr>
          <a:lstStyle/>
          <a:p>
            <a:r>
              <a:rPr lang="en-US" dirty="0"/>
              <a:t>XML</a:t>
            </a:r>
          </a:p>
          <a:p>
            <a:endParaRPr lang="en-US" dirty="0"/>
          </a:p>
        </p:txBody>
      </p:sp>
      <p:grpSp>
        <p:nvGrpSpPr>
          <p:cNvPr id="19" name="Group 18"/>
          <p:cNvGrpSpPr/>
          <p:nvPr/>
        </p:nvGrpSpPr>
        <p:grpSpPr>
          <a:xfrm>
            <a:off x="3657600" y="5105400"/>
            <a:ext cx="1143000" cy="838200"/>
            <a:chOff x="3276600" y="5257800"/>
            <a:chExt cx="1143000" cy="1066800"/>
          </a:xfrm>
        </p:grpSpPr>
        <p:sp>
          <p:nvSpPr>
            <p:cNvPr id="14" name="Flowchart: Magnetic Disk 13"/>
            <p:cNvSpPr/>
            <p:nvPr/>
          </p:nvSpPr>
          <p:spPr>
            <a:xfrm>
              <a:off x="3276600" y="5562600"/>
              <a:ext cx="609600" cy="6858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Magnetic Disk 14"/>
            <p:cNvSpPr/>
            <p:nvPr/>
          </p:nvSpPr>
          <p:spPr>
            <a:xfrm>
              <a:off x="3581400" y="5257800"/>
              <a:ext cx="609600" cy="6858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Magnetic Disk 15"/>
            <p:cNvSpPr/>
            <p:nvPr/>
          </p:nvSpPr>
          <p:spPr>
            <a:xfrm>
              <a:off x="3810000" y="5638800"/>
              <a:ext cx="609600" cy="6858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Flowchart: Sequential Access Storage 16"/>
          <p:cNvSpPr/>
          <p:nvPr/>
        </p:nvSpPr>
        <p:spPr>
          <a:xfrm>
            <a:off x="1905000" y="5181600"/>
            <a:ext cx="533400" cy="609600"/>
          </a:xfrm>
          <a:prstGeom prst="flowChartMagneticTap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8" name="Rectangle 17"/>
          <p:cNvSpPr/>
          <p:nvPr/>
        </p:nvSpPr>
        <p:spPr>
          <a:xfrm>
            <a:off x="6858000" y="3581400"/>
            <a:ext cx="1600200" cy="1295400"/>
          </a:xfrm>
          <a:prstGeom prst="rect">
            <a:avLst/>
          </a:prstGeom>
          <a:solidFill>
            <a:schemeClr val="bg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LINQ to XML</a:t>
            </a:r>
          </a:p>
        </p:txBody>
      </p:sp>
      <p:sp>
        <p:nvSpPr>
          <p:cNvPr id="20" name="TextBox 19"/>
          <p:cNvSpPr txBox="1"/>
          <p:nvPr/>
        </p:nvSpPr>
        <p:spPr>
          <a:xfrm>
            <a:off x="3810000" y="6172200"/>
            <a:ext cx="1219200" cy="369332"/>
          </a:xfrm>
          <a:prstGeom prst="rect">
            <a:avLst/>
          </a:prstGeom>
          <a:noFill/>
        </p:spPr>
        <p:txBody>
          <a:bodyPr wrap="square" rtlCol="0">
            <a:spAutoFit/>
          </a:bodyPr>
          <a:lstStyle/>
          <a:p>
            <a:r>
              <a:rPr lang="en-US" dirty="0"/>
              <a:t>Relational</a:t>
            </a:r>
          </a:p>
        </p:txBody>
      </p:sp>
      <p:sp>
        <p:nvSpPr>
          <p:cNvPr id="22" name="TextBox 21"/>
          <p:cNvSpPr txBox="1"/>
          <p:nvPr/>
        </p:nvSpPr>
        <p:spPr>
          <a:xfrm>
            <a:off x="1752600" y="6019800"/>
            <a:ext cx="1371600" cy="646331"/>
          </a:xfrm>
          <a:prstGeom prst="rect">
            <a:avLst/>
          </a:prstGeom>
          <a:noFill/>
        </p:spPr>
        <p:txBody>
          <a:bodyPr wrap="square" rtlCol="0">
            <a:spAutoFit/>
          </a:bodyPr>
          <a:lstStyle/>
          <a:p>
            <a:r>
              <a:rPr lang="en-US" dirty="0"/>
              <a:t>Objects</a:t>
            </a:r>
          </a:p>
          <a:p>
            <a:r>
              <a:rPr lang="en-US" dirty="0"/>
              <a:t>In Memory</a:t>
            </a:r>
          </a:p>
        </p:txBody>
      </p:sp>
      <p:sp>
        <p:nvSpPr>
          <p:cNvPr id="23" name="Rectangle 22"/>
          <p:cNvSpPr/>
          <p:nvPr/>
        </p:nvSpPr>
        <p:spPr>
          <a:xfrm>
            <a:off x="6096000" y="5309507"/>
            <a:ext cx="685800" cy="6096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ooter Placeholder 20"/>
          <p:cNvSpPr>
            <a:spLocks noGrp="1"/>
          </p:cNvSpPr>
          <p:nvPr>
            <p:ph type="ftr" sz="quarter" idx="11"/>
          </p:nvPr>
        </p:nvSpPr>
        <p:spPr/>
        <p:txBody>
          <a:bodyPr/>
          <a:lstStyle/>
          <a:p>
            <a:r>
              <a:rPr lang="en-US"/>
              <a:t>Excel Online Classes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905F76-5769-EF87-F267-51FEAFBEA6DB}"/>
              </a:ext>
            </a:extLst>
          </p:cNvPr>
          <p:cNvSpPr>
            <a:spLocks noGrp="1"/>
          </p:cNvSpPr>
          <p:nvPr>
            <p:ph type="title"/>
          </p:nvPr>
        </p:nvSpPr>
        <p:spPr/>
        <p:txBody>
          <a:bodyPr/>
          <a:lstStyle/>
          <a:p>
            <a:r>
              <a:rPr lang="en-IN" b="1" i="0" dirty="0">
                <a:solidFill>
                  <a:schemeClr val="tx1"/>
                </a:solidFill>
                <a:effectLst/>
                <a:latin typeface="arial" panose="020B0604020202020204" pitchFamily="34" charset="0"/>
              </a:rPr>
              <a:t>What is </a:t>
            </a:r>
            <a:r>
              <a:rPr lang="en-IN" b="1" i="0" dirty="0" err="1">
                <a:solidFill>
                  <a:schemeClr val="tx1"/>
                </a:solidFill>
                <a:effectLst/>
                <a:latin typeface="arial" panose="020B0604020202020204" pitchFamily="34" charset="0"/>
              </a:rPr>
              <a:t>Linq</a:t>
            </a:r>
            <a:r>
              <a:rPr lang="en-IN" b="1" i="0" dirty="0">
                <a:solidFill>
                  <a:schemeClr val="tx1"/>
                </a:solidFill>
                <a:effectLst/>
                <a:latin typeface="arial" panose="020B0604020202020204" pitchFamily="34" charset="0"/>
              </a:rPr>
              <a:t> </a:t>
            </a:r>
            <a:r>
              <a:rPr lang="en-IN" b="1" i="0" dirty="0" err="1">
                <a:solidFill>
                  <a:schemeClr val="tx1"/>
                </a:solidFill>
                <a:effectLst/>
                <a:latin typeface="arial" panose="020B0604020202020204" pitchFamily="34" charset="0"/>
              </a:rPr>
              <a:t>SelectMany</a:t>
            </a:r>
            <a:r>
              <a:rPr lang="en-IN" b="1" i="0" dirty="0">
                <a:solidFill>
                  <a:schemeClr val="tx1"/>
                </a:solidFill>
                <a:effectLst/>
                <a:latin typeface="arial" panose="020B0604020202020204" pitchFamily="34" charset="0"/>
              </a:rPr>
              <a:t>?</a:t>
            </a:r>
            <a:r>
              <a:rPr lang="en-IN" b="0" i="0" dirty="0">
                <a:solidFill>
                  <a:srgbClr val="212529"/>
                </a:solidFill>
                <a:effectLst/>
                <a:latin typeface="-apple-system"/>
              </a:rPr>
              <a:t/>
            </a:r>
            <a:br>
              <a:rPr lang="en-IN" b="0" i="0" dirty="0">
                <a:solidFill>
                  <a:srgbClr val="212529"/>
                </a:solidFill>
                <a:effectLst/>
                <a:latin typeface="-apple-system"/>
              </a:rPr>
            </a:br>
            <a:endParaRPr lang="en-IN" dirty="0"/>
          </a:p>
        </p:txBody>
      </p:sp>
      <p:sp>
        <p:nvSpPr>
          <p:cNvPr id="3" name="Footer Placeholder 2">
            <a:extLst>
              <a:ext uri="{FF2B5EF4-FFF2-40B4-BE49-F238E27FC236}">
                <a16:creationId xmlns:a16="http://schemas.microsoft.com/office/drawing/2014/main" xmlns="" id="{6BCC2A6A-8755-7CD4-5E0E-B1819FC6BDDC}"/>
              </a:ext>
            </a:extLst>
          </p:cNvPr>
          <p:cNvSpPr>
            <a:spLocks noGrp="1"/>
          </p:cNvSpPr>
          <p:nvPr>
            <p:ph type="ftr" sz="quarter" idx="11"/>
          </p:nvPr>
        </p:nvSpPr>
        <p:spPr/>
        <p:txBody>
          <a:bodyPr/>
          <a:lstStyle/>
          <a:p>
            <a:r>
              <a:rPr lang="en-US"/>
              <a:t>Excel Online Classes</a:t>
            </a:r>
          </a:p>
        </p:txBody>
      </p:sp>
      <p:sp>
        <p:nvSpPr>
          <p:cNvPr id="5" name="TextBox 4">
            <a:extLst>
              <a:ext uri="{FF2B5EF4-FFF2-40B4-BE49-F238E27FC236}">
                <a16:creationId xmlns:a16="http://schemas.microsoft.com/office/drawing/2014/main" xmlns="" id="{C958F8AD-90F9-9FAD-CB06-1BEFF9473BE4}"/>
              </a:ext>
            </a:extLst>
          </p:cNvPr>
          <p:cNvSpPr txBox="1"/>
          <p:nvPr/>
        </p:nvSpPr>
        <p:spPr>
          <a:xfrm>
            <a:off x="915186" y="1752600"/>
            <a:ext cx="6934200" cy="646331"/>
          </a:xfrm>
          <a:prstGeom prst="rect">
            <a:avLst/>
          </a:prstGeom>
          <a:noFill/>
        </p:spPr>
        <p:txBody>
          <a:bodyPr wrap="square">
            <a:spAutoFit/>
          </a:bodyPr>
          <a:lstStyle/>
          <a:p>
            <a:r>
              <a:rPr lang="en-US" b="0" i="0" dirty="0">
                <a:effectLst/>
                <a:latin typeface="arial" panose="020B0604020202020204" pitchFamily="34" charset="0"/>
              </a:rPr>
              <a:t>That means the </a:t>
            </a:r>
            <a:r>
              <a:rPr lang="en-US" b="0" i="0" dirty="0" err="1">
                <a:effectLst/>
                <a:latin typeface="arial" panose="020B0604020202020204" pitchFamily="34" charset="0"/>
              </a:rPr>
              <a:t>SelectMany</a:t>
            </a:r>
            <a:r>
              <a:rPr lang="en-US" b="0" i="0" dirty="0">
                <a:effectLst/>
                <a:latin typeface="arial" panose="020B0604020202020204" pitchFamily="34" charset="0"/>
              </a:rPr>
              <a:t> operator combines the records from a sequence of results and then converts it into one result.</a:t>
            </a:r>
            <a:endParaRPr lang="en-IN" dirty="0"/>
          </a:p>
        </p:txBody>
      </p:sp>
      <p:pic>
        <p:nvPicPr>
          <p:cNvPr id="7" name="Picture 6">
            <a:extLst>
              <a:ext uri="{FF2B5EF4-FFF2-40B4-BE49-F238E27FC236}">
                <a16:creationId xmlns:a16="http://schemas.microsoft.com/office/drawing/2014/main" xmlns="" id="{260DB989-747B-9337-172A-E78F1EFC68D9}"/>
              </a:ext>
            </a:extLst>
          </p:cNvPr>
          <p:cNvPicPr>
            <a:picLocks noChangeAspect="1"/>
          </p:cNvPicPr>
          <p:nvPr/>
        </p:nvPicPr>
        <p:blipFill>
          <a:blip r:embed="rId2" cstate="print"/>
          <a:stretch>
            <a:fillRect/>
          </a:stretch>
        </p:blipFill>
        <p:spPr>
          <a:xfrm>
            <a:off x="876300" y="2832618"/>
            <a:ext cx="7391400" cy="1205436"/>
          </a:xfrm>
          <a:prstGeom prst="rect">
            <a:avLst/>
          </a:prstGeom>
        </p:spPr>
      </p:pic>
      <p:pic>
        <p:nvPicPr>
          <p:cNvPr id="9" name="Picture 8">
            <a:extLst>
              <a:ext uri="{FF2B5EF4-FFF2-40B4-BE49-F238E27FC236}">
                <a16:creationId xmlns:a16="http://schemas.microsoft.com/office/drawing/2014/main" xmlns="" id="{161E9796-F292-C3F1-CD23-F5D20AED2A84}"/>
              </a:ext>
            </a:extLst>
          </p:cNvPr>
          <p:cNvPicPr>
            <a:picLocks noChangeAspect="1"/>
          </p:cNvPicPr>
          <p:nvPr/>
        </p:nvPicPr>
        <p:blipFill>
          <a:blip r:embed="rId3" cstate="print"/>
          <a:stretch>
            <a:fillRect/>
          </a:stretch>
        </p:blipFill>
        <p:spPr>
          <a:xfrm>
            <a:off x="5181600" y="3676952"/>
            <a:ext cx="4191000" cy="3181048"/>
          </a:xfrm>
          <a:prstGeom prst="rect">
            <a:avLst/>
          </a:prstGeom>
        </p:spPr>
      </p:pic>
    </p:spTree>
    <p:extLst>
      <p:ext uri="{BB962C8B-B14F-4D97-AF65-F5344CB8AC3E}">
        <p14:creationId xmlns:p14="http://schemas.microsoft.com/office/powerpoint/2010/main" xmlns="" val="2252297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BA8E1E-8BB3-000E-CB4F-D8BD1D64D127}"/>
              </a:ext>
            </a:extLst>
          </p:cNvPr>
          <p:cNvSpPr>
            <a:spLocks noGrp="1"/>
          </p:cNvSpPr>
          <p:nvPr>
            <p:ph type="title"/>
          </p:nvPr>
        </p:nvSpPr>
        <p:spPr/>
        <p:txBody>
          <a:bodyPr/>
          <a:lstStyle/>
          <a:p>
            <a:r>
              <a:rPr lang="en-IN" b="1" i="0" dirty="0">
                <a:solidFill>
                  <a:schemeClr val="tx1"/>
                </a:solidFill>
                <a:effectLst/>
                <a:latin typeface="arial" panose="020B0604020202020204" pitchFamily="34" charset="0"/>
              </a:rPr>
              <a:t>What</a:t>
            </a:r>
            <a:r>
              <a:rPr lang="en-IN" b="1" i="0" dirty="0">
                <a:solidFill>
                  <a:srgbClr val="000000"/>
                </a:solidFill>
                <a:effectLst/>
                <a:latin typeface="arial" panose="020B0604020202020204" pitchFamily="34" charset="0"/>
              </a:rPr>
              <a:t> </a:t>
            </a:r>
            <a:r>
              <a:rPr lang="en-IN" b="1" i="0" dirty="0">
                <a:solidFill>
                  <a:schemeClr val="tx1"/>
                </a:solidFill>
                <a:effectLst/>
                <a:latin typeface="arial" panose="020B0604020202020204" pitchFamily="34" charset="0"/>
              </a:rPr>
              <a:t>is Filtering?</a:t>
            </a:r>
            <a:r>
              <a:rPr lang="en-IN" b="0" i="0" dirty="0">
                <a:solidFill>
                  <a:schemeClr val="tx1"/>
                </a:solidFill>
                <a:effectLst/>
                <a:latin typeface="-apple-system"/>
              </a:rPr>
              <a:t/>
            </a:r>
            <a:br>
              <a:rPr lang="en-IN" b="0" i="0" dirty="0">
                <a:solidFill>
                  <a:schemeClr val="tx1"/>
                </a:solidFill>
                <a:effectLst/>
                <a:latin typeface="-apple-system"/>
              </a:rPr>
            </a:br>
            <a:endParaRPr lang="en-IN" dirty="0">
              <a:solidFill>
                <a:schemeClr val="tx1"/>
              </a:solidFill>
            </a:endParaRPr>
          </a:p>
        </p:txBody>
      </p:sp>
      <p:sp>
        <p:nvSpPr>
          <p:cNvPr id="3" name="Footer Placeholder 2">
            <a:extLst>
              <a:ext uri="{FF2B5EF4-FFF2-40B4-BE49-F238E27FC236}">
                <a16:creationId xmlns:a16="http://schemas.microsoft.com/office/drawing/2014/main" xmlns="" id="{A0C2D2BB-11B4-70F3-F9EA-2078C1641B86}"/>
              </a:ext>
            </a:extLst>
          </p:cNvPr>
          <p:cNvSpPr>
            <a:spLocks noGrp="1"/>
          </p:cNvSpPr>
          <p:nvPr>
            <p:ph type="ftr" sz="quarter" idx="11"/>
          </p:nvPr>
        </p:nvSpPr>
        <p:spPr/>
        <p:txBody>
          <a:bodyPr/>
          <a:lstStyle/>
          <a:p>
            <a:r>
              <a:rPr lang="en-US"/>
              <a:t>Excel Online Classes</a:t>
            </a:r>
          </a:p>
        </p:txBody>
      </p:sp>
      <p:sp>
        <p:nvSpPr>
          <p:cNvPr id="5" name="TextBox 4">
            <a:extLst>
              <a:ext uri="{FF2B5EF4-FFF2-40B4-BE49-F238E27FC236}">
                <a16:creationId xmlns:a16="http://schemas.microsoft.com/office/drawing/2014/main" xmlns="" id="{8E23BC48-9A24-88A7-7EFA-7B2A91FD75B4}"/>
              </a:ext>
            </a:extLst>
          </p:cNvPr>
          <p:cNvSpPr txBox="1"/>
          <p:nvPr/>
        </p:nvSpPr>
        <p:spPr>
          <a:xfrm>
            <a:off x="914400" y="1295400"/>
            <a:ext cx="7772400" cy="1200329"/>
          </a:xfrm>
          <a:prstGeom prst="rect">
            <a:avLst/>
          </a:prstGeom>
          <a:noFill/>
        </p:spPr>
        <p:txBody>
          <a:bodyPr wrap="square">
            <a:spAutoFit/>
          </a:bodyPr>
          <a:lstStyle/>
          <a:p>
            <a:r>
              <a:rPr lang="en-US" b="0" i="0" dirty="0">
                <a:effectLst/>
                <a:latin typeface="arial" panose="020B0604020202020204" pitchFamily="34" charset="0"/>
              </a:rPr>
              <a:t>Filtering is nothing but the process to get only those elements from a data source that satisfied the given condition. It is also possible to fetch the data from a data source with more than one condition as per our business requirement.</a:t>
            </a:r>
            <a:endParaRPr lang="en-IN" dirty="0"/>
          </a:p>
        </p:txBody>
      </p:sp>
      <p:sp>
        <p:nvSpPr>
          <p:cNvPr id="7" name="TextBox 6">
            <a:extLst>
              <a:ext uri="{FF2B5EF4-FFF2-40B4-BE49-F238E27FC236}">
                <a16:creationId xmlns:a16="http://schemas.microsoft.com/office/drawing/2014/main" xmlns="" id="{B160655F-4AD8-78AF-DD6A-99AE8FC610BB}"/>
              </a:ext>
            </a:extLst>
          </p:cNvPr>
          <p:cNvSpPr txBox="1"/>
          <p:nvPr/>
        </p:nvSpPr>
        <p:spPr>
          <a:xfrm>
            <a:off x="1295400" y="2648273"/>
            <a:ext cx="4572000" cy="1477328"/>
          </a:xfrm>
          <a:prstGeom prst="rect">
            <a:avLst/>
          </a:prstGeom>
          <a:noFill/>
        </p:spPr>
        <p:txBody>
          <a:bodyPr wrap="square">
            <a:spAutoFit/>
          </a:bodyPr>
          <a:lstStyle/>
          <a:p>
            <a:pPr algn="just" fontAlgn="base"/>
            <a:r>
              <a:rPr lang="en-US" b="0" i="0" dirty="0">
                <a:effectLst/>
                <a:latin typeface="arial" panose="020B0604020202020204" pitchFamily="34" charset="0"/>
              </a:rPr>
              <a:t>There are two methods provided by LINQ in C# which are used for filtering. They are as follows</a:t>
            </a:r>
            <a:endParaRPr lang="en-US" b="0" i="0" dirty="0">
              <a:effectLst/>
              <a:latin typeface="-apple-system"/>
            </a:endParaRPr>
          </a:p>
          <a:p>
            <a:pPr algn="just" fontAlgn="base">
              <a:buFont typeface="+mj-lt"/>
              <a:buAutoNum type="arabicPeriod"/>
            </a:pPr>
            <a:r>
              <a:rPr lang="en-US" b="0" i="0" dirty="0">
                <a:effectLst/>
                <a:latin typeface="arial" panose="020B0604020202020204" pitchFamily="34" charset="0"/>
              </a:rPr>
              <a:t>Where</a:t>
            </a:r>
            <a:endParaRPr lang="en-US" b="0" i="0" dirty="0">
              <a:effectLst/>
              <a:latin typeface="-apple-system"/>
            </a:endParaRPr>
          </a:p>
          <a:p>
            <a:pPr algn="just" fontAlgn="base">
              <a:buFont typeface="+mj-lt"/>
              <a:buAutoNum type="arabicPeriod"/>
            </a:pPr>
            <a:r>
              <a:rPr lang="en-US" b="0" i="0" dirty="0" err="1">
                <a:effectLst/>
                <a:latin typeface="arial" panose="020B0604020202020204" pitchFamily="34" charset="0"/>
              </a:rPr>
              <a:t>OfType</a:t>
            </a:r>
            <a:endParaRPr lang="en-US" b="0" i="0" dirty="0">
              <a:effectLst/>
              <a:latin typeface="-apple-system"/>
            </a:endParaRPr>
          </a:p>
        </p:txBody>
      </p:sp>
      <p:sp>
        <p:nvSpPr>
          <p:cNvPr id="9" name="TextBox 8">
            <a:extLst>
              <a:ext uri="{FF2B5EF4-FFF2-40B4-BE49-F238E27FC236}">
                <a16:creationId xmlns:a16="http://schemas.microsoft.com/office/drawing/2014/main" xmlns="" id="{BB5766D8-68B4-4987-865E-1F3A32E60FDA}"/>
              </a:ext>
            </a:extLst>
          </p:cNvPr>
          <p:cNvSpPr txBox="1"/>
          <p:nvPr/>
        </p:nvSpPr>
        <p:spPr>
          <a:xfrm>
            <a:off x="2362200" y="4591610"/>
            <a:ext cx="4572000" cy="1785104"/>
          </a:xfrm>
          <a:prstGeom prst="rect">
            <a:avLst/>
          </a:prstGeom>
          <a:noFill/>
        </p:spPr>
        <p:txBody>
          <a:bodyPr wrap="square">
            <a:spAutoFit/>
          </a:bodyPr>
          <a:lstStyle/>
          <a:p>
            <a:pPr algn="just" fontAlgn="base"/>
            <a:r>
              <a:rPr lang="en-US" b="0" i="0" dirty="0">
                <a:effectLst/>
                <a:latin typeface="arial" panose="020B0604020202020204" pitchFamily="34" charset="0"/>
              </a:rPr>
              <a:t>The “where” always expects at least one condition and we can specify the condition(s) using predicates. The conditions can be written using the following symbols</a:t>
            </a:r>
            <a:endParaRPr lang="en-US" b="0" i="0" dirty="0">
              <a:effectLst/>
              <a:latin typeface="-apple-system"/>
            </a:endParaRPr>
          </a:p>
          <a:p>
            <a:pPr algn="just" fontAlgn="base"/>
            <a:r>
              <a:rPr lang="en-US" sz="2000" b="1" i="0" dirty="0">
                <a:solidFill>
                  <a:srgbClr val="FFFF00"/>
                </a:solidFill>
                <a:effectLst/>
                <a:latin typeface="arial" panose="020B0604020202020204" pitchFamily="34" charset="0"/>
              </a:rPr>
              <a:t>==, &gt;=, &lt;=, &amp;&amp;, ||, &gt;, &lt;, etc.</a:t>
            </a:r>
            <a:endParaRPr lang="en-US" sz="2000" b="0" i="0" dirty="0">
              <a:solidFill>
                <a:srgbClr val="FFFF00"/>
              </a:solidFill>
              <a:effectLst/>
              <a:latin typeface="-apple-system"/>
            </a:endParaRPr>
          </a:p>
        </p:txBody>
      </p:sp>
    </p:spTree>
    <p:extLst>
      <p:ext uri="{BB962C8B-B14F-4D97-AF65-F5344CB8AC3E}">
        <p14:creationId xmlns:p14="http://schemas.microsoft.com/office/powerpoint/2010/main" xmlns="" val="2008582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443B33-17B1-B57C-BC32-BCBEB087554C}"/>
              </a:ext>
            </a:extLst>
          </p:cNvPr>
          <p:cNvSpPr>
            <a:spLocks noGrp="1"/>
          </p:cNvSpPr>
          <p:nvPr>
            <p:ph type="title"/>
          </p:nvPr>
        </p:nvSpPr>
        <p:spPr/>
        <p:txBody>
          <a:bodyPr/>
          <a:lstStyle/>
          <a:p>
            <a:r>
              <a:rPr lang="en-IN" dirty="0"/>
              <a:t>Example:</a:t>
            </a:r>
          </a:p>
        </p:txBody>
      </p:sp>
      <p:sp>
        <p:nvSpPr>
          <p:cNvPr id="3" name="Footer Placeholder 2">
            <a:extLst>
              <a:ext uri="{FF2B5EF4-FFF2-40B4-BE49-F238E27FC236}">
                <a16:creationId xmlns:a16="http://schemas.microsoft.com/office/drawing/2014/main" xmlns="" id="{700C1558-6F5C-9A5D-3EA2-029335E38944}"/>
              </a:ext>
            </a:extLst>
          </p:cNvPr>
          <p:cNvSpPr>
            <a:spLocks noGrp="1"/>
          </p:cNvSpPr>
          <p:nvPr>
            <p:ph type="ftr" sz="quarter" idx="11"/>
          </p:nvPr>
        </p:nvSpPr>
        <p:spPr/>
        <p:txBody>
          <a:bodyPr/>
          <a:lstStyle/>
          <a:p>
            <a:r>
              <a:rPr lang="en-US"/>
              <a:t>Excel Online Classes</a:t>
            </a:r>
          </a:p>
        </p:txBody>
      </p:sp>
      <p:pic>
        <p:nvPicPr>
          <p:cNvPr id="5" name="Picture 4">
            <a:extLst>
              <a:ext uri="{FF2B5EF4-FFF2-40B4-BE49-F238E27FC236}">
                <a16:creationId xmlns:a16="http://schemas.microsoft.com/office/drawing/2014/main" xmlns="" id="{F5FB4977-80F9-9E77-5577-84C7B81703D7}"/>
              </a:ext>
            </a:extLst>
          </p:cNvPr>
          <p:cNvPicPr>
            <a:picLocks noChangeAspect="1"/>
          </p:cNvPicPr>
          <p:nvPr/>
        </p:nvPicPr>
        <p:blipFill>
          <a:blip r:embed="rId2" cstate="print"/>
          <a:stretch>
            <a:fillRect/>
          </a:stretch>
        </p:blipFill>
        <p:spPr>
          <a:xfrm>
            <a:off x="914400" y="1676400"/>
            <a:ext cx="7772400" cy="1524000"/>
          </a:xfrm>
          <a:prstGeom prst="rect">
            <a:avLst/>
          </a:prstGeom>
        </p:spPr>
      </p:pic>
      <p:pic>
        <p:nvPicPr>
          <p:cNvPr id="7" name="Picture 6">
            <a:extLst>
              <a:ext uri="{FF2B5EF4-FFF2-40B4-BE49-F238E27FC236}">
                <a16:creationId xmlns:a16="http://schemas.microsoft.com/office/drawing/2014/main" xmlns="" id="{97737E2D-3517-9F4D-447B-469C6FF5533B}"/>
              </a:ext>
            </a:extLst>
          </p:cNvPr>
          <p:cNvPicPr>
            <a:picLocks noChangeAspect="1"/>
          </p:cNvPicPr>
          <p:nvPr/>
        </p:nvPicPr>
        <p:blipFill>
          <a:blip r:embed="rId3" cstate="print"/>
          <a:stretch>
            <a:fillRect/>
          </a:stretch>
        </p:blipFill>
        <p:spPr>
          <a:xfrm>
            <a:off x="914400" y="3657601"/>
            <a:ext cx="6955536" cy="1676400"/>
          </a:xfrm>
          <a:prstGeom prst="rect">
            <a:avLst/>
          </a:prstGeom>
        </p:spPr>
      </p:pic>
    </p:spTree>
    <p:extLst>
      <p:ext uri="{BB962C8B-B14F-4D97-AF65-F5344CB8AC3E}">
        <p14:creationId xmlns:p14="http://schemas.microsoft.com/office/powerpoint/2010/main" xmlns="" val="3434705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9EA2B2-94F4-947B-1948-7EC372CB8E0C}"/>
              </a:ext>
            </a:extLst>
          </p:cNvPr>
          <p:cNvSpPr>
            <a:spLocks noGrp="1"/>
          </p:cNvSpPr>
          <p:nvPr>
            <p:ph type="title"/>
          </p:nvPr>
        </p:nvSpPr>
        <p:spPr/>
        <p:txBody>
          <a:bodyPr/>
          <a:lstStyle/>
          <a:p>
            <a:r>
              <a:rPr lang="en-IN" sz="3600" dirty="0"/>
              <a:t>Methods For Aggregate Function</a:t>
            </a:r>
          </a:p>
        </p:txBody>
      </p:sp>
      <p:sp>
        <p:nvSpPr>
          <p:cNvPr id="3" name="Footer Placeholder 2">
            <a:extLst>
              <a:ext uri="{FF2B5EF4-FFF2-40B4-BE49-F238E27FC236}">
                <a16:creationId xmlns:a16="http://schemas.microsoft.com/office/drawing/2014/main" xmlns="" id="{8DB938BD-19E3-AB6E-4308-01E75C19AE40}"/>
              </a:ext>
            </a:extLst>
          </p:cNvPr>
          <p:cNvSpPr>
            <a:spLocks noGrp="1"/>
          </p:cNvSpPr>
          <p:nvPr>
            <p:ph type="ftr" sz="quarter" idx="11"/>
          </p:nvPr>
        </p:nvSpPr>
        <p:spPr/>
        <p:txBody>
          <a:bodyPr/>
          <a:lstStyle/>
          <a:p>
            <a:r>
              <a:rPr lang="en-US"/>
              <a:t>Excel Online Classes</a:t>
            </a:r>
          </a:p>
        </p:txBody>
      </p:sp>
      <p:pic>
        <p:nvPicPr>
          <p:cNvPr id="5" name="Picture 4">
            <a:extLst>
              <a:ext uri="{FF2B5EF4-FFF2-40B4-BE49-F238E27FC236}">
                <a16:creationId xmlns:a16="http://schemas.microsoft.com/office/drawing/2014/main" xmlns="" id="{5359185B-1000-47F9-AA23-5215F7CC97A4}"/>
              </a:ext>
            </a:extLst>
          </p:cNvPr>
          <p:cNvPicPr>
            <a:picLocks noChangeAspect="1"/>
          </p:cNvPicPr>
          <p:nvPr/>
        </p:nvPicPr>
        <p:blipFill>
          <a:blip r:embed="rId2" cstate="print"/>
          <a:stretch>
            <a:fillRect/>
          </a:stretch>
        </p:blipFill>
        <p:spPr>
          <a:xfrm>
            <a:off x="533400" y="1524001"/>
            <a:ext cx="4882603" cy="4495800"/>
          </a:xfrm>
          <a:prstGeom prst="rect">
            <a:avLst/>
          </a:prstGeom>
        </p:spPr>
      </p:pic>
      <p:pic>
        <p:nvPicPr>
          <p:cNvPr id="7" name="Picture 6">
            <a:extLst>
              <a:ext uri="{FF2B5EF4-FFF2-40B4-BE49-F238E27FC236}">
                <a16:creationId xmlns:a16="http://schemas.microsoft.com/office/drawing/2014/main" xmlns="" id="{925D4664-4502-D302-92F2-14C78A774FD0}"/>
              </a:ext>
            </a:extLst>
          </p:cNvPr>
          <p:cNvPicPr>
            <a:picLocks noChangeAspect="1"/>
          </p:cNvPicPr>
          <p:nvPr/>
        </p:nvPicPr>
        <p:blipFill>
          <a:blip r:embed="rId3" cstate="print"/>
          <a:stretch>
            <a:fillRect/>
          </a:stretch>
        </p:blipFill>
        <p:spPr>
          <a:xfrm>
            <a:off x="5715000" y="1448460"/>
            <a:ext cx="2971800" cy="4724400"/>
          </a:xfrm>
          <a:prstGeom prst="rect">
            <a:avLst/>
          </a:prstGeom>
        </p:spPr>
      </p:pic>
    </p:spTree>
    <p:extLst>
      <p:ext uri="{BB962C8B-B14F-4D97-AF65-F5344CB8AC3E}">
        <p14:creationId xmlns:p14="http://schemas.microsoft.com/office/powerpoint/2010/main" xmlns="" val="4280013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97BCBC-BDE8-672B-B63D-7D0425B275D1}"/>
              </a:ext>
            </a:extLst>
          </p:cNvPr>
          <p:cNvSpPr>
            <a:spLocks noGrp="1"/>
          </p:cNvSpPr>
          <p:nvPr>
            <p:ph type="title"/>
          </p:nvPr>
        </p:nvSpPr>
        <p:spPr/>
        <p:txBody>
          <a:bodyPr/>
          <a:lstStyle/>
          <a:p>
            <a:r>
              <a:rPr lang="en-US" b="1" i="0" dirty="0">
                <a:solidFill>
                  <a:schemeClr val="accent4">
                    <a:lumMod val="60000"/>
                    <a:lumOff val="40000"/>
                  </a:schemeClr>
                </a:solidFill>
                <a:effectLst/>
                <a:latin typeface="arial" panose="020B0604020202020204" pitchFamily="34" charset="0"/>
              </a:rPr>
              <a:t>What are the LINQ Quantifier? </a:t>
            </a:r>
            <a:r>
              <a:rPr lang="en-US" b="1" i="0" dirty="0">
                <a:solidFill>
                  <a:srgbClr val="000000"/>
                </a:solidFill>
                <a:effectLst/>
                <a:latin typeface="arial" panose="020B0604020202020204" pitchFamily="34" charset="0"/>
              </a:rPr>
              <a:t>Operations?</a:t>
            </a:r>
            <a:r>
              <a:rPr lang="en-US" b="0" i="0" dirty="0">
                <a:solidFill>
                  <a:srgbClr val="3A3A3A"/>
                </a:solidFill>
                <a:effectLst/>
                <a:latin typeface="-apple-system"/>
              </a:rPr>
              <a:t/>
            </a:r>
            <a:br>
              <a:rPr lang="en-US" b="0" i="0" dirty="0">
                <a:solidFill>
                  <a:srgbClr val="3A3A3A"/>
                </a:solidFill>
                <a:effectLst/>
                <a:latin typeface="-apple-system"/>
              </a:rPr>
            </a:br>
            <a:endParaRPr lang="en-IN" dirty="0"/>
          </a:p>
        </p:txBody>
      </p:sp>
      <p:sp>
        <p:nvSpPr>
          <p:cNvPr id="3" name="Footer Placeholder 2">
            <a:extLst>
              <a:ext uri="{FF2B5EF4-FFF2-40B4-BE49-F238E27FC236}">
                <a16:creationId xmlns:a16="http://schemas.microsoft.com/office/drawing/2014/main" xmlns="" id="{83430562-713B-0FEC-67D8-2803D08EE858}"/>
              </a:ext>
            </a:extLst>
          </p:cNvPr>
          <p:cNvSpPr>
            <a:spLocks noGrp="1"/>
          </p:cNvSpPr>
          <p:nvPr>
            <p:ph type="ftr" sz="quarter" idx="11"/>
          </p:nvPr>
        </p:nvSpPr>
        <p:spPr/>
        <p:txBody>
          <a:bodyPr/>
          <a:lstStyle/>
          <a:p>
            <a:r>
              <a:rPr lang="en-US"/>
              <a:t>Excel Online Classes</a:t>
            </a:r>
          </a:p>
        </p:txBody>
      </p:sp>
      <p:sp>
        <p:nvSpPr>
          <p:cNvPr id="5" name="TextBox 4">
            <a:extLst>
              <a:ext uri="{FF2B5EF4-FFF2-40B4-BE49-F238E27FC236}">
                <a16:creationId xmlns:a16="http://schemas.microsoft.com/office/drawing/2014/main" xmlns="" id="{C9487BF3-6CE8-0515-9501-135B2214E7EA}"/>
              </a:ext>
            </a:extLst>
          </p:cNvPr>
          <p:cNvSpPr txBox="1"/>
          <p:nvPr/>
        </p:nvSpPr>
        <p:spPr>
          <a:xfrm>
            <a:off x="914400" y="1752600"/>
            <a:ext cx="7620000" cy="923330"/>
          </a:xfrm>
          <a:prstGeom prst="rect">
            <a:avLst/>
          </a:prstGeom>
          <a:noFill/>
        </p:spPr>
        <p:txBody>
          <a:bodyPr wrap="square">
            <a:spAutoFit/>
          </a:bodyPr>
          <a:lstStyle/>
          <a:p>
            <a:r>
              <a:rPr lang="en-US" b="0" i="0" dirty="0">
                <a:effectLst/>
                <a:latin typeface="arial" panose="020B0604020202020204" pitchFamily="34" charset="0"/>
              </a:rPr>
              <a:t>We need to use the LINQ Quantifier Operators on a data source when we want to check if some or all of the elements of that data source satisfy a condition or not</a:t>
            </a:r>
            <a:endParaRPr lang="en-IN" dirty="0"/>
          </a:p>
        </p:txBody>
      </p:sp>
      <p:pic>
        <p:nvPicPr>
          <p:cNvPr id="7" name="Picture 6">
            <a:extLst>
              <a:ext uri="{FF2B5EF4-FFF2-40B4-BE49-F238E27FC236}">
                <a16:creationId xmlns:a16="http://schemas.microsoft.com/office/drawing/2014/main" xmlns="" id="{957DAA2E-FC8D-E251-311C-14A408B70A58}"/>
              </a:ext>
            </a:extLst>
          </p:cNvPr>
          <p:cNvPicPr>
            <a:picLocks noChangeAspect="1"/>
          </p:cNvPicPr>
          <p:nvPr/>
        </p:nvPicPr>
        <p:blipFill>
          <a:blip r:embed="rId2" cstate="print"/>
          <a:stretch>
            <a:fillRect/>
          </a:stretch>
        </p:blipFill>
        <p:spPr>
          <a:xfrm>
            <a:off x="533400" y="3352800"/>
            <a:ext cx="8001000" cy="2161144"/>
          </a:xfrm>
          <a:prstGeom prst="rect">
            <a:avLst/>
          </a:prstGeom>
        </p:spPr>
      </p:pic>
    </p:spTree>
    <p:extLst>
      <p:ext uri="{BB962C8B-B14F-4D97-AF65-F5344CB8AC3E}">
        <p14:creationId xmlns:p14="http://schemas.microsoft.com/office/powerpoint/2010/main" xmlns="" val="884777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BBD633-B954-2F7B-8AC0-881135D40082}"/>
              </a:ext>
            </a:extLst>
          </p:cNvPr>
          <p:cNvSpPr>
            <a:spLocks noGrp="1"/>
          </p:cNvSpPr>
          <p:nvPr>
            <p:ph type="title"/>
          </p:nvPr>
        </p:nvSpPr>
        <p:spPr/>
        <p:txBody>
          <a:bodyPr/>
          <a:lstStyle/>
          <a:p>
            <a:r>
              <a:rPr lang="en-IN" b="1" i="0" dirty="0">
                <a:solidFill>
                  <a:schemeClr val="tx2">
                    <a:lumMod val="90000"/>
                  </a:schemeClr>
                </a:solidFill>
                <a:effectLst/>
                <a:latin typeface="arial" panose="020B0604020202020204" pitchFamily="34" charset="0"/>
              </a:rPr>
              <a:t>First Method in </a:t>
            </a:r>
            <a:r>
              <a:rPr lang="en-IN" b="1" i="0" dirty="0" err="1">
                <a:solidFill>
                  <a:schemeClr val="tx2">
                    <a:lumMod val="90000"/>
                  </a:schemeClr>
                </a:solidFill>
                <a:effectLst/>
                <a:latin typeface="arial" panose="020B0604020202020204" pitchFamily="34" charset="0"/>
              </a:rPr>
              <a:t>Linq</a:t>
            </a:r>
            <a:r>
              <a:rPr lang="en-IN" b="1" i="0" dirty="0">
                <a:solidFill>
                  <a:schemeClr val="tx2">
                    <a:lumMod val="90000"/>
                  </a:schemeClr>
                </a:solidFill>
                <a:effectLst/>
                <a:latin typeface="arial" panose="020B0604020202020204" pitchFamily="34" charset="0"/>
              </a:rPr>
              <a:t>:</a:t>
            </a:r>
            <a:br>
              <a:rPr lang="en-IN" b="1" i="0" dirty="0">
                <a:solidFill>
                  <a:schemeClr val="tx2">
                    <a:lumMod val="90000"/>
                  </a:schemeClr>
                </a:solidFill>
                <a:effectLst/>
                <a:latin typeface="arial" panose="020B0604020202020204" pitchFamily="34" charset="0"/>
              </a:rPr>
            </a:br>
            <a:r>
              <a:rPr lang="en-IN" b="1" i="0" dirty="0">
                <a:solidFill>
                  <a:srgbClr val="000000"/>
                </a:solidFill>
                <a:effectLst/>
                <a:latin typeface="arial" panose="020B0604020202020204" pitchFamily="34" charset="0"/>
              </a:rPr>
              <a:t> </a:t>
            </a:r>
            <a:r>
              <a:rPr lang="en-IN" b="0" i="0" dirty="0">
                <a:solidFill>
                  <a:srgbClr val="3A3A3A"/>
                </a:solidFill>
                <a:effectLst/>
                <a:latin typeface="-apple-system"/>
              </a:rPr>
              <a:t/>
            </a:r>
            <a:br>
              <a:rPr lang="en-IN" b="0" i="0" dirty="0">
                <a:solidFill>
                  <a:srgbClr val="3A3A3A"/>
                </a:solidFill>
                <a:effectLst/>
                <a:latin typeface="-apple-system"/>
              </a:rPr>
            </a:br>
            <a:endParaRPr lang="en-IN" dirty="0"/>
          </a:p>
        </p:txBody>
      </p:sp>
      <p:sp>
        <p:nvSpPr>
          <p:cNvPr id="3" name="Footer Placeholder 2">
            <a:extLst>
              <a:ext uri="{FF2B5EF4-FFF2-40B4-BE49-F238E27FC236}">
                <a16:creationId xmlns:a16="http://schemas.microsoft.com/office/drawing/2014/main" xmlns="" id="{F7CF70D7-1D43-7B5C-18A6-B9C29A939DEB}"/>
              </a:ext>
            </a:extLst>
          </p:cNvPr>
          <p:cNvSpPr>
            <a:spLocks noGrp="1"/>
          </p:cNvSpPr>
          <p:nvPr>
            <p:ph type="ftr" sz="quarter" idx="11"/>
          </p:nvPr>
        </p:nvSpPr>
        <p:spPr/>
        <p:txBody>
          <a:bodyPr/>
          <a:lstStyle/>
          <a:p>
            <a:r>
              <a:rPr lang="en-US"/>
              <a:t>Excel Online Classes</a:t>
            </a:r>
          </a:p>
        </p:txBody>
      </p:sp>
      <p:sp>
        <p:nvSpPr>
          <p:cNvPr id="5" name="TextBox 4">
            <a:extLst>
              <a:ext uri="{FF2B5EF4-FFF2-40B4-BE49-F238E27FC236}">
                <a16:creationId xmlns:a16="http://schemas.microsoft.com/office/drawing/2014/main" xmlns="" id="{42D753F0-3F23-383D-81FA-8C713FE450C1}"/>
              </a:ext>
            </a:extLst>
          </p:cNvPr>
          <p:cNvSpPr txBox="1"/>
          <p:nvPr/>
        </p:nvSpPr>
        <p:spPr>
          <a:xfrm>
            <a:off x="762000" y="1600200"/>
            <a:ext cx="7086600" cy="923330"/>
          </a:xfrm>
          <a:prstGeom prst="rect">
            <a:avLst/>
          </a:prstGeom>
          <a:noFill/>
        </p:spPr>
        <p:txBody>
          <a:bodyPr wrap="square">
            <a:spAutoFit/>
          </a:bodyPr>
          <a:lstStyle/>
          <a:p>
            <a:r>
              <a:rPr lang="en-US" b="0" i="0" dirty="0">
                <a:solidFill>
                  <a:schemeClr val="tx1">
                    <a:lumMod val="95000"/>
                  </a:schemeClr>
                </a:solidFill>
                <a:effectLst/>
                <a:latin typeface="arial" panose="020B0604020202020204" pitchFamily="34" charset="0"/>
              </a:rPr>
              <a:t>The </a:t>
            </a:r>
            <a:r>
              <a:rPr lang="en-US" b="0" i="0" dirty="0" err="1">
                <a:solidFill>
                  <a:schemeClr val="tx1">
                    <a:lumMod val="95000"/>
                  </a:schemeClr>
                </a:solidFill>
                <a:effectLst/>
                <a:latin typeface="arial" panose="020B0604020202020204" pitchFamily="34" charset="0"/>
              </a:rPr>
              <a:t>Linq</a:t>
            </a:r>
            <a:r>
              <a:rPr lang="en-US" b="0" i="0" dirty="0">
                <a:solidFill>
                  <a:schemeClr val="tx1">
                    <a:lumMod val="95000"/>
                  </a:schemeClr>
                </a:solidFill>
                <a:effectLst/>
                <a:latin typeface="arial" panose="020B0604020202020204" pitchFamily="34" charset="0"/>
              </a:rPr>
              <a:t> First Method is used to return the first element from a data source. If the data source is empty, then this method will throw an exception.</a:t>
            </a:r>
            <a:endParaRPr lang="en-IN" dirty="0">
              <a:solidFill>
                <a:schemeClr val="tx1">
                  <a:lumMod val="95000"/>
                </a:schemeClr>
              </a:solidFill>
            </a:endParaRPr>
          </a:p>
        </p:txBody>
      </p:sp>
      <p:sp>
        <p:nvSpPr>
          <p:cNvPr id="7" name="TextBox 6">
            <a:extLst>
              <a:ext uri="{FF2B5EF4-FFF2-40B4-BE49-F238E27FC236}">
                <a16:creationId xmlns:a16="http://schemas.microsoft.com/office/drawing/2014/main" xmlns="" id="{98BF141D-865D-303A-7E29-7243E64FCC25}"/>
              </a:ext>
            </a:extLst>
          </p:cNvPr>
          <p:cNvSpPr txBox="1"/>
          <p:nvPr/>
        </p:nvSpPr>
        <p:spPr>
          <a:xfrm>
            <a:off x="762000" y="3105161"/>
            <a:ext cx="6477000" cy="923330"/>
          </a:xfrm>
          <a:prstGeom prst="rect">
            <a:avLst/>
          </a:prstGeom>
          <a:noFill/>
        </p:spPr>
        <p:txBody>
          <a:bodyPr wrap="square">
            <a:spAutoFit/>
          </a:bodyPr>
          <a:lstStyle/>
          <a:p>
            <a:r>
              <a:rPr lang="en-US" b="0" i="0" dirty="0">
                <a:solidFill>
                  <a:schemeClr val="tx1">
                    <a:lumMod val="95000"/>
                  </a:schemeClr>
                </a:solidFill>
                <a:effectLst/>
                <a:latin typeface="arial" panose="020B0604020202020204" pitchFamily="34" charset="0"/>
              </a:rPr>
              <a:t>Whenever the data source is empty or if the specified condition does not return any data, then we will get the </a:t>
            </a:r>
            <a:r>
              <a:rPr lang="en-US" b="1" i="0" dirty="0" err="1">
                <a:solidFill>
                  <a:schemeClr val="tx1">
                    <a:lumMod val="95000"/>
                  </a:schemeClr>
                </a:solidFill>
                <a:effectLst/>
                <a:latin typeface="arial" panose="020B0604020202020204" pitchFamily="34" charset="0"/>
              </a:rPr>
              <a:t>InvalidOperationException</a:t>
            </a:r>
            <a:endParaRPr lang="en-IN" dirty="0">
              <a:solidFill>
                <a:schemeClr val="tx1">
                  <a:lumMod val="95000"/>
                </a:schemeClr>
              </a:solidFill>
            </a:endParaRPr>
          </a:p>
        </p:txBody>
      </p:sp>
    </p:spTree>
    <p:extLst>
      <p:ext uri="{BB962C8B-B14F-4D97-AF65-F5344CB8AC3E}">
        <p14:creationId xmlns:p14="http://schemas.microsoft.com/office/powerpoint/2010/main" xmlns="" val="4204718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3E5F11-65ED-7DBF-33F3-CC8744C8C681}"/>
              </a:ext>
            </a:extLst>
          </p:cNvPr>
          <p:cNvSpPr>
            <a:spLocks noGrp="1"/>
          </p:cNvSpPr>
          <p:nvPr>
            <p:ph type="title"/>
          </p:nvPr>
        </p:nvSpPr>
        <p:spPr/>
        <p:txBody>
          <a:bodyPr/>
          <a:lstStyle/>
          <a:p>
            <a:r>
              <a:rPr lang="en-IN" b="1" i="0" dirty="0" err="1">
                <a:solidFill>
                  <a:schemeClr val="tx2">
                    <a:lumMod val="90000"/>
                  </a:schemeClr>
                </a:solidFill>
                <a:effectLst/>
                <a:latin typeface="arial" panose="020B0604020202020204" pitchFamily="34" charset="0"/>
              </a:rPr>
              <a:t>FirstOrDefault</a:t>
            </a:r>
            <a:r>
              <a:rPr lang="en-IN" b="1" i="0" dirty="0">
                <a:solidFill>
                  <a:schemeClr val="tx2">
                    <a:lumMod val="90000"/>
                  </a:schemeClr>
                </a:solidFill>
                <a:effectLst/>
                <a:latin typeface="arial" panose="020B0604020202020204" pitchFamily="34" charset="0"/>
              </a:rPr>
              <a:t> Method in </a:t>
            </a:r>
            <a:r>
              <a:rPr lang="en-IN" b="1" i="0" dirty="0" err="1">
                <a:solidFill>
                  <a:schemeClr val="tx2">
                    <a:lumMod val="90000"/>
                  </a:schemeClr>
                </a:solidFill>
                <a:effectLst/>
                <a:latin typeface="arial" panose="020B0604020202020204" pitchFamily="34" charset="0"/>
              </a:rPr>
              <a:t>Linq</a:t>
            </a:r>
            <a:r>
              <a:rPr lang="en-IN" b="1" i="0" dirty="0">
                <a:solidFill>
                  <a:schemeClr val="tx2">
                    <a:lumMod val="90000"/>
                  </a:schemeClr>
                </a:solidFill>
                <a:effectLst/>
                <a:latin typeface="arial" panose="020B0604020202020204" pitchFamily="34" charset="0"/>
              </a:rPr>
              <a:t>:</a:t>
            </a:r>
            <a:r>
              <a:rPr lang="en-IN" b="0" i="0" dirty="0">
                <a:solidFill>
                  <a:schemeClr val="tx2">
                    <a:lumMod val="90000"/>
                  </a:schemeClr>
                </a:solidFill>
                <a:effectLst/>
                <a:latin typeface="-apple-system"/>
              </a:rPr>
              <a:t/>
            </a:r>
            <a:br>
              <a:rPr lang="en-IN" b="0" i="0" dirty="0">
                <a:solidFill>
                  <a:schemeClr val="tx2">
                    <a:lumMod val="90000"/>
                  </a:schemeClr>
                </a:solidFill>
                <a:effectLst/>
                <a:latin typeface="-apple-system"/>
              </a:rPr>
            </a:br>
            <a:endParaRPr lang="en-IN" dirty="0">
              <a:solidFill>
                <a:schemeClr val="tx2">
                  <a:lumMod val="90000"/>
                </a:schemeClr>
              </a:solidFill>
            </a:endParaRPr>
          </a:p>
        </p:txBody>
      </p:sp>
      <p:sp>
        <p:nvSpPr>
          <p:cNvPr id="3" name="Footer Placeholder 2">
            <a:extLst>
              <a:ext uri="{FF2B5EF4-FFF2-40B4-BE49-F238E27FC236}">
                <a16:creationId xmlns:a16="http://schemas.microsoft.com/office/drawing/2014/main" xmlns="" id="{3A4B6960-84A4-48A5-55F1-3B775DF21328}"/>
              </a:ext>
            </a:extLst>
          </p:cNvPr>
          <p:cNvSpPr>
            <a:spLocks noGrp="1"/>
          </p:cNvSpPr>
          <p:nvPr>
            <p:ph type="ftr" sz="quarter" idx="11"/>
          </p:nvPr>
        </p:nvSpPr>
        <p:spPr/>
        <p:txBody>
          <a:bodyPr/>
          <a:lstStyle/>
          <a:p>
            <a:r>
              <a:rPr lang="en-US"/>
              <a:t>Excel Online Classes</a:t>
            </a:r>
          </a:p>
        </p:txBody>
      </p:sp>
      <p:sp>
        <p:nvSpPr>
          <p:cNvPr id="5" name="TextBox 4">
            <a:extLst>
              <a:ext uri="{FF2B5EF4-FFF2-40B4-BE49-F238E27FC236}">
                <a16:creationId xmlns:a16="http://schemas.microsoft.com/office/drawing/2014/main" xmlns="" id="{4249B607-5769-0F61-23F5-F233913D42A1}"/>
              </a:ext>
            </a:extLst>
          </p:cNvPr>
          <p:cNvSpPr txBox="1"/>
          <p:nvPr/>
        </p:nvSpPr>
        <p:spPr>
          <a:xfrm>
            <a:off x="990600" y="1828800"/>
            <a:ext cx="7315200" cy="1200329"/>
          </a:xfrm>
          <a:prstGeom prst="rect">
            <a:avLst/>
          </a:prstGeom>
          <a:noFill/>
        </p:spPr>
        <p:txBody>
          <a:bodyPr wrap="square">
            <a:spAutoFit/>
          </a:bodyPr>
          <a:lstStyle/>
          <a:p>
            <a:r>
              <a:rPr lang="en-US" b="0" i="0" dirty="0">
                <a:effectLst/>
                <a:latin typeface="arial" panose="020B0604020202020204" pitchFamily="34" charset="0"/>
              </a:rPr>
              <a:t>The </a:t>
            </a:r>
            <a:r>
              <a:rPr lang="en-US" b="0" i="0" dirty="0" err="1">
                <a:effectLst/>
                <a:latin typeface="arial" panose="020B0604020202020204" pitchFamily="34" charset="0"/>
              </a:rPr>
              <a:t>Linq</a:t>
            </a:r>
            <a:r>
              <a:rPr lang="en-US" b="0" i="0" dirty="0">
                <a:effectLst/>
                <a:latin typeface="arial" panose="020B0604020202020204" pitchFamily="34" charset="0"/>
              </a:rPr>
              <a:t> </a:t>
            </a:r>
            <a:r>
              <a:rPr lang="en-US" b="0" i="0" dirty="0" err="1">
                <a:effectLst/>
                <a:latin typeface="arial" panose="020B0604020202020204" pitchFamily="34" charset="0"/>
              </a:rPr>
              <a:t>FirstOrDefault</a:t>
            </a:r>
            <a:r>
              <a:rPr lang="en-US" b="0" i="0" dirty="0">
                <a:effectLst/>
                <a:latin typeface="arial" panose="020B0604020202020204" pitchFamily="34" charset="0"/>
              </a:rPr>
              <a:t> method exactly does the same thing as the First method except that this method does not throw Invalid Operation Exception instead it returns the default value based on the data type of the element.</a:t>
            </a:r>
            <a:endParaRPr lang="en-IN" dirty="0"/>
          </a:p>
        </p:txBody>
      </p:sp>
    </p:spTree>
    <p:extLst>
      <p:ext uri="{BB962C8B-B14F-4D97-AF65-F5344CB8AC3E}">
        <p14:creationId xmlns:p14="http://schemas.microsoft.com/office/powerpoint/2010/main" xmlns="" val="5784431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AA1C7D-8431-E0AD-7619-A2A4A596487C}"/>
              </a:ext>
            </a:extLst>
          </p:cNvPr>
          <p:cNvSpPr>
            <a:spLocks noGrp="1"/>
          </p:cNvSpPr>
          <p:nvPr>
            <p:ph type="title"/>
          </p:nvPr>
        </p:nvSpPr>
        <p:spPr/>
        <p:txBody>
          <a:bodyPr/>
          <a:lstStyle/>
          <a:p>
            <a:r>
              <a:rPr lang="en-IN" b="1" i="0" dirty="0">
                <a:solidFill>
                  <a:schemeClr val="tx2"/>
                </a:solidFill>
                <a:effectLst/>
                <a:latin typeface="arial" panose="020B0604020202020204" pitchFamily="34" charset="0"/>
              </a:rPr>
              <a:t>Single Method in </a:t>
            </a:r>
            <a:r>
              <a:rPr lang="en-IN" b="1" i="0" dirty="0" err="1">
                <a:solidFill>
                  <a:schemeClr val="tx2"/>
                </a:solidFill>
                <a:effectLst/>
                <a:latin typeface="arial" panose="020B0604020202020204" pitchFamily="34" charset="0"/>
              </a:rPr>
              <a:t>Linq</a:t>
            </a:r>
            <a:r>
              <a:rPr lang="en-IN" b="1" i="0" dirty="0">
                <a:solidFill>
                  <a:schemeClr val="tx2"/>
                </a:solidFill>
                <a:effectLst/>
                <a:latin typeface="arial" panose="020B0604020202020204" pitchFamily="34" charset="0"/>
              </a:rPr>
              <a:t>: </a:t>
            </a:r>
            <a:r>
              <a:rPr lang="en-IN" b="0" i="0" dirty="0">
                <a:solidFill>
                  <a:schemeClr val="tx2"/>
                </a:solidFill>
                <a:effectLst/>
                <a:latin typeface="-apple-system"/>
              </a:rPr>
              <a:t/>
            </a:r>
            <a:br>
              <a:rPr lang="en-IN" b="0" i="0" dirty="0">
                <a:solidFill>
                  <a:schemeClr val="tx2"/>
                </a:solidFill>
                <a:effectLst/>
                <a:latin typeface="-apple-system"/>
              </a:rPr>
            </a:br>
            <a:endParaRPr lang="en-IN" dirty="0">
              <a:solidFill>
                <a:schemeClr val="tx2"/>
              </a:solidFill>
            </a:endParaRPr>
          </a:p>
        </p:txBody>
      </p:sp>
      <p:sp>
        <p:nvSpPr>
          <p:cNvPr id="3" name="Footer Placeholder 2">
            <a:extLst>
              <a:ext uri="{FF2B5EF4-FFF2-40B4-BE49-F238E27FC236}">
                <a16:creationId xmlns:a16="http://schemas.microsoft.com/office/drawing/2014/main" xmlns="" id="{76EBC999-CA08-D162-5CCA-B917952FC6FC}"/>
              </a:ext>
            </a:extLst>
          </p:cNvPr>
          <p:cNvSpPr>
            <a:spLocks noGrp="1"/>
          </p:cNvSpPr>
          <p:nvPr>
            <p:ph type="ftr" sz="quarter" idx="11"/>
          </p:nvPr>
        </p:nvSpPr>
        <p:spPr/>
        <p:txBody>
          <a:bodyPr/>
          <a:lstStyle/>
          <a:p>
            <a:r>
              <a:rPr lang="en-US"/>
              <a:t>Excel Online Classes</a:t>
            </a:r>
          </a:p>
        </p:txBody>
      </p:sp>
      <p:sp>
        <p:nvSpPr>
          <p:cNvPr id="5" name="TextBox 4">
            <a:extLst>
              <a:ext uri="{FF2B5EF4-FFF2-40B4-BE49-F238E27FC236}">
                <a16:creationId xmlns:a16="http://schemas.microsoft.com/office/drawing/2014/main" xmlns="" id="{37E6B79F-124C-658E-38C1-079BB95BCEC1}"/>
              </a:ext>
            </a:extLst>
          </p:cNvPr>
          <p:cNvSpPr txBox="1"/>
          <p:nvPr/>
        </p:nvSpPr>
        <p:spPr>
          <a:xfrm>
            <a:off x="990600" y="1676400"/>
            <a:ext cx="6629400" cy="646331"/>
          </a:xfrm>
          <a:prstGeom prst="rect">
            <a:avLst/>
          </a:prstGeom>
          <a:noFill/>
        </p:spPr>
        <p:txBody>
          <a:bodyPr wrap="square">
            <a:spAutoFit/>
          </a:bodyPr>
          <a:lstStyle/>
          <a:p>
            <a:r>
              <a:rPr lang="en-US" b="0" i="0" dirty="0">
                <a:solidFill>
                  <a:schemeClr val="tx1">
                    <a:lumMod val="95000"/>
                  </a:schemeClr>
                </a:solidFill>
                <a:effectLst/>
                <a:latin typeface="arial" panose="020B0604020202020204" pitchFamily="34" charset="0"/>
              </a:rPr>
              <a:t>The </a:t>
            </a:r>
            <a:r>
              <a:rPr lang="en-US" b="0" i="0" dirty="0" err="1">
                <a:solidFill>
                  <a:schemeClr val="tx1">
                    <a:lumMod val="95000"/>
                  </a:schemeClr>
                </a:solidFill>
                <a:effectLst/>
                <a:latin typeface="arial" panose="020B0604020202020204" pitchFamily="34" charset="0"/>
              </a:rPr>
              <a:t>Linq</a:t>
            </a:r>
            <a:r>
              <a:rPr lang="en-US" b="0" i="0" dirty="0">
                <a:solidFill>
                  <a:schemeClr val="tx1">
                    <a:lumMod val="95000"/>
                  </a:schemeClr>
                </a:solidFill>
                <a:effectLst/>
                <a:latin typeface="arial" panose="020B0604020202020204" pitchFamily="34" charset="0"/>
              </a:rPr>
              <a:t> Single Method is used to returns a single element from a data source or you can say from a sequence</a:t>
            </a:r>
            <a:endParaRPr lang="en-IN" dirty="0">
              <a:solidFill>
                <a:schemeClr val="tx1">
                  <a:lumMod val="95000"/>
                </a:schemeClr>
              </a:solidFill>
            </a:endParaRPr>
          </a:p>
        </p:txBody>
      </p:sp>
      <p:sp>
        <p:nvSpPr>
          <p:cNvPr id="7" name="TextBox 6">
            <a:extLst>
              <a:ext uri="{FF2B5EF4-FFF2-40B4-BE49-F238E27FC236}">
                <a16:creationId xmlns:a16="http://schemas.microsoft.com/office/drawing/2014/main" xmlns="" id="{0F8FD056-8C03-42DE-9307-51A329D95D79}"/>
              </a:ext>
            </a:extLst>
          </p:cNvPr>
          <p:cNvSpPr txBox="1"/>
          <p:nvPr/>
        </p:nvSpPr>
        <p:spPr>
          <a:xfrm>
            <a:off x="1066800" y="2743200"/>
            <a:ext cx="6629400" cy="923330"/>
          </a:xfrm>
          <a:prstGeom prst="rect">
            <a:avLst/>
          </a:prstGeom>
          <a:noFill/>
        </p:spPr>
        <p:txBody>
          <a:bodyPr wrap="square">
            <a:spAutoFit/>
          </a:bodyPr>
          <a:lstStyle/>
          <a:p>
            <a:r>
              <a:rPr lang="en-US" b="0" i="0" dirty="0">
                <a:solidFill>
                  <a:schemeClr val="tx1">
                    <a:lumMod val="95000"/>
                  </a:schemeClr>
                </a:solidFill>
                <a:effectLst/>
                <a:latin typeface="arial" panose="020B0604020202020204" pitchFamily="34" charset="0"/>
              </a:rPr>
              <a:t>This method simply returns the only element from a sequence. If the data source is empty or if the data source contains more than one element, then it throws an exception.</a:t>
            </a:r>
            <a:endParaRPr lang="en-IN" dirty="0">
              <a:solidFill>
                <a:schemeClr val="tx1">
                  <a:lumMod val="95000"/>
                </a:schemeClr>
              </a:solidFill>
            </a:endParaRPr>
          </a:p>
        </p:txBody>
      </p:sp>
    </p:spTree>
    <p:extLst>
      <p:ext uri="{BB962C8B-B14F-4D97-AF65-F5344CB8AC3E}">
        <p14:creationId xmlns:p14="http://schemas.microsoft.com/office/powerpoint/2010/main" xmlns="" val="1632962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CA9282-B962-A3AE-9CD9-76604041F2AC}"/>
              </a:ext>
            </a:extLst>
          </p:cNvPr>
          <p:cNvSpPr>
            <a:spLocks noGrp="1"/>
          </p:cNvSpPr>
          <p:nvPr>
            <p:ph type="title"/>
          </p:nvPr>
        </p:nvSpPr>
        <p:spPr/>
        <p:txBody>
          <a:bodyPr/>
          <a:lstStyle/>
          <a:p>
            <a:r>
              <a:rPr lang="en-IN" b="1" i="0" dirty="0" err="1">
                <a:solidFill>
                  <a:schemeClr val="tx2"/>
                </a:solidFill>
                <a:effectLst/>
                <a:latin typeface="arial" panose="020B0604020202020204" pitchFamily="34" charset="0"/>
              </a:rPr>
              <a:t>SingleOrDefault</a:t>
            </a:r>
            <a:r>
              <a:rPr lang="en-IN" b="1" i="0" dirty="0">
                <a:solidFill>
                  <a:schemeClr val="tx2"/>
                </a:solidFill>
                <a:effectLst/>
                <a:latin typeface="arial" panose="020B0604020202020204" pitchFamily="34" charset="0"/>
              </a:rPr>
              <a:t> Method in </a:t>
            </a:r>
            <a:r>
              <a:rPr lang="en-IN" b="1" i="0" dirty="0" err="1">
                <a:solidFill>
                  <a:schemeClr val="tx2"/>
                </a:solidFill>
                <a:effectLst/>
                <a:latin typeface="arial" panose="020B0604020202020204" pitchFamily="34" charset="0"/>
              </a:rPr>
              <a:t>Linq</a:t>
            </a:r>
            <a:r>
              <a:rPr lang="en-IN" b="1" i="0" dirty="0">
                <a:solidFill>
                  <a:schemeClr val="tx2"/>
                </a:solidFill>
                <a:effectLst/>
                <a:latin typeface="arial" panose="020B0604020202020204" pitchFamily="34" charset="0"/>
              </a:rPr>
              <a:t>: </a:t>
            </a:r>
            <a:r>
              <a:rPr lang="en-IN" b="0" i="0" dirty="0">
                <a:solidFill>
                  <a:srgbClr val="3A3A3A"/>
                </a:solidFill>
                <a:effectLst/>
                <a:latin typeface="-apple-system"/>
              </a:rPr>
              <a:t/>
            </a:r>
            <a:br>
              <a:rPr lang="en-IN" b="0" i="0" dirty="0">
                <a:solidFill>
                  <a:srgbClr val="3A3A3A"/>
                </a:solidFill>
                <a:effectLst/>
                <a:latin typeface="-apple-system"/>
              </a:rPr>
            </a:br>
            <a:endParaRPr lang="en-IN" dirty="0"/>
          </a:p>
        </p:txBody>
      </p:sp>
      <p:sp>
        <p:nvSpPr>
          <p:cNvPr id="3" name="Footer Placeholder 2">
            <a:extLst>
              <a:ext uri="{FF2B5EF4-FFF2-40B4-BE49-F238E27FC236}">
                <a16:creationId xmlns:a16="http://schemas.microsoft.com/office/drawing/2014/main" xmlns="" id="{2F40F4DE-B5C7-BD41-19FA-8D0116164775}"/>
              </a:ext>
            </a:extLst>
          </p:cNvPr>
          <p:cNvSpPr>
            <a:spLocks noGrp="1"/>
          </p:cNvSpPr>
          <p:nvPr>
            <p:ph type="ftr" sz="quarter" idx="11"/>
          </p:nvPr>
        </p:nvSpPr>
        <p:spPr/>
        <p:txBody>
          <a:bodyPr/>
          <a:lstStyle/>
          <a:p>
            <a:r>
              <a:rPr lang="en-US"/>
              <a:t>Excel Online Classes</a:t>
            </a:r>
          </a:p>
        </p:txBody>
      </p:sp>
      <p:sp>
        <p:nvSpPr>
          <p:cNvPr id="5" name="TextBox 4">
            <a:extLst>
              <a:ext uri="{FF2B5EF4-FFF2-40B4-BE49-F238E27FC236}">
                <a16:creationId xmlns:a16="http://schemas.microsoft.com/office/drawing/2014/main" xmlns="" id="{F41DE00F-1E10-98C0-69CC-ED3CE9550084}"/>
              </a:ext>
            </a:extLst>
          </p:cNvPr>
          <p:cNvSpPr txBox="1"/>
          <p:nvPr/>
        </p:nvSpPr>
        <p:spPr>
          <a:xfrm>
            <a:off x="1066800" y="1674674"/>
            <a:ext cx="6096000" cy="2031325"/>
          </a:xfrm>
          <a:prstGeom prst="rect">
            <a:avLst/>
          </a:prstGeom>
          <a:noFill/>
        </p:spPr>
        <p:txBody>
          <a:bodyPr wrap="square">
            <a:spAutoFit/>
          </a:bodyPr>
          <a:lstStyle/>
          <a:p>
            <a:r>
              <a:rPr lang="en-US" b="0" i="0" dirty="0">
                <a:effectLst/>
                <a:latin typeface="arial" panose="020B0604020202020204" pitchFamily="34" charset="0"/>
              </a:rPr>
              <a:t>Both Single and </a:t>
            </a:r>
            <a:r>
              <a:rPr lang="en-US" b="0" i="0" dirty="0" err="1">
                <a:effectLst/>
                <a:latin typeface="arial" panose="020B0604020202020204" pitchFamily="34" charset="0"/>
              </a:rPr>
              <a:t>SingleOrDefault</a:t>
            </a:r>
            <a:r>
              <a:rPr lang="en-US" b="0" i="0" dirty="0">
                <a:effectLst/>
                <a:latin typeface="arial" panose="020B0604020202020204" pitchFamily="34" charset="0"/>
              </a:rPr>
              <a:t> methods in </a:t>
            </a:r>
            <a:r>
              <a:rPr lang="en-US" b="0" i="0" dirty="0" err="1">
                <a:effectLst/>
                <a:latin typeface="arial" panose="020B0604020202020204" pitchFamily="34" charset="0"/>
              </a:rPr>
              <a:t>Linq</a:t>
            </a:r>
            <a:r>
              <a:rPr lang="en-US" b="0" i="0" dirty="0">
                <a:effectLst/>
                <a:latin typeface="arial" panose="020B0604020202020204" pitchFamily="34" charset="0"/>
              </a:rPr>
              <a:t> are used to returns a single element from a sequence.</a:t>
            </a:r>
          </a:p>
          <a:p>
            <a:endParaRPr lang="en-US" dirty="0">
              <a:latin typeface="arial" panose="020B0604020202020204" pitchFamily="34" charset="0"/>
            </a:endParaRPr>
          </a:p>
          <a:p>
            <a:r>
              <a:rPr lang="en-US" b="0" i="0" dirty="0">
                <a:effectLst/>
                <a:latin typeface="arial" panose="020B0604020202020204" pitchFamily="34" charset="0"/>
              </a:rPr>
              <a:t> But if the sequence is empty or if no element is satisfied with the given condition, then the Single method will throw an exception while the </a:t>
            </a:r>
            <a:r>
              <a:rPr lang="en-US" b="0" i="0" dirty="0" err="1">
                <a:effectLst/>
                <a:latin typeface="arial" panose="020B0604020202020204" pitchFamily="34" charset="0"/>
              </a:rPr>
              <a:t>SingleOrDefault</a:t>
            </a:r>
            <a:r>
              <a:rPr lang="en-US" b="0" i="0" dirty="0">
                <a:effectLst/>
                <a:latin typeface="arial" panose="020B0604020202020204" pitchFamily="34" charset="0"/>
              </a:rPr>
              <a:t> method will not throw an exception instead it returns a default value.</a:t>
            </a:r>
            <a:endParaRPr lang="en-IN" dirty="0"/>
          </a:p>
        </p:txBody>
      </p:sp>
    </p:spTree>
    <p:extLst>
      <p:ext uri="{BB962C8B-B14F-4D97-AF65-F5344CB8AC3E}">
        <p14:creationId xmlns:p14="http://schemas.microsoft.com/office/powerpoint/2010/main" xmlns="" val="2579734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1975104"/>
          </a:xfrm>
        </p:spPr>
        <p:txBody>
          <a:bodyPr/>
          <a:lstStyle/>
          <a:p>
            <a:r>
              <a:rPr lang="en-US" dirty="0"/>
              <a:t>Features of Language </a:t>
            </a:r>
            <a:r>
              <a:rPr lang="en-US" dirty="0" err="1"/>
              <a:t>Integerated</a:t>
            </a:r>
            <a:r>
              <a:rPr lang="en-US" dirty="0"/>
              <a:t> Query</a:t>
            </a:r>
          </a:p>
        </p:txBody>
      </p:sp>
      <p:sp>
        <p:nvSpPr>
          <p:cNvPr id="3" name="Subtitle 2"/>
          <p:cNvSpPr>
            <a:spLocks noGrp="1"/>
          </p:cNvSpPr>
          <p:nvPr>
            <p:ph type="subTitle" idx="1"/>
          </p:nvPr>
        </p:nvSpPr>
        <p:spPr>
          <a:xfrm>
            <a:off x="609600" y="1676400"/>
            <a:ext cx="7772400" cy="2971800"/>
          </a:xfrm>
        </p:spPr>
        <p:txBody>
          <a:bodyPr/>
          <a:lstStyle/>
          <a:p>
            <a:r>
              <a:rPr lang="en-US" dirty="0"/>
              <a:t>LINQ offers a consistent  model for working with data across various kinds of data sources and formats.</a:t>
            </a:r>
          </a:p>
          <a:p>
            <a:r>
              <a:rPr lang="en-US" dirty="0"/>
              <a:t>A uniform way to access and manage data irrespective of data sources.</a:t>
            </a:r>
          </a:p>
          <a:p>
            <a:r>
              <a:rPr lang="en-US" dirty="0"/>
              <a:t>And it is Integrated feature in </a:t>
            </a:r>
            <a:r>
              <a:rPr lang="en-US" dirty="0" err="1"/>
              <a:t>.Net</a:t>
            </a:r>
            <a:r>
              <a:rPr lang="en-US" dirty="0"/>
              <a:t> language</a:t>
            </a:r>
          </a:p>
          <a:p>
            <a:r>
              <a:rPr lang="en-US" dirty="0"/>
              <a:t>1  Compile time syntax checking and </a:t>
            </a:r>
            <a:r>
              <a:rPr lang="en-US" dirty="0" err="1"/>
              <a:t>intelli</a:t>
            </a:r>
            <a:r>
              <a:rPr lang="en-US" dirty="0"/>
              <a:t> sense available </a:t>
            </a:r>
          </a:p>
          <a:p>
            <a:r>
              <a:rPr lang="en-US" dirty="0"/>
              <a:t>Standard Query operators available which help in traversal , filter and projection  operation in the code.</a:t>
            </a:r>
          </a:p>
          <a:p>
            <a:r>
              <a:rPr lang="en-US" dirty="0"/>
              <a:t>LINQ API:</a:t>
            </a:r>
          </a:p>
          <a:p>
            <a:r>
              <a:rPr lang="en-US" dirty="0" err="1"/>
              <a:t>System.Linq</a:t>
            </a:r>
            <a:r>
              <a:rPr lang="en-US" dirty="0"/>
              <a:t>  namespaces provide classes and interfaces </a:t>
            </a:r>
          </a:p>
          <a:p>
            <a:endParaRPr lang="en-US" dirty="0"/>
          </a:p>
        </p:txBody>
      </p:sp>
      <p:sp>
        <p:nvSpPr>
          <p:cNvPr id="4" name="TextBox 3"/>
          <p:cNvSpPr txBox="1"/>
          <p:nvPr/>
        </p:nvSpPr>
        <p:spPr>
          <a:xfrm>
            <a:off x="762000" y="4572000"/>
            <a:ext cx="8153400" cy="923330"/>
          </a:xfrm>
          <a:prstGeom prst="rect">
            <a:avLst/>
          </a:prstGeom>
          <a:noFill/>
        </p:spPr>
        <p:txBody>
          <a:bodyPr wrap="square" rtlCol="0">
            <a:spAutoFit/>
          </a:bodyPr>
          <a:lstStyle/>
          <a:p>
            <a:r>
              <a:rPr lang="en-US" dirty="0" err="1"/>
              <a:t>System.Data.Linq</a:t>
            </a:r>
            <a:r>
              <a:rPr lang="en-US" dirty="0"/>
              <a:t> contains classes that support interaction with relational data in SQL Server db</a:t>
            </a:r>
          </a:p>
          <a:p>
            <a:r>
              <a:rPr lang="en-US" dirty="0" err="1"/>
              <a:t>System.XML.Linq</a:t>
            </a:r>
            <a:r>
              <a:rPr lang="en-US" dirty="0"/>
              <a:t> namespace contains classes for working with XML data. </a:t>
            </a:r>
          </a:p>
        </p:txBody>
      </p:sp>
      <p:sp>
        <p:nvSpPr>
          <p:cNvPr id="5" name="Footer Placeholder 4"/>
          <p:cNvSpPr>
            <a:spLocks noGrp="1"/>
          </p:cNvSpPr>
          <p:nvPr>
            <p:ph type="ftr" sz="quarter" idx="11"/>
          </p:nvPr>
        </p:nvSpPr>
        <p:spPr/>
        <p:txBody>
          <a:bodyPr/>
          <a:lstStyle/>
          <a:p>
            <a:r>
              <a:rPr lang="en-US"/>
              <a:t>Excel Online Classes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Operators </a:t>
            </a:r>
          </a:p>
        </p:txBody>
      </p:sp>
      <p:graphicFrame>
        <p:nvGraphicFramePr>
          <p:cNvPr id="4" name="Content Placeholder 3"/>
          <p:cNvGraphicFramePr>
            <a:graphicFrameLocks noGrp="1"/>
          </p:cNvGraphicFramePr>
          <p:nvPr>
            <p:ph idx="1"/>
          </p:nvPr>
        </p:nvGraphicFramePr>
        <p:xfrm>
          <a:off x="914400" y="1784350"/>
          <a:ext cx="7772400" cy="370840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xmlns="" val="20000"/>
                    </a:ext>
                  </a:extLst>
                </a:gridCol>
                <a:gridCol w="5943600">
                  <a:extLst>
                    <a:ext uri="{9D8B030D-6E8A-4147-A177-3AD203B41FA5}">
                      <a16:colId xmlns:a16="http://schemas.microsoft.com/office/drawing/2014/main" xmlns="" val="20001"/>
                    </a:ext>
                  </a:extLst>
                </a:gridCol>
              </a:tblGrid>
              <a:tr h="370840">
                <a:tc>
                  <a:txBody>
                    <a:bodyPr/>
                    <a:lstStyle/>
                    <a:p>
                      <a:r>
                        <a:rPr lang="en-US" dirty="0"/>
                        <a:t>Functionality</a:t>
                      </a:r>
                    </a:p>
                  </a:txBody>
                  <a:tcPr/>
                </a:tc>
                <a:tc>
                  <a:txBody>
                    <a:bodyPr/>
                    <a:lstStyle/>
                    <a:p>
                      <a:r>
                        <a:rPr lang="en-US" dirty="0"/>
                        <a:t>Operators</a:t>
                      </a:r>
                    </a:p>
                  </a:txBody>
                  <a:tcPr/>
                </a:tc>
                <a:extLst>
                  <a:ext uri="{0D108BD9-81ED-4DB2-BD59-A6C34878D82A}">
                    <a16:rowId xmlns:a16="http://schemas.microsoft.com/office/drawing/2014/main" xmlns="" val="10000"/>
                  </a:ext>
                </a:extLst>
              </a:tr>
              <a:tr h="370840">
                <a:tc>
                  <a:txBody>
                    <a:bodyPr/>
                    <a:lstStyle/>
                    <a:p>
                      <a:r>
                        <a:rPr lang="en-US" dirty="0"/>
                        <a:t>Projection</a:t>
                      </a:r>
                    </a:p>
                  </a:txBody>
                  <a:tcPr/>
                </a:tc>
                <a:tc>
                  <a:txBody>
                    <a:bodyPr/>
                    <a:lstStyle/>
                    <a:p>
                      <a:r>
                        <a:rPr lang="en-US" dirty="0" err="1"/>
                        <a:t>Select,SelectMany</a:t>
                      </a:r>
                      <a:endParaRPr lang="en-US" dirty="0"/>
                    </a:p>
                  </a:txBody>
                  <a:tcPr/>
                </a:tc>
                <a:extLst>
                  <a:ext uri="{0D108BD9-81ED-4DB2-BD59-A6C34878D82A}">
                    <a16:rowId xmlns:a16="http://schemas.microsoft.com/office/drawing/2014/main" xmlns="" val="10001"/>
                  </a:ext>
                </a:extLst>
              </a:tr>
              <a:tr h="370840">
                <a:tc>
                  <a:txBody>
                    <a:bodyPr/>
                    <a:lstStyle/>
                    <a:p>
                      <a:r>
                        <a:rPr lang="en-US" dirty="0"/>
                        <a:t>Restriction</a:t>
                      </a:r>
                    </a:p>
                  </a:txBody>
                  <a:tcPr/>
                </a:tc>
                <a:tc>
                  <a:txBody>
                    <a:bodyPr/>
                    <a:lstStyle/>
                    <a:p>
                      <a:r>
                        <a:rPr lang="en-US" dirty="0"/>
                        <a:t>Where</a:t>
                      </a:r>
                    </a:p>
                  </a:txBody>
                  <a:tcPr/>
                </a:tc>
                <a:extLst>
                  <a:ext uri="{0D108BD9-81ED-4DB2-BD59-A6C34878D82A}">
                    <a16:rowId xmlns:a16="http://schemas.microsoft.com/office/drawing/2014/main" xmlns="" val="10002"/>
                  </a:ext>
                </a:extLst>
              </a:tr>
              <a:tr h="370840">
                <a:tc>
                  <a:txBody>
                    <a:bodyPr/>
                    <a:lstStyle/>
                    <a:p>
                      <a:r>
                        <a:rPr lang="en-US" dirty="0"/>
                        <a:t>Ordering</a:t>
                      </a:r>
                    </a:p>
                  </a:txBody>
                  <a:tcPr/>
                </a:tc>
                <a:tc>
                  <a:txBody>
                    <a:bodyPr/>
                    <a:lstStyle/>
                    <a:p>
                      <a:r>
                        <a:rPr lang="en-US" dirty="0" err="1"/>
                        <a:t>OrderBy,ThenBy</a:t>
                      </a:r>
                      <a:endParaRPr lang="en-US" dirty="0"/>
                    </a:p>
                  </a:txBody>
                  <a:tcPr/>
                </a:tc>
                <a:extLst>
                  <a:ext uri="{0D108BD9-81ED-4DB2-BD59-A6C34878D82A}">
                    <a16:rowId xmlns:a16="http://schemas.microsoft.com/office/drawing/2014/main" xmlns="" val="10003"/>
                  </a:ext>
                </a:extLst>
              </a:tr>
              <a:tr h="370840">
                <a:tc>
                  <a:txBody>
                    <a:bodyPr/>
                    <a:lstStyle/>
                    <a:p>
                      <a:r>
                        <a:rPr lang="en-US" dirty="0"/>
                        <a:t>Grouping</a:t>
                      </a:r>
                    </a:p>
                  </a:txBody>
                  <a:tcPr/>
                </a:tc>
                <a:tc>
                  <a:txBody>
                    <a:bodyPr/>
                    <a:lstStyle/>
                    <a:p>
                      <a:r>
                        <a:rPr lang="en-US" dirty="0" err="1"/>
                        <a:t>GroupBy</a:t>
                      </a:r>
                      <a:endParaRPr lang="en-US" dirty="0"/>
                    </a:p>
                  </a:txBody>
                  <a:tcPr/>
                </a:tc>
                <a:extLst>
                  <a:ext uri="{0D108BD9-81ED-4DB2-BD59-A6C34878D82A}">
                    <a16:rowId xmlns:a16="http://schemas.microsoft.com/office/drawing/2014/main" xmlns="" val="10004"/>
                  </a:ext>
                </a:extLst>
              </a:tr>
              <a:tr h="370840">
                <a:tc>
                  <a:txBody>
                    <a:bodyPr/>
                    <a:lstStyle/>
                    <a:p>
                      <a:r>
                        <a:rPr lang="en-US" dirty="0"/>
                        <a:t>Quantifiers</a:t>
                      </a:r>
                    </a:p>
                  </a:txBody>
                  <a:tcPr/>
                </a:tc>
                <a:tc>
                  <a:txBody>
                    <a:bodyPr/>
                    <a:lstStyle/>
                    <a:p>
                      <a:r>
                        <a:rPr lang="en-US" dirty="0"/>
                        <a:t>Any ,All</a:t>
                      </a:r>
                    </a:p>
                  </a:txBody>
                  <a:tcPr/>
                </a:tc>
                <a:extLst>
                  <a:ext uri="{0D108BD9-81ED-4DB2-BD59-A6C34878D82A}">
                    <a16:rowId xmlns:a16="http://schemas.microsoft.com/office/drawing/2014/main" xmlns="" val="10005"/>
                  </a:ext>
                </a:extLst>
              </a:tr>
              <a:tr h="370840">
                <a:tc>
                  <a:txBody>
                    <a:bodyPr/>
                    <a:lstStyle/>
                    <a:p>
                      <a:r>
                        <a:rPr lang="en-US" dirty="0"/>
                        <a:t>Partitioning</a:t>
                      </a:r>
                    </a:p>
                  </a:txBody>
                  <a:tcPr/>
                </a:tc>
                <a:tc>
                  <a:txBody>
                    <a:bodyPr/>
                    <a:lstStyle/>
                    <a:p>
                      <a:r>
                        <a:rPr lang="en-US" dirty="0" err="1"/>
                        <a:t>Take,Skip,TakeWhile,SkipWhile</a:t>
                      </a:r>
                      <a:endParaRPr lang="en-US" dirty="0"/>
                    </a:p>
                  </a:txBody>
                  <a:tcPr/>
                </a:tc>
                <a:extLst>
                  <a:ext uri="{0D108BD9-81ED-4DB2-BD59-A6C34878D82A}">
                    <a16:rowId xmlns:a16="http://schemas.microsoft.com/office/drawing/2014/main" xmlns="" val="10006"/>
                  </a:ext>
                </a:extLst>
              </a:tr>
              <a:tr h="370840">
                <a:tc>
                  <a:txBody>
                    <a:bodyPr/>
                    <a:lstStyle/>
                    <a:p>
                      <a:r>
                        <a:rPr lang="en-US" dirty="0"/>
                        <a:t>Sets</a:t>
                      </a:r>
                    </a:p>
                  </a:txBody>
                  <a:tcPr/>
                </a:tc>
                <a:tc>
                  <a:txBody>
                    <a:bodyPr/>
                    <a:lstStyle/>
                    <a:p>
                      <a:r>
                        <a:rPr lang="en-US" dirty="0" err="1"/>
                        <a:t>Distinct,Union,and</a:t>
                      </a:r>
                      <a:r>
                        <a:rPr lang="en-US" baseline="0" dirty="0"/>
                        <a:t> </a:t>
                      </a:r>
                      <a:r>
                        <a:rPr lang="en-US" baseline="0" dirty="0" err="1"/>
                        <a:t>Intersect,Except</a:t>
                      </a:r>
                      <a:endParaRPr lang="en-US" dirty="0"/>
                    </a:p>
                  </a:txBody>
                  <a:tcPr/>
                </a:tc>
                <a:extLst>
                  <a:ext uri="{0D108BD9-81ED-4DB2-BD59-A6C34878D82A}">
                    <a16:rowId xmlns:a16="http://schemas.microsoft.com/office/drawing/2014/main" xmlns="" val="10007"/>
                  </a:ext>
                </a:extLst>
              </a:tr>
              <a:tr h="370840">
                <a:tc>
                  <a:txBody>
                    <a:bodyPr/>
                    <a:lstStyle/>
                    <a:p>
                      <a:r>
                        <a:rPr lang="en-US" dirty="0"/>
                        <a:t>Elements</a:t>
                      </a:r>
                    </a:p>
                  </a:txBody>
                  <a:tcPr/>
                </a:tc>
                <a:tc>
                  <a:txBody>
                    <a:bodyPr/>
                    <a:lstStyle/>
                    <a:p>
                      <a:r>
                        <a:rPr lang="en-US" dirty="0" err="1"/>
                        <a:t>First,FirstOrDefault,ElementAt</a:t>
                      </a:r>
                      <a:endParaRPr lang="en-US" dirty="0"/>
                    </a:p>
                  </a:txBody>
                  <a:tcPr/>
                </a:tc>
                <a:extLst>
                  <a:ext uri="{0D108BD9-81ED-4DB2-BD59-A6C34878D82A}">
                    <a16:rowId xmlns:a16="http://schemas.microsoft.com/office/drawing/2014/main" xmlns="" val="10008"/>
                  </a:ext>
                </a:extLst>
              </a:tr>
              <a:tr h="370840">
                <a:tc>
                  <a:txBody>
                    <a:bodyPr/>
                    <a:lstStyle/>
                    <a:p>
                      <a:r>
                        <a:rPr lang="en-US" dirty="0"/>
                        <a:t>Aggregation</a:t>
                      </a:r>
                    </a:p>
                  </a:txBody>
                  <a:tcPr/>
                </a:tc>
                <a:tc>
                  <a:txBody>
                    <a:bodyPr/>
                    <a:lstStyle/>
                    <a:p>
                      <a:r>
                        <a:rPr lang="en-US" dirty="0" err="1"/>
                        <a:t>Count,Sum,Min,Max,Average</a:t>
                      </a:r>
                      <a:endParaRPr lang="en-US" dirty="0"/>
                    </a:p>
                  </a:txBody>
                  <a:tcPr/>
                </a:tc>
                <a:extLst>
                  <a:ext uri="{0D108BD9-81ED-4DB2-BD59-A6C34878D82A}">
                    <a16:rowId xmlns:a16="http://schemas.microsoft.com/office/drawing/2014/main" xmlns="" val="10009"/>
                  </a:ext>
                </a:extLst>
              </a:tr>
            </a:tbl>
          </a:graphicData>
        </a:graphic>
      </p:graphicFrame>
      <p:sp>
        <p:nvSpPr>
          <p:cNvPr id="5" name="Footer Placeholder 4"/>
          <p:cNvSpPr>
            <a:spLocks noGrp="1"/>
          </p:cNvSpPr>
          <p:nvPr>
            <p:ph type="ftr" sz="quarter" idx="11"/>
          </p:nvPr>
        </p:nvSpPr>
        <p:spPr/>
        <p:txBody>
          <a:bodyPr/>
          <a:lstStyle/>
          <a:p>
            <a:r>
              <a:rPr lang="en-US"/>
              <a:t>Excel Online Classes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Syntax of LINQ Query</a:t>
            </a:r>
          </a:p>
        </p:txBody>
      </p:sp>
      <p:sp>
        <p:nvSpPr>
          <p:cNvPr id="3" name="TextBox 2"/>
          <p:cNvSpPr txBox="1"/>
          <p:nvPr/>
        </p:nvSpPr>
        <p:spPr>
          <a:xfrm>
            <a:off x="838200" y="2057400"/>
            <a:ext cx="6705600" cy="1077218"/>
          </a:xfrm>
          <a:prstGeom prst="rect">
            <a:avLst/>
          </a:prstGeom>
          <a:noFill/>
        </p:spPr>
        <p:txBody>
          <a:bodyPr wrap="square" rtlCol="0">
            <a:spAutoFit/>
          </a:bodyPr>
          <a:lstStyle/>
          <a:p>
            <a:r>
              <a:rPr lang="en-US" sz="3200" dirty="0" err="1"/>
              <a:t>var</a:t>
            </a:r>
            <a:r>
              <a:rPr lang="en-US" sz="3200" dirty="0"/>
              <a:t>  result = from p in </a:t>
            </a:r>
            <a:r>
              <a:rPr lang="en-US" sz="3200" dirty="0" err="1"/>
              <a:t>datasource</a:t>
            </a:r>
            <a:endParaRPr lang="en-US" sz="3200" dirty="0"/>
          </a:p>
          <a:p>
            <a:r>
              <a:rPr lang="en-US" sz="3200" dirty="0"/>
              <a:t>                         select  p;</a:t>
            </a:r>
          </a:p>
        </p:txBody>
      </p:sp>
      <p:sp>
        <p:nvSpPr>
          <p:cNvPr id="4" name="TextBox 3"/>
          <p:cNvSpPr txBox="1"/>
          <p:nvPr/>
        </p:nvSpPr>
        <p:spPr>
          <a:xfrm>
            <a:off x="533400" y="3316069"/>
            <a:ext cx="7162800" cy="2062103"/>
          </a:xfrm>
          <a:prstGeom prst="rect">
            <a:avLst/>
          </a:prstGeom>
          <a:noFill/>
        </p:spPr>
        <p:txBody>
          <a:bodyPr wrap="square" rtlCol="0">
            <a:spAutoFit/>
          </a:bodyPr>
          <a:lstStyle/>
          <a:p>
            <a:r>
              <a:rPr lang="en-US" sz="3200" dirty="0"/>
              <a:t>Example :</a:t>
            </a:r>
          </a:p>
          <a:p>
            <a:r>
              <a:rPr lang="en-US" sz="3200" dirty="0" err="1"/>
              <a:t>var</a:t>
            </a:r>
            <a:r>
              <a:rPr lang="en-US" sz="3200" dirty="0"/>
              <a:t>  result = from p in products</a:t>
            </a:r>
          </a:p>
          <a:p>
            <a:r>
              <a:rPr lang="en-US" sz="3200" dirty="0"/>
              <a:t>                          new select  </a:t>
            </a:r>
            <a:r>
              <a:rPr lang="en-US" sz="3200" dirty="0" err="1"/>
              <a:t>p.Id,p.Name,p.Quantity,p.price</a:t>
            </a:r>
            <a:r>
              <a:rPr lang="en-US" sz="3200" dirty="0"/>
              <a:t>;</a:t>
            </a:r>
          </a:p>
        </p:txBody>
      </p:sp>
      <p:sp>
        <p:nvSpPr>
          <p:cNvPr id="5" name="Footer Placeholder 4"/>
          <p:cNvSpPr>
            <a:spLocks noGrp="1"/>
          </p:cNvSpPr>
          <p:nvPr>
            <p:ph type="ftr" sz="quarter" idx="11"/>
          </p:nvPr>
        </p:nvSpPr>
        <p:spPr/>
        <p:txBody>
          <a:bodyPr/>
          <a:lstStyle/>
          <a:p>
            <a:r>
              <a:rPr lang="en-US"/>
              <a:t>Excel Online Classes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err="1"/>
              <a:t>Skip,SkipWhile,Take,TakeWhile</a:t>
            </a:r>
            <a:endParaRPr lang="en-IN" sz="3600" dirty="0"/>
          </a:p>
        </p:txBody>
      </p:sp>
      <p:sp>
        <p:nvSpPr>
          <p:cNvPr id="3" name="Footer Placeholder 2"/>
          <p:cNvSpPr>
            <a:spLocks noGrp="1"/>
          </p:cNvSpPr>
          <p:nvPr>
            <p:ph type="ftr" sz="quarter" idx="11"/>
          </p:nvPr>
        </p:nvSpPr>
        <p:spPr/>
        <p:txBody>
          <a:bodyPr/>
          <a:lstStyle/>
          <a:p>
            <a:r>
              <a:rPr lang="en-US"/>
              <a:t>Excel Online Classes</a:t>
            </a:r>
          </a:p>
        </p:txBody>
      </p:sp>
      <p:graphicFrame>
        <p:nvGraphicFramePr>
          <p:cNvPr id="4" name="Table 3"/>
          <p:cNvGraphicFramePr>
            <a:graphicFrameLocks noGrp="1"/>
          </p:cNvGraphicFramePr>
          <p:nvPr>
            <p:extLst>
              <p:ext uri="{D42A27DB-BD31-4B8C-83A1-F6EECF244321}">
                <p14:modId xmlns:p14="http://schemas.microsoft.com/office/powerpoint/2010/main" xmlns="" val="818843637"/>
              </p:ext>
            </p:extLst>
          </p:nvPr>
        </p:nvGraphicFramePr>
        <p:xfrm>
          <a:off x="609600" y="1760905"/>
          <a:ext cx="8458200" cy="4574345"/>
        </p:xfrm>
        <a:graphic>
          <a:graphicData uri="http://schemas.openxmlformats.org/drawingml/2006/table">
            <a:tbl>
              <a:tblPr/>
              <a:tblGrid>
                <a:gridCol w="2133600">
                  <a:extLst>
                    <a:ext uri="{9D8B030D-6E8A-4147-A177-3AD203B41FA5}">
                      <a16:colId xmlns:a16="http://schemas.microsoft.com/office/drawing/2014/main" xmlns="" val="20000"/>
                    </a:ext>
                  </a:extLst>
                </a:gridCol>
                <a:gridCol w="6324600">
                  <a:extLst>
                    <a:ext uri="{9D8B030D-6E8A-4147-A177-3AD203B41FA5}">
                      <a16:colId xmlns:a16="http://schemas.microsoft.com/office/drawing/2014/main" xmlns="" val="20001"/>
                    </a:ext>
                  </a:extLst>
                </a:gridCol>
              </a:tblGrid>
              <a:tr h="281354">
                <a:tc>
                  <a:txBody>
                    <a:bodyPr/>
                    <a:lstStyle/>
                    <a:p>
                      <a:pPr algn="l" fontAlgn="b"/>
                      <a:r>
                        <a:rPr lang="en-IN" sz="1400" b="0" dirty="0">
                          <a:solidFill>
                            <a:srgbClr val="FFFFFF"/>
                          </a:solidFill>
                          <a:effectLst/>
                        </a:rPr>
                        <a:t>Method</a:t>
                      </a:r>
                    </a:p>
                  </a:txBody>
                  <a:tcPr marL="70338" marR="70338" marT="35169" marB="35169" anchor="b">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63A9E0"/>
                    </a:solidFill>
                  </a:tcPr>
                </a:tc>
                <a:tc>
                  <a:txBody>
                    <a:bodyPr/>
                    <a:lstStyle/>
                    <a:p>
                      <a:pPr algn="l" fontAlgn="b"/>
                      <a:r>
                        <a:rPr lang="en-IN" sz="1400" b="0">
                          <a:solidFill>
                            <a:srgbClr val="FFFFFF"/>
                          </a:solidFill>
                          <a:effectLst/>
                        </a:rPr>
                        <a:t>Description</a:t>
                      </a:r>
                    </a:p>
                  </a:txBody>
                  <a:tcPr marL="70338" marR="70338" marT="35169" marB="35169" anchor="b">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63A9E0"/>
                    </a:solidFill>
                  </a:tcPr>
                </a:tc>
                <a:extLst>
                  <a:ext uri="{0D108BD9-81ED-4DB2-BD59-A6C34878D82A}">
                    <a16:rowId xmlns:a16="http://schemas.microsoft.com/office/drawing/2014/main" xmlns="" val="10000"/>
                  </a:ext>
                </a:extLst>
              </a:tr>
              <a:tr h="703385">
                <a:tc>
                  <a:txBody>
                    <a:bodyPr/>
                    <a:lstStyle/>
                    <a:p>
                      <a:pPr fontAlgn="t"/>
                      <a:r>
                        <a:rPr lang="en-IN" sz="1800" u="none" strike="noStrike" dirty="0">
                          <a:solidFill>
                            <a:srgbClr val="FF0000"/>
                          </a:solidFill>
                          <a:effectLst/>
                          <a:hlinkClick r:id="rId2"/>
                        </a:rPr>
                        <a:t>Skip</a:t>
                      </a:r>
                      <a:endParaRPr lang="en-IN" sz="1800" dirty="0">
                        <a:solidFill>
                          <a:srgbClr val="FF0000"/>
                        </a:solidFill>
                        <a:effectLst/>
                      </a:endParaRPr>
                    </a:p>
                  </a:txBody>
                  <a:tcPr marL="70338" marR="70338" marT="35169" marB="35169">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US" sz="1800" dirty="0">
                          <a:solidFill>
                            <a:srgbClr val="414141"/>
                          </a:solidFill>
                          <a:effectLst/>
                        </a:rPr>
                        <a:t>Skips elements up to a specified position starting from the first element in a sequence.</a:t>
                      </a:r>
                    </a:p>
                  </a:txBody>
                  <a:tcPr marL="70338" marR="70338" marT="35169" marB="35169">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xmlns="" val="10001"/>
                  </a:ext>
                </a:extLst>
              </a:tr>
              <a:tr h="1547446">
                <a:tc>
                  <a:txBody>
                    <a:bodyPr/>
                    <a:lstStyle/>
                    <a:p>
                      <a:pPr fontAlgn="t"/>
                      <a:r>
                        <a:rPr lang="en-IN" sz="1800" u="none" strike="noStrike" dirty="0" err="1">
                          <a:solidFill>
                            <a:srgbClr val="FF0000"/>
                          </a:solidFill>
                          <a:effectLst/>
                          <a:hlinkClick r:id="rId2"/>
                        </a:rPr>
                        <a:t>SkipWhile</a:t>
                      </a:r>
                      <a:endParaRPr lang="en-IN" sz="1800" dirty="0">
                        <a:solidFill>
                          <a:srgbClr val="FF0000"/>
                        </a:solidFill>
                        <a:effectLst/>
                      </a:endParaRPr>
                    </a:p>
                  </a:txBody>
                  <a:tcPr marL="70338" marR="70338" marT="35169" marB="35169">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US" sz="1800" dirty="0">
                          <a:solidFill>
                            <a:srgbClr val="414141"/>
                          </a:solidFill>
                          <a:effectLst/>
                        </a:rPr>
                        <a:t>Skips elements based on a condition until an element does not satisfy the condition. If the first element itself doesn't satisfy the condition, it then skips 0 elements and returns all the elements in the sequence.</a:t>
                      </a:r>
                    </a:p>
                  </a:txBody>
                  <a:tcPr marL="70338" marR="70338" marT="35169" marB="35169">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xmlns="" val="10002"/>
                  </a:ext>
                </a:extLst>
              </a:tr>
              <a:tr h="703385">
                <a:tc>
                  <a:txBody>
                    <a:bodyPr/>
                    <a:lstStyle/>
                    <a:p>
                      <a:pPr fontAlgn="t"/>
                      <a:r>
                        <a:rPr lang="en-IN" sz="1800" u="none" strike="noStrike" dirty="0">
                          <a:solidFill>
                            <a:srgbClr val="FF0000"/>
                          </a:solidFill>
                          <a:effectLst/>
                          <a:hlinkClick r:id="rId3"/>
                        </a:rPr>
                        <a:t>Take</a:t>
                      </a:r>
                      <a:endParaRPr lang="en-IN" sz="1800" dirty="0">
                        <a:solidFill>
                          <a:srgbClr val="FF0000"/>
                        </a:solidFill>
                        <a:effectLst/>
                      </a:endParaRPr>
                    </a:p>
                  </a:txBody>
                  <a:tcPr marL="70338" marR="70338" marT="35169" marB="35169">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US" sz="1800" dirty="0">
                          <a:solidFill>
                            <a:srgbClr val="414141"/>
                          </a:solidFill>
                          <a:effectLst/>
                        </a:rPr>
                        <a:t>Takes elements up to a specified position starting from the first element in a sequence.</a:t>
                      </a:r>
                    </a:p>
                  </a:txBody>
                  <a:tcPr marL="70338" marR="70338" marT="35169" marB="35169">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xmlns="" val="10003"/>
                  </a:ext>
                </a:extLst>
              </a:tr>
              <a:tr h="1336431">
                <a:tc>
                  <a:txBody>
                    <a:bodyPr/>
                    <a:lstStyle/>
                    <a:p>
                      <a:pPr fontAlgn="t"/>
                      <a:r>
                        <a:rPr lang="en-IN" sz="1800" dirty="0" err="1">
                          <a:solidFill>
                            <a:srgbClr val="414141"/>
                          </a:solidFill>
                          <a:effectLst/>
                        </a:rPr>
                        <a:t>TakeWhile</a:t>
                      </a:r>
                      <a:endParaRPr lang="en-IN" sz="1800" dirty="0">
                        <a:solidFill>
                          <a:srgbClr val="414141"/>
                        </a:solidFill>
                        <a:effectLst/>
                      </a:endParaRPr>
                    </a:p>
                  </a:txBody>
                  <a:tcPr marL="70338" marR="70338" marT="35169" marB="35169">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US" sz="1800" dirty="0">
                          <a:solidFill>
                            <a:srgbClr val="414141"/>
                          </a:solidFill>
                          <a:effectLst/>
                        </a:rPr>
                        <a:t>Returns elements from the first element until an element does not satisfy the condition. If the first element itself doesn't satisfy the condition then returns an empty collection.</a:t>
                      </a:r>
                    </a:p>
                  </a:txBody>
                  <a:tcPr marL="70338" marR="70338" marT="35169" marB="35169">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xmlns="" val="325203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06902" y="1351672"/>
            <a:ext cx="5718048" cy="1848728"/>
          </a:xfrm>
        </p:spPr>
        <p:txBody>
          <a:bodyPr>
            <a:normAutofit/>
          </a:bodyPr>
          <a:lstStyle/>
          <a:p>
            <a:r>
              <a:rPr lang="en-US" dirty="0" err="1"/>
              <a:t>Int</a:t>
            </a:r>
            <a:r>
              <a:rPr lang="en-US" dirty="0"/>
              <a:t> [] Numbers={10,20,30,3,45,23,7,67,35};</a:t>
            </a:r>
          </a:p>
          <a:p>
            <a:r>
              <a:rPr lang="en-US" dirty="0" err="1"/>
              <a:t>Var</a:t>
            </a:r>
            <a:r>
              <a:rPr lang="en-US" dirty="0"/>
              <a:t> result= from n in Numbers where n &lt; 5</a:t>
            </a:r>
          </a:p>
          <a:p>
            <a:r>
              <a:rPr lang="en-US" dirty="0"/>
              <a:t>		</a:t>
            </a:r>
            <a:r>
              <a:rPr lang="en-US" dirty="0" err="1"/>
              <a:t>orderBy</a:t>
            </a:r>
            <a:r>
              <a:rPr lang="en-US" dirty="0"/>
              <a:t> n</a:t>
            </a:r>
          </a:p>
          <a:p>
            <a:r>
              <a:rPr lang="en-US" dirty="0"/>
              <a:t>                                  Select  n;</a:t>
            </a:r>
          </a:p>
          <a:p>
            <a:endParaRPr lang="en-US" dirty="0"/>
          </a:p>
          <a:p>
            <a:endParaRPr lang="en-US" dirty="0"/>
          </a:p>
        </p:txBody>
      </p:sp>
      <p:sp>
        <p:nvSpPr>
          <p:cNvPr id="3" name="Title 2"/>
          <p:cNvSpPr>
            <a:spLocks noGrp="1"/>
          </p:cNvSpPr>
          <p:nvPr>
            <p:ph type="title"/>
          </p:nvPr>
        </p:nvSpPr>
        <p:spPr/>
        <p:txBody>
          <a:bodyPr/>
          <a:lstStyle/>
          <a:p>
            <a:r>
              <a:rPr lang="en-US" dirty="0"/>
              <a:t>LINQ to In Memory Objects</a:t>
            </a:r>
          </a:p>
        </p:txBody>
      </p:sp>
      <p:sp>
        <p:nvSpPr>
          <p:cNvPr id="4" name="Footer Placeholder 3"/>
          <p:cNvSpPr>
            <a:spLocks noGrp="1"/>
          </p:cNvSpPr>
          <p:nvPr>
            <p:ph type="ftr" sz="quarter" idx="11"/>
          </p:nvPr>
        </p:nvSpPr>
        <p:spPr/>
        <p:txBody>
          <a:bodyPr/>
          <a:lstStyle/>
          <a:p>
            <a:r>
              <a:rPr lang="en-US"/>
              <a:t>Excel Online Classes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524000" y="2057400"/>
            <a:ext cx="5718048" cy="533400"/>
          </a:xfrm>
        </p:spPr>
        <p:txBody>
          <a:bodyPr/>
          <a:lstStyle/>
          <a:p>
            <a:r>
              <a:rPr lang="en-US" dirty="0"/>
              <a:t>ORM class: </a:t>
            </a:r>
            <a:r>
              <a:rPr lang="en-US" dirty="0" err="1"/>
              <a:t>System.Data.Linq.DataContext</a:t>
            </a:r>
            <a:endParaRPr lang="en-US" dirty="0"/>
          </a:p>
          <a:p>
            <a:endParaRPr lang="en-US" dirty="0"/>
          </a:p>
        </p:txBody>
      </p:sp>
      <p:sp>
        <p:nvSpPr>
          <p:cNvPr id="3" name="Title 2"/>
          <p:cNvSpPr>
            <a:spLocks noGrp="1"/>
          </p:cNvSpPr>
          <p:nvPr>
            <p:ph type="title"/>
          </p:nvPr>
        </p:nvSpPr>
        <p:spPr>
          <a:xfrm>
            <a:off x="1447800" y="457200"/>
            <a:ext cx="6400800" cy="777240"/>
          </a:xfrm>
        </p:spPr>
        <p:txBody>
          <a:bodyPr/>
          <a:lstStyle/>
          <a:p>
            <a:r>
              <a:rPr lang="en-US" dirty="0" err="1"/>
              <a:t>DataContext</a:t>
            </a:r>
            <a:r>
              <a:rPr lang="en-US" dirty="0"/>
              <a:t> </a:t>
            </a:r>
            <a:r>
              <a:rPr lang="en-US" dirty="0" err="1"/>
              <a:t>Class:Object</a:t>
            </a:r>
            <a:r>
              <a:rPr lang="en-US" dirty="0"/>
              <a:t> Relational Mapping</a:t>
            </a:r>
          </a:p>
        </p:txBody>
      </p:sp>
      <p:sp>
        <p:nvSpPr>
          <p:cNvPr id="4" name="Footer Placeholder 3"/>
          <p:cNvSpPr>
            <a:spLocks noGrp="1"/>
          </p:cNvSpPr>
          <p:nvPr>
            <p:ph type="ftr" sz="quarter" idx="11"/>
          </p:nvPr>
        </p:nvSpPr>
        <p:spPr/>
        <p:txBody>
          <a:bodyPr/>
          <a:lstStyle/>
          <a:p>
            <a:r>
              <a:rPr lang="en-US"/>
              <a:t>Excel Online Classes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A01950-05C4-C08E-51BE-7B2EB61A4A59}"/>
              </a:ext>
            </a:extLst>
          </p:cNvPr>
          <p:cNvSpPr>
            <a:spLocks noGrp="1"/>
          </p:cNvSpPr>
          <p:nvPr>
            <p:ph type="title"/>
          </p:nvPr>
        </p:nvSpPr>
        <p:spPr/>
        <p:txBody>
          <a:bodyPr/>
          <a:lstStyle/>
          <a:p>
            <a:r>
              <a:rPr lang="en-US" sz="3600" b="1" i="0" dirty="0">
                <a:solidFill>
                  <a:schemeClr val="tx1"/>
                </a:solidFill>
                <a:effectLst/>
                <a:latin typeface="arial" panose="020B0604020202020204" pitchFamily="34" charset="0"/>
              </a:rPr>
              <a:t>What are the Categories of LINQ? </a:t>
            </a:r>
            <a:r>
              <a:rPr lang="en-US" b="1" i="0" dirty="0">
                <a:solidFill>
                  <a:srgbClr val="000000"/>
                </a:solidFill>
                <a:effectLst/>
                <a:latin typeface="arial" panose="020B0604020202020204" pitchFamily="34" charset="0"/>
              </a:rPr>
              <a:t>Operators?</a:t>
            </a:r>
            <a:r>
              <a:rPr lang="en-US" b="0" i="0" dirty="0">
                <a:solidFill>
                  <a:srgbClr val="3A3A3A"/>
                </a:solidFill>
                <a:effectLst/>
                <a:latin typeface="-apple-system"/>
              </a:rPr>
              <a:t/>
            </a:r>
            <a:br>
              <a:rPr lang="en-US" b="0" i="0" dirty="0">
                <a:solidFill>
                  <a:srgbClr val="3A3A3A"/>
                </a:solidFill>
                <a:effectLst/>
                <a:latin typeface="-apple-system"/>
              </a:rPr>
            </a:br>
            <a:endParaRPr lang="en-IN" dirty="0"/>
          </a:p>
        </p:txBody>
      </p:sp>
      <p:sp>
        <p:nvSpPr>
          <p:cNvPr id="3" name="Footer Placeholder 2">
            <a:extLst>
              <a:ext uri="{FF2B5EF4-FFF2-40B4-BE49-F238E27FC236}">
                <a16:creationId xmlns:a16="http://schemas.microsoft.com/office/drawing/2014/main" xmlns="" id="{0DAA5866-A9D5-D32C-8A6C-2D7057B3C0F1}"/>
              </a:ext>
            </a:extLst>
          </p:cNvPr>
          <p:cNvSpPr>
            <a:spLocks noGrp="1"/>
          </p:cNvSpPr>
          <p:nvPr>
            <p:ph type="ftr" sz="quarter" idx="11"/>
          </p:nvPr>
        </p:nvSpPr>
        <p:spPr/>
        <p:txBody>
          <a:bodyPr/>
          <a:lstStyle/>
          <a:p>
            <a:r>
              <a:rPr lang="en-US"/>
              <a:t>Excel Online Classes</a:t>
            </a:r>
          </a:p>
        </p:txBody>
      </p:sp>
      <p:sp>
        <p:nvSpPr>
          <p:cNvPr id="5" name="TextBox 4">
            <a:extLst>
              <a:ext uri="{FF2B5EF4-FFF2-40B4-BE49-F238E27FC236}">
                <a16:creationId xmlns:a16="http://schemas.microsoft.com/office/drawing/2014/main" xmlns="" id="{FF1B2234-8859-813B-8F2A-8472318FF2E2}"/>
              </a:ext>
            </a:extLst>
          </p:cNvPr>
          <p:cNvSpPr txBox="1"/>
          <p:nvPr/>
        </p:nvSpPr>
        <p:spPr>
          <a:xfrm>
            <a:off x="990600" y="1426464"/>
            <a:ext cx="4572000" cy="4801314"/>
          </a:xfrm>
          <a:prstGeom prst="rect">
            <a:avLst/>
          </a:prstGeom>
          <a:noFill/>
        </p:spPr>
        <p:txBody>
          <a:bodyPr wrap="square">
            <a:spAutoFit/>
          </a:bodyPr>
          <a:lstStyle/>
          <a:p>
            <a:pPr algn="just" fontAlgn="base"/>
            <a:r>
              <a:rPr lang="en-US" b="0" i="0" dirty="0">
                <a:effectLst/>
                <a:latin typeface="arial" panose="020B0604020202020204" pitchFamily="34" charset="0"/>
              </a:rPr>
              <a:t>In LINQ, the operators are divided into the following categories:</a:t>
            </a:r>
            <a:endParaRPr lang="en-US" b="0" i="0" dirty="0">
              <a:effectLst/>
              <a:latin typeface="-apple-system"/>
            </a:endParaRPr>
          </a:p>
          <a:p>
            <a:pPr algn="just" fontAlgn="base">
              <a:buFont typeface="+mj-lt"/>
              <a:buAutoNum type="arabicPeriod"/>
            </a:pPr>
            <a:r>
              <a:rPr lang="en-US" b="0" i="0" dirty="0">
                <a:effectLst/>
                <a:latin typeface="arial" panose="020B0604020202020204" pitchFamily="34" charset="0"/>
              </a:rPr>
              <a:t>Projection Operators</a:t>
            </a:r>
            <a:endParaRPr lang="en-US" b="0" i="0" dirty="0">
              <a:effectLst/>
              <a:latin typeface="-apple-system"/>
            </a:endParaRPr>
          </a:p>
          <a:p>
            <a:pPr algn="just" fontAlgn="base">
              <a:buFont typeface="+mj-lt"/>
              <a:buAutoNum type="arabicPeriod"/>
            </a:pPr>
            <a:r>
              <a:rPr lang="en-US" b="0" i="0" dirty="0">
                <a:effectLst/>
                <a:latin typeface="arial" panose="020B0604020202020204" pitchFamily="34" charset="0"/>
              </a:rPr>
              <a:t>Ordering Operators</a:t>
            </a:r>
            <a:endParaRPr lang="en-US" b="0" i="0" dirty="0">
              <a:effectLst/>
              <a:latin typeface="-apple-system"/>
            </a:endParaRPr>
          </a:p>
          <a:p>
            <a:pPr algn="just" fontAlgn="base">
              <a:buFont typeface="+mj-lt"/>
              <a:buAutoNum type="arabicPeriod"/>
            </a:pPr>
            <a:r>
              <a:rPr lang="en-US" b="0" i="0" dirty="0">
                <a:effectLst/>
                <a:latin typeface="arial" panose="020B0604020202020204" pitchFamily="34" charset="0"/>
              </a:rPr>
              <a:t>Filtering Operators</a:t>
            </a:r>
            <a:endParaRPr lang="en-US" b="0" i="0" dirty="0">
              <a:effectLst/>
              <a:latin typeface="-apple-system"/>
            </a:endParaRPr>
          </a:p>
          <a:p>
            <a:pPr algn="just" fontAlgn="base">
              <a:buFont typeface="+mj-lt"/>
              <a:buAutoNum type="arabicPeriod"/>
            </a:pPr>
            <a:r>
              <a:rPr lang="en-US" b="0" i="0" dirty="0">
                <a:effectLst/>
                <a:latin typeface="arial" panose="020B0604020202020204" pitchFamily="34" charset="0"/>
              </a:rPr>
              <a:t>Set Operators</a:t>
            </a:r>
            <a:endParaRPr lang="en-US" b="0" i="0" dirty="0">
              <a:effectLst/>
              <a:latin typeface="-apple-system"/>
            </a:endParaRPr>
          </a:p>
          <a:p>
            <a:pPr algn="just" fontAlgn="base">
              <a:buFont typeface="+mj-lt"/>
              <a:buAutoNum type="arabicPeriod"/>
            </a:pPr>
            <a:r>
              <a:rPr lang="en-US" b="0" i="0" dirty="0">
                <a:effectLst/>
                <a:latin typeface="arial" panose="020B0604020202020204" pitchFamily="34" charset="0"/>
              </a:rPr>
              <a:t>Quantifier Operators</a:t>
            </a:r>
            <a:endParaRPr lang="en-US" b="0" i="0" dirty="0">
              <a:effectLst/>
              <a:latin typeface="-apple-system"/>
            </a:endParaRPr>
          </a:p>
          <a:p>
            <a:pPr algn="just" fontAlgn="base">
              <a:buFont typeface="+mj-lt"/>
              <a:buAutoNum type="arabicPeriod"/>
            </a:pPr>
            <a:r>
              <a:rPr lang="en-US" b="0" i="0" dirty="0">
                <a:effectLst/>
                <a:latin typeface="arial" panose="020B0604020202020204" pitchFamily="34" charset="0"/>
              </a:rPr>
              <a:t>Grouping Operators</a:t>
            </a:r>
            <a:endParaRPr lang="en-US" b="0" i="0" dirty="0">
              <a:effectLst/>
              <a:latin typeface="-apple-system"/>
            </a:endParaRPr>
          </a:p>
          <a:p>
            <a:pPr algn="just" fontAlgn="base">
              <a:buFont typeface="+mj-lt"/>
              <a:buAutoNum type="arabicPeriod"/>
            </a:pPr>
            <a:r>
              <a:rPr lang="en-US" b="0" i="0" dirty="0">
                <a:effectLst/>
                <a:latin typeface="arial" panose="020B0604020202020204" pitchFamily="34" charset="0"/>
              </a:rPr>
              <a:t>Partitioning Operators</a:t>
            </a:r>
            <a:endParaRPr lang="en-US" b="0" i="0" dirty="0">
              <a:effectLst/>
              <a:latin typeface="-apple-system"/>
            </a:endParaRPr>
          </a:p>
          <a:p>
            <a:pPr algn="just" fontAlgn="base">
              <a:buFont typeface="+mj-lt"/>
              <a:buAutoNum type="arabicPeriod"/>
            </a:pPr>
            <a:r>
              <a:rPr lang="en-US" b="0" i="0" dirty="0">
                <a:effectLst/>
                <a:latin typeface="arial" panose="020B0604020202020204" pitchFamily="34" charset="0"/>
              </a:rPr>
              <a:t>Equality Operators</a:t>
            </a:r>
            <a:endParaRPr lang="en-US" b="0" i="0" dirty="0">
              <a:effectLst/>
              <a:latin typeface="-apple-system"/>
            </a:endParaRPr>
          </a:p>
          <a:p>
            <a:pPr algn="just" fontAlgn="base">
              <a:buFont typeface="+mj-lt"/>
              <a:buAutoNum type="arabicPeriod"/>
            </a:pPr>
            <a:r>
              <a:rPr lang="en-US" b="0" i="0" dirty="0">
                <a:effectLst/>
                <a:latin typeface="arial" panose="020B0604020202020204" pitchFamily="34" charset="0"/>
              </a:rPr>
              <a:t>Element Operators</a:t>
            </a:r>
            <a:endParaRPr lang="en-US" b="0" i="0" dirty="0">
              <a:effectLst/>
              <a:latin typeface="-apple-system"/>
            </a:endParaRPr>
          </a:p>
          <a:p>
            <a:pPr algn="just" fontAlgn="base">
              <a:buFont typeface="+mj-lt"/>
              <a:buAutoNum type="arabicPeriod"/>
            </a:pPr>
            <a:r>
              <a:rPr lang="en-US" b="0" i="0" dirty="0">
                <a:effectLst/>
                <a:latin typeface="arial" panose="020B0604020202020204" pitchFamily="34" charset="0"/>
              </a:rPr>
              <a:t>Conversion Operators</a:t>
            </a:r>
            <a:endParaRPr lang="en-US" b="0" i="0" dirty="0">
              <a:effectLst/>
              <a:latin typeface="-apple-system"/>
            </a:endParaRPr>
          </a:p>
          <a:p>
            <a:pPr algn="just" fontAlgn="base">
              <a:buFont typeface="+mj-lt"/>
              <a:buAutoNum type="arabicPeriod"/>
            </a:pPr>
            <a:r>
              <a:rPr lang="en-US" b="0" i="0" dirty="0">
                <a:effectLst/>
                <a:latin typeface="arial" panose="020B0604020202020204" pitchFamily="34" charset="0"/>
              </a:rPr>
              <a:t>Concatenation Operators</a:t>
            </a:r>
            <a:endParaRPr lang="en-US" b="0" i="0" dirty="0">
              <a:effectLst/>
              <a:latin typeface="-apple-system"/>
            </a:endParaRPr>
          </a:p>
          <a:p>
            <a:pPr algn="just" fontAlgn="base">
              <a:buFont typeface="+mj-lt"/>
              <a:buAutoNum type="arabicPeriod"/>
            </a:pPr>
            <a:r>
              <a:rPr lang="en-US" b="0" i="0" dirty="0">
                <a:effectLst/>
                <a:latin typeface="arial" panose="020B0604020202020204" pitchFamily="34" charset="0"/>
              </a:rPr>
              <a:t>Aggregation Operators</a:t>
            </a:r>
            <a:endParaRPr lang="en-US" b="0" i="0" dirty="0">
              <a:effectLst/>
              <a:latin typeface="-apple-system"/>
            </a:endParaRPr>
          </a:p>
          <a:p>
            <a:pPr algn="just" fontAlgn="base">
              <a:buFont typeface="+mj-lt"/>
              <a:buAutoNum type="arabicPeriod"/>
            </a:pPr>
            <a:r>
              <a:rPr lang="en-US" b="0" i="0" dirty="0">
                <a:effectLst/>
                <a:latin typeface="arial" panose="020B0604020202020204" pitchFamily="34" charset="0"/>
              </a:rPr>
              <a:t>Generation Operators</a:t>
            </a:r>
            <a:endParaRPr lang="en-US" b="0" i="0" dirty="0">
              <a:effectLst/>
              <a:latin typeface="-apple-system"/>
            </a:endParaRPr>
          </a:p>
          <a:p>
            <a:pPr algn="just" fontAlgn="base">
              <a:buFont typeface="+mj-lt"/>
              <a:buAutoNum type="arabicPeriod"/>
            </a:pPr>
            <a:r>
              <a:rPr lang="en-US" b="0" i="0" dirty="0">
                <a:effectLst/>
                <a:latin typeface="arial" panose="020B0604020202020204" pitchFamily="34" charset="0"/>
              </a:rPr>
              <a:t>Join Operators</a:t>
            </a:r>
            <a:endParaRPr lang="en-US" b="0" i="0" dirty="0">
              <a:effectLst/>
              <a:latin typeface="-apple-system"/>
            </a:endParaRPr>
          </a:p>
          <a:p>
            <a:pPr algn="just" fontAlgn="base">
              <a:buFont typeface="+mj-lt"/>
              <a:buAutoNum type="arabicPeriod"/>
            </a:pPr>
            <a:r>
              <a:rPr lang="en-US" b="0" i="0" dirty="0">
                <a:effectLst/>
                <a:latin typeface="arial" panose="020B0604020202020204" pitchFamily="34" charset="0"/>
              </a:rPr>
              <a:t>Custom Sequence Operators</a:t>
            </a:r>
            <a:endParaRPr lang="en-US" b="0" i="0" dirty="0">
              <a:effectLst/>
              <a:latin typeface="-apple-system"/>
            </a:endParaRPr>
          </a:p>
        </p:txBody>
      </p:sp>
    </p:spTree>
    <p:extLst>
      <p:ext uri="{BB962C8B-B14F-4D97-AF65-F5344CB8AC3E}">
        <p14:creationId xmlns:p14="http://schemas.microsoft.com/office/powerpoint/2010/main" xmlns="" val="911425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xmlns="" id="{70DCA407-0026-34D7-6266-6800813EDF83}"/>
              </a:ext>
            </a:extLst>
          </p:cNvPr>
          <p:cNvSpPr>
            <a:spLocks noGrp="1"/>
          </p:cNvSpPr>
          <p:nvPr>
            <p:ph type="ftr" sz="quarter" idx="11"/>
          </p:nvPr>
        </p:nvSpPr>
        <p:spPr/>
        <p:txBody>
          <a:bodyPr/>
          <a:lstStyle/>
          <a:p>
            <a:r>
              <a:rPr lang="en-US"/>
              <a:t>Excel Online Classes</a:t>
            </a:r>
          </a:p>
        </p:txBody>
      </p:sp>
      <p:sp>
        <p:nvSpPr>
          <p:cNvPr id="5" name="TextBox 4">
            <a:extLst>
              <a:ext uri="{FF2B5EF4-FFF2-40B4-BE49-F238E27FC236}">
                <a16:creationId xmlns:a16="http://schemas.microsoft.com/office/drawing/2014/main" xmlns="" id="{8B529314-83A2-47FC-C056-1D5AC60545F4}"/>
              </a:ext>
            </a:extLst>
          </p:cNvPr>
          <p:cNvSpPr txBox="1"/>
          <p:nvPr/>
        </p:nvSpPr>
        <p:spPr>
          <a:xfrm>
            <a:off x="1066800" y="3414860"/>
            <a:ext cx="4572000" cy="954107"/>
          </a:xfrm>
          <a:prstGeom prst="rect">
            <a:avLst/>
          </a:prstGeom>
          <a:noFill/>
        </p:spPr>
        <p:txBody>
          <a:bodyPr wrap="square">
            <a:spAutoFit/>
          </a:bodyPr>
          <a:lstStyle/>
          <a:p>
            <a:pPr marL="342900" indent="-342900">
              <a:buFont typeface="+mj-lt"/>
              <a:buAutoNum type="arabicPeriod"/>
            </a:pPr>
            <a:r>
              <a:rPr lang="en-IN" sz="2800" dirty="0"/>
              <a:t>Select</a:t>
            </a:r>
          </a:p>
          <a:p>
            <a:pPr marL="342900" indent="-342900">
              <a:buFont typeface="+mj-lt"/>
              <a:buAutoNum type="arabicPeriod"/>
            </a:pPr>
            <a:r>
              <a:rPr lang="en-IN" sz="2800" dirty="0" err="1"/>
              <a:t>SelectMany</a:t>
            </a:r>
            <a:endParaRPr lang="en-IN" sz="2800" dirty="0"/>
          </a:p>
        </p:txBody>
      </p:sp>
      <p:sp>
        <p:nvSpPr>
          <p:cNvPr id="8" name="Title 7">
            <a:extLst>
              <a:ext uri="{FF2B5EF4-FFF2-40B4-BE49-F238E27FC236}">
                <a16:creationId xmlns:a16="http://schemas.microsoft.com/office/drawing/2014/main" xmlns="" id="{20E05C8F-0012-E97F-D9E1-E0D8BCE01165}"/>
              </a:ext>
            </a:extLst>
          </p:cNvPr>
          <p:cNvSpPr>
            <a:spLocks noGrp="1"/>
          </p:cNvSpPr>
          <p:nvPr>
            <p:ph type="title"/>
          </p:nvPr>
        </p:nvSpPr>
        <p:spPr/>
        <p:txBody>
          <a:bodyPr/>
          <a:lstStyle/>
          <a:p>
            <a:pPr fontAlgn="base"/>
            <a:r>
              <a:rPr lang="en-US" b="1" i="0" dirty="0">
                <a:effectLst/>
                <a:latin typeface="arial" panose="020B0604020202020204" pitchFamily="34" charset="0"/>
              </a:rPr>
              <a:t>What are Projection Methods or Operators available in LINQ?</a:t>
            </a:r>
            <a:r>
              <a:rPr lang="en-US" b="0" i="0" dirty="0">
                <a:effectLst/>
                <a:latin typeface="-apple-system"/>
              </a:rPr>
              <a:t/>
            </a:r>
            <a:br>
              <a:rPr lang="en-US" b="0" i="0" dirty="0">
                <a:effectLst/>
                <a:latin typeface="-apple-system"/>
              </a:rPr>
            </a:br>
            <a:r>
              <a:rPr lang="en-US" b="0" i="0" dirty="0">
                <a:effectLst/>
                <a:latin typeface="arial" panose="020B0604020202020204" pitchFamily="34" charset="0"/>
              </a:rPr>
              <a:t>There are two methods available in projection</a:t>
            </a:r>
            <a:endParaRPr lang="en-IN" dirty="0"/>
          </a:p>
        </p:txBody>
      </p:sp>
    </p:spTree>
    <p:extLst>
      <p:ext uri="{BB962C8B-B14F-4D97-AF65-F5344CB8AC3E}">
        <p14:creationId xmlns:p14="http://schemas.microsoft.com/office/powerpoint/2010/main" xmlns="" val="16298704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2567</TotalTime>
  <Words>852</Words>
  <Application>Microsoft Office PowerPoint</Application>
  <PresentationFormat>On-screen Show (4:3)</PresentationFormat>
  <Paragraphs>131</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Metro</vt:lpstr>
      <vt:lpstr>LINQ ARCHITECTURE</vt:lpstr>
      <vt:lpstr>Features of Language Integerated Query</vt:lpstr>
      <vt:lpstr>Query Operators </vt:lpstr>
      <vt:lpstr>General Syntax of LINQ Query</vt:lpstr>
      <vt:lpstr>Skip,SkipWhile,Take,TakeWhile</vt:lpstr>
      <vt:lpstr>LINQ to In Memory Objects</vt:lpstr>
      <vt:lpstr>DataContext Class:Object Relational Mapping</vt:lpstr>
      <vt:lpstr>What are the Categories of LINQ? Operators? </vt:lpstr>
      <vt:lpstr>What are Projection Methods or Operators available in LINQ? There are two methods available in projection</vt:lpstr>
      <vt:lpstr>What is Linq SelectMany? </vt:lpstr>
      <vt:lpstr>What is Filtering? </vt:lpstr>
      <vt:lpstr>Example:</vt:lpstr>
      <vt:lpstr>Methods For Aggregate Function</vt:lpstr>
      <vt:lpstr>What are the LINQ Quantifier? Operations? </vt:lpstr>
      <vt:lpstr>First Method in Linq:   </vt:lpstr>
      <vt:lpstr>FirstOrDefault Method in Linq: </vt:lpstr>
      <vt:lpstr>Single Method in Linq:  </vt:lpstr>
      <vt:lpstr>SingleOrDefault Method in Linq: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HP</cp:lastModifiedBy>
  <cp:revision>38</cp:revision>
  <dcterms:created xsi:type="dcterms:W3CDTF">2016-06-13T14:34:38Z</dcterms:created>
  <dcterms:modified xsi:type="dcterms:W3CDTF">2023-07-12T06:34:07Z</dcterms:modified>
</cp:coreProperties>
</file>