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66" r:id="rId3"/>
    <p:sldId id="267" r:id="rId4"/>
    <p:sldId id="268" r:id="rId5"/>
    <p:sldId id="269" r:id="rId6"/>
    <p:sldId id="270" r:id="rId7"/>
    <p:sldId id="271" r:id="rId8"/>
    <p:sldId id="272" r:id="rId9"/>
    <p:sldId id="273" r:id="rId10"/>
    <p:sldId id="262" r:id="rId11"/>
    <p:sldId id="263" r:id="rId12"/>
    <p:sldId id="265" r:id="rId13"/>
    <p:sldId id="264" r:id="rId14"/>
    <p:sldId id="274"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xmlns="" id="{D263A75F-78DF-42A9-BC21-1C7D5E55C115}"/>
              </a:ext>
            </a:extLst>
          </p:cNvPr>
          <p:cNvPicPr>
            <a:picLocks noChangeAspect="1"/>
          </p:cNvPicPr>
          <p:nvPr/>
        </p:nvPicPr>
        <p:blipFill>
          <a:blip r:embed="rId2" cstate="print">
            <a:biLevel thresh="25000"/>
            <a:extLst>
              <a:ext uri="{28A0092B-C50C-407E-A947-70E740481C1C}">
                <a14:useLocalDpi xmlns:a14="http://schemas.microsoft.com/office/drawing/2010/main" xmlns=""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xmlns=""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xmlns=""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xmlns=""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xmlns=""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xmlns="" id="{0F325318-E234-4F36-8B87-16BA513E587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xmlns="" id="{33C151AA-4A07-419B-9ED6-CEF6AC61C135}"/>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xmlns=""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D3A3C5C8-6BE2-42E9-8B5A-2ED21D041198}"/>
              </a:ext>
            </a:extLst>
          </p:cNvPr>
          <p:cNvSpPr>
            <a:spLocks noGrp="1"/>
          </p:cNvSpPr>
          <p:nvPr>
            <p:ph type="dt" sz="half" idx="10"/>
          </p:nvPr>
        </p:nvSpPr>
        <p:spPr/>
        <p:txBody>
          <a:bodyPr/>
          <a:lstStyle/>
          <a:p>
            <a:fld id="{D2474CCF-98B4-411A-8810-C31E8C29E19B}" type="datetimeFigureOut">
              <a:rPr lang="en-US" smtClean="0"/>
              <a:pPr/>
              <a:t>5/2/2023</a:t>
            </a:fld>
            <a:endParaRPr lang="en-US"/>
          </a:p>
        </p:txBody>
      </p:sp>
      <p:sp>
        <p:nvSpPr>
          <p:cNvPr id="5" name="Footer Placeholder 4">
            <a:extLst>
              <a:ext uri="{FF2B5EF4-FFF2-40B4-BE49-F238E27FC236}">
                <a16:creationId xmlns:a16="http://schemas.microsoft.com/office/drawing/2014/main" xmlns=""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6F695F3-58FF-4760-B1DC-C5025EA66D87}"/>
              </a:ext>
            </a:extLst>
          </p:cNvPr>
          <p:cNvSpPr>
            <a:spLocks noGrp="1"/>
          </p:cNvSpPr>
          <p:nvPr>
            <p:ph type="sldNum" sz="quarter" idx="12"/>
          </p:nvPr>
        </p:nvSpPr>
        <p:spPr/>
        <p:txBody>
          <a:bodyPr/>
          <a:lstStyle/>
          <a:p>
            <a:fld id="{A1FD0E78-183D-4F7D-A18B-8A4BED7B6988}" type="slidenum">
              <a:rPr lang="en-US" smtClean="0"/>
              <a:pPr/>
              <a:t>‹#›</a:t>
            </a:fld>
            <a:endParaRPr lang="en-US"/>
          </a:p>
        </p:txBody>
      </p:sp>
      <p:cxnSp>
        <p:nvCxnSpPr>
          <p:cNvPr id="17" name="Straight Connector 16">
            <a:extLst>
              <a:ext uri="{FF2B5EF4-FFF2-40B4-BE49-F238E27FC236}">
                <a16:creationId xmlns:a16="http://schemas.microsoft.com/office/drawing/2014/main" xmlns=""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xmlns=""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xmlns=""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5C29AF55-8DB4-4235-B18B-7CA1658AEA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AF36DFF-55B4-41FE-BF5D-FC115ECB708B}"/>
              </a:ext>
            </a:extLst>
          </p:cNvPr>
          <p:cNvSpPr>
            <a:spLocks noGrp="1"/>
          </p:cNvSpPr>
          <p:nvPr>
            <p:ph type="dt" sz="half" idx="10"/>
          </p:nvPr>
        </p:nvSpPr>
        <p:spPr/>
        <p:txBody>
          <a:bodyPr/>
          <a:lstStyle/>
          <a:p>
            <a:fld id="{D2474CCF-98B4-411A-8810-C31E8C29E19B}" type="datetimeFigureOut">
              <a:rPr lang="en-US" smtClean="0"/>
              <a:pPr/>
              <a:t>5/2/2023</a:t>
            </a:fld>
            <a:endParaRPr lang="en-US"/>
          </a:p>
        </p:txBody>
      </p:sp>
      <p:sp>
        <p:nvSpPr>
          <p:cNvPr id="5" name="Footer Placeholder 4">
            <a:extLst>
              <a:ext uri="{FF2B5EF4-FFF2-40B4-BE49-F238E27FC236}">
                <a16:creationId xmlns:a16="http://schemas.microsoft.com/office/drawing/2014/main" xmlns=""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A3476E6-F3EA-4F13-B40F-1978B532D33E}"/>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03DBD61-8BBB-4413-B521-69C6BA2EBD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3B486CF-3404-43E2-AAB7-B052FC466837}"/>
              </a:ext>
            </a:extLst>
          </p:cNvPr>
          <p:cNvSpPr>
            <a:spLocks noGrp="1"/>
          </p:cNvSpPr>
          <p:nvPr>
            <p:ph type="dt" sz="half" idx="10"/>
          </p:nvPr>
        </p:nvSpPr>
        <p:spPr/>
        <p:txBody>
          <a:bodyPr/>
          <a:lstStyle/>
          <a:p>
            <a:fld id="{D2474CCF-98B4-411A-8810-C31E8C29E19B}" type="datetimeFigureOut">
              <a:rPr lang="en-US" smtClean="0"/>
              <a:pPr/>
              <a:t>5/2/2023</a:t>
            </a:fld>
            <a:endParaRPr lang="en-US"/>
          </a:p>
        </p:txBody>
      </p:sp>
      <p:sp>
        <p:nvSpPr>
          <p:cNvPr id="5" name="Footer Placeholder 4">
            <a:extLst>
              <a:ext uri="{FF2B5EF4-FFF2-40B4-BE49-F238E27FC236}">
                <a16:creationId xmlns:a16="http://schemas.microsoft.com/office/drawing/2014/main" xmlns=""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3356B10-E457-4193-8E4C-4179814527ED}"/>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xmlns=""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xmlns=""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xmlns=""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xmlns="" id="{B9CD68B3-2898-4D6B-B5C2-F62D51C485D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xmlns=""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xmlns="" id="{289441B2-4EF5-4599-887F-42F7A59ADD20}"/>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xmlns=""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xmlns=""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xmlns=""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C68B0C41-3748-45BA-AC12-3356750D6CCC}"/>
              </a:ext>
            </a:extLst>
          </p:cNvPr>
          <p:cNvSpPr>
            <a:spLocks noGrp="1"/>
          </p:cNvSpPr>
          <p:nvPr>
            <p:ph type="dt" sz="half" idx="10"/>
          </p:nvPr>
        </p:nvSpPr>
        <p:spPr/>
        <p:txBody>
          <a:bodyPr/>
          <a:lstStyle/>
          <a:p>
            <a:fld id="{D2474CCF-98B4-411A-8810-C31E8C29E19B}" type="datetimeFigureOut">
              <a:rPr lang="en-US" smtClean="0"/>
              <a:pPr/>
              <a:t>5/2/2023</a:t>
            </a:fld>
            <a:endParaRPr lang="en-US"/>
          </a:p>
        </p:txBody>
      </p:sp>
      <p:sp>
        <p:nvSpPr>
          <p:cNvPr id="5" name="Footer Placeholder 4">
            <a:extLst>
              <a:ext uri="{FF2B5EF4-FFF2-40B4-BE49-F238E27FC236}">
                <a16:creationId xmlns:a16="http://schemas.microsoft.com/office/drawing/2014/main" xmlns=""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1E8E2F2-0AF5-4302-9483-8FB2AC4A12E3}"/>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xmlns="" id="{07792D18-2682-4285-9429-837643BCD1C7}"/>
              </a:ext>
            </a:extLst>
          </p:cNvPr>
          <p:cNvPicPr>
            <a:picLocks noChangeAspect="1"/>
          </p:cNvPicPr>
          <p:nvPr/>
        </p:nvPicPr>
        <p:blipFill>
          <a:blip r:embed="rId2" cstate="print">
            <a:biLevel thresh="25000"/>
            <a:extLst>
              <a:ext uri="{28A0092B-C50C-407E-A947-70E740481C1C}">
                <a14:useLocalDpi xmlns:a14="http://schemas.microsoft.com/office/drawing/2010/main" xmlns=""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xmlns=""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xmlns=""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xmlns=""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xmlns=""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xmlns=""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6052890-A463-40F0-8781-AB9ECF34701B}"/>
              </a:ext>
            </a:extLst>
          </p:cNvPr>
          <p:cNvSpPr>
            <a:spLocks noGrp="1"/>
          </p:cNvSpPr>
          <p:nvPr>
            <p:ph type="dt" sz="half" idx="10"/>
          </p:nvPr>
        </p:nvSpPr>
        <p:spPr/>
        <p:txBody>
          <a:bodyPr/>
          <a:lstStyle/>
          <a:p>
            <a:fld id="{D2474CCF-98B4-411A-8810-C31E8C29E19B}" type="datetimeFigureOut">
              <a:rPr lang="en-US" smtClean="0"/>
              <a:pPr/>
              <a:t>5/2/2023</a:t>
            </a:fld>
            <a:endParaRPr lang="en-US"/>
          </a:p>
        </p:txBody>
      </p:sp>
      <p:sp>
        <p:nvSpPr>
          <p:cNvPr id="5" name="Footer Placeholder 4">
            <a:extLst>
              <a:ext uri="{FF2B5EF4-FFF2-40B4-BE49-F238E27FC236}">
                <a16:creationId xmlns:a16="http://schemas.microsoft.com/office/drawing/2014/main" xmlns=""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0C98516-7864-4AE1-84EA-04757DF14368}"/>
              </a:ext>
            </a:extLst>
          </p:cNvPr>
          <p:cNvSpPr>
            <a:spLocks noGrp="1"/>
          </p:cNvSpPr>
          <p:nvPr>
            <p:ph type="sldNum" sz="quarter" idx="12"/>
          </p:nvPr>
        </p:nvSpPr>
        <p:spPr/>
        <p:txBody>
          <a:bodyPr/>
          <a:lstStyle/>
          <a:p>
            <a:fld id="{A1FD0E78-183D-4F7D-A18B-8A4BED7B6988}" type="slidenum">
              <a:rPr lang="en-US" smtClean="0"/>
              <a:pPr/>
              <a:t>‹#›</a:t>
            </a:fld>
            <a:endParaRPr lang="en-US"/>
          </a:p>
        </p:txBody>
      </p:sp>
      <p:cxnSp>
        <p:nvCxnSpPr>
          <p:cNvPr id="14" name="Straight Connector 13">
            <a:extLst>
              <a:ext uri="{FF2B5EF4-FFF2-40B4-BE49-F238E27FC236}">
                <a16:creationId xmlns:a16="http://schemas.microsoft.com/office/drawing/2014/main" xmlns=""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xmlns=""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xmlns=""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xmlns=""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xmlns="" id="{5ACF1E32-F9E6-49E7-B655-4856AC619B3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xmlns=""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7E56A77-566F-415D-85B3-C170D979EF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B022F81A-5D76-4DBF-9DF9-92CD90E706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F71F8005-F81C-45EB-B6F5-872E765EC87A}"/>
              </a:ext>
            </a:extLst>
          </p:cNvPr>
          <p:cNvSpPr>
            <a:spLocks noGrp="1"/>
          </p:cNvSpPr>
          <p:nvPr>
            <p:ph type="dt" sz="half" idx="10"/>
          </p:nvPr>
        </p:nvSpPr>
        <p:spPr/>
        <p:txBody>
          <a:bodyPr/>
          <a:lstStyle/>
          <a:p>
            <a:fld id="{D2474CCF-98B4-411A-8810-C31E8C29E19B}" type="datetimeFigureOut">
              <a:rPr lang="en-US" smtClean="0"/>
              <a:pPr/>
              <a:t>5/2/2023</a:t>
            </a:fld>
            <a:endParaRPr lang="en-US"/>
          </a:p>
        </p:txBody>
      </p:sp>
      <p:sp>
        <p:nvSpPr>
          <p:cNvPr id="6" name="Footer Placeholder 5">
            <a:extLst>
              <a:ext uri="{FF2B5EF4-FFF2-40B4-BE49-F238E27FC236}">
                <a16:creationId xmlns:a16="http://schemas.microsoft.com/office/drawing/2014/main" xmlns=""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8B69BF3-2B4A-42F7-B934-99F11627F82D}"/>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xmlns=""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xmlns=""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xmlns=""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xmlns="" id="{CE0FBF31-43A4-4034-8688-BF6697211B6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xmlns=""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0C84E1E-AD39-414E-A630-BB5F20BC8A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4C4A9DA-01AC-4343-9532-A824358CD6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CA9BA755-AEE2-4001-8DE6-415A8DBF9673}"/>
              </a:ext>
            </a:extLst>
          </p:cNvPr>
          <p:cNvSpPr>
            <a:spLocks noGrp="1"/>
          </p:cNvSpPr>
          <p:nvPr>
            <p:ph type="dt" sz="half" idx="10"/>
          </p:nvPr>
        </p:nvSpPr>
        <p:spPr/>
        <p:txBody>
          <a:bodyPr/>
          <a:lstStyle/>
          <a:p>
            <a:fld id="{D2474CCF-98B4-411A-8810-C31E8C29E19B}" type="datetimeFigureOut">
              <a:rPr lang="en-US" smtClean="0"/>
              <a:pPr/>
              <a:t>5/2/2023</a:t>
            </a:fld>
            <a:endParaRPr lang="en-US"/>
          </a:p>
        </p:txBody>
      </p:sp>
      <p:sp>
        <p:nvSpPr>
          <p:cNvPr id="8" name="Footer Placeholder 7">
            <a:extLst>
              <a:ext uri="{FF2B5EF4-FFF2-40B4-BE49-F238E27FC236}">
                <a16:creationId xmlns:a16="http://schemas.microsoft.com/office/drawing/2014/main" xmlns=""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19B297C-3F38-49A1-953B-17E3F6F667AE}"/>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xmlns=""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xmlns=""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xmlns=""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xmlns="" id="{64C8E1E0-E974-41E1-9F43-DEF84D8A1F22}"/>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xmlns=""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8027F37E-14E1-44B3-BCD8-AEBD153A14BA}"/>
              </a:ext>
            </a:extLst>
          </p:cNvPr>
          <p:cNvSpPr>
            <a:spLocks noGrp="1"/>
          </p:cNvSpPr>
          <p:nvPr>
            <p:ph type="dt" sz="half" idx="10"/>
          </p:nvPr>
        </p:nvSpPr>
        <p:spPr/>
        <p:txBody>
          <a:bodyPr/>
          <a:lstStyle/>
          <a:p>
            <a:fld id="{D2474CCF-98B4-411A-8810-C31E8C29E19B}" type="datetimeFigureOut">
              <a:rPr lang="en-US" smtClean="0"/>
              <a:pPr/>
              <a:t>5/2/2023</a:t>
            </a:fld>
            <a:endParaRPr lang="en-US"/>
          </a:p>
        </p:txBody>
      </p:sp>
      <p:sp>
        <p:nvSpPr>
          <p:cNvPr id="4" name="Footer Placeholder 3">
            <a:extLst>
              <a:ext uri="{FF2B5EF4-FFF2-40B4-BE49-F238E27FC236}">
                <a16:creationId xmlns:a16="http://schemas.microsoft.com/office/drawing/2014/main" xmlns=""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0D82C6C-9BFE-4C90-A547-8C325C55EAA2}"/>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xmlns=""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xmlns=""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xmlns=""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xmlns="" id="{16EAC91E-9BE5-4729-AA9E-F5E9394A8D1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xmlns="" id="{7839A89A-4F67-468F-80FE-0E3680B1A7D2}"/>
              </a:ext>
            </a:extLst>
          </p:cNvPr>
          <p:cNvSpPr>
            <a:spLocks noGrp="1"/>
          </p:cNvSpPr>
          <p:nvPr>
            <p:ph type="dt" sz="half" idx="10"/>
          </p:nvPr>
        </p:nvSpPr>
        <p:spPr/>
        <p:txBody>
          <a:bodyPr/>
          <a:lstStyle/>
          <a:p>
            <a:fld id="{D2474CCF-98B4-411A-8810-C31E8C29E19B}" type="datetimeFigureOut">
              <a:rPr lang="en-US" smtClean="0"/>
              <a:pPr/>
              <a:t>5/2/2023</a:t>
            </a:fld>
            <a:endParaRPr lang="en-US"/>
          </a:p>
        </p:txBody>
      </p:sp>
      <p:sp>
        <p:nvSpPr>
          <p:cNvPr id="3" name="Footer Placeholder 2">
            <a:extLst>
              <a:ext uri="{FF2B5EF4-FFF2-40B4-BE49-F238E27FC236}">
                <a16:creationId xmlns:a16="http://schemas.microsoft.com/office/drawing/2014/main" xmlns=""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706AE299-AC97-4CB0-8712-61CB13DAB778}"/>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0B125E7-FC1E-4111-8E29-520E9E6AFC29}"/>
              </a:ext>
            </a:extLst>
          </p:cNvPr>
          <p:cNvSpPr>
            <a:spLocks noGrp="1"/>
          </p:cNvSpPr>
          <p:nvPr>
            <p:ph type="dt" sz="half" idx="10"/>
          </p:nvPr>
        </p:nvSpPr>
        <p:spPr/>
        <p:txBody>
          <a:bodyPr/>
          <a:lstStyle/>
          <a:p>
            <a:fld id="{D2474CCF-98B4-411A-8810-C31E8C29E19B}" type="datetimeFigureOut">
              <a:rPr lang="en-US" smtClean="0"/>
              <a:pPr/>
              <a:t>5/2/2023</a:t>
            </a:fld>
            <a:endParaRPr lang="en-US"/>
          </a:p>
        </p:txBody>
      </p:sp>
      <p:sp>
        <p:nvSpPr>
          <p:cNvPr id="6" name="Footer Placeholder 5">
            <a:extLst>
              <a:ext uri="{FF2B5EF4-FFF2-40B4-BE49-F238E27FC236}">
                <a16:creationId xmlns:a16="http://schemas.microsoft.com/office/drawing/2014/main" xmlns=""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24D1209-8122-481B-93F3-CD9D18358AD5}"/>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64AF84C-0554-4D2A-95E2-84C361AAEDFA}"/>
              </a:ext>
            </a:extLst>
          </p:cNvPr>
          <p:cNvSpPr>
            <a:spLocks noGrp="1"/>
          </p:cNvSpPr>
          <p:nvPr>
            <p:ph type="dt" sz="half" idx="10"/>
          </p:nvPr>
        </p:nvSpPr>
        <p:spPr/>
        <p:txBody>
          <a:bodyPr/>
          <a:lstStyle/>
          <a:p>
            <a:fld id="{D2474CCF-98B4-411A-8810-C31E8C29E19B}" type="datetimeFigureOut">
              <a:rPr lang="en-US" smtClean="0"/>
              <a:pPr/>
              <a:t>5/2/2023</a:t>
            </a:fld>
            <a:endParaRPr lang="en-US"/>
          </a:p>
        </p:txBody>
      </p:sp>
      <p:sp>
        <p:nvSpPr>
          <p:cNvPr id="6" name="Footer Placeholder 5">
            <a:extLst>
              <a:ext uri="{FF2B5EF4-FFF2-40B4-BE49-F238E27FC236}">
                <a16:creationId xmlns:a16="http://schemas.microsoft.com/office/drawing/2014/main" xmlns=""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40C9E27-8F16-42E6-B25A-6357B56B30CB}"/>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pPr/>
              <a:t>5/2/2023</a:t>
            </a:fld>
            <a:endParaRPr lang="en-US"/>
          </a:p>
        </p:txBody>
      </p:sp>
      <p:sp>
        <p:nvSpPr>
          <p:cNvPr id="5" name="Footer Placeholder 4">
            <a:extLst>
              <a:ext uri="{FF2B5EF4-FFF2-40B4-BE49-F238E27FC236}">
                <a16:creationId xmlns:a16="http://schemas.microsoft.com/office/drawing/2014/main" xmlns=""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www.toolsqa.com/software-testing/software-development-life-cycle/"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toolsqa.com/software-testing/test-levels/" TargetMode="External"/><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learn.microsoft.com/en-us/aspnet/core/test/load-tests" TargetMode="External"/><Relationship Id="rId2" Type="http://schemas.openxmlformats.org/officeDocument/2006/relationships/hyperlink" Target="https://learn.microsoft.com/en-us/dotnet/core/testing/"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learn.microsoft.com/en-us/dotnet/fsharp/" TargetMode="External"/><Relationship Id="rId2" Type="http://schemas.openxmlformats.org/officeDocument/2006/relationships/hyperlink" Target="https://learn.microsoft.com/en-us/dotnet/csharp/" TargetMode="External"/><Relationship Id="rId1" Type="http://schemas.openxmlformats.org/officeDocument/2006/relationships/slideLayout" Target="../slideLayouts/slideLayout6.xml"/><Relationship Id="rId4" Type="http://schemas.openxmlformats.org/officeDocument/2006/relationships/hyperlink" Target="https://learn.microsoft.com/en-us/dotnet/visual-basic/"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0F88C2-D62C-496E-8359-A6E42ABBE5C2}"/>
              </a:ext>
            </a:extLst>
          </p:cNvPr>
          <p:cNvSpPr>
            <a:spLocks noGrp="1"/>
          </p:cNvSpPr>
          <p:nvPr>
            <p:ph type="ctrTitle"/>
          </p:nvPr>
        </p:nvSpPr>
        <p:spPr/>
        <p:txBody>
          <a:bodyPr/>
          <a:lstStyle/>
          <a:p>
            <a:pPr fontAlgn="base"/>
            <a:r>
              <a:rPr lang="en-IN" b="1" dirty="0" err="1">
                <a:solidFill>
                  <a:srgbClr val="1D1C29"/>
                </a:solidFill>
                <a:latin typeface="Maax"/>
              </a:rPr>
              <a:t>Nunit</a:t>
            </a:r>
            <a:r>
              <a:rPr lang="en-IN" b="1" dirty="0">
                <a:solidFill>
                  <a:srgbClr val="1D1C29"/>
                </a:solidFill>
                <a:latin typeface="Maax"/>
              </a:rPr>
              <a:t> Testing in C#</a:t>
            </a:r>
            <a:endParaRPr lang="en-IN" b="1" i="0" dirty="0">
              <a:solidFill>
                <a:srgbClr val="1D1C29"/>
              </a:solidFill>
              <a:effectLst/>
              <a:latin typeface="Maax"/>
            </a:endParaRPr>
          </a:p>
        </p:txBody>
      </p:sp>
      <p:sp>
        <p:nvSpPr>
          <p:cNvPr id="3" name="Subtitle 2">
            <a:extLst>
              <a:ext uri="{FF2B5EF4-FFF2-40B4-BE49-F238E27FC236}">
                <a16:creationId xmlns:a16="http://schemas.microsoft.com/office/drawing/2014/main" xmlns="" id="{D66627D2-8B6B-4DCC-9D83-1FA969EFAFA0}"/>
              </a:ext>
            </a:extLst>
          </p:cNvPr>
          <p:cNvSpPr>
            <a:spLocks noGrp="1"/>
          </p:cNvSpPr>
          <p:nvPr>
            <p:ph type="subTitle" idx="1"/>
          </p:nvPr>
        </p:nvSpPr>
        <p:spPr/>
        <p:txBody>
          <a:bodyPr>
            <a:normAutofit/>
          </a:bodyPr>
          <a:lstStyle/>
          <a:p>
            <a:r>
              <a:rPr lang="en-US" dirty="0"/>
              <a:t>Sarita Lad</a:t>
            </a:r>
          </a:p>
          <a:p>
            <a:r>
              <a:rPr lang="en-US" sz="1800" dirty="0">
                <a:solidFill>
                  <a:schemeClr val="tx1">
                    <a:lumMod val="50000"/>
                    <a:lumOff val="50000"/>
                  </a:schemeClr>
                </a:solidFill>
              </a:rPr>
              <a:t>DATE</a:t>
            </a:r>
          </a:p>
        </p:txBody>
      </p:sp>
    </p:spTree>
    <p:extLst>
      <p:ext uri="{BB962C8B-B14F-4D97-AF65-F5344CB8AC3E}">
        <p14:creationId xmlns:p14="http://schemas.microsoft.com/office/powerpoint/2010/main" xmlns="" val="926091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33AFC-C220-4038-ACF0-E5D4B3B57FD0}"/>
              </a:ext>
            </a:extLst>
          </p:cNvPr>
          <p:cNvSpPr>
            <a:spLocks noGrp="1"/>
          </p:cNvSpPr>
          <p:nvPr>
            <p:ph type="title"/>
          </p:nvPr>
        </p:nvSpPr>
        <p:spPr/>
        <p:txBody>
          <a:bodyPr/>
          <a:lstStyle/>
          <a:p>
            <a:r>
              <a:rPr lang="en-IN" b="1" i="0" dirty="0" err="1">
                <a:solidFill>
                  <a:srgbClr val="212121"/>
                </a:solidFill>
                <a:effectLst/>
                <a:latin typeface="open sans" panose="020B0606030504020204" pitchFamily="34" charset="0"/>
              </a:rPr>
              <a:t>NUnit</a:t>
            </a:r>
            <a:r>
              <a:rPr lang="en-IN" b="1" i="0" dirty="0">
                <a:solidFill>
                  <a:srgbClr val="212121"/>
                </a:solidFill>
                <a:effectLst/>
                <a:latin typeface="open sans" panose="020B0606030504020204" pitchFamily="34" charset="0"/>
              </a:rPr>
              <a:t> Testing Framework</a:t>
            </a:r>
            <a:endParaRPr lang="en-US" dirty="0"/>
          </a:p>
        </p:txBody>
      </p:sp>
      <p:sp>
        <p:nvSpPr>
          <p:cNvPr id="4" name="Content Placeholder 3">
            <a:extLst>
              <a:ext uri="{FF2B5EF4-FFF2-40B4-BE49-F238E27FC236}">
                <a16:creationId xmlns:a16="http://schemas.microsoft.com/office/drawing/2014/main" xmlns="" id="{0146DD26-E59E-4BAA-A74F-05E44312CC29}"/>
              </a:ext>
            </a:extLst>
          </p:cNvPr>
          <p:cNvSpPr>
            <a:spLocks noGrp="1"/>
          </p:cNvSpPr>
          <p:nvPr>
            <p:ph idx="1"/>
          </p:nvPr>
        </p:nvSpPr>
        <p:spPr>
          <a:xfrm>
            <a:off x="726724" y="1253331"/>
            <a:ext cx="11039452" cy="2175669"/>
          </a:xfrm>
        </p:spPr>
        <p:txBody>
          <a:bodyPr/>
          <a:lstStyle/>
          <a:p>
            <a:r>
              <a:rPr lang="en-US" b="0" i="0" dirty="0" err="1">
                <a:solidFill>
                  <a:srgbClr val="212121"/>
                </a:solidFill>
                <a:effectLst/>
                <a:latin typeface="open sans" panose="020B0606030504020204" pitchFamily="34" charset="0"/>
              </a:rPr>
              <a:t>NUnit</a:t>
            </a:r>
            <a:r>
              <a:rPr lang="en-US" b="0" i="0" dirty="0">
                <a:solidFill>
                  <a:srgbClr val="212121"/>
                </a:solidFill>
                <a:effectLst/>
                <a:latin typeface="open sans" panose="020B0606030504020204" pitchFamily="34" charset="0"/>
              </a:rPr>
              <a:t> is a unit-testing framework for .NET applications in which the entire application is isolated into diverse modules. Each module is tested independently to ensure that the objective is met. The </a:t>
            </a:r>
            <a:r>
              <a:rPr lang="en-US" b="0" i="0" dirty="0" err="1">
                <a:solidFill>
                  <a:srgbClr val="212121"/>
                </a:solidFill>
                <a:effectLst/>
                <a:latin typeface="open sans" panose="020B0606030504020204" pitchFamily="34" charset="0"/>
              </a:rPr>
              <a:t>NUnit</a:t>
            </a:r>
            <a:r>
              <a:rPr lang="en-US" b="0" i="0" dirty="0">
                <a:solidFill>
                  <a:srgbClr val="212121"/>
                </a:solidFill>
                <a:effectLst/>
                <a:latin typeface="open sans" panose="020B0606030504020204" pitchFamily="34" charset="0"/>
              </a:rPr>
              <a:t> Framework caters to a range of attributes that are used during unit tests. They are used to define Test -Fixtures, Test methods, </a:t>
            </a:r>
            <a:r>
              <a:rPr lang="en-US" b="0" i="0" dirty="0" err="1">
                <a:solidFill>
                  <a:srgbClr val="212121"/>
                </a:solidFill>
                <a:effectLst/>
                <a:latin typeface="open sans" panose="020B0606030504020204" pitchFamily="34" charset="0"/>
              </a:rPr>
              <a:t>ExpectedException</a:t>
            </a:r>
            <a:r>
              <a:rPr lang="en-US" b="0" i="0" dirty="0">
                <a:solidFill>
                  <a:srgbClr val="212121"/>
                </a:solidFill>
                <a:effectLst/>
                <a:latin typeface="open sans" panose="020B0606030504020204" pitchFamily="34" charset="0"/>
              </a:rPr>
              <a:t>, and Ignore methods.</a:t>
            </a:r>
            <a:endParaRPr lang="en-IN" dirty="0"/>
          </a:p>
        </p:txBody>
      </p:sp>
      <p:sp>
        <p:nvSpPr>
          <p:cNvPr id="5" name="TextBox 4">
            <a:extLst>
              <a:ext uri="{FF2B5EF4-FFF2-40B4-BE49-F238E27FC236}">
                <a16:creationId xmlns:a16="http://schemas.microsoft.com/office/drawing/2014/main" xmlns="" id="{F137DBED-9CDD-1049-76E5-F04CEBAF48EC}"/>
              </a:ext>
            </a:extLst>
          </p:cNvPr>
          <p:cNvSpPr txBox="1"/>
          <p:nvPr/>
        </p:nvSpPr>
        <p:spPr>
          <a:xfrm>
            <a:off x="907741" y="3606566"/>
            <a:ext cx="7765742" cy="1200329"/>
          </a:xfrm>
          <a:prstGeom prst="rect">
            <a:avLst/>
          </a:prstGeom>
          <a:noFill/>
        </p:spPr>
        <p:txBody>
          <a:bodyPr wrap="square">
            <a:spAutoFit/>
          </a:bodyPr>
          <a:lstStyle/>
          <a:p>
            <a:pPr algn="l"/>
            <a:r>
              <a:rPr lang="en-US" b="1" i="0" dirty="0" err="1">
                <a:solidFill>
                  <a:srgbClr val="212121"/>
                </a:solidFill>
                <a:effectLst/>
                <a:latin typeface="open sans" panose="020B0606030504020204" pitchFamily="34" charset="0"/>
              </a:rPr>
              <a:t>TestFixture</a:t>
            </a:r>
            <a:r>
              <a:rPr lang="en-US" b="1" i="0" dirty="0">
                <a:solidFill>
                  <a:srgbClr val="212121"/>
                </a:solidFill>
                <a:effectLst/>
                <a:latin typeface="open sans" panose="020B0606030504020204" pitchFamily="34" charset="0"/>
              </a:rPr>
              <a:t> Attribute</a:t>
            </a:r>
            <a:r>
              <a:rPr lang="en-US" b="0" i="0" dirty="0">
                <a:solidFill>
                  <a:srgbClr val="212121"/>
                </a:solidFill>
                <a:effectLst/>
                <a:latin typeface="open sans" panose="020B0606030504020204" pitchFamily="34" charset="0"/>
              </a:rPr>
              <a:t> </a:t>
            </a:r>
          </a:p>
          <a:p>
            <a:r>
              <a:rPr lang="en-US" b="0" i="0" dirty="0">
                <a:solidFill>
                  <a:srgbClr val="212121"/>
                </a:solidFill>
                <a:effectLst/>
                <a:latin typeface="open sans" panose="020B0606030504020204" pitchFamily="34" charset="0"/>
              </a:rPr>
              <a:t>The </a:t>
            </a:r>
            <a:r>
              <a:rPr lang="en-US" b="0" i="0" dirty="0" err="1">
                <a:solidFill>
                  <a:srgbClr val="212121"/>
                </a:solidFill>
                <a:effectLst/>
                <a:latin typeface="open sans" panose="020B0606030504020204" pitchFamily="34" charset="0"/>
              </a:rPr>
              <a:t>TestFixture</a:t>
            </a:r>
            <a:r>
              <a:rPr lang="en-US" b="0" i="0" dirty="0">
                <a:solidFill>
                  <a:srgbClr val="212121"/>
                </a:solidFill>
                <a:effectLst/>
                <a:latin typeface="open sans" panose="020B0606030504020204" pitchFamily="34" charset="0"/>
              </a:rPr>
              <a:t> attribute is an indication that a class contains test methods. When you mention this attribute to a class in your project, the Test Runner application will scan it for test methods.</a:t>
            </a:r>
            <a:endParaRPr lang="en-IN" dirty="0"/>
          </a:p>
        </p:txBody>
      </p:sp>
      <p:sp>
        <p:nvSpPr>
          <p:cNvPr id="7" name="TextBox 6">
            <a:extLst>
              <a:ext uri="{FF2B5EF4-FFF2-40B4-BE49-F238E27FC236}">
                <a16:creationId xmlns:a16="http://schemas.microsoft.com/office/drawing/2014/main" xmlns="" id="{1380B37F-F1FC-9EA8-3EA1-CCB127CDA503}"/>
              </a:ext>
            </a:extLst>
          </p:cNvPr>
          <p:cNvSpPr txBox="1"/>
          <p:nvPr/>
        </p:nvSpPr>
        <p:spPr>
          <a:xfrm>
            <a:off x="1103050" y="4984461"/>
            <a:ext cx="6094520" cy="369332"/>
          </a:xfrm>
          <a:prstGeom prst="rect">
            <a:avLst/>
          </a:prstGeom>
          <a:noFill/>
        </p:spPr>
        <p:txBody>
          <a:bodyPr wrap="square">
            <a:spAutoFit/>
          </a:bodyPr>
          <a:lstStyle/>
          <a:p>
            <a:r>
              <a:rPr lang="en-IN" b="1" i="0" dirty="0">
                <a:solidFill>
                  <a:srgbClr val="212121"/>
                </a:solidFill>
                <a:effectLst/>
                <a:latin typeface="open sans" panose="020B0606030504020204" pitchFamily="34" charset="0"/>
              </a:rPr>
              <a:t>Test Attribute</a:t>
            </a:r>
            <a:endParaRPr lang="en-IN" dirty="0"/>
          </a:p>
        </p:txBody>
      </p:sp>
      <p:sp>
        <p:nvSpPr>
          <p:cNvPr id="9" name="TextBox 8">
            <a:extLst>
              <a:ext uri="{FF2B5EF4-FFF2-40B4-BE49-F238E27FC236}">
                <a16:creationId xmlns:a16="http://schemas.microsoft.com/office/drawing/2014/main" xmlns="" id="{C0C61238-CCEF-5853-5453-00E19106CC89}"/>
              </a:ext>
            </a:extLst>
          </p:cNvPr>
          <p:cNvSpPr txBox="1"/>
          <p:nvPr/>
        </p:nvSpPr>
        <p:spPr>
          <a:xfrm>
            <a:off x="1103050" y="5353793"/>
            <a:ext cx="6094520" cy="1477328"/>
          </a:xfrm>
          <a:prstGeom prst="rect">
            <a:avLst/>
          </a:prstGeom>
          <a:noFill/>
        </p:spPr>
        <p:txBody>
          <a:bodyPr wrap="square">
            <a:spAutoFit/>
          </a:bodyPr>
          <a:lstStyle/>
          <a:p>
            <a:pPr algn="l"/>
            <a:r>
              <a:rPr lang="en-US" b="1" i="0" dirty="0">
                <a:solidFill>
                  <a:srgbClr val="006699"/>
                </a:solidFill>
                <a:effectLst/>
                <a:latin typeface="Consolas" panose="020B0609020204030204" pitchFamily="49" charset="0"/>
              </a:rPr>
              <a:t>public</a:t>
            </a:r>
            <a:r>
              <a:rPr lang="en-US" b="0" i="0" dirty="0">
                <a:solidFill>
                  <a:srgbClr val="000000"/>
                </a:solidFill>
                <a:effectLst/>
                <a:latin typeface="Consolas" panose="020B0609020204030204" pitchFamily="49" charset="0"/>
              </a:rPr>
              <a:t> </a:t>
            </a:r>
            <a:r>
              <a:rPr lang="en-US" b="1" i="0" dirty="0">
                <a:solidFill>
                  <a:srgbClr val="006699"/>
                </a:solidFill>
                <a:effectLst/>
                <a:latin typeface="Consolas" panose="020B0609020204030204" pitchFamily="49" charset="0"/>
              </a:rPr>
              <a:t>class</a:t>
            </a:r>
            <a:r>
              <a:rPr lang="en-US" b="0" i="0" dirty="0">
                <a:solidFill>
                  <a:srgbClr val="000000"/>
                </a:solidFill>
                <a:effectLst/>
                <a:latin typeface="Consolas" panose="020B0609020204030204" pitchFamily="49" charset="0"/>
              </a:rPr>
              <a:t> Program {  </a:t>
            </a:r>
            <a:endParaRPr lang="en-US" b="0" i="0" dirty="0">
              <a:solidFill>
                <a:srgbClr val="5C5C5C"/>
              </a:solidFill>
              <a:effectLst/>
              <a:latin typeface="Consolas" panose="020B0609020204030204" pitchFamily="49" charset="0"/>
            </a:endParaRPr>
          </a:p>
          <a:p>
            <a:pPr algn="l"/>
            <a:r>
              <a:rPr lang="en-US" b="0" i="0" dirty="0">
                <a:solidFill>
                  <a:srgbClr val="000000"/>
                </a:solidFill>
                <a:effectLst/>
                <a:latin typeface="Consolas" panose="020B0609020204030204" pitchFamily="49" charset="0"/>
              </a:rPr>
              <a:t>    [Test]  </a:t>
            </a:r>
            <a:endParaRPr lang="en-US" b="0" i="0" dirty="0">
              <a:solidFill>
                <a:srgbClr val="5C5C5C"/>
              </a:solidFill>
              <a:effectLst/>
              <a:latin typeface="Consolas" panose="020B0609020204030204" pitchFamily="49" charset="0"/>
            </a:endParaRPr>
          </a:p>
          <a:p>
            <a:pPr algn="l"/>
            <a:r>
              <a:rPr lang="en-US" b="0" i="0" dirty="0">
                <a:solidFill>
                  <a:srgbClr val="000000"/>
                </a:solidFill>
                <a:effectLst/>
                <a:latin typeface="Consolas" panose="020B0609020204030204" pitchFamily="49" charset="0"/>
              </a:rPr>
              <a:t>    </a:t>
            </a:r>
            <a:r>
              <a:rPr lang="en-US" b="1" i="0" dirty="0">
                <a:solidFill>
                  <a:srgbClr val="006699"/>
                </a:solidFill>
                <a:effectLst/>
                <a:latin typeface="Consolas" panose="020B0609020204030204" pitchFamily="49" charset="0"/>
              </a:rPr>
              <a:t>public</a:t>
            </a:r>
            <a:r>
              <a:rPr lang="en-US" b="0" i="0" dirty="0">
                <a:solidFill>
                  <a:srgbClr val="000000"/>
                </a:solidFill>
                <a:effectLst/>
                <a:latin typeface="Consolas" panose="020B0609020204030204" pitchFamily="49" charset="0"/>
              </a:rPr>
              <a:t> </a:t>
            </a:r>
            <a:r>
              <a:rPr lang="en-US" b="1" i="0" dirty="0">
                <a:solidFill>
                  <a:srgbClr val="006699"/>
                </a:solidFill>
                <a:effectLst/>
                <a:latin typeface="Consolas" panose="020B0609020204030204" pitchFamily="49" charset="0"/>
              </a:rPr>
              <a:t>void</a:t>
            </a:r>
            <a:r>
              <a:rPr lang="en-US" b="0" i="0" dirty="0">
                <a:solidFill>
                  <a:srgbClr val="000000"/>
                </a:solidFill>
                <a:effectLst/>
                <a:latin typeface="Consolas" panose="020B0609020204030204" pitchFamily="49" charset="0"/>
              </a:rPr>
              <a:t> Test() { ...  </a:t>
            </a:r>
            <a:endParaRPr lang="en-US" b="0" i="0" dirty="0">
              <a:solidFill>
                <a:srgbClr val="5C5C5C"/>
              </a:solidFill>
              <a:effectLst/>
              <a:latin typeface="Consolas" panose="020B0609020204030204" pitchFamily="49" charset="0"/>
            </a:endParaRPr>
          </a:p>
          <a:p>
            <a:pPr algn="l"/>
            <a:r>
              <a:rPr lang="en-US" b="0" i="0" dirty="0">
                <a:solidFill>
                  <a:srgbClr val="000000"/>
                </a:solidFill>
                <a:effectLst/>
                <a:latin typeface="Consolas" panose="020B0609020204030204" pitchFamily="49" charset="0"/>
              </a:rPr>
              <a:t>    }  </a:t>
            </a:r>
            <a:endParaRPr lang="en-US" b="0" i="0" dirty="0">
              <a:solidFill>
                <a:srgbClr val="5C5C5C"/>
              </a:solidFill>
              <a:effectLst/>
              <a:latin typeface="Consolas" panose="020B0609020204030204" pitchFamily="49" charset="0"/>
            </a:endParaRPr>
          </a:p>
          <a:p>
            <a:pPr algn="l"/>
            <a:r>
              <a:rPr lang="en-US" b="0" i="0" dirty="0">
                <a:solidFill>
                  <a:srgbClr val="000000"/>
                </a:solidFill>
                <a:effectLst/>
                <a:latin typeface="Consolas" panose="020B0609020204030204" pitchFamily="49" charset="0"/>
              </a:rPr>
              <a:t>}  </a:t>
            </a:r>
            <a:endParaRPr lang="en-US" b="0" i="0" dirty="0">
              <a:solidFill>
                <a:srgbClr val="5C5C5C"/>
              </a:solidFill>
              <a:effectLst/>
              <a:latin typeface="Consolas" panose="020B0609020204030204" pitchFamily="49" charset="0"/>
            </a:endParaRPr>
          </a:p>
        </p:txBody>
      </p:sp>
    </p:spTree>
    <p:extLst>
      <p:ext uri="{BB962C8B-B14F-4D97-AF65-F5344CB8AC3E}">
        <p14:creationId xmlns:p14="http://schemas.microsoft.com/office/powerpoint/2010/main" xmlns="" val="1071779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6216903-9F50-6EAF-FB40-661C65C86992}"/>
              </a:ext>
            </a:extLst>
          </p:cNvPr>
          <p:cNvSpPr txBox="1"/>
          <p:nvPr/>
        </p:nvSpPr>
        <p:spPr>
          <a:xfrm>
            <a:off x="854476" y="308136"/>
            <a:ext cx="8529222" cy="1200329"/>
          </a:xfrm>
          <a:prstGeom prst="rect">
            <a:avLst/>
          </a:prstGeom>
          <a:noFill/>
        </p:spPr>
        <p:txBody>
          <a:bodyPr wrap="square">
            <a:spAutoFit/>
          </a:bodyPr>
          <a:lstStyle/>
          <a:p>
            <a:pPr algn="l"/>
            <a:r>
              <a:rPr lang="en-US" b="1" i="0" dirty="0">
                <a:solidFill>
                  <a:srgbClr val="212121"/>
                </a:solidFill>
                <a:effectLst/>
                <a:latin typeface="open sans" panose="020B0606030504020204" pitchFamily="34" charset="0"/>
              </a:rPr>
              <a:t>Assert Class </a:t>
            </a:r>
          </a:p>
          <a:p>
            <a:r>
              <a:rPr lang="en-US" b="0" i="0" dirty="0">
                <a:solidFill>
                  <a:srgbClr val="212121"/>
                </a:solidFill>
                <a:effectLst/>
                <a:latin typeface="open sans" panose="020B0606030504020204" pitchFamily="34" charset="0"/>
              </a:rPr>
              <a:t>the Assert class is used to confirm whether the test cases are producing the expected result or not using its auxiliary methods such as </a:t>
            </a:r>
            <a:r>
              <a:rPr lang="en-US" b="0" i="0" dirty="0" err="1">
                <a:solidFill>
                  <a:srgbClr val="212121"/>
                </a:solidFill>
                <a:effectLst/>
                <a:latin typeface="open sans" panose="020B0606030504020204" pitchFamily="34" charset="0"/>
              </a:rPr>
              <a:t>AreEqual</a:t>
            </a:r>
            <a:r>
              <a:rPr lang="en-US" b="0" i="0" dirty="0">
                <a:solidFill>
                  <a:srgbClr val="212121"/>
                </a:solidFill>
                <a:effectLst/>
                <a:latin typeface="open sans" panose="020B0606030504020204" pitchFamily="34" charset="0"/>
              </a:rPr>
              <a:t>() or </a:t>
            </a:r>
            <a:r>
              <a:rPr lang="en-US" b="0" i="0" dirty="0" err="1">
                <a:solidFill>
                  <a:srgbClr val="212121"/>
                </a:solidFill>
                <a:effectLst/>
                <a:latin typeface="open sans" panose="020B0606030504020204" pitchFamily="34" charset="0"/>
              </a:rPr>
              <a:t>AreNotEqual</a:t>
            </a:r>
            <a:r>
              <a:rPr lang="en-US" b="0" i="0" dirty="0">
                <a:solidFill>
                  <a:srgbClr val="212121"/>
                </a:solidFill>
                <a:effectLst/>
                <a:latin typeface="open sans" panose="020B0606030504020204" pitchFamily="34" charset="0"/>
              </a:rPr>
              <a:t>().</a:t>
            </a:r>
            <a:endParaRPr lang="en-IN" dirty="0"/>
          </a:p>
        </p:txBody>
      </p:sp>
      <p:sp>
        <p:nvSpPr>
          <p:cNvPr id="5" name="TextBox 4">
            <a:extLst>
              <a:ext uri="{FF2B5EF4-FFF2-40B4-BE49-F238E27FC236}">
                <a16:creationId xmlns:a16="http://schemas.microsoft.com/office/drawing/2014/main" xmlns="" id="{23BCA6D3-4032-5A5E-282B-C0AD62200583}"/>
              </a:ext>
            </a:extLst>
          </p:cNvPr>
          <p:cNvSpPr txBox="1"/>
          <p:nvPr/>
        </p:nvSpPr>
        <p:spPr>
          <a:xfrm>
            <a:off x="783455" y="2944234"/>
            <a:ext cx="8360545" cy="3970318"/>
          </a:xfrm>
          <a:prstGeom prst="rect">
            <a:avLst/>
          </a:prstGeom>
          <a:noFill/>
        </p:spPr>
        <p:txBody>
          <a:bodyPr wrap="square">
            <a:spAutoFit/>
          </a:bodyPr>
          <a:lstStyle/>
          <a:p>
            <a:pPr algn="l"/>
            <a:r>
              <a:rPr lang="en-US" b="1" i="0" dirty="0" err="1">
                <a:solidFill>
                  <a:srgbClr val="212121"/>
                </a:solidFill>
                <a:effectLst/>
                <a:latin typeface="open sans" panose="020B0606030504020204" pitchFamily="34" charset="0"/>
              </a:rPr>
              <a:t>ExpectedException</a:t>
            </a:r>
            <a:r>
              <a:rPr lang="en-US" b="1" i="0" dirty="0">
                <a:solidFill>
                  <a:srgbClr val="212121"/>
                </a:solidFill>
                <a:effectLst/>
                <a:latin typeface="open sans" panose="020B0606030504020204" pitchFamily="34" charset="0"/>
              </a:rPr>
              <a:t> Attribute</a:t>
            </a:r>
            <a:r>
              <a:rPr lang="en-US" b="0" i="0" dirty="0">
                <a:solidFill>
                  <a:srgbClr val="212121"/>
                </a:solidFill>
                <a:effectLst/>
                <a:latin typeface="open sans" panose="020B0606030504020204" pitchFamily="34" charset="0"/>
              </a:rPr>
              <a:t> </a:t>
            </a:r>
          </a:p>
          <a:p>
            <a:pPr algn="l"/>
            <a:r>
              <a:rPr lang="en-US" b="0" i="0" dirty="0">
                <a:solidFill>
                  <a:srgbClr val="212121"/>
                </a:solidFill>
                <a:effectLst/>
                <a:latin typeface="open sans" panose="020B0606030504020204" pitchFamily="34" charset="0"/>
              </a:rPr>
              <a:t>You could fortify your code to handle various exceptions by using try...Catch blocks. But sometimes you have some circumstances where you actually want to ensure that an exception occurs. To overcome such a problem you should use the </a:t>
            </a:r>
            <a:r>
              <a:rPr lang="en-US" b="0" i="0" dirty="0" err="1">
                <a:solidFill>
                  <a:srgbClr val="212121"/>
                </a:solidFill>
                <a:effectLst/>
                <a:latin typeface="open sans" panose="020B0606030504020204" pitchFamily="34" charset="0"/>
              </a:rPr>
              <a:t>ExpectedException</a:t>
            </a:r>
            <a:r>
              <a:rPr lang="en-US" b="0" i="0" dirty="0">
                <a:solidFill>
                  <a:srgbClr val="212121"/>
                </a:solidFill>
                <a:effectLst/>
                <a:latin typeface="open sans" panose="020B0606030504020204" pitchFamily="34" charset="0"/>
              </a:rPr>
              <a:t> attribute as in the following</a:t>
            </a:r>
            <a:endParaRPr lang="en-US" b="0" i="0" dirty="0">
              <a:solidFill>
                <a:srgbClr val="212121"/>
              </a:solidFill>
              <a:effectLst/>
              <a:latin typeface="Consolas" panose="020B0609020204030204" pitchFamily="49" charset="0"/>
            </a:endParaRPr>
          </a:p>
          <a:p>
            <a:pPr algn="l"/>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TestFixture</a:t>
            </a:r>
            <a:r>
              <a:rPr lang="en-US" b="0" i="0" dirty="0">
                <a:solidFill>
                  <a:srgbClr val="000000"/>
                </a:solidFill>
                <a:effectLst/>
                <a:latin typeface="Consolas" panose="020B0609020204030204" pitchFamily="49" charset="0"/>
              </a:rPr>
              <a:t>]  </a:t>
            </a:r>
            <a:endParaRPr lang="en-US" b="0" i="0" dirty="0">
              <a:solidFill>
                <a:srgbClr val="5C5C5C"/>
              </a:solidFill>
              <a:effectLst/>
              <a:latin typeface="Consolas" panose="020B0609020204030204" pitchFamily="49" charset="0"/>
            </a:endParaRPr>
          </a:p>
          <a:p>
            <a:pPr algn="l"/>
            <a:r>
              <a:rPr lang="en-US" b="1" i="0" dirty="0">
                <a:solidFill>
                  <a:srgbClr val="006699"/>
                </a:solidFill>
                <a:effectLst/>
                <a:latin typeface="Consolas" panose="020B0609020204030204" pitchFamily="49" charset="0"/>
              </a:rPr>
              <a:t>public</a:t>
            </a:r>
            <a:r>
              <a:rPr lang="en-US" b="0" i="0" dirty="0">
                <a:solidFill>
                  <a:srgbClr val="000000"/>
                </a:solidFill>
                <a:effectLst/>
                <a:latin typeface="Consolas" panose="020B0609020204030204" pitchFamily="49" charset="0"/>
              </a:rPr>
              <a:t> </a:t>
            </a:r>
            <a:r>
              <a:rPr lang="en-US" b="1" i="0" dirty="0">
                <a:solidFill>
                  <a:srgbClr val="006699"/>
                </a:solidFill>
                <a:effectLst/>
                <a:latin typeface="Consolas" panose="020B0609020204030204" pitchFamily="49" charset="0"/>
              </a:rPr>
              <a:t>class</a:t>
            </a:r>
            <a:r>
              <a:rPr lang="en-US" b="0" i="0" dirty="0">
                <a:solidFill>
                  <a:srgbClr val="000000"/>
                </a:solidFill>
                <a:effectLst/>
                <a:latin typeface="Consolas" panose="020B0609020204030204" pitchFamily="49" charset="0"/>
              </a:rPr>
              <a:t> Program {  </a:t>
            </a:r>
            <a:endParaRPr lang="en-US" b="0" i="0" dirty="0">
              <a:solidFill>
                <a:srgbClr val="5C5C5C"/>
              </a:solidFill>
              <a:effectLst/>
              <a:latin typeface="Consolas" panose="020B0609020204030204" pitchFamily="49" charset="0"/>
            </a:endParaRPr>
          </a:p>
          <a:p>
            <a:pPr algn="l"/>
            <a:r>
              <a:rPr lang="en-US" b="0" i="0" dirty="0">
                <a:solidFill>
                  <a:srgbClr val="000000"/>
                </a:solidFill>
                <a:effectLst/>
                <a:latin typeface="Consolas" panose="020B0609020204030204" pitchFamily="49" charset="0"/>
              </a:rPr>
              <a:t>    [Test]  </a:t>
            </a:r>
            <a:endParaRPr lang="en-US" b="0" i="0" dirty="0">
              <a:solidFill>
                <a:srgbClr val="5C5C5C"/>
              </a:solidFill>
              <a:effectLst/>
              <a:latin typeface="Consolas" panose="020B0609020204030204" pitchFamily="49" charset="0"/>
            </a:endParaRPr>
          </a:p>
          <a:p>
            <a:pPr algn="l"/>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ExpectedException</a:t>
            </a:r>
            <a:r>
              <a:rPr lang="en-US" b="0" i="0" dirty="0">
                <a:solidFill>
                  <a:srgbClr val="000000"/>
                </a:solidFill>
                <a:effectLst/>
                <a:latin typeface="Consolas" panose="020B0609020204030204" pitchFamily="49" charset="0"/>
              </a:rPr>
              <a:t>(</a:t>
            </a:r>
            <a:r>
              <a:rPr lang="en-US" b="1" i="0" dirty="0" err="1">
                <a:solidFill>
                  <a:srgbClr val="006699"/>
                </a:solidFill>
                <a:effectLst/>
                <a:latin typeface="Consolas" panose="020B0609020204030204" pitchFamily="49" charset="0"/>
              </a:rPr>
              <a:t>typeof</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DivideByZeroException</a:t>
            </a:r>
            <a:r>
              <a:rPr lang="en-US" b="0" i="0" dirty="0">
                <a:solidFill>
                  <a:srgbClr val="000000"/>
                </a:solidFill>
                <a:effectLst/>
                <a:latin typeface="Consolas" panose="020B0609020204030204" pitchFamily="49" charset="0"/>
              </a:rPr>
              <a:t>))]  </a:t>
            </a:r>
            <a:endParaRPr lang="en-US" b="0" i="0" dirty="0">
              <a:solidFill>
                <a:srgbClr val="5C5C5C"/>
              </a:solidFill>
              <a:effectLst/>
              <a:latin typeface="Consolas" panose="020B0609020204030204" pitchFamily="49" charset="0"/>
            </a:endParaRPr>
          </a:p>
          <a:p>
            <a:pPr algn="l"/>
            <a:r>
              <a:rPr lang="en-US" b="0" i="0" dirty="0">
                <a:solidFill>
                  <a:srgbClr val="000000"/>
                </a:solidFill>
                <a:effectLst/>
                <a:latin typeface="Consolas" panose="020B0609020204030204" pitchFamily="49" charset="0"/>
              </a:rPr>
              <a:t>    </a:t>
            </a:r>
            <a:r>
              <a:rPr lang="en-US" b="1" i="0" dirty="0">
                <a:solidFill>
                  <a:srgbClr val="006699"/>
                </a:solidFill>
                <a:effectLst/>
                <a:latin typeface="Consolas" panose="020B0609020204030204" pitchFamily="49" charset="0"/>
              </a:rPr>
              <a:t>public</a:t>
            </a:r>
            <a:r>
              <a:rPr lang="en-US" b="0" i="0" dirty="0">
                <a:solidFill>
                  <a:srgbClr val="000000"/>
                </a:solidFill>
                <a:effectLst/>
                <a:latin typeface="Consolas" panose="020B0609020204030204" pitchFamily="49" charset="0"/>
              </a:rPr>
              <a:t> </a:t>
            </a:r>
            <a:r>
              <a:rPr lang="en-US" b="1" i="0" dirty="0">
                <a:solidFill>
                  <a:srgbClr val="006699"/>
                </a:solidFill>
                <a:effectLst/>
                <a:latin typeface="Consolas" panose="020B0609020204030204" pitchFamily="49" charset="0"/>
              </a:rPr>
              <a:t>void</a:t>
            </a:r>
            <a:r>
              <a:rPr lang="en-US" b="0" i="0" dirty="0">
                <a:solidFill>
                  <a:srgbClr val="000000"/>
                </a:solidFill>
                <a:effectLst/>
                <a:latin typeface="Consolas" panose="020B0609020204030204" pitchFamily="49" charset="0"/>
              </a:rPr>
              <a:t> Test() {  </a:t>
            </a:r>
            <a:endParaRPr lang="en-US" b="0" i="0" dirty="0">
              <a:solidFill>
                <a:srgbClr val="5C5C5C"/>
              </a:solidFill>
              <a:effectLst/>
              <a:latin typeface="Consolas" panose="020B0609020204030204" pitchFamily="49" charset="0"/>
            </a:endParaRPr>
          </a:p>
          <a:p>
            <a:pPr algn="l"/>
            <a:r>
              <a:rPr lang="en-US" b="0" i="0" dirty="0">
                <a:solidFill>
                  <a:srgbClr val="000000"/>
                </a:solidFill>
                <a:effectLst/>
                <a:latin typeface="Consolas" panose="020B0609020204030204" pitchFamily="49" charset="0"/>
              </a:rPr>
              <a:t>        </a:t>
            </a:r>
            <a:r>
              <a:rPr lang="en-US" b="1" i="0" dirty="0">
                <a:solidFill>
                  <a:srgbClr val="006699"/>
                </a:solidFill>
                <a:effectLst/>
                <a:latin typeface="Consolas" panose="020B0609020204030204" pitchFamily="49" charset="0"/>
              </a:rPr>
              <a:t>int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i</a:t>
            </a:r>
            <a:r>
              <a:rPr lang="en-US" b="0" i="0" dirty="0">
                <a:solidFill>
                  <a:srgbClr val="000000"/>
                </a:solidFill>
                <a:effectLst/>
                <a:latin typeface="Consolas" panose="020B0609020204030204" pitchFamily="49" charset="0"/>
              </a:rPr>
              <a:t> = 10, j = 0, x;  </a:t>
            </a:r>
            <a:endParaRPr lang="en-US" b="0" i="0" dirty="0">
              <a:solidFill>
                <a:srgbClr val="5C5C5C"/>
              </a:solidFill>
              <a:effectLst/>
              <a:latin typeface="Consolas" panose="020B0609020204030204" pitchFamily="49" charset="0"/>
            </a:endParaRPr>
          </a:p>
          <a:p>
            <a:pPr algn="l"/>
            <a:r>
              <a:rPr lang="en-US" b="0" i="0" dirty="0">
                <a:solidFill>
                  <a:srgbClr val="000000"/>
                </a:solidFill>
                <a:effectLst/>
                <a:latin typeface="Consolas" panose="020B0609020204030204" pitchFamily="49" charset="0"/>
              </a:rPr>
              <a:t>        x = </a:t>
            </a:r>
            <a:r>
              <a:rPr lang="en-US" b="0" i="0" dirty="0" err="1">
                <a:solidFill>
                  <a:srgbClr val="000000"/>
                </a:solidFill>
                <a:effectLst/>
                <a:latin typeface="Consolas" panose="020B0609020204030204" pitchFamily="49" charset="0"/>
              </a:rPr>
              <a:t>i</a:t>
            </a:r>
            <a:r>
              <a:rPr lang="en-US" b="0" i="0" dirty="0">
                <a:solidFill>
                  <a:srgbClr val="000000"/>
                </a:solidFill>
                <a:effectLst/>
                <a:latin typeface="Consolas" panose="020B0609020204030204" pitchFamily="49" charset="0"/>
              </a:rPr>
              <a:t> / j;  </a:t>
            </a:r>
            <a:endParaRPr lang="en-US" b="0" i="0" dirty="0">
              <a:solidFill>
                <a:srgbClr val="5C5C5C"/>
              </a:solidFill>
              <a:effectLst/>
              <a:latin typeface="Consolas" panose="020B0609020204030204" pitchFamily="49" charset="0"/>
            </a:endParaRPr>
          </a:p>
          <a:p>
            <a:pPr algn="l"/>
            <a:r>
              <a:rPr lang="en-US" b="0" i="0" dirty="0">
                <a:solidFill>
                  <a:srgbClr val="000000"/>
                </a:solidFill>
                <a:effectLst/>
                <a:latin typeface="Consolas" panose="020B0609020204030204" pitchFamily="49" charset="0"/>
              </a:rPr>
              <a:t>    }  </a:t>
            </a:r>
            <a:endParaRPr lang="en-US" b="0" i="0" dirty="0">
              <a:solidFill>
                <a:srgbClr val="5C5C5C"/>
              </a:solidFill>
              <a:effectLst/>
              <a:latin typeface="Consolas" panose="020B0609020204030204" pitchFamily="49" charset="0"/>
            </a:endParaRPr>
          </a:p>
          <a:p>
            <a:pPr algn="l"/>
            <a:r>
              <a:rPr lang="en-US" b="0" i="0" dirty="0">
                <a:solidFill>
                  <a:srgbClr val="000000"/>
                </a:solidFill>
                <a:effectLst/>
                <a:latin typeface="Consolas" panose="020B0609020204030204" pitchFamily="49" charset="0"/>
              </a:rPr>
              <a:t>}  </a:t>
            </a:r>
            <a:endParaRPr lang="en-US" b="0" i="0" dirty="0">
              <a:solidFill>
                <a:srgbClr val="5C5C5C"/>
              </a:solidFill>
              <a:effectLst/>
              <a:latin typeface="Consolas" panose="020B0609020204030204" pitchFamily="49" charset="0"/>
            </a:endParaRPr>
          </a:p>
        </p:txBody>
      </p:sp>
      <p:sp>
        <p:nvSpPr>
          <p:cNvPr id="4" name="TextBox 3">
            <a:extLst>
              <a:ext uri="{FF2B5EF4-FFF2-40B4-BE49-F238E27FC236}">
                <a16:creationId xmlns:a16="http://schemas.microsoft.com/office/drawing/2014/main" xmlns="" id="{91E9C354-5FC1-8974-5C66-58742DAA4176}"/>
              </a:ext>
            </a:extLst>
          </p:cNvPr>
          <p:cNvSpPr txBox="1"/>
          <p:nvPr/>
        </p:nvSpPr>
        <p:spPr>
          <a:xfrm>
            <a:off x="854476" y="1743905"/>
            <a:ext cx="9381477" cy="1200329"/>
          </a:xfrm>
          <a:prstGeom prst="rect">
            <a:avLst/>
          </a:prstGeom>
          <a:noFill/>
        </p:spPr>
        <p:txBody>
          <a:bodyPr wrap="square">
            <a:spAutoFit/>
          </a:bodyPr>
          <a:lstStyle/>
          <a:p>
            <a:r>
              <a:rPr lang="en-US" b="0" i="0" dirty="0">
                <a:solidFill>
                  <a:srgbClr val="333333"/>
                </a:solidFill>
                <a:effectLst/>
                <a:latin typeface="Helvetica Neue"/>
              </a:rPr>
              <a:t>This is the way to specify that the execution of a test will throw an exception. This attribute takes a parameter which is a Type. The runner will execute the test and if it throws the specific exception, then the test passes. If it throws a different exception the test will fail. This is true even if the thrown exception inherits from the expected exception.</a:t>
            </a:r>
            <a:endParaRPr lang="en-IN" dirty="0"/>
          </a:p>
        </p:txBody>
      </p:sp>
    </p:spTree>
    <p:extLst>
      <p:ext uri="{BB962C8B-B14F-4D97-AF65-F5344CB8AC3E}">
        <p14:creationId xmlns:p14="http://schemas.microsoft.com/office/powerpoint/2010/main" xmlns="" val="150191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5A58D6C-359C-1FD2-6257-C4EA0181645B}"/>
              </a:ext>
            </a:extLst>
          </p:cNvPr>
          <p:cNvSpPr txBox="1"/>
          <p:nvPr/>
        </p:nvSpPr>
        <p:spPr>
          <a:xfrm>
            <a:off x="834500" y="766062"/>
            <a:ext cx="8369423" cy="2308324"/>
          </a:xfrm>
          <a:prstGeom prst="rect">
            <a:avLst/>
          </a:prstGeom>
          <a:noFill/>
        </p:spPr>
        <p:txBody>
          <a:bodyPr wrap="square">
            <a:spAutoFit/>
          </a:bodyPr>
          <a:lstStyle/>
          <a:p>
            <a:pPr algn="just" fontAlgn="base"/>
            <a:r>
              <a:rPr lang="en-US" b="0" i="0" dirty="0">
                <a:solidFill>
                  <a:srgbClr val="000000"/>
                </a:solidFill>
                <a:effectLst/>
                <a:latin typeface="Droid Serif"/>
              </a:rPr>
              <a:t>we write our first </a:t>
            </a:r>
            <a:r>
              <a:rPr lang="en-US" b="0" i="0" dirty="0" err="1">
                <a:solidFill>
                  <a:srgbClr val="000000"/>
                </a:solidFill>
                <a:effectLst/>
                <a:latin typeface="Droid Serif"/>
              </a:rPr>
              <a:t>NUnit</a:t>
            </a:r>
            <a:r>
              <a:rPr lang="en-US" b="0" i="0" dirty="0">
                <a:solidFill>
                  <a:srgbClr val="000000"/>
                </a:solidFill>
                <a:effectLst/>
                <a:latin typeface="Droid Serif"/>
              </a:rPr>
              <a:t> test case example method code. A test case body is divided into three sections "AAA".</a:t>
            </a:r>
          </a:p>
          <a:p>
            <a:pPr algn="just" fontAlgn="base"/>
            <a:r>
              <a:rPr lang="en-US" b="0" i="0" dirty="0">
                <a:solidFill>
                  <a:srgbClr val="000000"/>
                </a:solidFill>
                <a:effectLst/>
                <a:latin typeface="Droid Serif"/>
              </a:rPr>
              <a:t>"AAA" denotes the Arrange, Act, and Assert.</a:t>
            </a:r>
          </a:p>
          <a:p>
            <a:pPr algn="just" fontAlgn="base"/>
            <a:r>
              <a:rPr lang="en-US" b="1" i="0" dirty="0">
                <a:solidFill>
                  <a:srgbClr val="000000"/>
                </a:solidFill>
                <a:effectLst/>
                <a:latin typeface="inherit"/>
              </a:rPr>
              <a:t>Arrange:</a:t>
            </a:r>
            <a:r>
              <a:rPr lang="en-US" b="0" i="0" dirty="0">
                <a:solidFill>
                  <a:srgbClr val="000000"/>
                </a:solidFill>
                <a:effectLst/>
                <a:latin typeface="Droid Serif"/>
              </a:rPr>
              <a:t> In Arrange section, we will initialize everything which we are required to run the test case. It includes any dependencies and data needed.</a:t>
            </a:r>
          </a:p>
          <a:p>
            <a:pPr algn="just" fontAlgn="base"/>
            <a:r>
              <a:rPr lang="en-US" b="1" i="0" dirty="0">
                <a:solidFill>
                  <a:srgbClr val="000000"/>
                </a:solidFill>
                <a:effectLst/>
                <a:latin typeface="inherit"/>
              </a:rPr>
              <a:t>Act:</a:t>
            </a:r>
            <a:r>
              <a:rPr lang="en-US" b="0" i="0" dirty="0">
                <a:solidFill>
                  <a:srgbClr val="000000"/>
                </a:solidFill>
                <a:effectLst/>
                <a:latin typeface="Droid Serif"/>
              </a:rPr>
              <a:t> In Act section, we call the business logic method which behavior we want to test.</a:t>
            </a:r>
          </a:p>
          <a:p>
            <a:pPr algn="just" fontAlgn="base"/>
            <a:r>
              <a:rPr lang="en-US" b="1" i="0" dirty="0">
                <a:solidFill>
                  <a:srgbClr val="000000"/>
                </a:solidFill>
                <a:effectLst/>
                <a:latin typeface="inherit"/>
              </a:rPr>
              <a:t>Assert:</a:t>
            </a:r>
            <a:r>
              <a:rPr lang="en-US" b="0" i="0" dirty="0">
                <a:solidFill>
                  <a:srgbClr val="000000"/>
                </a:solidFill>
                <a:effectLst/>
                <a:latin typeface="Droid Serif"/>
              </a:rPr>
              <a:t> Specify the criteria for passing the test case. If these criteria passed, that means test case is passed else failed.</a:t>
            </a:r>
          </a:p>
        </p:txBody>
      </p:sp>
    </p:spTree>
    <p:extLst>
      <p:ext uri="{BB962C8B-B14F-4D97-AF65-F5344CB8AC3E}">
        <p14:creationId xmlns:p14="http://schemas.microsoft.com/office/powerpoint/2010/main" xmlns="" val="248976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DE56A20-61B9-C989-9919-B765756F11ED}"/>
              </a:ext>
            </a:extLst>
          </p:cNvPr>
          <p:cNvSpPr txBox="1"/>
          <p:nvPr/>
        </p:nvSpPr>
        <p:spPr>
          <a:xfrm>
            <a:off x="1218460" y="467843"/>
            <a:ext cx="6094520" cy="369332"/>
          </a:xfrm>
          <a:prstGeom prst="rect">
            <a:avLst/>
          </a:prstGeom>
          <a:noFill/>
        </p:spPr>
        <p:txBody>
          <a:bodyPr wrap="square">
            <a:spAutoFit/>
          </a:bodyPr>
          <a:lstStyle/>
          <a:p>
            <a:pPr algn="l"/>
            <a:r>
              <a:rPr lang="en-IN" b="0" i="0" u="none" strike="noStrike" dirty="0">
                <a:solidFill>
                  <a:srgbClr val="000000"/>
                </a:solidFill>
                <a:effectLst/>
                <a:latin typeface="Lato" panose="020F0502020204030203" pitchFamily="34" charset="0"/>
              </a:rPr>
              <a:t>Assertions- Constraint Model</a:t>
            </a:r>
          </a:p>
        </p:txBody>
      </p:sp>
      <p:sp>
        <p:nvSpPr>
          <p:cNvPr id="5" name="TextBox 4">
            <a:extLst>
              <a:ext uri="{FF2B5EF4-FFF2-40B4-BE49-F238E27FC236}">
                <a16:creationId xmlns:a16="http://schemas.microsoft.com/office/drawing/2014/main" xmlns="" id="{F1DC018F-3E64-893B-6E6A-D5F2015F1BED}"/>
              </a:ext>
            </a:extLst>
          </p:cNvPr>
          <p:cNvSpPr txBox="1"/>
          <p:nvPr/>
        </p:nvSpPr>
        <p:spPr>
          <a:xfrm>
            <a:off x="1156315" y="984499"/>
            <a:ext cx="9523521" cy="923330"/>
          </a:xfrm>
          <a:prstGeom prst="rect">
            <a:avLst/>
          </a:prstGeom>
          <a:noFill/>
        </p:spPr>
        <p:txBody>
          <a:bodyPr wrap="square">
            <a:spAutoFit/>
          </a:bodyPr>
          <a:lstStyle/>
          <a:p>
            <a:r>
              <a:rPr lang="en-US" b="0" i="0" dirty="0">
                <a:solidFill>
                  <a:srgbClr val="555555"/>
                </a:solidFill>
                <a:effectLst/>
                <a:latin typeface="ubuntu" panose="020B0604020202020204" pitchFamily="34" charset="0"/>
              </a:rPr>
              <a:t>The constraint-based Assert model uses a single method of the Assert class for all assertions. The logic necessary to carry out each assertion is embedded in the constraint object passed as the second parameter to that method.</a:t>
            </a:r>
            <a:endParaRPr lang="en-IN" dirty="0"/>
          </a:p>
        </p:txBody>
      </p:sp>
      <p:sp>
        <p:nvSpPr>
          <p:cNvPr id="8" name="TextBox 7">
            <a:extLst>
              <a:ext uri="{FF2B5EF4-FFF2-40B4-BE49-F238E27FC236}">
                <a16:creationId xmlns:a16="http://schemas.microsoft.com/office/drawing/2014/main" xmlns="" id="{E6A34B57-9367-478C-630F-2816A24106E1}"/>
              </a:ext>
            </a:extLst>
          </p:cNvPr>
          <p:cNvSpPr txBox="1"/>
          <p:nvPr/>
        </p:nvSpPr>
        <p:spPr>
          <a:xfrm>
            <a:off x="1156315" y="2274838"/>
            <a:ext cx="9141780" cy="2308324"/>
          </a:xfrm>
          <a:prstGeom prst="rect">
            <a:avLst/>
          </a:prstGeom>
          <a:noFill/>
        </p:spPr>
        <p:txBody>
          <a:bodyPr wrap="square">
            <a:spAutoFit/>
          </a:bodyPr>
          <a:lstStyle/>
          <a:p>
            <a:r>
              <a:rPr lang="en-US" dirty="0" err="1"/>
              <a:t>Assert.That</a:t>
            </a:r>
            <a:r>
              <a:rPr lang="en-US" dirty="0"/>
              <a:t>(28, </a:t>
            </a:r>
            <a:r>
              <a:rPr lang="en-US" dirty="0" err="1"/>
              <a:t>Is.EqualTo</a:t>
            </a:r>
            <a:r>
              <a:rPr lang="en-US" dirty="0"/>
              <a:t>(_</a:t>
            </a:r>
            <a:r>
              <a:rPr lang="en-US" dirty="0" err="1"/>
              <a:t>actualFuel</a:t>
            </a:r>
            <a:r>
              <a:rPr lang="en-US" dirty="0"/>
              <a:t>)); // Tests whether the specified values are equal. </a:t>
            </a:r>
          </a:p>
          <a:p>
            <a:r>
              <a:rPr lang="en-US" dirty="0" err="1"/>
              <a:t>Assert.That</a:t>
            </a:r>
            <a:r>
              <a:rPr lang="en-US" dirty="0"/>
              <a:t>(28, </a:t>
            </a:r>
            <a:r>
              <a:rPr lang="en-US" dirty="0" err="1"/>
              <a:t>Is.Not.EqualTo</a:t>
            </a:r>
            <a:r>
              <a:rPr lang="en-US" dirty="0"/>
              <a:t>(_</a:t>
            </a:r>
            <a:r>
              <a:rPr lang="en-US" dirty="0" err="1"/>
              <a:t>actualFuel</a:t>
            </a:r>
            <a:r>
              <a:rPr lang="en-US" dirty="0"/>
              <a:t>)); // Tests whether the specified values are unequal. Same as </a:t>
            </a:r>
            <a:r>
              <a:rPr lang="en-US" dirty="0" err="1"/>
              <a:t>AreEqual</a:t>
            </a:r>
            <a:r>
              <a:rPr lang="en-US" dirty="0"/>
              <a:t> for numeric values.</a:t>
            </a:r>
          </a:p>
          <a:p>
            <a:r>
              <a:rPr lang="en-US" dirty="0" err="1"/>
              <a:t>Assert.That</a:t>
            </a:r>
            <a:r>
              <a:rPr lang="en-US" dirty="0"/>
              <a:t>(_</a:t>
            </a:r>
            <a:r>
              <a:rPr lang="en-US" dirty="0" err="1"/>
              <a:t>expectedRocket</a:t>
            </a:r>
            <a:r>
              <a:rPr lang="en-US" dirty="0"/>
              <a:t>, </a:t>
            </a:r>
            <a:r>
              <a:rPr lang="en-US" dirty="0" err="1"/>
              <a:t>Is.SameAs</a:t>
            </a:r>
            <a:r>
              <a:rPr lang="en-US" dirty="0"/>
              <a:t>(_</a:t>
            </a:r>
            <a:r>
              <a:rPr lang="en-US" dirty="0" err="1"/>
              <a:t>actualRocket</a:t>
            </a:r>
            <a:r>
              <a:rPr lang="en-US" dirty="0"/>
              <a:t>)); // Tests whether the specified objects both refer to the same object</a:t>
            </a:r>
          </a:p>
          <a:p>
            <a:r>
              <a:rPr lang="en-US" dirty="0" err="1"/>
              <a:t>Assert.That</a:t>
            </a:r>
            <a:r>
              <a:rPr lang="en-US" dirty="0"/>
              <a:t>(_</a:t>
            </a:r>
            <a:r>
              <a:rPr lang="en-US" dirty="0" err="1"/>
              <a:t>expectedRocket</a:t>
            </a:r>
            <a:r>
              <a:rPr lang="en-US" dirty="0"/>
              <a:t>, </a:t>
            </a:r>
            <a:r>
              <a:rPr lang="en-US" dirty="0" err="1"/>
              <a:t>Is.Not.SameAs</a:t>
            </a:r>
            <a:r>
              <a:rPr lang="en-US" dirty="0"/>
              <a:t>(_</a:t>
            </a:r>
            <a:r>
              <a:rPr lang="en-US" dirty="0" err="1"/>
              <a:t>actualRocket</a:t>
            </a:r>
            <a:r>
              <a:rPr lang="en-US" dirty="0"/>
              <a:t>)); // Tests whether the specified objects refer to different objects</a:t>
            </a:r>
          </a:p>
          <a:p>
            <a:r>
              <a:rPr lang="en-US" dirty="0" err="1"/>
              <a:t>Assert.That</a:t>
            </a:r>
            <a:r>
              <a:rPr lang="en-US" dirty="0"/>
              <a:t>(_</a:t>
            </a:r>
            <a:r>
              <a:rPr lang="en-US" dirty="0" err="1"/>
              <a:t>isThereEnoughFuel</a:t>
            </a:r>
            <a:r>
              <a:rPr lang="en-US" dirty="0"/>
              <a:t>, </a:t>
            </a:r>
            <a:r>
              <a:rPr lang="en-US" dirty="0" err="1"/>
              <a:t>Is.True</a:t>
            </a:r>
            <a:r>
              <a:rPr lang="en-US" dirty="0"/>
              <a:t>); // Tests whether the specified condition is true</a:t>
            </a:r>
            <a:endParaRPr lang="en-IN" dirty="0"/>
          </a:p>
        </p:txBody>
      </p:sp>
    </p:spTree>
    <p:extLst>
      <p:ext uri="{BB962C8B-B14F-4D97-AF65-F5344CB8AC3E}">
        <p14:creationId xmlns:p14="http://schemas.microsoft.com/office/powerpoint/2010/main" xmlns="" val="3180575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F24324A-AC7D-A7E5-965D-CF032DFA811D}"/>
              </a:ext>
            </a:extLst>
          </p:cNvPr>
          <p:cNvSpPr txBox="1"/>
          <p:nvPr/>
        </p:nvSpPr>
        <p:spPr>
          <a:xfrm>
            <a:off x="861134" y="1627235"/>
            <a:ext cx="7685842" cy="1200329"/>
          </a:xfrm>
          <a:prstGeom prst="rect">
            <a:avLst/>
          </a:prstGeom>
          <a:noFill/>
        </p:spPr>
        <p:txBody>
          <a:bodyPr wrap="square">
            <a:spAutoFit/>
          </a:bodyPr>
          <a:lstStyle/>
          <a:p>
            <a:r>
              <a:rPr lang="en-US" b="0" i="0" dirty="0">
                <a:solidFill>
                  <a:srgbClr val="202124"/>
                </a:solidFill>
                <a:effectLst/>
                <a:latin typeface="arial" panose="020B0604020202020204" pitchFamily="34" charset="0"/>
              </a:rPr>
              <a:t>If the method returns true the test will be passed. The advantages of using </a:t>
            </a:r>
            <a:r>
              <a:rPr lang="en-US" b="0" i="0" dirty="0" err="1">
                <a:solidFill>
                  <a:srgbClr val="202124"/>
                </a:solidFill>
                <a:effectLst/>
                <a:latin typeface="arial" panose="020B0604020202020204" pitchFamily="34" charset="0"/>
              </a:rPr>
              <a:t>Moq</a:t>
            </a:r>
            <a:r>
              <a:rPr lang="en-US" b="0" i="0" dirty="0">
                <a:solidFill>
                  <a:srgbClr val="202124"/>
                </a:solidFill>
                <a:effectLst/>
                <a:latin typeface="arial" panose="020B0604020202020204" pitchFamily="34" charset="0"/>
              </a:rPr>
              <a:t> is, </a:t>
            </a:r>
            <a:r>
              <a:rPr lang="en-US" b="1" i="0" dirty="0">
                <a:solidFill>
                  <a:srgbClr val="202124"/>
                </a:solidFill>
                <a:effectLst/>
                <a:latin typeface="arial" panose="020B0604020202020204" pitchFamily="34" charset="0"/>
              </a:rPr>
              <a:t>we can unit test the code successfully without using an external dependency object in the test code</a:t>
            </a:r>
            <a:r>
              <a:rPr lang="en-US" b="0" i="0" dirty="0">
                <a:solidFill>
                  <a:srgbClr val="202124"/>
                </a:solidFill>
                <a:effectLst/>
                <a:latin typeface="arial" panose="020B0604020202020204" pitchFamily="34" charset="0"/>
              </a:rPr>
              <a:t>. Conclusion: </a:t>
            </a:r>
            <a:r>
              <a:rPr lang="en-US" b="0" i="0" dirty="0" err="1">
                <a:solidFill>
                  <a:srgbClr val="202124"/>
                </a:solidFill>
                <a:effectLst/>
                <a:latin typeface="arial" panose="020B0604020202020204" pitchFamily="34" charset="0"/>
              </a:rPr>
              <a:t>NUnit</a:t>
            </a:r>
            <a:r>
              <a:rPr lang="en-US" b="0" i="0" dirty="0">
                <a:solidFill>
                  <a:srgbClr val="202124"/>
                </a:solidFill>
                <a:effectLst/>
                <a:latin typeface="arial" panose="020B0604020202020204" pitchFamily="34" charset="0"/>
              </a:rPr>
              <a:t> and </a:t>
            </a:r>
            <a:r>
              <a:rPr lang="en-US" b="0" i="0" dirty="0" err="1">
                <a:solidFill>
                  <a:srgbClr val="202124"/>
                </a:solidFill>
                <a:effectLst/>
                <a:latin typeface="arial" panose="020B0604020202020204" pitchFamily="34" charset="0"/>
              </a:rPr>
              <a:t>Moq</a:t>
            </a:r>
            <a:r>
              <a:rPr lang="en-US" b="0" i="0" dirty="0">
                <a:solidFill>
                  <a:srgbClr val="202124"/>
                </a:solidFill>
                <a:effectLst/>
                <a:latin typeface="arial" panose="020B0604020202020204" pitchFamily="34" charset="0"/>
              </a:rPr>
              <a:t> are the suitable frameworks for testing the MVC Model layer.</a:t>
            </a:r>
            <a:endParaRPr lang="en-IN" dirty="0"/>
          </a:p>
        </p:txBody>
      </p:sp>
      <p:sp>
        <p:nvSpPr>
          <p:cNvPr id="4" name="TextBox 3">
            <a:extLst>
              <a:ext uri="{FF2B5EF4-FFF2-40B4-BE49-F238E27FC236}">
                <a16:creationId xmlns:a16="http://schemas.microsoft.com/office/drawing/2014/main" xmlns="" id="{86C0187C-9A1E-DFEE-260A-B6C1B4EBB540}"/>
              </a:ext>
            </a:extLst>
          </p:cNvPr>
          <p:cNvSpPr txBox="1"/>
          <p:nvPr/>
        </p:nvSpPr>
        <p:spPr>
          <a:xfrm>
            <a:off x="1111928" y="467843"/>
            <a:ext cx="6094520" cy="369332"/>
          </a:xfrm>
          <a:prstGeom prst="rect">
            <a:avLst/>
          </a:prstGeom>
          <a:noFill/>
        </p:spPr>
        <p:txBody>
          <a:bodyPr wrap="square">
            <a:spAutoFit/>
          </a:bodyPr>
          <a:lstStyle/>
          <a:p>
            <a:pPr algn="l"/>
            <a:r>
              <a:rPr lang="en-IN" b="0" i="0" u="none" strike="noStrike" dirty="0">
                <a:solidFill>
                  <a:srgbClr val="000000"/>
                </a:solidFill>
                <a:effectLst/>
                <a:latin typeface="Lato" panose="020F0502020204030203" pitchFamily="34" charset="0"/>
              </a:rPr>
              <a:t>Why MOQ used in NUNIT testing</a:t>
            </a:r>
          </a:p>
        </p:txBody>
      </p:sp>
      <p:sp>
        <p:nvSpPr>
          <p:cNvPr id="6" name="TextBox 5">
            <a:extLst>
              <a:ext uri="{FF2B5EF4-FFF2-40B4-BE49-F238E27FC236}">
                <a16:creationId xmlns:a16="http://schemas.microsoft.com/office/drawing/2014/main" xmlns="" id="{CA4A8154-2591-157C-CC5C-9CDAA02FF91A}"/>
              </a:ext>
            </a:extLst>
          </p:cNvPr>
          <p:cNvSpPr txBox="1"/>
          <p:nvPr/>
        </p:nvSpPr>
        <p:spPr>
          <a:xfrm>
            <a:off x="861134" y="3123980"/>
            <a:ext cx="8708994" cy="1754326"/>
          </a:xfrm>
          <a:prstGeom prst="rect">
            <a:avLst/>
          </a:prstGeom>
          <a:noFill/>
        </p:spPr>
        <p:txBody>
          <a:bodyPr wrap="square">
            <a:spAutoFit/>
          </a:bodyPr>
          <a:lstStyle/>
          <a:p>
            <a:pPr algn="l"/>
            <a:r>
              <a:rPr lang="en-US" b="0" i="0" dirty="0">
                <a:solidFill>
                  <a:srgbClr val="212121"/>
                </a:solidFill>
                <a:effectLst/>
                <a:latin typeface="open sans" panose="020B0606030504020204" pitchFamily="34" charset="0"/>
              </a:rPr>
              <a:t> we create a testing library, add the references to </a:t>
            </a:r>
            <a:r>
              <a:rPr lang="en-US" b="0" i="0" dirty="0" err="1">
                <a:solidFill>
                  <a:srgbClr val="212121"/>
                </a:solidFill>
                <a:effectLst/>
                <a:latin typeface="open sans" panose="020B0606030504020204" pitchFamily="34" charset="0"/>
              </a:rPr>
              <a:t>NUnit</a:t>
            </a:r>
            <a:r>
              <a:rPr lang="en-US" b="0" i="0" dirty="0">
                <a:solidFill>
                  <a:srgbClr val="212121"/>
                </a:solidFill>
                <a:effectLst/>
                <a:latin typeface="open sans" panose="020B0606030504020204" pitchFamily="34" charset="0"/>
              </a:rPr>
              <a:t> and </a:t>
            </a:r>
            <a:r>
              <a:rPr lang="en-US" b="0" i="0" dirty="0" err="1">
                <a:solidFill>
                  <a:srgbClr val="212121"/>
                </a:solidFill>
                <a:effectLst/>
                <a:latin typeface="open sans" panose="020B0606030504020204" pitchFamily="34" charset="0"/>
              </a:rPr>
              <a:t>Moq</a:t>
            </a:r>
            <a:r>
              <a:rPr lang="en-US" b="0" i="0" dirty="0">
                <a:solidFill>
                  <a:srgbClr val="212121"/>
                </a:solidFill>
                <a:effectLst/>
                <a:latin typeface="open sans" panose="020B0606030504020204" pitchFamily="34" charset="0"/>
              </a:rPr>
              <a:t> frameworks, and add the tester class </a:t>
            </a:r>
            <a:r>
              <a:rPr lang="en-US" b="0" i="0" dirty="0" err="1">
                <a:solidFill>
                  <a:srgbClr val="212121"/>
                </a:solidFill>
                <a:effectLst/>
                <a:latin typeface="open sans" panose="020B0606030504020204" pitchFamily="34" charset="0"/>
              </a:rPr>
              <a:t>CalculatorTester</a:t>
            </a:r>
            <a:r>
              <a:rPr lang="en-US" b="0" i="0" dirty="0">
                <a:solidFill>
                  <a:srgbClr val="212121"/>
                </a:solidFill>
                <a:effectLst/>
                <a:latin typeface="open sans" panose="020B0606030504020204" pitchFamily="34" charset="0"/>
              </a:rPr>
              <a:t> to define the test cases.</a:t>
            </a:r>
          </a:p>
          <a:p>
            <a:pPr algn="l"/>
            <a:r>
              <a:rPr lang="en-US" b="0" i="0" dirty="0" err="1">
                <a:solidFill>
                  <a:srgbClr val="212121"/>
                </a:solidFill>
                <a:effectLst/>
                <a:latin typeface="open sans" panose="020B0606030504020204" pitchFamily="34" charset="0"/>
              </a:rPr>
              <a:t>Moq</a:t>
            </a:r>
            <a:r>
              <a:rPr lang="en-US" b="0" i="0" dirty="0">
                <a:solidFill>
                  <a:srgbClr val="212121"/>
                </a:solidFill>
                <a:effectLst/>
                <a:latin typeface="open sans" panose="020B0606030504020204" pitchFamily="34" charset="0"/>
              </a:rPr>
              <a:t> is very easy to use mocking framework. In order to define the mock objects, we use generics passing the interface as the type. The behavior of the mock objects is done using basically a set of lambda expressions, making the code more productive and type safe</a:t>
            </a:r>
          </a:p>
        </p:txBody>
      </p:sp>
    </p:spTree>
    <p:extLst>
      <p:ext uri="{BB962C8B-B14F-4D97-AF65-F5344CB8AC3E}">
        <p14:creationId xmlns:p14="http://schemas.microsoft.com/office/powerpoint/2010/main" xmlns="" val="948830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xmlns="" id="{FEA8CE66-7498-4D1A-B413-025DF799C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3749363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684F09-47CB-0CA7-EAF7-914E6A906B13}"/>
              </a:ext>
            </a:extLst>
          </p:cNvPr>
          <p:cNvSpPr>
            <a:spLocks noGrp="1"/>
          </p:cNvSpPr>
          <p:nvPr>
            <p:ph type="title"/>
          </p:nvPr>
        </p:nvSpPr>
        <p:spPr/>
        <p:txBody>
          <a:bodyPr/>
          <a:lstStyle/>
          <a:p>
            <a:r>
              <a:rPr lang="en-IN" b="1" i="0" dirty="0">
                <a:solidFill>
                  <a:srgbClr val="4A4A4A"/>
                </a:solidFill>
                <a:effectLst/>
                <a:latin typeface="open sans" panose="020B0606030504020204" pitchFamily="34" charset="0"/>
              </a:rPr>
              <a:t>Why is Testing Necessary?</a:t>
            </a:r>
            <a:br>
              <a:rPr lang="en-IN" b="1" i="0" dirty="0">
                <a:solidFill>
                  <a:srgbClr val="4A4A4A"/>
                </a:solidFill>
                <a:effectLst/>
                <a:latin typeface="open sans" panose="020B0606030504020204" pitchFamily="34" charset="0"/>
              </a:rPr>
            </a:br>
            <a:endParaRPr lang="en-IN" dirty="0"/>
          </a:p>
        </p:txBody>
      </p:sp>
      <p:sp>
        <p:nvSpPr>
          <p:cNvPr id="4" name="TextBox 3">
            <a:extLst>
              <a:ext uri="{FF2B5EF4-FFF2-40B4-BE49-F238E27FC236}">
                <a16:creationId xmlns:a16="http://schemas.microsoft.com/office/drawing/2014/main" xmlns="" id="{70540D34-1D23-7335-DD1B-CAD7E53ED93B}"/>
              </a:ext>
            </a:extLst>
          </p:cNvPr>
          <p:cNvSpPr txBox="1"/>
          <p:nvPr/>
        </p:nvSpPr>
        <p:spPr>
          <a:xfrm>
            <a:off x="806388" y="1499366"/>
            <a:ext cx="8973104" cy="2308324"/>
          </a:xfrm>
          <a:prstGeom prst="rect">
            <a:avLst/>
          </a:prstGeom>
          <a:noFill/>
        </p:spPr>
        <p:txBody>
          <a:bodyPr wrap="square">
            <a:spAutoFit/>
          </a:bodyPr>
          <a:lstStyle/>
          <a:p>
            <a:pPr algn="l"/>
            <a:r>
              <a:rPr lang="en-US" b="0" i="0" dirty="0">
                <a:solidFill>
                  <a:srgbClr val="212529"/>
                </a:solidFill>
                <a:effectLst/>
                <a:latin typeface="open sans" panose="020B0606030504020204" pitchFamily="34" charset="0"/>
              </a:rPr>
              <a:t>Let's start by considering </a:t>
            </a:r>
            <a:r>
              <a:rPr lang="en-US" b="1" i="1" dirty="0">
                <a:solidFill>
                  <a:srgbClr val="212529"/>
                </a:solidFill>
                <a:effectLst/>
                <a:latin typeface="open sans" panose="020B0606030504020204" pitchFamily="34" charset="0"/>
              </a:rPr>
              <a:t>Why is Testing Necessary</a:t>
            </a:r>
            <a:r>
              <a:rPr lang="en-US" b="0" i="0" dirty="0">
                <a:solidFill>
                  <a:srgbClr val="212529"/>
                </a:solidFill>
                <a:effectLst/>
                <a:latin typeface="open sans" panose="020B0606030504020204" pitchFamily="34" charset="0"/>
              </a:rPr>
              <a:t>. Testing is essential because we all make mistakes. Some of those mistakes are not important, but some are expensive or could be life-threatening. We have to test everything that we produce because things can go wrong; humans can make mistakes at any time.</a:t>
            </a:r>
          </a:p>
          <a:p>
            <a:pPr algn="l"/>
            <a:endParaRPr lang="en-US" b="0" i="0" dirty="0">
              <a:solidFill>
                <a:srgbClr val="212529"/>
              </a:solidFill>
              <a:effectLst/>
              <a:latin typeface="open sans" panose="020B0606030504020204" pitchFamily="34" charset="0"/>
            </a:endParaRPr>
          </a:p>
          <a:p>
            <a:pPr algn="l">
              <a:buFont typeface="Arial" panose="020B0604020202020204" pitchFamily="34" charset="0"/>
              <a:buChar char="•"/>
            </a:pPr>
            <a:r>
              <a:rPr lang="en-US" b="0" i="1" dirty="0">
                <a:solidFill>
                  <a:srgbClr val="212529"/>
                </a:solidFill>
                <a:effectLst/>
                <a:latin typeface="open sans" panose="020B0606030504020204" pitchFamily="34" charset="0"/>
              </a:rPr>
              <a:t>Why is Testing Necessary?</a:t>
            </a:r>
            <a:endParaRPr lang="en-US" b="0" i="0" dirty="0">
              <a:solidFill>
                <a:srgbClr val="212529"/>
              </a:solidFill>
              <a:effectLst/>
              <a:latin typeface="open sans" panose="020B0606030504020204" pitchFamily="34" charset="0"/>
            </a:endParaRPr>
          </a:p>
          <a:p>
            <a:pPr algn="l">
              <a:buFont typeface="Arial" panose="020B0604020202020204" pitchFamily="34" charset="0"/>
              <a:buChar char="•"/>
            </a:pPr>
            <a:r>
              <a:rPr lang="en-US" b="0" i="1" dirty="0">
                <a:solidFill>
                  <a:srgbClr val="212529"/>
                </a:solidFill>
                <a:effectLst/>
                <a:latin typeface="open sans" panose="020B0606030504020204" pitchFamily="34" charset="0"/>
              </a:rPr>
              <a:t>Testing's Contribution to Success</a:t>
            </a:r>
            <a:endParaRPr lang="en-US" b="0" i="0" dirty="0">
              <a:solidFill>
                <a:srgbClr val="212529"/>
              </a:solidFill>
              <a:effectLst/>
              <a:latin typeface="open sans" panose="020B0606030504020204" pitchFamily="34" charset="0"/>
            </a:endParaRPr>
          </a:p>
          <a:p>
            <a:pPr algn="l">
              <a:buFont typeface="Arial" panose="020B0604020202020204" pitchFamily="34" charset="0"/>
              <a:buChar char="•"/>
            </a:pPr>
            <a:r>
              <a:rPr lang="en-US" b="0" i="1" dirty="0">
                <a:solidFill>
                  <a:srgbClr val="212529"/>
                </a:solidFill>
                <a:effectLst/>
                <a:latin typeface="open sans" panose="020B0606030504020204" pitchFamily="34" charset="0"/>
              </a:rPr>
              <a:t>Software Testing: A Key Aspect of Quality</a:t>
            </a:r>
            <a:endParaRPr lang="en-US" b="0" i="0" dirty="0">
              <a:solidFill>
                <a:srgbClr val="212529"/>
              </a:solidFill>
              <a:effectLst/>
              <a:latin typeface="open sans" panose="020B0606030504020204" pitchFamily="34" charset="0"/>
            </a:endParaRPr>
          </a:p>
        </p:txBody>
      </p:sp>
      <p:sp>
        <p:nvSpPr>
          <p:cNvPr id="6" name="TextBox 5">
            <a:extLst>
              <a:ext uri="{FF2B5EF4-FFF2-40B4-BE49-F238E27FC236}">
                <a16:creationId xmlns:a16="http://schemas.microsoft.com/office/drawing/2014/main" xmlns="" id="{F506DEBA-6C8D-ED3E-38EE-FE1335482B0D}"/>
              </a:ext>
            </a:extLst>
          </p:cNvPr>
          <p:cNvSpPr txBox="1"/>
          <p:nvPr/>
        </p:nvSpPr>
        <p:spPr>
          <a:xfrm>
            <a:off x="806388" y="4204472"/>
            <a:ext cx="9770616" cy="2308324"/>
          </a:xfrm>
          <a:prstGeom prst="rect">
            <a:avLst/>
          </a:prstGeom>
          <a:noFill/>
        </p:spPr>
        <p:txBody>
          <a:bodyPr wrap="square">
            <a:spAutoFit/>
          </a:bodyPr>
          <a:lstStyle/>
          <a:p>
            <a:pPr algn="l"/>
            <a:r>
              <a:rPr lang="en-US" b="0" i="0" dirty="0">
                <a:solidFill>
                  <a:srgbClr val="212529"/>
                </a:solidFill>
                <a:effectLst/>
                <a:latin typeface="open sans" panose="020B0606030504020204" pitchFamily="34" charset="0"/>
              </a:rPr>
              <a:t>Human errors can cause a </a:t>
            </a:r>
            <a:r>
              <a:rPr lang="en-US" b="1" i="1" dirty="0">
                <a:solidFill>
                  <a:srgbClr val="212529"/>
                </a:solidFill>
                <a:effectLst/>
                <a:latin typeface="open sans" panose="020B0606030504020204" pitchFamily="34" charset="0"/>
              </a:rPr>
              <a:t>defect</a:t>
            </a:r>
            <a:r>
              <a:rPr lang="en-US" b="0" i="0" dirty="0">
                <a:solidFill>
                  <a:srgbClr val="212529"/>
                </a:solidFill>
                <a:effectLst/>
                <a:latin typeface="open sans" panose="020B0606030504020204" pitchFamily="34" charset="0"/>
              </a:rPr>
              <a:t> or </a:t>
            </a:r>
            <a:r>
              <a:rPr lang="en-US" b="1" i="1" dirty="0">
                <a:solidFill>
                  <a:srgbClr val="212529"/>
                </a:solidFill>
                <a:effectLst/>
                <a:latin typeface="open sans" panose="020B0606030504020204" pitchFamily="34" charset="0"/>
              </a:rPr>
              <a:t>failure</a:t>
            </a:r>
            <a:r>
              <a:rPr lang="en-US" b="0" i="0" dirty="0">
                <a:solidFill>
                  <a:srgbClr val="212529"/>
                </a:solidFill>
                <a:effectLst/>
                <a:latin typeface="open sans" panose="020B0606030504020204" pitchFamily="34" charset="0"/>
              </a:rPr>
              <a:t> at any stage of the </a:t>
            </a:r>
            <a:r>
              <a:rPr lang="en-US" b="1" i="1" u="none" strike="noStrike" dirty="0">
                <a:solidFill>
                  <a:srgbClr val="27579E"/>
                </a:solidFill>
                <a:effectLst/>
                <a:latin typeface="open sans" panose="020B0606030504020204" pitchFamily="34" charset="0"/>
                <a:hlinkClick r:id="rId2"/>
              </a:rPr>
              <a:t>software development life cycle</a:t>
            </a:r>
            <a:r>
              <a:rPr lang="en-US" b="0" i="0" dirty="0">
                <a:solidFill>
                  <a:srgbClr val="212529"/>
                </a:solidFill>
                <a:effectLst/>
                <a:latin typeface="open sans" panose="020B0606030504020204" pitchFamily="34" charset="0"/>
              </a:rPr>
              <a:t>. The results are classified as trivial or catastrophic, depending on the consequences of the error.</a:t>
            </a:r>
          </a:p>
          <a:p>
            <a:pPr algn="l"/>
            <a:r>
              <a:rPr lang="en-US" b="0" i="0" dirty="0">
                <a:solidFill>
                  <a:srgbClr val="212529"/>
                </a:solidFill>
                <a:effectLst/>
                <a:latin typeface="open sans" panose="020B0606030504020204" pitchFamily="34" charset="0"/>
              </a:rPr>
              <a:t>The requirement of rigorous testing and their associated documentation during the software development life cycle arises because of the below reasons:</a:t>
            </a:r>
          </a:p>
          <a:p>
            <a:pPr algn="l">
              <a:buFont typeface="Arial" panose="020B0604020202020204" pitchFamily="34" charset="0"/>
              <a:buChar char="•"/>
            </a:pPr>
            <a:r>
              <a:rPr lang="en-US" b="0" i="1" dirty="0">
                <a:solidFill>
                  <a:srgbClr val="212529"/>
                </a:solidFill>
                <a:effectLst/>
                <a:latin typeface="open sans" panose="020B0606030504020204" pitchFamily="34" charset="0"/>
              </a:rPr>
              <a:t>To identify defects</a:t>
            </a:r>
            <a:endParaRPr lang="en-US" b="0" i="0" dirty="0">
              <a:solidFill>
                <a:srgbClr val="212529"/>
              </a:solidFill>
              <a:effectLst/>
              <a:latin typeface="open sans" panose="020B0606030504020204" pitchFamily="34" charset="0"/>
            </a:endParaRPr>
          </a:p>
          <a:p>
            <a:pPr algn="l">
              <a:buFont typeface="Arial" panose="020B0604020202020204" pitchFamily="34" charset="0"/>
              <a:buChar char="•"/>
            </a:pPr>
            <a:r>
              <a:rPr lang="en-US" b="0" i="1" dirty="0">
                <a:solidFill>
                  <a:srgbClr val="212529"/>
                </a:solidFill>
                <a:effectLst/>
                <a:latin typeface="open sans" panose="020B0606030504020204" pitchFamily="34" charset="0"/>
              </a:rPr>
              <a:t>To reduce flaws in the component or system</a:t>
            </a:r>
            <a:endParaRPr lang="en-US" b="0" i="0" dirty="0">
              <a:solidFill>
                <a:srgbClr val="212529"/>
              </a:solidFill>
              <a:effectLst/>
              <a:latin typeface="open sans" panose="020B0606030504020204" pitchFamily="34" charset="0"/>
            </a:endParaRPr>
          </a:p>
          <a:p>
            <a:pPr algn="l">
              <a:buFont typeface="Arial" panose="020B0604020202020204" pitchFamily="34" charset="0"/>
              <a:buChar char="•"/>
            </a:pPr>
            <a:r>
              <a:rPr lang="en-US" b="0" i="1" dirty="0">
                <a:solidFill>
                  <a:srgbClr val="212529"/>
                </a:solidFill>
                <a:effectLst/>
                <a:latin typeface="open sans" panose="020B0606030504020204" pitchFamily="34" charset="0"/>
              </a:rPr>
              <a:t>Increase the overall quality of the system</a:t>
            </a:r>
            <a:endParaRPr lang="en-US" b="0" i="0" dirty="0">
              <a:solidFill>
                <a:srgbClr val="212529"/>
              </a:solidFill>
              <a:effectLst/>
              <a:latin typeface="open sans" panose="020B0606030504020204" pitchFamily="34" charset="0"/>
            </a:endParaRPr>
          </a:p>
        </p:txBody>
      </p:sp>
    </p:spTree>
    <p:extLst>
      <p:ext uri="{BB962C8B-B14F-4D97-AF65-F5344CB8AC3E}">
        <p14:creationId xmlns:p14="http://schemas.microsoft.com/office/powerpoint/2010/main" xmlns="" val="3452103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8AC4D9E-3059-5AB6-A171-8C1EC1028E20}"/>
              </a:ext>
            </a:extLst>
          </p:cNvPr>
          <p:cNvSpPr txBox="1"/>
          <p:nvPr/>
        </p:nvSpPr>
        <p:spPr>
          <a:xfrm>
            <a:off x="665826" y="615103"/>
            <a:ext cx="8928716" cy="3970318"/>
          </a:xfrm>
          <a:prstGeom prst="rect">
            <a:avLst/>
          </a:prstGeom>
          <a:noFill/>
        </p:spPr>
        <p:txBody>
          <a:bodyPr wrap="square">
            <a:spAutoFit/>
          </a:bodyPr>
          <a:lstStyle/>
          <a:p>
            <a:pPr algn="l"/>
            <a:r>
              <a:rPr lang="en-US" b="0" i="0" dirty="0">
                <a:solidFill>
                  <a:srgbClr val="212529"/>
                </a:solidFill>
                <a:effectLst/>
                <a:latin typeface="open sans" panose="020B0606030504020204" pitchFamily="34" charset="0"/>
              </a:rPr>
              <a:t>There can also be a requirement to perform software testing to comply with legal requirements or industry-specific standards. These standards and rules can specify what kind of techniques should we use for product development. </a:t>
            </a:r>
            <a:r>
              <a:rPr lang="en-US" b="0" i="1" dirty="0">
                <a:solidFill>
                  <a:srgbClr val="212529"/>
                </a:solidFill>
                <a:effectLst/>
                <a:latin typeface="open sans" panose="020B0606030504020204" pitchFamily="34" charset="0"/>
              </a:rPr>
              <a:t>For example, the motor, avionics, medical, and pharmaceutical industries, etc., all have standards covering the testing of the product</a:t>
            </a:r>
            <a:r>
              <a:rPr lang="en-US" b="0" i="0" dirty="0">
                <a:solidFill>
                  <a:srgbClr val="212529"/>
                </a:solidFill>
                <a:effectLst/>
                <a:latin typeface="open sans" panose="020B0606030504020204" pitchFamily="34" charset="0"/>
              </a:rPr>
              <a:t>.</a:t>
            </a:r>
          </a:p>
          <a:p>
            <a:pPr algn="l"/>
            <a:r>
              <a:rPr lang="en-US" b="0" i="0" dirty="0">
                <a:solidFill>
                  <a:srgbClr val="212529"/>
                </a:solidFill>
                <a:effectLst/>
                <a:latin typeface="open sans" panose="020B0606030504020204" pitchFamily="34" charset="0"/>
              </a:rPr>
              <a:t>The points below shows the significance of testing for a reliable and easy to use software product</a:t>
            </a:r>
            <a:r>
              <a:rPr lang="en-US" b="0" i="0" dirty="0" smtClean="0">
                <a:solidFill>
                  <a:srgbClr val="212529"/>
                </a:solidFill>
                <a:effectLst/>
                <a:latin typeface="open sans" panose="020B0606030504020204" pitchFamily="34" charset="0"/>
              </a:rPr>
              <a:t>:</a:t>
            </a:r>
          </a:p>
          <a:p>
            <a:pPr algn="l"/>
            <a:endParaRPr lang="en-US" b="0" i="0" dirty="0">
              <a:solidFill>
                <a:srgbClr val="212529"/>
              </a:solidFill>
              <a:effectLst/>
              <a:latin typeface="open sans" panose="020B0606030504020204" pitchFamily="34" charset="0"/>
            </a:endParaRPr>
          </a:p>
          <a:p>
            <a:pPr algn="l">
              <a:buFont typeface="Arial" panose="020B0604020202020204" pitchFamily="34" charset="0"/>
              <a:buChar char="•"/>
            </a:pPr>
            <a:r>
              <a:rPr lang="en-US" b="0" i="1" dirty="0">
                <a:solidFill>
                  <a:srgbClr val="212529"/>
                </a:solidFill>
                <a:effectLst/>
                <a:latin typeface="open sans" panose="020B0606030504020204" pitchFamily="34" charset="0"/>
              </a:rPr>
              <a:t>The testing is important since it discovers defects/bugs before the delivery to the client, which guarantees the quality of the software.</a:t>
            </a:r>
            <a:endParaRPr lang="en-US" b="0" i="0" dirty="0">
              <a:solidFill>
                <a:srgbClr val="212529"/>
              </a:solidFill>
              <a:effectLst/>
              <a:latin typeface="open sans" panose="020B0606030504020204" pitchFamily="34" charset="0"/>
            </a:endParaRPr>
          </a:p>
          <a:p>
            <a:pPr algn="l">
              <a:buFont typeface="Arial" panose="020B0604020202020204" pitchFamily="34" charset="0"/>
              <a:buChar char="•"/>
            </a:pPr>
            <a:r>
              <a:rPr lang="en-US" b="0" i="1" dirty="0">
                <a:solidFill>
                  <a:srgbClr val="212529"/>
                </a:solidFill>
                <a:effectLst/>
                <a:latin typeface="open sans" panose="020B0606030504020204" pitchFamily="34" charset="0"/>
              </a:rPr>
              <a:t>It makes the software more reliable and easy to use.</a:t>
            </a:r>
            <a:endParaRPr lang="en-US" b="0" i="0" dirty="0">
              <a:solidFill>
                <a:srgbClr val="212529"/>
              </a:solidFill>
              <a:effectLst/>
              <a:latin typeface="open sans" panose="020B0606030504020204" pitchFamily="34" charset="0"/>
            </a:endParaRPr>
          </a:p>
          <a:p>
            <a:pPr algn="l">
              <a:buFont typeface="Arial" panose="020B0604020202020204" pitchFamily="34" charset="0"/>
              <a:buChar char="•"/>
            </a:pPr>
            <a:r>
              <a:rPr lang="en-US" b="0" i="1" dirty="0">
                <a:solidFill>
                  <a:srgbClr val="212529"/>
                </a:solidFill>
                <a:effectLst/>
                <a:latin typeface="open sans" panose="020B0606030504020204" pitchFamily="34" charset="0"/>
              </a:rPr>
              <a:t>Thoroughly tested software ensures reliable and high-performance software operation.</a:t>
            </a:r>
          </a:p>
          <a:p>
            <a:pPr algn="l">
              <a:buFont typeface="Arial" panose="020B0604020202020204" pitchFamily="34" charset="0"/>
              <a:buChar char="•"/>
            </a:pPr>
            <a:r>
              <a:rPr lang="en-US" i="1" dirty="0">
                <a:solidFill>
                  <a:srgbClr val="212529"/>
                </a:solidFill>
                <a:latin typeface="open sans" panose="020B0606030504020204" pitchFamily="34" charset="0"/>
              </a:rPr>
              <a:t>Ex: Bank transaction message </a:t>
            </a:r>
            <a:endParaRPr lang="en-US" b="0" i="0" dirty="0">
              <a:solidFill>
                <a:srgbClr val="212529"/>
              </a:solidFill>
              <a:effectLst/>
              <a:latin typeface="open sans" panose="020B0606030504020204" pitchFamily="34" charset="0"/>
            </a:endParaRPr>
          </a:p>
        </p:txBody>
      </p:sp>
    </p:spTree>
    <p:extLst>
      <p:ext uri="{BB962C8B-B14F-4D97-AF65-F5344CB8AC3E}">
        <p14:creationId xmlns:p14="http://schemas.microsoft.com/office/powerpoint/2010/main" xmlns="" val="1763915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33D9F-1659-F93E-DF35-B3CE21195F5E}"/>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i="1" kern="1200" dirty="0">
                <a:effectLst/>
                <a:latin typeface="+mj-lt"/>
                <a:ea typeface="+mj-ea"/>
                <a:cs typeface="+mj-cs"/>
              </a:rPr>
              <a:t>Testing's contribution to the Success</a:t>
            </a:r>
            <a:r>
              <a:rPr lang="en-US" b="1" i="0" kern="1200" dirty="0">
                <a:effectLst/>
                <a:latin typeface="+mj-lt"/>
                <a:ea typeface="+mj-ea"/>
                <a:cs typeface="+mj-cs"/>
              </a:rPr>
              <a:t/>
            </a:r>
            <a:br>
              <a:rPr lang="en-US" b="1" i="0" kern="1200" dirty="0">
                <a:effectLst/>
                <a:latin typeface="+mj-lt"/>
                <a:ea typeface="+mj-ea"/>
                <a:cs typeface="+mj-cs"/>
              </a:rPr>
            </a:br>
            <a:endParaRPr lang="en-US" kern="1200" dirty="0">
              <a:latin typeface="+mj-lt"/>
              <a:ea typeface="+mj-ea"/>
              <a:cs typeface="+mj-cs"/>
            </a:endParaRPr>
          </a:p>
        </p:txBody>
      </p:sp>
      <p:pic>
        <p:nvPicPr>
          <p:cNvPr id="1026" name="Picture 2" descr="Why is Testing Necessary?">
            <a:extLst>
              <a:ext uri="{FF2B5EF4-FFF2-40B4-BE49-F238E27FC236}">
                <a16:creationId xmlns:a16="http://schemas.microsoft.com/office/drawing/2014/main" xmlns="" id="{846D1A66-B46F-446C-8C9D-A6471814C251}"/>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tretch>
            <a:fillRect/>
          </a:stretch>
        </p:blipFill>
        <p:spPr bwMode="auto">
          <a:xfrm>
            <a:off x="838200" y="1319842"/>
            <a:ext cx="5181600" cy="5063705"/>
          </a:xfrm>
          <a:prstGeom prst="rect">
            <a:avLst/>
          </a:prstGeom>
          <a:solidFill>
            <a:srgbClr val="FFFFFF"/>
          </a:solidFill>
        </p:spPr>
      </p:pic>
      <p:sp>
        <p:nvSpPr>
          <p:cNvPr id="4" name="TextBox 3">
            <a:extLst>
              <a:ext uri="{FF2B5EF4-FFF2-40B4-BE49-F238E27FC236}">
                <a16:creationId xmlns:a16="http://schemas.microsoft.com/office/drawing/2014/main" xmlns="" id="{26107CB5-DFDC-D04D-6288-017A769E0AD8}"/>
              </a:ext>
            </a:extLst>
          </p:cNvPr>
          <p:cNvSpPr txBox="1"/>
          <p:nvPr/>
        </p:nvSpPr>
        <p:spPr>
          <a:xfrm>
            <a:off x="6172200" y="1825625"/>
            <a:ext cx="5181600"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800" b="0" i="0">
                <a:effectLst/>
              </a:rPr>
              <a:t>we can observe that due to the presence of </a:t>
            </a:r>
            <a:r>
              <a:rPr lang="en-US" sz="2800" b="1" i="1">
                <a:effectLst/>
              </a:rPr>
              <a:t>defects</a:t>
            </a:r>
            <a:r>
              <a:rPr lang="en-US" sz="2800" b="0" i="0">
                <a:effectLst/>
              </a:rPr>
              <a:t>, the system failed to perform the required operation and didn't meet the client's requirements. Appropriate testing techniques applied to each </a:t>
            </a:r>
            <a:r>
              <a:rPr lang="en-US" sz="2800" b="1" i="1" u="none" strike="noStrike">
                <a:effectLst/>
                <a:hlinkClick r:id="rId3"/>
              </a:rPr>
              <a:t>test levels</a:t>
            </a:r>
            <a:r>
              <a:rPr lang="en-US" sz="2800" b="0" i="0">
                <a:effectLst/>
              </a:rPr>
              <a:t>, along with a proper level of test expertise, ensures an absolute reduction in the frequency of such software failures.</a:t>
            </a:r>
            <a:endParaRPr lang="en-US" sz="2800"/>
          </a:p>
        </p:txBody>
      </p:sp>
    </p:spTree>
    <p:extLst>
      <p:ext uri="{BB962C8B-B14F-4D97-AF65-F5344CB8AC3E}">
        <p14:creationId xmlns:p14="http://schemas.microsoft.com/office/powerpoint/2010/main" xmlns="" val="503960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6E3A2B-F490-1E60-A889-C598309E9575}"/>
              </a:ext>
            </a:extLst>
          </p:cNvPr>
          <p:cNvSpPr>
            <a:spLocks noGrp="1"/>
          </p:cNvSpPr>
          <p:nvPr>
            <p:ph type="title"/>
          </p:nvPr>
        </p:nvSpPr>
        <p:spPr/>
        <p:txBody>
          <a:bodyPr>
            <a:normAutofit/>
          </a:bodyPr>
          <a:lstStyle/>
          <a:p>
            <a:r>
              <a:rPr lang="en-US" sz="3200" b="0" i="0" dirty="0">
                <a:solidFill>
                  <a:srgbClr val="212529"/>
                </a:solidFill>
                <a:effectLst/>
                <a:latin typeface="open sans" panose="020B0606030504020204" pitchFamily="34" charset="0"/>
              </a:rPr>
              <a:t>Let's have a look at how the testing can contribute to the success of the overall project:</a:t>
            </a:r>
            <a:endParaRPr lang="en-IN" sz="3200" dirty="0"/>
          </a:p>
        </p:txBody>
      </p:sp>
      <p:sp>
        <p:nvSpPr>
          <p:cNvPr id="4" name="TextBox 3">
            <a:extLst>
              <a:ext uri="{FF2B5EF4-FFF2-40B4-BE49-F238E27FC236}">
                <a16:creationId xmlns:a16="http://schemas.microsoft.com/office/drawing/2014/main" xmlns="" id="{32D23059-B65E-A7D2-1EB5-843267B01DF3}"/>
              </a:ext>
            </a:extLst>
          </p:cNvPr>
          <p:cNvSpPr txBox="1"/>
          <p:nvPr/>
        </p:nvSpPr>
        <p:spPr>
          <a:xfrm>
            <a:off x="628970" y="2093111"/>
            <a:ext cx="10833357" cy="4122961"/>
          </a:xfrm>
          <a:prstGeom prst="rect">
            <a:avLst/>
          </a:prstGeom>
          <a:noFill/>
        </p:spPr>
        <p:txBody>
          <a:bodyPr wrap="square">
            <a:spAutoFit/>
          </a:bodyPr>
          <a:lstStyle/>
          <a:p>
            <a:pPr algn="l">
              <a:buFont typeface="Arial" panose="020B0604020202020204" pitchFamily="34" charset="0"/>
              <a:buChar char="•"/>
            </a:pPr>
            <a:r>
              <a:rPr lang="en-US" b="1" i="1" dirty="0">
                <a:solidFill>
                  <a:srgbClr val="212529"/>
                </a:solidFill>
                <a:effectLst/>
                <a:latin typeface="open sans" panose="020B0606030504020204" pitchFamily="34" charset="0"/>
              </a:rPr>
              <a:t>Involvement of testers in requirement reviews and user story refinement-</a:t>
            </a:r>
            <a:r>
              <a:rPr lang="en-US" b="0" i="1" dirty="0">
                <a:solidFill>
                  <a:srgbClr val="212529"/>
                </a:solidFill>
                <a:effectLst/>
                <a:latin typeface="open sans" panose="020B0606030504020204" pitchFamily="34" charset="0"/>
              </a:rPr>
              <a:t> Involving testers during the requirement phase ensures identification of some of the requirement defects even before their implementation. It significantly reduces the fixing cost. Also, the tester gains significant project insight at this stage. Which, in turn, helps him in the execution phase of the project.</a:t>
            </a:r>
            <a:endParaRPr lang="en-US" b="0" i="0" dirty="0">
              <a:solidFill>
                <a:srgbClr val="212529"/>
              </a:solidFill>
              <a:effectLst/>
              <a:latin typeface="open sans" panose="020B0606030504020204" pitchFamily="34" charset="0"/>
            </a:endParaRPr>
          </a:p>
          <a:p>
            <a:pPr algn="l">
              <a:buFont typeface="Arial" panose="020B0604020202020204" pitchFamily="34" charset="0"/>
              <a:buChar char="•"/>
            </a:pPr>
            <a:r>
              <a:rPr lang="en-US" b="1" i="1" dirty="0">
                <a:solidFill>
                  <a:srgbClr val="212529"/>
                </a:solidFill>
                <a:effectLst/>
                <a:latin typeface="open sans" panose="020B0606030504020204" pitchFamily="34" charset="0"/>
              </a:rPr>
              <a:t>Testers working closely with the system designers-</a:t>
            </a:r>
            <a:r>
              <a:rPr lang="en-US" b="0" i="1" dirty="0">
                <a:solidFill>
                  <a:srgbClr val="212529"/>
                </a:solidFill>
                <a:effectLst/>
                <a:latin typeface="open sans" panose="020B0606030504020204" pitchFamily="34" charset="0"/>
              </a:rPr>
              <a:t> It will increase their understanding of each part of the design. Additionally, it will help in reducing the risk of fundamental design flaws and allows the identification of errors at an early stage. Moreover, it also improves the quality of integration scenarios and results in a better quality of defects.</a:t>
            </a:r>
            <a:endParaRPr lang="en-US" b="0" i="0" dirty="0">
              <a:solidFill>
                <a:srgbClr val="212529"/>
              </a:solidFill>
              <a:effectLst/>
              <a:latin typeface="open sans" panose="020B0606030504020204" pitchFamily="34" charset="0"/>
            </a:endParaRPr>
          </a:p>
          <a:p>
            <a:pPr algn="l">
              <a:buFont typeface="Arial" panose="020B0604020202020204" pitchFamily="34" charset="0"/>
              <a:buChar char="•"/>
            </a:pPr>
            <a:r>
              <a:rPr lang="en-US" b="1" i="1" dirty="0">
                <a:solidFill>
                  <a:srgbClr val="212529"/>
                </a:solidFill>
                <a:effectLst/>
                <a:latin typeface="open sans" panose="020B0606030504020204" pitchFamily="34" charset="0"/>
              </a:rPr>
              <a:t>Having testers work closely with developers-</a:t>
            </a:r>
            <a:r>
              <a:rPr lang="en-US" b="0" i="1" dirty="0">
                <a:solidFill>
                  <a:srgbClr val="212529"/>
                </a:solidFill>
                <a:effectLst/>
                <a:latin typeface="open sans" panose="020B0606030504020204" pitchFamily="34" charset="0"/>
              </a:rPr>
              <a:t> When testers work closely with developers, it enhances their understanding of each part of the code. It further enables testers to do more efficient testing against customer requirements. Thereby reducing the risk of defect slippage. Testers also become aware of areas that are considered risky by the developer so they can adjust their priorities accordingly. Additionally, developers also get the tester's insight. This helps in reproducing the bugs there and then, without going through a lengthy defect management process.</a:t>
            </a:r>
            <a:endParaRPr lang="en-US" b="0" i="0" dirty="0">
              <a:solidFill>
                <a:srgbClr val="212529"/>
              </a:solidFill>
              <a:effectLst/>
              <a:latin typeface="open sans" panose="020B0606030504020204" pitchFamily="34" charset="0"/>
            </a:endParaRPr>
          </a:p>
        </p:txBody>
      </p:sp>
    </p:spTree>
    <p:extLst>
      <p:ext uri="{BB962C8B-B14F-4D97-AF65-F5344CB8AC3E}">
        <p14:creationId xmlns:p14="http://schemas.microsoft.com/office/powerpoint/2010/main" xmlns="" val="732038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656DA56-18BE-6173-8D42-BFE889284FE2}"/>
              </a:ext>
            </a:extLst>
          </p:cNvPr>
          <p:cNvSpPr txBox="1"/>
          <p:nvPr/>
        </p:nvSpPr>
        <p:spPr>
          <a:xfrm>
            <a:off x="701336" y="604513"/>
            <a:ext cx="8032071" cy="1477328"/>
          </a:xfrm>
          <a:prstGeom prst="rect">
            <a:avLst/>
          </a:prstGeom>
          <a:noFill/>
        </p:spPr>
        <p:txBody>
          <a:bodyPr wrap="square">
            <a:spAutoFit/>
          </a:bodyPr>
          <a:lstStyle/>
          <a:p>
            <a:pPr algn="l">
              <a:buFont typeface="Arial" panose="020B0604020202020204" pitchFamily="34" charset="0"/>
              <a:buChar char="•"/>
            </a:pPr>
            <a:r>
              <a:rPr lang="en-US" b="1" i="1" dirty="0">
                <a:solidFill>
                  <a:srgbClr val="212529"/>
                </a:solidFill>
                <a:effectLst/>
                <a:latin typeface="open sans" panose="020B0606030504020204" pitchFamily="34" charset="0"/>
              </a:rPr>
              <a:t>Testers verifying and validating the software before its release-</a:t>
            </a:r>
            <a:r>
              <a:rPr lang="en-US" b="0" i="1" dirty="0">
                <a:solidFill>
                  <a:srgbClr val="212529"/>
                </a:solidFill>
                <a:effectLst/>
                <a:latin typeface="open sans" panose="020B0606030504020204" pitchFamily="34" charset="0"/>
              </a:rPr>
              <a:t> This helps in detecting errors that otherwise may have gone unnoticed, and support the process of eliminating the defects that caused the failures. The execution of tests at various levels increases the likelihood that the software will have fewer errors and also meet the customer's needs.</a:t>
            </a:r>
            <a:endParaRPr lang="en-US" b="0" i="0" dirty="0">
              <a:solidFill>
                <a:srgbClr val="212529"/>
              </a:solidFill>
              <a:effectLst/>
              <a:latin typeface="open sans" panose="020B0606030504020204" pitchFamily="34" charset="0"/>
            </a:endParaRPr>
          </a:p>
        </p:txBody>
      </p:sp>
      <p:sp>
        <p:nvSpPr>
          <p:cNvPr id="5" name="TextBox 4">
            <a:extLst>
              <a:ext uri="{FF2B5EF4-FFF2-40B4-BE49-F238E27FC236}">
                <a16:creationId xmlns:a16="http://schemas.microsoft.com/office/drawing/2014/main" xmlns="" id="{1A85125D-750C-44E8-D536-864EFE598686}"/>
              </a:ext>
            </a:extLst>
          </p:cNvPr>
          <p:cNvSpPr txBox="1"/>
          <p:nvPr/>
        </p:nvSpPr>
        <p:spPr>
          <a:xfrm>
            <a:off x="798990" y="2520298"/>
            <a:ext cx="7419512" cy="2031325"/>
          </a:xfrm>
          <a:prstGeom prst="rect">
            <a:avLst/>
          </a:prstGeom>
          <a:noFill/>
        </p:spPr>
        <p:txBody>
          <a:bodyPr wrap="square">
            <a:spAutoFit/>
          </a:bodyPr>
          <a:lstStyle/>
          <a:p>
            <a:pPr algn="l"/>
            <a:r>
              <a:rPr lang="en-US" b="1" i="1" dirty="0">
                <a:solidFill>
                  <a:srgbClr val="4A4A4A"/>
                </a:solidFill>
                <a:effectLst/>
                <a:latin typeface="open sans" panose="020B0606030504020204" pitchFamily="34" charset="0"/>
              </a:rPr>
              <a:t>Software Testing: A Key Aspect of Quality</a:t>
            </a:r>
            <a:endParaRPr lang="en-US" b="1" i="0" dirty="0">
              <a:solidFill>
                <a:srgbClr val="4A4A4A"/>
              </a:solidFill>
              <a:effectLst/>
              <a:latin typeface="open sans" panose="020B0606030504020204" pitchFamily="34" charset="0"/>
            </a:endParaRPr>
          </a:p>
          <a:p>
            <a:pPr algn="l"/>
            <a:r>
              <a:rPr lang="en-US" b="0" i="0" dirty="0">
                <a:solidFill>
                  <a:srgbClr val="212529"/>
                </a:solidFill>
                <a:effectLst/>
                <a:latin typeface="open sans" panose="020B0606030504020204" pitchFamily="34" charset="0"/>
              </a:rPr>
              <a:t>The delivery of an optimal quality software product that has unique and innovative features has always been the priority of the software industry worldwide. However, without evaluating software components under various expected and unexpected conditions, the team cannot guarantee these aspects. Therefore, testing is performed to test every software component large and small.</a:t>
            </a:r>
          </a:p>
        </p:txBody>
      </p:sp>
    </p:spTree>
    <p:extLst>
      <p:ext uri="{BB962C8B-B14F-4D97-AF65-F5344CB8AC3E}">
        <p14:creationId xmlns:p14="http://schemas.microsoft.com/office/powerpoint/2010/main" xmlns="" val="3198590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0E431C-2EAA-1960-793C-DB90C987DC08}"/>
              </a:ext>
            </a:extLst>
          </p:cNvPr>
          <p:cNvSpPr>
            <a:spLocks noGrp="1"/>
          </p:cNvSpPr>
          <p:nvPr>
            <p:ph type="title"/>
          </p:nvPr>
        </p:nvSpPr>
        <p:spPr/>
        <p:txBody>
          <a:bodyPr/>
          <a:lstStyle/>
          <a:p>
            <a:r>
              <a:rPr lang="en-US" dirty="0"/>
              <a:t>Types of testing</a:t>
            </a:r>
            <a:endParaRPr lang="en-IN" dirty="0"/>
          </a:p>
        </p:txBody>
      </p:sp>
      <p:sp>
        <p:nvSpPr>
          <p:cNvPr id="3" name="TextBox 2">
            <a:extLst>
              <a:ext uri="{FF2B5EF4-FFF2-40B4-BE49-F238E27FC236}">
                <a16:creationId xmlns:a16="http://schemas.microsoft.com/office/drawing/2014/main" xmlns="" id="{EEAB9705-B80D-59EC-6DC3-86CAD835989D}"/>
              </a:ext>
            </a:extLst>
          </p:cNvPr>
          <p:cNvSpPr txBox="1"/>
          <p:nvPr/>
        </p:nvSpPr>
        <p:spPr>
          <a:xfrm>
            <a:off x="1109708" y="1353164"/>
            <a:ext cx="7776840" cy="369332"/>
          </a:xfrm>
          <a:prstGeom prst="rect">
            <a:avLst/>
          </a:prstGeom>
          <a:noFill/>
        </p:spPr>
        <p:txBody>
          <a:bodyPr wrap="square" rtlCol="0">
            <a:spAutoFit/>
          </a:bodyPr>
          <a:lstStyle/>
          <a:p>
            <a:r>
              <a:rPr lang="en-US" dirty="0"/>
              <a:t>1 Manual testing                                                                        2 Automated Testing</a:t>
            </a:r>
            <a:endParaRPr lang="en-IN" dirty="0"/>
          </a:p>
        </p:txBody>
      </p:sp>
      <p:sp>
        <p:nvSpPr>
          <p:cNvPr id="5" name="TextBox 4">
            <a:extLst>
              <a:ext uri="{FF2B5EF4-FFF2-40B4-BE49-F238E27FC236}">
                <a16:creationId xmlns:a16="http://schemas.microsoft.com/office/drawing/2014/main" xmlns="" id="{595D34AC-057A-6C0C-7378-03C895BB3B3C}"/>
              </a:ext>
            </a:extLst>
          </p:cNvPr>
          <p:cNvSpPr txBox="1"/>
          <p:nvPr/>
        </p:nvSpPr>
        <p:spPr>
          <a:xfrm>
            <a:off x="994298" y="1787205"/>
            <a:ext cx="8706774" cy="923330"/>
          </a:xfrm>
          <a:prstGeom prst="rect">
            <a:avLst/>
          </a:prstGeom>
          <a:noFill/>
        </p:spPr>
        <p:txBody>
          <a:bodyPr wrap="square">
            <a:spAutoFit/>
          </a:bodyPr>
          <a:lstStyle/>
          <a:p>
            <a:pPr algn="l"/>
            <a:r>
              <a:rPr lang="en-US" b="1" i="0" dirty="0">
                <a:solidFill>
                  <a:srgbClr val="171717"/>
                </a:solidFill>
                <a:effectLst/>
                <a:latin typeface="Segoe UI" panose="020B0502040204020203" pitchFamily="34" charset="0"/>
              </a:rPr>
              <a:t>Test types</a:t>
            </a:r>
          </a:p>
          <a:p>
            <a:pPr algn="l"/>
            <a:r>
              <a:rPr lang="en-US" b="0" i="0" dirty="0">
                <a:solidFill>
                  <a:srgbClr val="171717"/>
                </a:solidFill>
                <a:effectLst/>
                <a:latin typeface="Segoe UI" panose="020B0502040204020203" pitchFamily="34" charset="0"/>
              </a:rPr>
              <a:t>Automated tests are a great way to ensure that the application code does what its authors intend. This article covers unit tests, integration tests, and load tests</a:t>
            </a:r>
          </a:p>
        </p:txBody>
      </p:sp>
      <p:sp>
        <p:nvSpPr>
          <p:cNvPr id="7" name="TextBox 6">
            <a:extLst>
              <a:ext uri="{FF2B5EF4-FFF2-40B4-BE49-F238E27FC236}">
                <a16:creationId xmlns:a16="http://schemas.microsoft.com/office/drawing/2014/main" xmlns="" id="{B189F6C2-EE74-F447-AEC2-C571E1C61FE9}"/>
              </a:ext>
            </a:extLst>
          </p:cNvPr>
          <p:cNvSpPr txBox="1"/>
          <p:nvPr/>
        </p:nvSpPr>
        <p:spPr>
          <a:xfrm>
            <a:off x="328473" y="2678727"/>
            <a:ext cx="11150355" cy="3970318"/>
          </a:xfrm>
          <a:prstGeom prst="rect">
            <a:avLst/>
          </a:prstGeom>
          <a:noFill/>
        </p:spPr>
        <p:txBody>
          <a:bodyPr wrap="square">
            <a:spAutoFit/>
          </a:bodyPr>
          <a:lstStyle/>
          <a:p>
            <a:pPr algn="l"/>
            <a:r>
              <a:rPr lang="en-US" b="1" i="0" dirty="0">
                <a:solidFill>
                  <a:srgbClr val="171717"/>
                </a:solidFill>
                <a:effectLst/>
                <a:latin typeface="Segoe UI" panose="020B0502040204020203" pitchFamily="34" charset="0"/>
              </a:rPr>
              <a:t>Unit tests</a:t>
            </a:r>
          </a:p>
          <a:p>
            <a:pPr algn="l"/>
            <a:r>
              <a:rPr lang="en-US" b="0" i="0" dirty="0">
                <a:solidFill>
                  <a:srgbClr val="171717"/>
                </a:solidFill>
                <a:effectLst/>
                <a:latin typeface="Segoe UI" panose="020B0502040204020203" pitchFamily="34" charset="0"/>
              </a:rPr>
              <a:t>A </a:t>
            </a:r>
            <a:r>
              <a:rPr lang="en-US" b="0" i="1" dirty="0">
                <a:solidFill>
                  <a:srgbClr val="171717"/>
                </a:solidFill>
                <a:effectLst/>
                <a:latin typeface="Segoe UI" panose="020B0502040204020203" pitchFamily="34" charset="0"/>
              </a:rPr>
              <a:t>unit test</a:t>
            </a:r>
            <a:r>
              <a:rPr lang="en-US" b="0" i="0" dirty="0">
                <a:solidFill>
                  <a:srgbClr val="171717"/>
                </a:solidFill>
                <a:effectLst/>
                <a:latin typeface="Segoe UI" panose="020B0502040204020203" pitchFamily="34" charset="0"/>
              </a:rPr>
              <a:t> is a test that exercises individual software components or methods, also known as a "unit of work." Unit tests should only test code within the developer's control. They don't test infrastructure concerns. Infrastructure concerns include interacting with databases, file systems, and network resources.</a:t>
            </a:r>
          </a:p>
          <a:p>
            <a:pPr algn="l"/>
            <a:r>
              <a:rPr lang="en-US" b="0" i="0" dirty="0">
                <a:solidFill>
                  <a:srgbClr val="171717"/>
                </a:solidFill>
                <a:effectLst/>
                <a:latin typeface="Segoe UI" panose="020B0502040204020203" pitchFamily="34" charset="0"/>
              </a:rPr>
              <a:t>For more information on creating unit tests, see </a:t>
            </a:r>
            <a:r>
              <a:rPr lang="en-US" b="0" i="0" u="none" strike="noStrike" dirty="0">
                <a:solidFill>
                  <a:srgbClr val="171717"/>
                </a:solidFill>
                <a:effectLst/>
                <a:latin typeface="Segoe UI" panose="020B0502040204020203" pitchFamily="34" charset="0"/>
                <a:hlinkClick r:id="rId2"/>
              </a:rPr>
              <a:t>Testing tools</a:t>
            </a:r>
            <a:r>
              <a:rPr lang="en-US" b="0" i="0" dirty="0">
                <a:solidFill>
                  <a:srgbClr val="171717"/>
                </a:solidFill>
                <a:effectLst/>
                <a:latin typeface="Segoe UI" panose="020B0502040204020203" pitchFamily="34" charset="0"/>
              </a:rPr>
              <a:t>.</a:t>
            </a:r>
          </a:p>
          <a:p>
            <a:pPr algn="l"/>
            <a:r>
              <a:rPr lang="en-US" b="1" i="0" dirty="0">
                <a:solidFill>
                  <a:srgbClr val="171717"/>
                </a:solidFill>
                <a:effectLst/>
                <a:latin typeface="Segoe UI" panose="020B0502040204020203" pitchFamily="34" charset="0"/>
              </a:rPr>
              <a:t>Integration tests</a:t>
            </a:r>
          </a:p>
          <a:p>
            <a:pPr algn="l"/>
            <a:r>
              <a:rPr lang="en-US" b="0" i="0" dirty="0">
                <a:solidFill>
                  <a:srgbClr val="171717"/>
                </a:solidFill>
                <a:effectLst/>
                <a:latin typeface="Segoe UI" panose="020B0502040204020203" pitchFamily="34" charset="0"/>
              </a:rPr>
              <a:t>An </a:t>
            </a:r>
            <a:r>
              <a:rPr lang="en-US" b="0" i="1" dirty="0">
                <a:solidFill>
                  <a:srgbClr val="171717"/>
                </a:solidFill>
                <a:effectLst/>
                <a:latin typeface="Segoe UI" panose="020B0502040204020203" pitchFamily="34" charset="0"/>
              </a:rPr>
              <a:t>integration test</a:t>
            </a:r>
            <a:r>
              <a:rPr lang="en-US" b="0" i="0" dirty="0">
                <a:solidFill>
                  <a:srgbClr val="171717"/>
                </a:solidFill>
                <a:effectLst/>
                <a:latin typeface="Segoe UI" panose="020B0502040204020203" pitchFamily="34" charset="0"/>
              </a:rPr>
              <a:t> differs from a unit test in that it exercises two or more software components' ability to function together, also known as their "integration." These tests operate on a broader spectrum of the system under test, whereas unit tests focus on individual components. Often, integration tests do include infrastructure concerns.</a:t>
            </a:r>
          </a:p>
          <a:p>
            <a:pPr algn="l"/>
            <a:r>
              <a:rPr lang="en-US" b="1" i="0" dirty="0">
                <a:solidFill>
                  <a:srgbClr val="171717"/>
                </a:solidFill>
                <a:effectLst/>
                <a:latin typeface="Segoe UI" panose="020B0502040204020203" pitchFamily="34" charset="0"/>
              </a:rPr>
              <a:t>Load tests</a:t>
            </a:r>
          </a:p>
          <a:p>
            <a:pPr algn="l"/>
            <a:r>
              <a:rPr lang="en-US" b="0" i="0" dirty="0">
                <a:solidFill>
                  <a:srgbClr val="171717"/>
                </a:solidFill>
                <a:effectLst/>
                <a:latin typeface="Segoe UI" panose="020B0502040204020203" pitchFamily="34" charset="0"/>
              </a:rPr>
              <a:t>A </a:t>
            </a:r>
            <a:r>
              <a:rPr lang="en-US" b="0" i="1" dirty="0">
                <a:solidFill>
                  <a:srgbClr val="171717"/>
                </a:solidFill>
                <a:effectLst/>
                <a:latin typeface="Segoe UI" panose="020B0502040204020203" pitchFamily="34" charset="0"/>
              </a:rPr>
              <a:t>load test</a:t>
            </a:r>
            <a:r>
              <a:rPr lang="en-US" b="0" i="0" dirty="0">
                <a:solidFill>
                  <a:srgbClr val="171717"/>
                </a:solidFill>
                <a:effectLst/>
                <a:latin typeface="Segoe UI" panose="020B0502040204020203" pitchFamily="34" charset="0"/>
              </a:rPr>
              <a:t> aims to determine whether or not a system can handle a specified load. For example, the number of concurrent users using an application and the app's ability to handle interactions responsively. For more information on load testing of web applications, see </a:t>
            </a:r>
            <a:r>
              <a:rPr lang="en-US" b="0" i="0" u="none" strike="noStrike" dirty="0">
                <a:solidFill>
                  <a:srgbClr val="171717"/>
                </a:solidFill>
                <a:effectLst/>
                <a:latin typeface="Segoe UI" panose="020B0502040204020203" pitchFamily="34" charset="0"/>
                <a:hlinkClick r:id="rId3"/>
              </a:rPr>
              <a:t>ASP.NET Core load/stress testing</a:t>
            </a:r>
            <a:r>
              <a:rPr lang="en-US" b="0" i="0" dirty="0">
                <a:solidFill>
                  <a:srgbClr val="171717"/>
                </a:solidFill>
                <a:effectLst/>
                <a:latin typeface="Segoe UI" panose="020B0502040204020203" pitchFamily="34" charset="0"/>
              </a:rPr>
              <a:t>.</a:t>
            </a:r>
          </a:p>
        </p:txBody>
      </p:sp>
    </p:spTree>
    <p:extLst>
      <p:ext uri="{BB962C8B-B14F-4D97-AF65-F5344CB8AC3E}">
        <p14:creationId xmlns:p14="http://schemas.microsoft.com/office/powerpoint/2010/main" xmlns="" val="1794395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4CF403-C70B-2AD6-B46C-6C063A628EF8}"/>
              </a:ext>
            </a:extLst>
          </p:cNvPr>
          <p:cNvSpPr>
            <a:spLocks noGrp="1"/>
          </p:cNvSpPr>
          <p:nvPr>
            <p:ph type="title"/>
          </p:nvPr>
        </p:nvSpPr>
        <p:spPr>
          <a:xfrm>
            <a:off x="1006876" y="395185"/>
            <a:ext cx="4257583" cy="923330"/>
          </a:xfrm>
        </p:spPr>
        <p:txBody>
          <a:bodyPr>
            <a:normAutofit fontScale="90000"/>
          </a:bodyPr>
          <a:lstStyle/>
          <a:p>
            <a:r>
              <a:rPr lang="en-IN" sz="3600" b="1" i="0" dirty="0">
                <a:solidFill>
                  <a:srgbClr val="171717"/>
                </a:solidFill>
                <a:effectLst/>
                <a:latin typeface="Segoe UI" panose="020B0502040204020203" pitchFamily="34" charset="0"/>
              </a:rPr>
              <a:t>Testing tools</a:t>
            </a:r>
            <a:r>
              <a:rPr lang="en-IN" b="1" i="0" dirty="0">
                <a:solidFill>
                  <a:srgbClr val="171717"/>
                </a:solidFill>
                <a:effectLst/>
                <a:latin typeface="Segoe UI" panose="020B0502040204020203" pitchFamily="34" charset="0"/>
              </a:rPr>
              <a:t/>
            </a:r>
            <a:br>
              <a:rPr lang="en-IN" b="1" i="0" dirty="0">
                <a:solidFill>
                  <a:srgbClr val="171717"/>
                </a:solidFill>
                <a:effectLst/>
                <a:latin typeface="Segoe UI" panose="020B0502040204020203" pitchFamily="34" charset="0"/>
              </a:rPr>
            </a:br>
            <a:endParaRPr lang="en-IN" dirty="0"/>
          </a:p>
        </p:txBody>
      </p:sp>
      <p:sp>
        <p:nvSpPr>
          <p:cNvPr id="4" name="TextBox 3">
            <a:extLst>
              <a:ext uri="{FF2B5EF4-FFF2-40B4-BE49-F238E27FC236}">
                <a16:creationId xmlns:a16="http://schemas.microsoft.com/office/drawing/2014/main" xmlns="" id="{636E4576-6034-6535-53AD-F252F742C50B}"/>
              </a:ext>
            </a:extLst>
          </p:cNvPr>
          <p:cNvSpPr txBox="1"/>
          <p:nvPr/>
        </p:nvSpPr>
        <p:spPr>
          <a:xfrm>
            <a:off x="838200" y="1375117"/>
            <a:ext cx="8484832" cy="923330"/>
          </a:xfrm>
          <a:prstGeom prst="rect">
            <a:avLst/>
          </a:prstGeom>
          <a:noFill/>
        </p:spPr>
        <p:txBody>
          <a:bodyPr wrap="square">
            <a:spAutoFit/>
          </a:bodyPr>
          <a:lstStyle/>
          <a:p>
            <a:r>
              <a:rPr lang="en-US" b="0" i="0" dirty="0">
                <a:solidFill>
                  <a:srgbClr val="171717"/>
                </a:solidFill>
                <a:effectLst/>
                <a:latin typeface="Segoe UI" panose="020B0502040204020203" pitchFamily="34" charset="0"/>
              </a:rPr>
              <a:t>.NET is a multi-language development platform, and you can write various test types for </a:t>
            </a:r>
            <a:r>
              <a:rPr lang="en-US" b="0" i="0" u="none" strike="noStrike" dirty="0">
                <a:effectLst/>
                <a:latin typeface="Segoe UI" panose="020B0502040204020203" pitchFamily="34" charset="0"/>
                <a:hlinkClick r:id="rId2"/>
              </a:rPr>
              <a:t>C#</a:t>
            </a:r>
            <a:r>
              <a:rPr lang="en-US" b="0" i="0" dirty="0">
                <a:solidFill>
                  <a:srgbClr val="171717"/>
                </a:solidFill>
                <a:effectLst/>
                <a:latin typeface="Segoe UI" panose="020B0502040204020203" pitchFamily="34" charset="0"/>
              </a:rPr>
              <a:t>, </a:t>
            </a:r>
            <a:r>
              <a:rPr lang="en-US" b="0" i="0" u="none" strike="noStrike" dirty="0">
                <a:effectLst/>
                <a:latin typeface="Segoe UI" panose="020B0502040204020203" pitchFamily="34" charset="0"/>
                <a:hlinkClick r:id="rId3"/>
              </a:rPr>
              <a:t>F#</a:t>
            </a:r>
            <a:r>
              <a:rPr lang="en-US" b="0" i="0" dirty="0">
                <a:solidFill>
                  <a:srgbClr val="171717"/>
                </a:solidFill>
                <a:effectLst/>
                <a:latin typeface="Segoe UI" panose="020B0502040204020203" pitchFamily="34" charset="0"/>
              </a:rPr>
              <a:t>, and </a:t>
            </a:r>
            <a:r>
              <a:rPr lang="en-US" b="0" i="0" u="none" strike="noStrike" dirty="0">
                <a:effectLst/>
                <a:latin typeface="Segoe UI" panose="020B0502040204020203" pitchFamily="34" charset="0"/>
                <a:hlinkClick r:id="rId4"/>
              </a:rPr>
              <a:t>Visual Basic</a:t>
            </a:r>
            <a:r>
              <a:rPr lang="en-US" b="0" i="0" dirty="0">
                <a:solidFill>
                  <a:srgbClr val="171717"/>
                </a:solidFill>
                <a:effectLst/>
                <a:latin typeface="Segoe UI" panose="020B0502040204020203" pitchFamily="34" charset="0"/>
              </a:rPr>
              <a:t>. For each of these languages, you can choose between several test frameworks.</a:t>
            </a:r>
            <a:endParaRPr lang="en-IN" dirty="0"/>
          </a:p>
        </p:txBody>
      </p:sp>
      <p:sp>
        <p:nvSpPr>
          <p:cNvPr id="6" name="TextBox 5">
            <a:extLst>
              <a:ext uri="{FF2B5EF4-FFF2-40B4-BE49-F238E27FC236}">
                <a16:creationId xmlns:a16="http://schemas.microsoft.com/office/drawing/2014/main" xmlns="" id="{C18F3C75-E33E-75CB-78BD-3BCE14AEDC93}"/>
              </a:ext>
            </a:extLst>
          </p:cNvPr>
          <p:cNvSpPr txBox="1"/>
          <p:nvPr/>
        </p:nvSpPr>
        <p:spPr>
          <a:xfrm>
            <a:off x="838200" y="2355049"/>
            <a:ext cx="6094520" cy="1200329"/>
          </a:xfrm>
          <a:prstGeom prst="rect">
            <a:avLst/>
          </a:prstGeom>
          <a:noFill/>
        </p:spPr>
        <p:txBody>
          <a:bodyPr wrap="square">
            <a:spAutoFit/>
          </a:bodyPr>
          <a:lstStyle/>
          <a:p>
            <a:pPr algn="l"/>
            <a:r>
              <a:rPr lang="en-IN" b="1" i="0" dirty="0" err="1">
                <a:solidFill>
                  <a:srgbClr val="171717"/>
                </a:solidFill>
                <a:effectLst/>
                <a:latin typeface="Segoe UI" panose="020B0502040204020203" pitchFamily="34" charset="0"/>
              </a:rPr>
              <a:t>xUnit</a:t>
            </a:r>
            <a:endParaRPr lang="en-IN" b="1" i="0" dirty="0">
              <a:solidFill>
                <a:srgbClr val="171717"/>
              </a:solidFill>
              <a:effectLst/>
              <a:latin typeface="Segoe UI" panose="020B0502040204020203" pitchFamily="34" charset="0"/>
            </a:endParaRPr>
          </a:p>
          <a:p>
            <a:pPr algn="l"/>
            <a:r>
              <a:rPr lang="en-IN" b="1" dirty="0" err="1">
                <a:solidFill>
                  <a:srgbClr val="171717"/>
                </a:solidFill>
                <a:latin typeface="Segoe UI" panose="020B0502040204020203" pitchFamily="34" charset="0"/>
              </a:rPr>
              <a:t>Nunit</a:t>
            </a:r>
            <a:endParaRPr lang="en-IN" b="1" dirty="0">
              <a:solidFill>
                <a:srgbClr val="171717"/>
              </a:solidFill>
              <a:latin typeface="Segoe UI" panose="020B0502040204020203" pitchFamily="34" charset="0"/>
            </a:endParaRPr>
          </a:p>
          <a:p>
            <a:pPr algn="l"/>
            <a:r>
              <a:rPr lang="en-IN" b="1" i="0" dirty="0">
                <a:solidFill>
                  <a:srgbClr val="171717"/>
                </a:solidFill>
                <a:effectLst/>
                <a:latin typeface="Segoe UI" panose="020B0502040204020203" pitchFamily="34" charset="0"/>
              </a:rPr>
              <a:t>MS Test</a:t>
            </a:r>
          </a:p>
          <a:p>
            <a:pPr algn="l"/>
            <a:r>
              <a:rPr lang="en-IN" b="1" dirty="0" err="1">
                <a:solidFill>
                  <a:srgbClr val="171717"/>
                </a:solidFill>
                <a:latin typeface="Segoe UI" panose="020B0502040204020203" pitchFamily="34" charset="0"/>
              </a:rPr>
              <a:t>.Net</a:t>
            </a:r>
            <a:r>
              <a:rPr lang="en-IN" b="1" dirty="0">
                <a:solidFill>
                  <a:srgbClr val="171717"/>
                </a:solidFill>
                <a:latin typeface="Segoe UI" panose="020B0502040204020203" pitchFamily="34" charset="0"/>
              </a:rPr>
              <a:t> CLI</a:t>
            </a:r>
            <a:endParaRPr lang="en-IN" b="1" i="0" dirty="0">
              <a:solidFill>
                <a:srgbClr val="171717"/>
              </a:solidFill>
              <a:effectLst/>
              <a:latin typeface="Segoe UI" panose="020B0502040204020203" pitchFamily="34" charset="0"/>
            </a:endParaRPr>
          </a:p>
        </p:txBody>
      </p:sp>
      <p:sp>
        <p:nvSpPr>
          <p:cNvPr id="8" name="TextBox 7">
            <a:extLst>
              <a:ext uri="{FF2B5EF4-FFF2-40B4-BE49-F238E27FC236}">
                <a16:creationId xmlns:a16="http://schemas.microsoft.com/office/drawing/2014/main" xmlns="" id="{270EB5CB-E989-2832-6D17-BF095D9572F9}"/>
              </a:ext>
            </a:extLst>
          </p:cNvPr>
          <p:cNvSpPr txBox="1"/>
          <p:nvPr/>
        </p:nvSpPr>
        <p:spPr>
          <a:xfrm>
            <a:off x="838200" y="4391734"/>
            <a:ext cx="6094520" cy="1754326"/>
          </a:xfrm>
          <a:prstGeom prst="rect">
            <a:avLst/>
          </a:prstGeom>
          <a:noFill/>
        </p:spPr>
        <p:txBody>
          <a:bodyPr wrap="square">
            <a:spAutoFit/>
          </a:bodyPr>
          <a:lstStyle/>
          <a:p>
            <a:r>
              <a:rPr lang="en-US" b="0" i="0" dirty="0">
                <a:solidFill>
                  <a:srgbClr val="202124"/>
                </a:solidFill>
                <a:effectLst/>
                <a:latin typeface="arial" panose="020B0604020202020204" pitchFamily="34" charset="0"/>
              </a:rPr>
              <a:t>Unit testing </a:t>
            </a:r>
            <a:r>
              <a:rPr lang="en-US" b="1" i="0" dirty="0">
                <a:solidFill>
                  <a:srgbClr val="202124"/>
                </a:solidFill>
                <a:effectLst/>
                <a:latin typeface="arial" panose="020B0604020202020204" pitchFamily="34" charset="0"/>
              </a:rPr>
              <a:t>ensures that all code meets quality standards before it's deployed</a:t>
            </a:r>
            <a:r>
              <a:rPr lang="en-US" b="0" i="0" dirty="0">
                <a:solidFill>
                  <a:srgbClr val="202124"/>
                </a:solidFill>
                <a:effectLst/>
                <a:latin typeface="arial" panose="020B0604020202020204" pitchFamily="34" charset="0"/>
              </a:rPr>
              <a:t>. This ensures a reliable engineering environment where quality is paramount. Over the course of the product development life cycle, unit testing saves time and money, and helps developers write better code, more efficiently.</a:t>
            </a:r>
            <a:endParaRPr lang="en-IN" dirty="0"/>
          </a:p>
        </p:txBody>
      </p:sp>
      <p:sp>
        <p:nvSpPr>
          <p:cNvPr id="9" name="Title 1">
            <a:extLst>
              <a:ext uri="{FF2B5EF4-FFF2-40B4-BE49-F238E27FC236}">
                <a16:creationId xmlns:a16="http://schemas.microsoft.com/office/drawing/2014/main" xmlns="" id="{B8F14909-1D17-ADBC-C21F-C48DF4105DE2}"/>
              </a:ext>
            </a:extLst>
          </p:cNvPr>
          <p:cNvSpPr txBox="1">
            <a:spLocks/>
          </p:cNvSpPr>
          <p:nvPr/>
        </p:nvSpPr>
        <p:spPr>
          <a:xfrm>
            <a:off x="838200" y="3611980"/>
            <a:ext cx="5997606" cy="853488"/>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dirty="0">
                <a:solidFill>
                  <a:srgbClr val="171717"/>
                </a:solidFill>
                <a:latin typeface="Segoe UI" panose="020B0502040204020203" pitchFamily="34" charset="0"/>
              </a:rPr>
              <a:t>Why should I do Unit testing?</a:t>
            </a:r>
            <a:r>
              <a:rPr lang="en-IN" b="1" dirty="0">
                <a:solidFill>
                  <a:srgbClr val="171717"/>
                </a:solidFill>
                <a:latin typeface="Segoe UI" panose="020B0502040204020203" pitchFamily="34" charset="0"/>
              </a:rPr>
              <a:t/>
            </a:r>
            <a:br>
              <a:rPr lang="en-IN" b="1" dirty="0">
                <a:solidFill>
                  <a:srgbClr val="171717"/>
                </a:solidFill>
                <a:latin typeface="Segoe UI" panose="020B0502040204020203" pitchFamily="34" charset="0"/>
              </a:rPr>
            </a:br>
            <a:endParaRPr lang="en-IN" dirty="0"/>
          </a:p>
        </p:txBody>
      </p:sp>
    </p:spTree>
    <p:extLst>
      <p:ext uri="{BB962C8B-B14F-4D97-AF65-F5344CB8AC3E}">
        <p14:creationId xmlns:p14="http://schemas.microsoft.com/office/powerpoint/2010/main" xmlns="" val="840510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0A69AC-CF6B-4FD8-3033-3588977A0C0B}"/>
              </a:ext>
            </a:extLst>
          </p:cNvPr>
          <p:cNvSpPr>
            <a:spLocks noGrp="1"/>
          </p:cNvSpPr>
          <p:nvPr>
            <p:ph type="title"/>
          </p:nvPr>
        </p:nvSpPr>
        <p:spPr/>
        <p:txBody>
          <a:bodyPr/>
          <a:lstStyle/>
          <a:p>
            <a:r>
              <a:rPr lang="en-US" dirty="0"/>
              <a:t>What is Unit Testing?</a:t>
            </a:r>
            <a:endParaRPr lang="en-IN" dirty="0"/>
          </a:p>
        </p:txBody>
      </p:sp>
      <p:sp>
        <p:nvSpPr>
          <p:cNvPr id="4" name="TextBox 3">
            <a:extLst>
              <a:ext uri="{FF2B5EF4-FFF2-40B4-BE49-F238E27FC236}">
                <a16:creationId xmlns:a16="http://schemas.microsoft.com/office/drawing/2014/main" xmlns="" id="{ED192D34-E2C0-CD65-6C16-F0B379785E29}"/>
              </a:ext>
            </a:extLst>
          </p:cNvPr>
          <p:cNvSpPr txBox="1"/>
          <p:nvPr/>
        </p:nvSpPr>
        <p:spPr>
          <a:xfrm>
            <a:off x="719092" y="1690688"/>
            <a:ext cx="8387178" cy="1477328"/>
          </a:xfrm>
          <a:prstGeom prst="rect">
            <a:avLst/>
          </a:prstGeom>
          <a:noFill/>
        </p:spPr>
        <p:txBody>
          <a:bodyPr wrap="square">
            <a:spAutoFit/>
          </a:bodyPr>
          <a:lstStyle/>
          <a:p>
            <a:r>
              <a:rPr lang="en-US" b="0" i="0" dirty="0">
                <a:solidFill>
                  <a:srgbClr val="000000"/>
                </a:solidFill>
                <a:effectLst/>
                <a:latin typeface="Clear Sans"/>
              </a:rPr>
              <a:t>A unit is the smallest part that tests in software. Generally, it has a few inputs and one output. Unit testing is a software testing process in which small test components of an application or software, called units, are processed individually for better performance. This testing methodology is done during the development process by the software development process developers </a:t>
            </a:r>
            <a:endParaRPr lang="en-IN" dirty="0"/>
          </a:p>
        </p:txBody>
      </p:sp>
      <p:sp>
        <p:nvSpPr>
          <p:cNvPr id="6" name="TextBox 5">
            <a:extLst>
              <a:ext uri="{FF2B5EF4-FFF2-40B4-BE49-F238E27FC236}">
                <a16:creationId xmlns:a16="http://schemas.microsoft.com/office/drawing/2014/main" xmlns="" id="{E5F599FF-B7C3-2716-E88D-FCB2FDA7136B}"/>
              </a:ext>
            </a:extLst>
          </p:cNvPr>
          <p:cNvSpPr txBox="1"/>
          <p:nvPr/>
        </p:nvSpPr>
        <p:spPr>
          <a:xfrm>
            <a:off x="719092" y="3335291"/>
            <a:ext cx="7836763" cy="1477328"/>
          </a:xfrm>
          <a:prstGeom prst="rect">
            <a:avLst/>
          </a:prstGeom>
          <a:noFill/>
        </p:spPr>
        <p:txBody>
          <a:bodyPr wrap="square">
            <a:spAutoFit/>
          </a:bodyPr>
          <a:lstStyle/>
          <a:p>
            <a:r>
              <a:rPr lang="en-US" b="0" i="0" dirty="0">
                <a:solidFill>
                  <a:srgbClr val="000000"/>
                </a:solidFill>
                <a:effectLst/>
                <a:latin typeface="Clear Sans"/>
              </a:rPr>
              <a:t>Unit testing involves testing individual components of a software program or application. The main objective of this process is to check that all the individual units are working in an intended way. Unit testing is a vital step in the development process, as if done correctly, it can help detect initial code errors that may be more difficult to find in recent test stages.</a:t>
            </a:r>
            <a:endParaRPr lang="en-IN" dirty="0"/>
          </a:p>
        </p:txBody>
      </p:sp>
      <p:sp>
        <p:nvSpPr>
          <p:cNvPr id="8" name="TextBox 7">
            <a:extLst>
              <a:ext uri="{FF2B5EF4-FFF2-40B4-BE49-F238E27FC236}">
                <a16:creationId xmlns:a16="http://schemas.microsoft.com/office/drawing/2014/main" xmlns="" id="{E2908D81-B0A6-5011-3C62-A0627E0F1FC5}"/>
              </a:ext>
            </a:extLst>
          </p:cNvPr>
          <p:cNvSpPr txBox="1"/>
          <p:nvPr/>
        </p:nvSpPr>
        <p:spPr>
          <a:xfrm>
            <a:off x="719092" y="5033668"/>
            <a:ext cx="8509986" cy="1200329"/>
          </a:xfrm>
          <a:prstGeom prst="rect">
            <a:avLst/>
          </a:prstGeom>
          <a:noFill/>
        </p:spPr>
        <p:txBody>
          <a:bodyPr wrap="square">
            <a:spAutoFit/>
          </a:bodyPr>
          <a:lstStyle/>
          <a:p>
            <a:r>
              <a:rPr lang="en-US" b="0" i="0" dirty="0">
                <a:solidFill>
                  <a:srgbClr val="000000"/>
                </a:solidFill>
                <a:effectLst/>
                <a:latin typeface="Clear Sans"/>
              </a:rPr>
              <a:t>Unit testing is part of a test-driven development (TDD) and is a process that takes a careful approach to building a product through continuous testing and review. This testing method is the first level of software testing. Unit tests often break down to ensure the unit is not dependent on any external code or functions.</a:t>
            </a:r>
            <a:endParaRPr lang="en-IN" dirty="0"/>
          </a:p>
        </p:txBody>
      </p:sp>
    </p:spTree>
    <p:extLst>
      <p:ext uri="{BB962C8B-B14F-4D97-AF65-F5344CB8AC3E}">
        <p14:creationId xmlns:p14="http://schemas.microsoft.com/office/powerpoint/2010/main" xmlns="" val="1529300363"/>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PT format" id="{8A50584D-2DEE-47F4-8FEB-3F8557BFAA88}" vid="{CCFC1CB6-16DE-4034-A851-EBB2E5D2C37E}"/>
    </a:ext>
  </a:extLst>
</a:theme>
</file>

<file path=docProps/app.xml><?xml version="1.0" encoding="utf-8"?>
<Properties xmlns="http://schemas.openxmlformats.org/officeDocument/2006/extended-properties" xmlns:vt="http://schemas.openxmlformats.org/officeDocument/2006/docPropsVTypes">
  <Template>PPT format</Template>
  <TotalTime>808</TotalTime>
  <Words>797</Words>
  <Application>Microsoft Office PowerPoint</Application>
  <PresentationFormat>Custom</PresentationFormat>
  <Paragraphs>94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2018</vt:lpstr>
      <vt:lpstr>Nunit Testing in C#</vt:lpstr>
      <vt:lpstr>Why is Testing Necessary? </vt:lpstr>
      <vt:lpstr>Slide 3</vt:lpstr>
      <vt:lpstr>Testing's contribution to the Success </vt:lpstr>
      <vt:lpstr>Let's have a look at how the testing can contribute to the success of the overall project:</vt:lpstr>
      <vt:lpstr>Slide 6</vt:lpstr>
      <vt:lpstr>Types of testing</vt:lpstr>
      <vt:lpstr>Testing tools </vt:lpstr>
      <vt:lpstr>What is Unit Testing?</vt:lpstr>
      <vt:lpstr>NUnit Testing Framework</vt:lpstr>
      <vt:lpstr>Slide 11</vt:lpstr>
      <vt:lpstr>Slide 12</vt:lpstr>
      <vt:lpstr>Slide 13</vt:lpstr>
      <vt:lpstr>Slide 14</vt:lpstr>
      <vt:lpstr>Thank You</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Nunit Testing in C#</dc:title>
  <dc:creator>Sarita Lad</dc:creator>
  <cp:lastModifiedBy>HP</cp:lastModifiedBy>
  <cp:revision>17</cp:revision>
  <dcterms:created xsi:type="dcterms:W3CDTF">2022-07-11T08:01:10Z</dcterms:created>
  <dcterms:modified xsi:type="dcterms:W3CDTF">2023-05-02T06:57:00Z</dcterms:modified>
</cp:coreProperties>
</file>