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3" r:id="rId3"/>
    <p:sldId id="264" r:id="rId4"/>
    <p:sldId id="262"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1/14/2023</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1/14/2023</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err="1">
                <a:solidFill>
                  <a:srgbClr val="1D1C29"/>
                </a:solidFill>
                <a:latin typeface="Maax"/>
              </a:rPr>
              <a:t>Addional</a:t>
            </a:r>
            <a:r>
              <a:rPr lang="en-IN" b="1" dirty="0">
                <a:solidFill>
                  <a:srgbClr val="1D1C29"/>
                </a:solidFill>
                <a:latin typeface="Maax"/>
              </a:rPr>
              <a:t> Command to SQL</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55EC-0250-B89D-5822-0DFA692CC966}"/>
              </a:ext>
            </a:extLst>
          </p:cNvPr>
          <p:cNvSpPr>
            <a:spLocks noGrp="1"/>
          </p:cNvSpPr>
          <p:nvPr>
            <p:ph type="title"/>
          </p:nvPr>
        </p:nvSpPr>
        <p:spPr/>
        <p:txBody>
          <a:bodyPr/>
          <a:lstStyle/>
          <a:p>
            <a:r>
              <a:rPr lang="en-IN" dirty="0"/>
              <a:t>Create sequence</a:t>
            </a:r>
          </a:p>
        </p:txBody>
      </p:sp>
      <p:sp>
        <p:nvSpPr>
          <p:cNvPr id="4" name="TextBox 3">
            <a:extLst>
              <a:ext uri="{FF2B5EF4-FFF2-40B4-BE49-F238E27FC236}">
                <a16:creationId xmlns:a16="http://schemas.microsoft.com/office/drawing/2014/main" id="{F25F844B-AC81-F4CA-F710-B4329FA04DF7}"/>
              </a:ext>
            </a:extLst>
          </p:cNvPr>
          <p:cNvSpPr txBox="1"/>
          <p:nvPr/>
        </p:nvSpPr>
        <p:spPr>
          <a:xfrm>
            <a:off x="1811045" y="2095130"/>
            <a:ext cx="7330735" cy="911147"/>
          </a:xfrm>
          <a:prstGeom prst="rect">
            <a:avLst/>
          </a:prstGeom>
          <a:noFill/>
        </p:spPr>
        <p:txBody>
          <a:bodyPr wrap="square">
            <a:spAutoFit/>
          </a:bodyPr>
          <a:lstStyle/>
          <a:p>
            <a:pPr marL="1600200" lvl="3" indent="-228600">
              <a:lnSpc>
                <a:spcPts val="1300"/>
              </a:lnSpc>
              <a:spcAft>
                <a:spcPts val="1200"/>
              </a:spcAft>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 SEQUENCE </a:t>
            </a:r>
            <a:r>
              <a:rPr lang="en-US" sz="18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IdSequence</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AS INT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600200" lvl="3" indent="-228600">
              <a:lnSpc>
                <a:spcPts val="1300"/>
              </a:lnSpc>
              <a:spcAft>
                <a:spcPts val="1200"/>
              </a:spcAft>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START WITH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10000</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600200" lvl="3" indent="-228600">
              <a:lnSpc>
                <a:spcPts val="1300"/>
              </a:lnSpc>
              <a:spcAft>
                <a:spcPts val="1200"/>
              </a:spcAft>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INCREMENT BY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754793-3276-E3D8-0690-C3684522FADA}"/>
              </a:ext>
            </a:extLst>
          </p:cNvPr>
          <p:cNvSpPr txBox="1"/>
          <p:nvPr/>
        </p:nvSpPr>
        <p:spPr>
          <a:xfrm>
            <a:off x="1396012" y="3590927"/>
            <a:ext cx="8839941" cy="590546"/>
          </a:xfrm>
          <a:prstGeom prst="rect">
            <a:avLst/>
          </a:prstGeom>
          <a:noFill/>
        </p:spPr>
        <p:txBody>
          <a:bodyPr wrap="square">
            <a:spAutoFit/>
          </a:bodyPr>
          <a:lstStyle/>
          <a:p>
            <a:pPr lvl="3">
              <a:lnSpc>
                <a:spcPts val="1300"/>
              </a:lnSpc>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INSERT INTO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Employees</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EmployeeId</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Name</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lvl="3">
              <a:lnSpc>
                <a:spcPts val="1300"/>
              </a:lnSpc>
              <a:spcAft>
                <a:spcPts val="12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VALUES (NEXT VALUE FOR </a:t>
            </a:r>
            <a:r>
              <a:rPr lang="en-US" sz="18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IdSequence</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Shashank</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16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1EB2-A4AA-60E8-ED8D-FA28FC86DBF6}"/>
              </a:ext>
            </a:extLst>
          </p:cNvPr>
          <p:cNvSpPr>
            <a:spLocks noGrp="1"/>
          </p:cNvSpPr>
          <p:nvPr>
            <p:ph type="title"/>
          </p:nvPr>
        </p:nvSpPr>
        <p:spPr/>
        <p:txBody>
          <a:bodyPr/>
          <a:lstStyle/>
          <a:p>
            <a:r>
              <a:rPr lang="en-US" b="1" i="0" dirty="0">
                <a:solidFill>
                  <a:srgbClr val="535353"/>
                </a:solidFill>
                <a:effectLst/>
                <a:latin typeface="inherit"/>
              </a:rPr>
              <a:t>SQL: </a:t>
            </a:r>
            <a:r>
              <a:rPr lang="en-US" b="1" i="0" dirty="0">
                <a:solidFill>
                  <a:srgbClr val="4B6692"/>
                </a:solidFill>
                <a:effectLst/>
                <a:latin typeface="inherit"/>
              </a:rPr>
              <a:t>EXISTS Condition</a:t>
            </a:r>
            <a:br>
              <a:rPr lang="en-US" b="1" i="0" dirty="0">
                <a:solidFill>
                  <a:srgbClr val="535353"/>
                </a:solidFill>
                <a:effectLst/>
                <a:latin typeface="inherit"/>
              </a:rPr>
            </a:br>
            <a:endParaRPr lang="en-IN" dirty="0"/>
          </a:p>
        </p:txBody>
      </p:sp>
      <p:sp>
        <p:nvSpPr>
          <p:cNvPr id="4" name="TextBox 3">
            <a:extLst>
              <a:ext uri="{FF2B5EF4-FFF2-40B4-BE49-F238E27FC236}">
                <a16:creationId xmlns:a16="http://schemas.microsoft.com/office/drawing/2014/main" id="{13A2060C-64D3-0971-5EF2-B10D115F98DB}"/>
              </a:ext>
            </a:extLst>
          </p:cNvPr>
          <p:cNvSpPr txBox="1"/>
          <p:nvPr/>
        </p:nvSpPr>
        <p:spPr>
          <a:xfrm>
            <a:off x="701336" y="1540211"/>
            <a:ext cx="7907784" cy="1200329"/>
          </a:xfrm>
          <a:prstGeom prst="rect">
            <a:avLst/>
          </a:prstGeom>
          <a:noFill/>
        </p:spPr>
        <p:txBody>
          <a:bodyPr wrap="square">
            <a:spAutoFit/>
          </a:bodyPr>
          <a:lstStyle/>
          <a:p>
            <a:pPr algn="l"/>
            <a:r>
              <a:rPr lang="en-US" b="1" i="0" dirty="0">
                <a:solidFill>
                  <a:srgbClr val="535353"/>
                </a:solidFill>
                <a:effectLst/>
                <a:latin typeface="inherit"/>
              </a:rPr>
              <a:t>Description</a:t>
            </a:r>
          </a:p>
          <a:p>
            <a:pPr algn="l"/>
            <a:r>
              <a:rPr lang="en-US" b="0" i="0" dirty="0">
                <a:solidFill>
                  <a:srgbClr val="333333"/>
                </a:solidFill>
                <a:effectLst/>
                <a:latin typeface="Helvetica Neue"/>
              </a:rPr>
              <a:t>The SQL EXISTS condition is used in combination with a subquery and is considered to be met, if the subquery returns at least one row. It can be used in a SELECT, INSERT, UPDATE, or DELETE statement.</a:t>
            </a:r>
          </a:p>
        </p:txBody>
      </p:sp>
      <p:sp>
        <p:nvSpPr>
          <p:cNvPr id="7" name="TextBox 6">
            <a:extLst>
              <a:ext uri="{FF2B5EF4-FFF2-40B4-BE49-F238E27FC236}">
                <a16:creationId xmlns:a16="http://schemas.microsoft.com/office/drawing/2014/main" id="{A2281987-7C55-0CAF-2DB2-11EE3A182B8D}"/>
              </a:ext>
            </a:extLst>
          </p:cNvPr>
          <p:cNvSpPr txBox="1"/>
          <p:nvPr/>
        </p:nvSpPr>
        <p:spPr>
          <a:xfrm>
            <a:off x="838199" y="3086677"/>
            <a:ext cx="9193567" cy="2862322"/>
          </a:xfrm>
          <a:prstGeom prst="rect">
            <a:avLst/>
          </a:prstGeom>
          <a:noFill/>
        </p:spPr>
        <p:txBody>
          <a:bodyPr wrap="square">
            <a:spAutoFit/>
          </a:bodyPr>
          <a:lstStyle/>
          <a:p>
            <a:r>
              <a:rPr lang="en-US" dirty="0"/>
              <a:t>Syntax</a:t>
            </a:r>
          </a:p>
          <a:p>
            <a:r>
              <a:rPr lang="en-US" dirty="0"/>
              <a:t>The syntax for the EXISTS condition in SQL is:</a:t>
            </a:r>
          </a:p>
          <a:p>
            <a:endParaRPr lang="en-US" dirty="0"/>
          </a:p>
          <a:p>
            <a:r>
              <a:rPr lang="en-US" dirty="0"/>
              <a:t>WHERE EXISTS ( subquery );</a:t>
            </a:r>
          </a:p>
          <a:p>
            <a:r>
              <a:rPr lang="en-US" dirty="0"/>
              <a:t>Parameters or Arguments</a:t>
            </a:r>
          </a:p>
          <a:p>
            <a:r>
              <a:rPr lang="en-US" dirty="0"/>
              <a:t>subquery</a:t>
            </a:r>
          </a:p>
          <a:p>
            <a:r>
              <a:rPr lang="en-US" dirty="0"/>
              <a:t>The subquery is a SELECT statement. If the subquery returns at least one record in its result set, the EXISTS clause will evaluate to true and the EXISTS condition will be met. If the subquery does not return any records, the EXISTS clause will evaluate to false and the EXISTS condition will not be met.</a:t>
            </a:r>
            <a:endParaRPr lang="en-IN" dirty="0"/>
          </a:p>
        </p:txBody>
      </p:sp>
      <p:sp>
        <p:nvSpPr>
          <p:cNvPr id="9" name="TextBox 8">
            <a:extLst>
              <a:ext uri="{FF2B5EF4-FFF2-40B4-BE49-F238E27FC236}">
                <a16:creationId xmlns:a16="http://schemas.microsoft.com/office/drawing/2014/main" id="{9224247A-5C78-666A-BEF9-0414A6041AC9}"/>
              </a:ext>
            </a:extLst>
          </p:cNvPr>
          <p:cNvSpPr txBox="1"/>
          <p:nvPr/>
        </p:nvSpPr>
        <p:spPr>
          <a:xfrm>
            <a:off x="701336" y="6123543"/>
            <a:ext cx="6094520" cy="369332"/>
          </a:xfrm>
          <a:prstGeom prst="rect">
            <a:avLst/>
          </a:prstGeom>
          <a:noFill/>
        </p:spPr>
        <p:txBody>
          <a:bodyPr wrap="square">
            <a:spAutoFit/>
          </a:bodyPr>
          <a:lstStyle/>
          <a:p>
            <a:r>
              <a:rPr lang="en-IN" dirty="0"/>
              <a:t>https://www.techonthenet.com/sql/exists.php</a:t>
            </a:r>
          </a:p>
        </p:txBody>
      </p:sp>
    </p:spTree>
    <p:extLst>
      <p:ext uri="{BB962C8B-B14F-4D97-AF65-F5344CB8AC3E}">
        <p14:creationId xmlns:p14="http://schemas.microsoft.com/office/powerpoint/2010/main" val="293550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algn="l" fontAlgn="base"/>
            <a:r>
              <a:rPr lang="en-US" b="0" i="0">
                <a:solidFill>
                  <a:srgbClr val="337AB7"/>
                </a:solidFill>
                <a:effectLst/>
                <a:latin typeface="Segoe UI" panose="020B0502040204020203" pitchFamily="34" charset="0"/>
              </a:rPr>
              <a:t>How to use an Insert to add data to an identity column table</a:t>
            </a:r>
          </a:p>
        </p:txBody>
      </p:sp>
      <p:sp>
        <p:nvSpPr>
          <p:cNvPr id="5" name="TextBox 4">
            <a:extLst>
              <a:ext uri="{FF2B5EF4-FFF2-40B4-BE49-F238E27FC236}">
                <a16:creationId xmlns:a16="http://schemas.microsoft.com/office/drawing/2014/main" id="{6CC6BFDC-AA78-667D-897A-75BD4DCA2294}"/>
              </a:ext>
            </a:extLst>
          </p:cNvPr>
          <p:cNvSpPr txBox="1"/>
          <p:nvPr/>
        </p:nvSpPr>
        <p:spPr>
          <a:xfrm>
            <a:off x="617837" y="1156217"/>
            <a:ext cx="8455110" cy="4247317"/>
          </a:xfrm>
          <a:prstGeom prst="rect">
            <a:avLst/>
          </a:prstGeom>
          <a:noFill/>
        </p:spPr>
        <p:txBody>
          <a:bodyPr wrap="square">
            <a:spAutoFit/>
          </a:bodyPr>
          <a:lstStyle/>
          <a:p>
            <a:pPr algn="l" fontAlgn="base" latinLnBrk="1"/>
            <a:r>
              <a:rPr lang="en-IN" b="0" i="0" dirty="0">
                <a:solidFill>
                  <a:srgbClr val="0000FF"/>
                </a:solidFill>
                <a:effectLst/>
                <a:latin typeface="inherit"/>
              </a:rPr>
              <a:t>SET</a:t>
            </a:r>
            <a:r>
              <a:rPr lang="en-IN" b="0" i="0" dirty="0">
                <a:solidFill>
                  <a:srgbClr val="006FE0"/>
                </a:solidFill>
                <a:effectLst/>
                <a:latin typeface="inherit"/>
              </a:rPr>
              <a:t> </a:t>
            </a:r>
            <a:r>
              <a:rPr lang="en-IN" b="0" i="0" dirty="0">
                <a:solidFill>
                  <a:srgbClr val="0000FF"/>
                </a:solidFill>
                <a:effectLst/>
                <a:latin typeface="inherit"/>
              </a:rPr>
              <a:t>IDENTITY_INSERT</a:t>
            </a:r>
            <a:r>
              <a:rPr lang="en-IN" b="0" i="0" dirty="0">
                <a:solidFill>
                  <a:srgbClr val="006FE0"/>
                </a:solidFill>
                <a:effectLst/>
                <a:latin typeface="inherit"/>
              </a:rPr>
              <a:t> </a:t>
            </a:r>
            <a:r>
              <a:rPr lang="en-IN" b="0" i="0" dirty="0">
                <a:solidFill>
                  <a:srgbClr val="008080"/>
                </a:solidFill>
                <a:effectLst/>
                <a:latin typeface="inherit"/>
              </a:rPr>
              <a:t>Demo</a:t>
            </a:r>
            <a:r>
              <a:rPr lang="en-IN" b="0" i="0" dirty="0">
                <a:solidFill>
                  <a:srgbClr val="006FE0"/>
                </a:solidFill>
                <a:effectLst/>
                <a:latin typeface="inherit"/>
              </a:rPr>
              <a:t> </a:t>
            </a:r>
            <a:r>
              <a:rPr lang="en-IN" b="0" i="0" dirty="0">
                <a:solidFill>
                  <a:srgbClr val="0000FF"/>
                </a:solidFill>
                <a:effectLst/>
                <a:latin typeface="inherit"/>
              </a:rPr>
              <a:t>ON</a:t>
            </a:r>
            <a:r>
              <a:rPr lang="en-IN" b="0" i="0" dirty="0">
                <a:solidFill>
                  <a:srgbClr val="333333"/>
                </a:solidFill>
                <a:effectLst/>
                <a:latin typeface="inherit"/>
              </a:rPr>
              <a:t>;</a:t>
            </a:r>
            <a:endParaRPr lang="en-IN" b="0" i="0" dirty="0">
              <a:solidFill>
                <a:srgbClr val="000000"/>
              </a:solidFill>
              <a:effectLst/>
              <a:latin typeface="Courier New" panose="02070309020205020404" pitchFamily="49" charset="0"/>
            </a:endParaRPr>
          </a:p>
          <a:p>
            <a:pPr algn="l" fontAlgn="base" latinLnBrk="1"/>
            <a:r>
              <a:rPr lang="en-IN" b="0" i="0" dirty="0">
                <a:solidFill>
                  <a:srgbClr val="0000FF"/>
                </a:solidFill>
                <a:effectLst/>
                <a:latin typeface="inherit"/>
              </a:rPr>
              <a:t>INSERT</a:t>
            </a:r>
            <a:r>
              <a:rPr lang="en-IN" b="0" i="0" dirty="0">
                <a:solidFill>
                  <a:srgbClr val="006FE0"/>
                </a:solidFill>
                <a:effectLst/>
                <a:latin typeface="inherit"/>
              </a:rPr>
              <a:t> </a:t>
            </a:r>
            <a:r>
              <a:rPr lang="en-IN" b="0" i="0" dirty="0">
                <a:solidFill>
                  <a:srgbClr val="0000FF"/>
                </a:solidFill>
                <a:effectLst/>
                <a:latin typeface="inherit"/>
              </a:rPr>
              <a:t>INTO</a:t>
            </a:r>
            <a:r>
              <a:rPr lang="en-IN" b="0" i="0" dirty="0">
                <a:solidFill>
                  <a:srgbClr val="006FE0"/>
                </a:solidFill>
                <a:effectLst/>
                <a:latin typeface="inherit"/>
              </a:rPr>
              <a:t> </a:t>
            </a:r>
            <a:r>
              <a:rPr lang="en-IN" b="0" i="0" dirty="0">
                <a:solidFill>
                  <a:srgbClr val="FF00FF"/>
                </a:solidFill>
                <a:effectLst/>
                <a:latin typeface="inherit"/>
              </a:rPr>
              <a:t>demo</a:t>
            </a:r>
            <a:endParaRPr lang="en-IN" b="0" i="0" dirty="0">
              <a:solidFill>
                <a:srgbClr val="000000"/>
              </a:solidFill>
              <a:effectLst/>
              <a:latin typeface="Courier New" panose="02070309020205020404" pitchFamily="49" charset="0"/>
            </a:endParaRPr>
          </a:p>
          <a:p>
            <a:pPr algn="l" fontAlgn="base" latinLnBrk="1"/>
            <a:r>
              <a:rPr lang="en-IN" b="0" i="0" dirty="0">
                <a:solidFill>
                  <a:srgbClr val="333333"/>
                </a:solidFill>
                <a:effectLst/>
                <a:latin typeface="inherit"/>
              </a:rPr>
              <a:t>(</a:t>
            </a:r>
            <a:r>
              <a:rPr lang="en-IN" b="0" i="0" dirty="0">
                <a:solidFill>
                  <a:srgbClr val="008080"/>
                </a:solidFill>
                <a:effectLst/>
                <a:latin typeface="inherit"/>
              </a:rPr>
              <a:t>id</a:t>
            </a:r>
            <a:r>
              <a:rPr lang="en-IN" b="0" i="0" dirty="0">
                <a:solidFill>
                  <a:srgbClr val="333333"/>
                </a:solidFill>
                <a:effectLst/>
                <a:latin typeface="inherit"/>
              </a:rPr>
              <a:t>,</a:t>
            </a:r>
            <a:r>
              <a:rPr lang="en-IN" b="0" i="0" dirty="0">
                <a:solidFill>
                  <a:srgbClr val="006FE0"/>
                </a:solidFill>
                <a:effectLst/>
                <a:latin typeface="inherit"/>
              </a:rPr>
              <a:t> </a:t>
            </a:r>
            <a:endParaRPr lang="en-IN" b="0" i="0" dirty="0">
              <a:solidFill>
                <a:srgbClr val="000000"/>
              </a:solidFill>
              <a:effectLst/>
              <a:latin typeface="Courier New" panose="02070309020205020404" pitchFamily="49" charset="0"/>
            </a:endParaRPr>
          </a:p>
          <a:p>
            <a:pPr algn="l" fontAlgn="base" latinLnBrk="1"/>
            <a:r>
              <a:rPr lang="en-IN" b="0" i="0" dirty="0">
                <a:solidFill>
                  <a:srgbClr val="00808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 </a:t>
            </a:r>
            <a:endParaRPr lang="en-IN" b="0" i="0" dirty="0">
              <a:solidFill>
                <a:srgbClr val="000000"/>
              </a:solidFill>
              <a:effectLst/>
              <a:latin typeface="Courier New" panose="02070309020205020404" pitchFamily="49" charset="0"/>
            </a:endParaRPr>
          </a:p>
          <a:p>
            <a:pPr algn="l" fontAlgn="base" latinLnBrk="1"/>
            <a:r>
              <a:rPr lang="en-IN" b="0" i="0" dirty="0" err="1">
                <a:solidFill>
                  <a:srgbClr val="008080"/>
                </a:solidFill>
                <a:effectLst/>
                <a:latin typeface="inherit"/>
              </a:rPr>
              <a:t>hirdate</a:t>
            </a:r>
            <a:endParaRPr lang="en-IN" b="0" i="0" dirty="0">
              <a:solidFill>
                <a:srgbClr val="000000"/>
              </a:solidFill>
              <a:effectLst/>
              <a:latin typeface="Courier New" panose="02070309020205020404" pitchFamily="49" charset="0"/>
            </a:endParaRPr>
          </a:p>
          <a:p>
            <a:pPr algn="l" fontAlgn="base" latinLnBrk="1"/>
            <a:r>
              <a:rPr lang="en-IN" b="0" i="0" dirty="0">
                <a:solidFill>
                  <a:srgbClr val="333333"/>
                </a:solidFill>
                <a:effectLst/>
                <a:latin typeface="inherit"/>
              </a:rPr>
              <a:t>)</a:t>
            </a:r>
            <a:endParaRPr lang="en-IN" b="0" i="0" dirty="0">
              <a:solidFill>
                <a:srgbClr val="000000"/>
              </a:solidFill>
              <a:effectLst/>
              <a:latin typeface="Courier New" panose="02070309020205020404" pitchFamily="49" charset="0"/>
            </a:endParaRPr>
          </a:p>
          <a:p>
            <a:pPr algn="l" fontAlgn="base" latinLnBrk="1"/>
            <a:r>
              <a:rPr lang="en-IN" b="0" i="0" dirty="0">
                <a:solidFill>
                  <a:srgbClr val="0000FF"/>
                </a:solidFill>
                <a:effectLst/>
                <a:latin typeface="inherit"/>
              </a:rPr>
              <a:t>VALUES</a:t>
            </a:r>
            <a:endParaRPr lang="en-IN" b="0" i="0" dirty="0">
              <a:solidFill>
                <a:srgbClr val="000000"/>
              </a:solidFill>
              <a:effectLst/>
              <a:latin typeface="Courier New" panose="02070309020205020404" pitchFamily="49" charset="0"/>
            </a:endParaRPr>
          </a:p>
          <a:p>
            <a:pPr algn="l" fontAlgn="base" latinLnBrk="1"/>
            <a:r>
              <a:rPr lang="en-IN" b="0" i="0" dirty="0">
                <a:solidFill>
                  <a:srgbClr val="333333"/>
                </a:solidFill>
                <a:effectLst/>
                <a:latin typeface="inherit"/>
              </a:rPr>
              <a:t>(</a:t>
            </a:r>
            <a:r>
              <a:rPr lang="en-IN" b="0" i="0" dirty="0">
                <a:solidFill>
                  <a:srgbClr val="000000"/>
                </a:solidFill>
                <a:effectLst/>
                <a:latin typeface="inherit"/>
              </a:rPr>
              <a:t>100</a:t>
            </a:r>
            <a:r>
              <a:rPr lang="en-IN" b="0" i="0" dirty="0">
                <a:solidFill>
                  <a:srgbClr val="333333"/>
                </a:solidFill>
                <a:effectLst/>
                <a:latin typeface="inherit"/>
              </a:rPr>
              <a:t>,</a:t>
            </a:r>
            <a:r>
              <a:rPr lang="en-IN" b="0" i="0" dirty="0">
                <a:solidFill>
                  <a:srgbClr val="006FE0"/>
                </a:solidFill>
                <a:effectLst/>
                <a:latin typeface="inherit"/>
              </a:rPr>
              <a:t> </a:t>
            </a:r>
            <a:endParaRPr lang="en-IN" b="0" i="0" dirty="0">
              <a:solidFill>
                <a:srgbClr val="000000"/>
              </a:solidFill>
              <a:effectLst/>
              <a:latin typeface="Courier New" panose="02070309020205020404" pitchFamily="49" charset="0"/>
            </a:endParaRPr>
          </a:p>
          <a:p>
            <a:pPr algn="l" fontAlgn="base" latinLnBrk="1"/>
            <a:r>
              <a:rPr lang="en-IN" b="0" i="0" dirty="0">
                <a:solidFill>
                  <a:srgbClr val="FF0000"/>
                </a:solidFill>
                <a:effectLst/>
                <a:latin typeface="inherit"/>
              </a:rPr>
              <a:t>'Bojan'</a:t>
            </a:r>
            <a:r>
              <a:rPr lang="en-IN" b="0" i="0" dirty="0">
                <a:solidFill>
                  <a:srgbClr val="333333"/>
                </a:solidFill>
                <a:effectLst/>
                <a:latin typeface="inherit"/>
              </a:rPr>
              <a:t>,</a:t>
            </a:r>
            <a:r>
              <a:rPr lang="en-IN" b="0" i="0" dirty="0">
                <a:solidFill>
                  <a:srgbClr val="006FE0"/>
                </a:solidFill>
                <a:effectLst/>
                <a:latin typeface="inherit"/>
              </a:rPr>
              <a:t> </a:t>
            </a:r>
            <a:endParaRPr lang="en-IN" b="0" i="0" dirty="0">
              <a:solidFill>
                <a:srgbClr val="000000"/>
              </a:solidFill>
              <a:effectLst/>
              <a:latin typeface="Courier New" panose="02070309020205020404" pitchFamily="49" charset="0"/>
            </a:endParaRPr>
          </a:p>
          <a:p>
            <a:pPr algn="l" fontAlgn="base" latinLnBrk="1"/>
            <a:r>
              <a:rPr lang="en-IN" b="0" i="0" dirty="0">
                <a:solidFill>
                  <a:srgbClr val="0000FF"/>
                </a:solidFill>
                <a:effectLst/>
                <a:latin typeface="inherit"/>
              </a:rPr>
              <a:t>DEFAULT</a:t>
            </a:r>
            <a:endParaRPr lang="en-IN" b="0" i="0" dirty="0">
              <a:solidFill>
                <a:srgbClr val="000000"/>
              </a:solidFill>
              <a:effectLst/>
              <a:latin typeface="Courier New" panose="02070309020205020404" pitchFamily="49" charset="0"/>
            </a:endParaRPr>
          </a:p>
          <a:p>
            <a:pPr algn="l" fontAlgn="base" latinLnBrk="1"/>
            <a:r>
              <a:rPr lang="en-IN" dirty="0">
                <a:solidFill>
                  <a:srgbClr val="333333"/>
                </a:solidFill>
                <a:latin typeface="inherit"/>
              </a:rPr>
              <a:t>);</a:t>
            </a:r>
            <a:endParaRPr lang="en-IN" b="0" i="0" dirty="0">
              <a:solidFill>
                <a:srgbClr val="000000"/>
              </a:solidFill>
              <a:effectLst/>
              <a:latin typeface="Courier New" panose="02070309020205020404" pitchFamily="49" charset="0"/>
            </a:endParaRPr>
          </a:p>
          <a:p>
            <a:pPr algn="l" fontAlgn="base" latinLnBrk="1"/>
            <a:r>
              <a:rPr lang="en-IN" b="0" i="0" dirty="0">
                <a:solidFill>
                  <a:srgbClr val="0000FF"/>
                </a:solidFill>
                <a:effectLst/>
                <a:latin typeface="inherit"/>
              </a:rPr>
              <a:t>SET</a:t>
            </a:r>
            <a:r>
              <a:rPr lang="en-IN" b="0" i="0" dirty="0">
                <a:solidFill>
                  <a:srgbClr val="006FE0"/>
                </a:solidFill>
                <a:effectLst/>
                <a:latin typeface="inherit"/>
              </a:rPr>
              <a:t> </a:t>
            </a:r>
            <a:r>
              <a:rPr lang="en-IN" b="0" i="0" dirty="0">
                <a:solidFill>
                  <a:srgbClr val="0000FF"/>
                </a:solidFill>
                <a:effectLst/>
                <a:latin typeface="inherit"/>
              </a:rPr>
              <a:t>IDENTITY_INSERT</a:t>
            </a:r>
            <a:r>
              <a:rPr lang="en-IN" b="0" i="0" dirty="0">
                <a:solidFill>
                  <a:srgbClr val="006FE0"/>
                </a:solidFill>
                <a:effectLst/>
                <a:latin typeface="inherit"/>
              </a:rPr>
              <a:t> </a:t>
            </a:r>
            <a:r>
              <a:rPr lang="en-IN" b="0" i="0" dirty="0">
                <a:solidFill>
                  <a:srgbClr val="008080"/>
                </a:solidFill>
                <a:effectLst/>
                <a:latin typeface="inherit"/>
              </a:rPr>
              <a:t>Demo</a:t>
            </a:r>
            <a:r>
              <a:rPr lang="en-IN" b="0" i="0" dirty="0">
                <a:solidFill>
                  <a:srgbClr val="006FE0"/>
                </a:solidFill>
                <a:effectLst/>
                <a:latin typeface="inherit"/>
              </a:rPr>
              <a:t> </a:t>
            </a:r>
            <a:r>
              <a:rPr lang="en-IN" b="0" i="0" dirty="0">
                <a:solidFill>
                  <a:srgbClr val="0000FF"/>
                </a:solidFill>
                <a:effectLst/>
                <a:latin typeface="inherit"/>
              </a:rPr>
              <a:t>OFF</a:t>
            </a:r>
            <a:r>
              <a:rPr lang="en-IN" b="0" i="0" dirty="0">
                <a:solidFill>
                  <a:srgbClr val="333333"/>
                </a:solidFill>
                <a:effectLst/>
                <a:latin typeface="inherit"/>
              </a:rPr>
              <a:t>;</a:t>
            </a:r>
            <a:endParaRPr lang="en-IN" b="0" i="0" dirty="0">
              <a:solidFill>
                <a:srgbClr val="000000"/>
              </a:solidFill>
              <a:effectLst/>
              <a:latin typeface="Courier New" panose="02070309020205020404" pitchFamily="49" charset="0"/>
            </a:endParaRPr>
          </a:p>
          <a:p>
            <a:pPr algn="l" fontAlgn="base" latinLnBrk="1"/>
            <a:r>
              <a:rPr lang="en-IN" b="0" i="0" dirty="0">
                <a:solidFill>
                  <a:srgbClr val="000000"/>
                </a:solidFill>
                <a:effectLst/>
                <a:latin typeface="Courier New" panose="02070309020205020404" pitchFamily="49" charset="0"/>
              </a:rPr>
              <a:t> </a:t>
            </a:r>
          </a:p>
          <a:p>
            <a:pPr algn="l" fontAlgn="base" latinLnBrk="1"/>
            <a:r>
              <a:rPr lang="en-IN" b="0" i="0" dirty="0">
                <a:solidFill>
                  <a:srgbClr val="0000FF"/>
                </a:solidFill>
                <a:effectLst/>
                <a:latin typeface="inherit"/>
              </a:rPr>
              <a:t>SELECT</a:t>
            </a:r>
            <a:r>
              <a:rPr lang="en-IN" b="0" i="0" dirty="0">
                <a:solidFill>
                  <a:srgbClr val="006FE0"/>
                </a:solidFill>
                <a:effectLst/>
                <a:latin typeface="inherit"/>
              </a:rPr>
              <a:t> </a:t>
            </a:r>
            <a:r>
              <a:rPr lang="en-IN" b="0" i="0" dirty="0">
                <a:solidFill>
                  <a:srgbClr val="808080"/>
                </a:solidFill>
                <a:effectLst/>
                <a:latin typeface="inherit"/>
              </a:rPr>
              <a:t>*</a:t>
            </a:r>
            <a:endParaRPr lang="en-IN" b="0" i="0" dirty="0">
              <a:solidFill>
                <a:srgbClr val="000000"/>
              </a:solidFill>
              <a:effectLst/>
              <a:latin typeface="Courier New" panose="02070309020205020404" pitchFamily="49" charset="0"/>
            </a:endParaRPr>
          </a:p>
          <a:p>
            <a:pPr algn="l" fontAlgn="base" latinLnBrk="1"/>
            <a:r>
              <a:rPr lang="en-IN" b="0" i="0" dirty="0">
                <a:solidFill>
                  <a:srgbClr val="0000FF"/>
                </a:solidFill>
                <a:effectLst/>
                <a:latin typeface="inherit"/>
              </a:rPr>
              <a:t>FROM</a:t>
            </a:r>
            <a:r>
              <a:rPr lang="en-IN" b="0" i="0" dirty="0">
                <a:solidFill>
                  <a:srgbClr val="006FE0"/>
                </a:solidFill>
                <a:effectLst/>
                <a:latin typeface="inherit"/>
              </a:rPr>
              <a:t> </a:t>
            </a:r>
            <a:r>
              <a:rPr lang="en-IN" b="0" i="0" dirty="0">
                <a:solidFill>
                  <a:srgbClr val="008080"/>
                </a:solidFill>
                <a:effectLst/>
                <a:latin typeface="inherit"/>
              </a:rPr>
              <a:t>demo</a:t>
            </a:r>
            <a:r>
              <a:rPr lang="en-IN" b="0" i="0" dirty="0">
                <a:solidFill>
                  <a:srgbClr val="333333"/>
                </a:solidFill>
                <a:effectLst/>
                <a:latin typeface="inherit"/>
              </a:rPr>
              <a:t>;</a:t>
            </a:r>
            <a:endParaRPr lang="en-IN" b="0" i="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07177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B265FE2-63AC-4AE5-8BC6-77616AB2CF91}" vid="{D2BEB4FD-46F2-430E-9F3D-16F78D8191DB}"/>
    </a:ext>
  </a:extLst>
</a:theme>
</file>

<file path=docProps/app.xml><?xml version="1.0" encoding="utf-8"?>
<Properties xmlns="http://schemas.openxmlformats.org/officeDocument/2006/extended-properties" xmlns:vt="http://schemas.openxmlformats.org/officeDocument/2006/docPropsVTypes">
  <Template>PPT format</Template>
  <TotalTime>406</TotalTime>
  <Words>234</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Calibri</vt:lpstr>
      <vt:lpstr>Calibri Light</vt:lpstr>
      <vt:lpstr>Courier New</vt:lpstr>
      <vt:lpstr>Helvetica Neue</vt:lpstr>
      <vt:lpstr>inherit</vt:lpstr>
      <vt:lpstr>Maax</vt:lpstr>
      <vt:lpstr>Segoe UI</vt:lpstr>
      <vt:lpstr>Trebuchet MS</vt:lpstr>
      <vt:lpstr>2018</vt:lpstr>
      <vt:lpstr>Addional Command to SQL</vt:lpstr>
      <vt:lpstr>Create sequence</vt:lpstr>
      <vt:lpstr>SQL: EXISTS Condition </vt:lpstr>
      <vt:lpstr>How to use an Insert to add data to an identity column table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Addional Command to SQL</dc:title>
  <dc:creator>Sarita Lad</dc:creator>
  <cp:lastModifiedBy>Sarita Lad</cp:lastModifiedBy>
  <cp:revision>4</cp:revision>
  <dcterms:created xsi:type="dcterms:W3CDTF">2023-01-13T08:54:24Z</dcterms:created>
  <dcterms:modified xsi:type="dcterms:W3CDTF">2023-01-14T12:12:54Z</dcterms:modified>
</cp:coreProperties>
</file>