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63" r:id="rId7"/>
    <p:sldId id="258" r:id="rId8"/>
    <p:sldId id="264" r:id="rId9"/>
    <p:sldId id="267"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11/3/2023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11/3/2023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ache.org/licenses/LICENSE-2.0" TargetMode="External"/><Relationship Id="rId2" Type="http://schemas.openxmlformats.org/officeDocument/2006/relationships/hyperlink" Target="https://github.com/dotnet/runtime/blob/master/LICENSE.TXT" TargetMode="External"/><Relationship Id="rId1" Type="http://schemas.openxmlformats.org/officeDocument/2006/relationships/slideLayout" Target="../slideLayouts/slideLayout2.xml"/><Relationship Id="rId4" Type="http://schemas.openxmlformats.org/officeDocument/2006/relationships/hyperlink" Target="https://dotnetfoundation.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teacher.com/core/net-core-command-line-interface" TargetMode="External"/><Relationship Id="rId2" Type="http://schemas.openxmlformats.org/officeDocument/2006/relationships/hyperlink" Target="https://www.nuget.org/packages/Microsoft.NETCore.App" TargetMode="External"/><Relationship Id="rId1" Type="http://schemas.openxmlformats.org/officeDocument/2006/relationships/slideLayout" Target="../slideLayouts/slideLayout2.xml"/><Relationship Id="rId5" Type="http://schemas.openxmlformats.org/officeDocument/2006/relationships/hyperlink" Target="https://docs.microsoft.com/en-us/dotnet/standard/net-standard" TargetMode="External"/><Relationship Id="rId4" Type="http://schemas.openxmlformats.org/officeDocument/2006/relationships/hyperlink" Target="https://docs.microsoft.com/en-us/dotnet/core/docker/introdu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educba.com/dot-net-core-vs-dot-net-framework/"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r>
              <a:rPr lang="en-US" dirty="0"/>
              <a:t>.NET Core</a:t>
            </a: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sz="2000" dirty="0">
                <a:solidFill>
                  <a:srgbClr val="00B0F0"/>
                </a:solidFill>
              </a:rPr>
              <a:t>Sarita Lad </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a:xfrm>
            <a:off x="406832" y="152486"/>
            <a:ext cx="9438716" cy="797605"/>
          </a:xfrm>
        </p:spPr>
        <p:txBody>
          <a:bodyPr>
            <a:normAutofit fontScale="90000"/>
          </a:bodyPr>
          <a:lstStyle/>
          <a:p>
            <a:r>
              <a:rPr lang="en-IN" b="1" i="0" dirty="0">
                <a:solidFill>
                  <a:srgbClr val="232C39"/>
                </a:solidFill>
                <a:effectLst/>
                <a:latin typeface="Nunito Sans" pitchFamily="2" charset="0"/>
              </a:rPr>
              <a:t>Power of NuGet</a:t>
            </a:r>
            <a:br>
              <a:rPr lang="en-IN" b="1" i="0" dirty="0">
                <a:solidFill>
                  <a:srgbClr val="232C39"/>
                </a:solidFill>
                <a:effectLst/>
                <a:latin typeface="Nunito Sans" pitchFamily="2" charset="0"/>
              </a:rPr>
            </a:br>
            <a:endParaRPr lang="en-US" dirty="0"/>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normAutofit lnSpcReduction="10000"/>
          </a:bodyPr>
          <a:lstStyle/>
          <a:p>
            <a:r>
              <a:rPr lang="en-US" b="0" i="0" dirty="0">
                <a:solidFill>
                  <a:srgbClr val="4D5968"/>
                </a:solidFill>
                <a:effectLst/>
                <a:latin typeface="Nunito Sans" pitchFamily="2" charset="0"/>
              </a:rPr>
              <a:t>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core Framework, is delivered as a set of NuGet packages in contrast to single package of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a:t>
            </a:r>
            <a:r>
              <a:rPr lang="en-US" b="0" i="0" dirty="0" err="1">
                <a:solidFill>
                  <a:srgbClr val="4D5968"/>
                </a:solidFill>
                <a:effectLst/>
                <a:latin typeface="Nunito Sans" pitchFamily="2" charset="0"/>
              </a:rPr>
              <a:t>Framework.So</a:t>
            </a:r>
            <a:r>
              <a:rPr lang="en-US" b="0" i="0" dirty="0">
                <a:solidFill>
                  <a:srgbClr val="4D5968"/>
                </a:solidFill>
                <a:effectLst/>
                <a:latin typeface="Nunito Sans" pitchFamily="2" charset="0"/>
              </a:rPr>
              <a:t> it has been factored, modularized and shipped as several NuGet packages.</a:t>
            </a:r>
          </a:p>
          <a:p>
            <a:r>
              <a:rPr lang="en-US" dirty="0">
                <a:solidFill>
                  <a:srgbClr val="4D5968"/>
                </a:solidFill>
                <a:latin typeface="Nunito Sans" pitchFamily="2" charset="0"/>
              </a:rPr>
              <a:t>Reasons behind this modularity are as follows:</a:t>
            </a:r>
          </a:p>
          <a:p>
            <a:pPr marL="457200" indent="-457200" algn="l">
              <a:buFont typeface="+mj-lt"/>
              <a:buAutoNum type="arabicPeriod"/>
            </a:pPr>
            <a:r>
              <a:rPr lang="en-US" b="0" i="0" dirty="0">
                <a:solidFill>
                  <a:srgbClr val="4D5968"/>
                </a:solidFill>
                <a:effectLst/>
                <a:latin typeface="Nunito Sans" pitchFamily="2" charset="0"/>
              </a:rPr>
              <a:t>NuGet allows delivering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Core in an agile fashion. Any upgrade to any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Core feature can simply be consumed by upgrading the NuGet package.</a:t>
            </a:r>
          </a:p>
          <a:p>
            <a:pPr marL="457200" indent="-457200" algn="l">
              <a:buFont typeface="+mj-lt"/>
              <a:buAutoNum type="arabicPeriod"/>
            </a:pPr>
            <a:r>
              <a:rPr lang="en-US" b="0" i="0" dirty="0">
                <a:solidFill>
                  <a:srgbClr val="4D5968"/>
                </a:solidFill>
                <a:effectLst/>
                <a:latin typeface="Nunito Sans" pitchFamily="2" charset="0"/>
              </a:rPr>
              <a:t>This has generalized the dependencies in your applications. Now there are no assembly references, libraries, and third-party NuGet references. They are all NuGet now. So, if any third-party NuGet package required a higher version of the </a:t>
            </a:r>
            <a:r>
              <a:rPr lang="en-US" b="0" i="0" dirty="0" err="1">
                <a:solidFill>
                  <a:srgbClr val="4D5968"/>
                </a:solidFill>
                <a:effectLst/>
                <a:latin typeface="Nunito Sans" pitchFamily="2" charset="0"/>
              </a:rPr>
              <a:t>System.Collections</a:t>
            </a:r>
            <a:r>
              <a:rPr lang="en-US" b="0" i="0" dirty="0">
                <a:solidFill>
                  <a:srgbClr val="4D5968"/>
                </a:solidFill>
                <a:effectLst/>
                <a:latin typeface="Nunito Sans" pitchFamily="2" charset="0"/>
              </a:rPr>
              <a:t> library, it will prompt you to upgrade the corresponding System. Collections NuGet package and you are done. It really becomes very simple.</a:t>
            </a:r>
          </a:p>
          <a:p>
            <a:pPr marL="457200" indent="-457200" algn="l">
              <a:buFont typeface="+mj-lt"/>
              <a:buAutoNum type="arabicPeriod"/>
            </a:pPr>
            <a:r>
              <a:rPr lang="en-US" b="0" i="0" dirty="0">
                <a:solidFill>
                  <a:srgbClr val="4D5968"/>
                </a:solidFill>
                <a:effectLst/>
                <a:latin typeface="Nunito Sans" pitchFamily="2" charset="0"/>
              </a:rPr>
              <a:t>The modular approach of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Core ensures that each application deploys only the packages that they need. No extra baggage.</a:t>
            </a:r>
          </a:p>
          <a:p>
            <a:endParaRPr lang="en-US" dirty="0"/>
          </a:p>
        </p:txBody>
      </p:sp>
    </p:spTree>
    <p:extLst>
      <p:ext uri="{BB962C8B-B14F-4D97-AF65-F5344CB8AC3E}">
        <p14:creationId xmlns:p14="http://schemas.microsoft.com/office/powerpoint/2010/main" xmlns="" val="312611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dirty="0"/>
              <a:t>What is </a:t>
            </a:r>
            <a:r>
              <a:rPr lang="en-US" dirty="0" err="1"/>
              <a:t>.net</a:t>
            </a:r>
            <a:r>
              <a:rPr lang="en-US" dirty="0"/>
              <a:t> core?</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726724" y="1253331"/>
            <a:ext cx="11039452" cy="4170925"/>
          </a:xfrm>
        </p:spPr>
        <p:txBody>
          <a:bodyPr>
            <a:normAutofit lnSpcReduction="10000"/>
          </a:bodyPr>
          <a:lstStyle/>
          <a:p>
            <a:r>
              <a:rPr lang="en-US" b="0" i="0" dirty="0">
                <a:solidFill>
                  <a:srgbClr val="181717"/>
                </a:solidFill>
                <a:effectLst/>
                <a:latin typeface="Verdana" panose="020B0604030504040204" pitchFamily="34" charset="0"/>
              </a:rPr>
              <a:t>.NET Core is a new version of .NET Framework, which is a free, open-source, general-purpose development platform maintained by Microsoft. It is a cross-platform framework that runs on Windows, macOS, and Linux operating systems.</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.NET Core is written from scratch to make it modular, lightweight, fast, and cross-platform Framework. It includes the core features that are required to run a basic .NET Core app. Other features are provided as NuGet packages, which you can add it in your application as needed. In this way, the .NET Core application speed up the performance, reduce the memory footprint and becomes easy to maintain.</a:t>
            </a:r>
            <a:endParaRPr lang="en-US" dirty="0"/>
          </a:p>
        </p:txBody>
      </p:sp>
    </p:spTree>
    <p:extLst>
      <p:ext uri="{BB962C8B-B14F-4D97-AF65-F5344CB8AC3E}">
        <p14:creationId xmlns:p14="http://schemas.microsoft.com/office/powerpoint/2010/main" xmlns="" val="180281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a:xfrm>
            <a:off x="415709" y="287038"/>
            <a:ext cx="9438716" cy="797605"/>
          </a:xfrm>
        </p:spPr>
        <p:txBody>
          <a:bodyPr/>
          <a:lstStyle/>
          <a:p>
            <a:pPr algn="just"/>
            <a:r>
              <a:rPr lang="en-IN" b="0" i="0" dirty="0">
                <a:solidFill>
                  <a:srgbClr val="181717"/>
                </a:solidFill>
                <a:effectLst/>
                <a:latin typeface="Segoe UI" panose="020B0502040204020203" pitchFamily="34" charset="0"/>
              </a:rPr>
              <a:t>Why .NET Core?</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Today, it's common to have an application that runs across devices; a backend on the web server, admin front-end on windows desktop, web, and mobile apps for consumers. So, there is a need for a single framework that works everywhere. So, considering this, Microsoft created .NET Core. The main objective of .NET Core is to make .NET Framework open-source, cross-platform compatible that can be used in a wide variety of verticals, from the data center to touch-based devices.</a:t>
            </a:r>
            <a:endParaRPr lang="en-US" dirty="0"/>
          </a:p>
        </p:txBody>
      </p:sp>
    </p:spTree>
    <p:extLst>
      <p:ext uri="{BB962C8B-B14F-4D97-AF65-F5344CB8AC3E}">
        <p14:creationId xmlns:p14="http://schemas.microsoft.com/office/powerpoint/2010/main" xmlns="" val="343818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pPr algn="just"/>
            <a:r>
              <a:rPr lang="en-IN" b="0" i="0" dirty="0">
                <a:solidFill>
                  <a:srgbClr val="181717"/>
                </a:solidFill>
                <a:effectLst/>
                <a:latin typeface="Segoe UI" panose="020B0502040204020203" pitchFamily="34" charset="0"/>
              </a:rPr>
              <a:t>.NET Core Characteristics</a:t>
            </a:r>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normAutofit fontScale="92500" lnSpcReduction="10000"/>
          </a:bodyPr>
          <a:lstStyle/>
          <a:p>
            <a:r>
              <a:rPr lang="en-US" b="1" i="0" dirty="0">
                <a:solidFill>
                  <a:srgbClr val="181717"/>
                </a:solidFill>
                <a:effectLst/>
                <a:latin typeface="Verdana" panose="020B0604030504040204" pitchFamily="34" charset="0"/>
              </a:rPr>
              <a:t>Open-source Framework:</a:t>
            </a:r>
            <a:r>
              <a:rPr lang="en-US" b="0" i="0" dirty="0">
                <a:solidFill>
                  <a:srgbClr val="181717"/>
                </a:solidFill>
                <a:effectLst/>
                <a:latin typeface="Verdana" panose="020B0604030504040204" pitchFamily="34" charset="0"/>
              </a:rPr>
              <a:t> .NET Core is an </a:t>
            </a:r>
            <a:r>
              <a:rPr lang="en-US" b="0" i="0" u="sng" dirty="0">
                <a:solidFill>
                  <a:srgbClr val="007BFF"/>
                </a:solidFill>
                <a:effectLst/>
                <a:latin typeface="Verdana" panose="020B0604030504040204" pitchFamily="34" charset="0"/>
              </a:rPr>
              <a:t>open-source framework</a:t>
            </a:r>
            <a:r>
              <a:rPr lang="en-US" b="0" i="0" dirty="0">
                <a:solidFill>
                  <a:srgbClr val="181717"/>
                </a:solidFill>
                <a:effectLst/>
                <a:latin typeface="Verdana" panose="020B0604030504040204" pitchFamily="34" charset="0"/>
              </a:rPr>
              <a:t> maintained by Microsoft and available on GitHub under </a:t>
            </a:r>
            <a:r>
              <a:rPr lang="en-US" b="0" i="0" u="sng" dirty="0">
                <a:solidFill>
                  <a:srgbClr val="007BFF"/>
                </a:solidFill>
                <a:effectLst/>
                <a:latin typeface="Verdana" panose="020B0604030504040204" pitchFamily="34" charset="0"/>
                <a:hlinkClick r:id="rId2"/>
              </a:rPr>
              <a:t>MIT</a:t>
            </a:r>
            <a:r>
              <a:rPr lang="en-US" b="0" i="0" dirty="0">
                <a:solidFill>
                  <a:srgbClr val="181717"/>
                </a:solidFill>
                <a:effectLst/>
                <a:latin typeface="Verdana" panose="020B0604030504040204" pitchFamily="34" charset="0"/>
              </a:rPr>
              <a:t> and </a:t>
            </a:r>
            <a:r>
              <a:rPr lang="en-US" b="0" i="0" u="sng" dirty="0">
                <a:solidFill>
                  <a:srgbClr val="007BFF"/>
                </a:solidFill>
                <a:effectLst/>
                <a:latin typeface="Verdana" panose="020B0604030504040204" pitchFamily="34" charset="0"/>
                <a:hlinkClick r:id="rId3"/>
              </a:rPr>
              <a:t>Apache 2</a:t>
            </a:r>
            <a:r>
              <a:rPr lang="en-US" b="0" i="0" dirty="0">
                <a:solidFill>
                  <a:srgbClr val="181717"/>
                </a:solidFill>
                <a:effectLst/>
                <a:latin typeface="Verdana" panose="020B0604030504040204" pitchFamily="34" charset="0"/>
              </a:rPr>
              <a:t> licenses. It is a </a:t>
            </a:r>
            <a:r>
              <a:rPr lang="en-US" b="0" i="0" u="sng" dirty="0">
                <a:solidFill>
                  <a:srgbClr val="2363A8"/>
                </a:solidFill>
                <a:effectLst/>
                <a:latin typeface="Verdana" panose="020B0604030504040204" pitchFamily="34" charset="0"/>
                <a:hlinkClick r:id="rId4"/>
              </a:rPr>
              <a:t>.NET Foundation projec</a:t>
            </a:r>
            <a:r>
              <a:rPr lang="en-US" b="0" i="0" u="sng" dirty="0">
                <a:solidFill>
                  <a:srgbClr val="2363A8"/>
                </a:solidFill>
                <a:effectLst/>
                <a:latin typeface="Verdana" panose="020B0604030504040204" pitchFamily="34" charset="0"/>
              </a:rPr>
              <a:t>t</a:t>
            </a:r>
          </a:p>
          <a:p>
            <a:pPr algn="just"/>
            <a:r>
              <a:rPr lang="en-US" b="1" i="0" dirty="0">
                <a:solidFill>
                  <a:srgbClr val="181717"/>
                </a:solidFill>
                <a:effectLst/>
                <a:latin typeface="Verdana" panose="020B0604030504040204" pitchFamily="34" charset="0"/>
              </a:rPr>
              <a:t>Cross-platform:</a:t>
            </a:r>
            <a:r>
              <a:rPr lang="en-US" b="0" i="0" dirty="0">
                <a:solidFill>
                  <a:srgbClr val="181717"/>
                </a:solidFill>
                <a:effectLst/>
                <a:latin typeface="Verdana" panose="020B0604030504040204" pitchFamily="34" charset="0"/>
              </a:rPr>
              <a:t> .NET Core runs on Windows, macOS, and Linux operating systems. There are different runtime for each operating system that executes the code and generates the same output.</a:t>
            </a:r>
          </a:p>
          <a:p>
            <a:pPr algn="just"/>
            <a:r>
              <a:rPr lang="en-US" b="1" i="0" dirty="0">
                <a:solidFill>
                  <a:srgbClr val="181717"/>
                </a:solidFill>
                <a:effectLst/>
                <a:latin typeface="Verdana" panose="020B0604030504040204" pitchFamily="34" charset="0"/>
              </a:rPr>
              <a:t>Consistent across Architectures:</a:t>
            </a:r>
            <a:r>
              <a:rPr lang="en-US" b="0" i="0" dirty="0">
                <a:solidFill>
                  <a:srgbClr val="181717"/>
                </a:solidFill>
                <a:effectLst/>
                <a:latin typeface="Verdana" panose="020B0604030504040204" pitchFamily="34" charset="0"/>
              </a:rPr>
              <a:t> Execute the code with the same behavior in different instruction set architectures, including x64, x86, and ARM.</a:t>
            </a:r>
          </a:p>
          <a:p>
            <a:pPr algn="just"/>
            <a:r>
              <a:rPr lang="en-US" b="1" i="0" dirty="0">
                <a:solidFill>
                  <a:srgbClr val="181717"/>
                </a:solidFill>
                <a:effectLst/>
                <a:latin typeface="Verdana" panose="020B0604030504040204" pitchFamily="34" charset="0"/>
              </a:rPr>
              <a:t>Wide-range of Applications:</a:t>
            </a:r>
            <a:r>
              <a:rPr lang="en-US" b="0" i="0" dirty="0">
                <a:solidFill>
                  <a:srgbClr val="181717"/>
                </a:solidFill>
                <a:effectLst/>
                <a:latin typeface="Verdana" panose="020B0604030504040204" pitchFamily="34" charset="0"/>
              </a:rPr>
              <a:t> Various types of applications can be developed and run on .NET Core platform such as mobile, desktop, web, cloud, IoT, machine learning, microservices, game, etc.</a:t>
            </a:r>
          </a:p>
          <a:p>
            <a:pPr algn="just"/>
            <a:r>
              <a:rPr lang="en-US" b="1" i="0" dirty="0">
                <a:solidFill>
                  <a:srgbClr val="181717"/>
                </a:solidFill>
                <a:effectLst/>
                <a:latin typeface="Verdana" panose="020B0604030504040204" pitchFamily="34" charset="0"/>
              </a:rPr>
              <a:t>Supports Multiple Languages:</a:t>
            </a:r>
            <a:r>
              <a:rPr lang="en-US" b="0" i="0" dirty="0">
                <a:solidFill>
                  <a:srgbClr val="181717"/>
                </a:solidFill>
                <a:effectLst/>
                <a:latin typeface="Verdana" panose="020B0604030504040204" pitchFamily="34" charset="0"/>
              </a:rPr>
              <a:t> You can use C#, F#, and Visual Basic programming languages to develop .NET Core applications. You can use your favorite IDE, including Visual Studio 2017/2019, Visual Studio Code, Sublime Text, Vim, etc.</a:t>
            </a:r>
          </a:p>
          <a:p>
            <a:endParaRPr lang="en-US" dirty="0"/>
          </a:p>
        </p:txBody>
      </p:sp>
    </p:spTree>
    <p:extLst>
      <p:ext uri="{BB962C8B-B14F-4D97-AF65-F5344CB8AC3E}">
        <p14:creationId xmlns:p14="http://schemas.microsoft.com/office/powerpoint/2010/main" xmlns="" val="229076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.NET Core Characteristics</a:t>
            </a:r>
            <a:endParaRPr lang="en-US" dirty="0"/>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a:xfrm>
            <a:off x="353565" y="1208943"/>
            <a:ext cx="11039452" cy="5053380"/>
          </a:xfrm>
        </p:spPr>
        <p:txBody>
          <a:bodyPr>
            <a:normAutofit lnSpcReduction="10000"/>
          </a:bodyPr>
          <a:lstStyle/>
          <a:p>
            <a:pPr algn="just"/>
            <a:r>
              <a:rPr lang="en-US" b="1" i="0" dirty="0">
                <a:solidFill>
                  <a:srgbClr val="181717"/>
                </a:solidFill>
                <a:effectLst/>
                <a:latin typeface="Verdana" panose="020B0604030504040204" pitchFamily="34" charset="0"/>
              </a:rPr>
              <a:t>Modular Architecture:</a:t>
            </a:r>
            <a:r>
              <a:rPr lang="en-US" b="0" i="0" dirty="0">
                <a:solidFill>
                  <a:srgbClr val="181717"/>
                </a:solidFill>
                <a:effectLst/>
                <a:latin typeface="Verdana" panose="020B0604030504040204" pitchFamily="34" charset="0"/>
              </a:rPr>
              <a:t> .NET Core supports modular architecture approach using NuGet packages. There are different NuGet packages for various features that can be added to the .NET Core project as needed. Even the .NET Core library is provided as a NuGet package. The NuGet package for the default .NET Core application model is </a:t>
            </a:r>
            <a:r>
              <a:rPr lang="en-US" b="0" i="0" u="sng" dirty="0" err="1">
                <a:solidFill>
                  <a:srgbClr val="007BFF"/>
                </a:solidFill>
                <a:effectLst/>
                <a:latin typeface="Verdana" panose="020B0604030504040204" pitchFamily="34" charset="0"/>
                <a:hlinkClick r:id="rId2"/>
              </a:rPr>
              <a:t>Microsoft.NETCore.App</a:t>
            </a:r>
            <a:r>
              <a:rPr lang="en-US" b="0" i="0" dirty="0">
                <a:solidFill>
                  <a:srgbClr val="181717"/>
                </a:solidFill>
                <a:effectLst/>
                <a:latin typeface="Verdana" panose="020B0604030504040204" pitchFamily="34" charset="0"/>
              </a:rPr>
              <a:t>.</a:t>
            </a:r>
          </a:p>
          <a:p>
            <a:pPr algn="just"/>
            <a:r>
              <a:rPr lang="en-US" b="0" i="0" dirty="0">
                <a:solidFill>
                  <a:srgbClr val="181717"/>
                </a:solidFill>
                <a:effectLst/>
                <a:latin typeface="Verdana" panose="020B0604030504040204" pitchFamily="34" charset="0"/>
              </a:rPr>
              <a:t>This way, it reduces the memory footprint, speeds up the performance, and easy to maintain.</a:t>
            </a:r>
          </a:p>
          <a:p>
            <a:pPr algn="just"/>
            <a:r>
              <a:rPr lang="en-US" b="1" i="0" dirty="0">
                <a:solidFill>
                  <a:srgbClr val="181717"/>
                </a:solidFill>
                <a:effectLst/>
                <a:latin typeface="Verdana" panose="020B0604030504040204" pitchFamily="34" charset="0"/>
              </a:rPr>
              <a:t>CLI Tools:</a:t>
            </a:r>
            <a:r>
              <a:rPr lang="en-US" b="0" i="0" dirty="0">
                <a:solidFill>
                  <a:srgbClr val="181717"/>
                </a:solidFill>
                <a:effectLst/>
                <a:latin typeface="Verdana" panose="020B0604030504040204" pitchFamily="34" charset="0"/>
              </a:rPr>
              <a:t> .NET Core includes </a:t>
            </a:r>
            <a:r>
              <a:rPr lang="en-US" b="0" i="0" u="sng" dirty="0">
                <a:solidFill>
                  <a:srgbClr val="007BFF"/>
                </a:solidFill>
                <a:effectLst/>
                <a:latin typeface="Verdana" panose="020B0604030504040204" pitchFamily="34" charset="0"/>
                <a:hlinkClick r:id="rId3"/>
              </a:rPr>
              <a:t>CLI tools</a:t>
            </a:r>
            <a:r>
              <a:rPr lang="en-US" b="0" i="0" dirty="0">
                <a:solidFill>
                  <a:srgbClr val="181717"/>
                </a:solidFill>
                <a:effectLst/>
                <a:latin typeface="Verdana" panose="020B0604030504040204" pitchFamily="34" charset="0"/>
              </a:rPr>
              <a:t> (Command-line interface) for development and continuous-integration.</a:t>
            </a:r>
          </a:p>
          <a:p>
            <a:pPr algn="just"/>
            <a:r>
              <a:rPr lang="en-US" b="1" i="0" dirty="0">
                <a:solidFill>
                  <a:srgbClr val="181717"/>
                </a:solidFill>
                <a:effectLst/>
                <a:latin typeface="Verdana" panose="020B0604030504040204" pitchFamily="34" charset="0"/>
              </a:rPr>
              <a:t>Flexible Deployment:</a:t>
            </a:r>
            <a:r>
              <a:rPr lang="en-US" b="0" i="0" dirty="0">
                <a:solidFill>
                  <a:srgbClr val="181717"/>
                </a:solidFill>
                <a:effectLst/>
                <a:latin typeface="Verdana" panose="020B0604030504040204" pitchFamily="34" charset="0"/>
              </a:rPr>
              <a:t> .NET Core application can be deployed user-wide or system-wide or with </a:t>
            </a:r>
            <a:r>
              <a:rPr lang="en-US" b="0" i="0" u="sng" dirty="0">
                <a:solidFill>
                  <a:srgbClr val="007BFF"/>
                </a:solidFill>
                <a:effectLst/>
                <a:latin typeface="Verdana" panose="020B0604030504040204" pitchFamily="34" charset="0"/>
                <a:hlinkClick r:id="rId4"/>
              </a:rPr>
              <a:t>Docker Containers</a:t>
            </a:r>
            <a:r>
              <a:rPr lang="en-US" b="0" i="0" dirty="0">
                <a:solidFill>
                  <a:srgbClr val="181717"/>
                </a:solidFill>
                <a:effectLst/>
                <a:latin typeface="Verdana" panose="020B0604030504040204" pitchFamily="34" charset="0"/>
              </a:rPr>
              <a:t>.</a:t>
            </a:r>
          </a:p>
          <a:p>
            <a:pPr algn="just"/>
            <a:r>
              <a:rPr lang="en-US" b="1" i="0" dirty="0">
                <a:solidFill>
                  <a:srgbClr val="181717"/>
                </a:solidFill>
                <a:effectLst/>
                <a:latin typeface="Verdana" panose="020B0604030504040204" pitchFamily="34" charset="0"/>
              </a:rPr>
              <a:t>Compatibility:</a:t>
            </a:r>
            <a:r>
              <a:rPr lang="en-US" b="0" i="0" dirty="0">
                <a:solidFill>
                  <a:srgbClr val="181717"/>
                </a:solidFill>
                <a:effectLst/>
                <a:latin typeface="Verdana" panose="020B0604030504040204" pitchFamily="34" charset="0"/>
              </a:rPr>
              <a:t> Compatible with .NET Framework and Mono APIs by using </a:t>
            </a:r>
            <a:r>
              <a:rPr lang="en-US" b="0" i="0" u="sng" dirty="0">
                <a:solidFill>
                  <a:srgbClr val="007BFF"/>
                </a:solidFill>
                <a:effectLst/>
                <a:latin typeface="Verdana" panose="020B0604030504040204" pitchFamily="34" charset="0"/>
                <a:hlinkClick r:id="rId5"/>
              </a:rPr>
              <a:t>.NET Standard specification</a:t>
            </a:r>
            <a:r>
              <a:rPr lang="en-US" b="0" i="0" dirty="0">
                <a:solidFill>
                  <a:srgbClr val="181717"/>
                </a:solidFill>
                <a:effectLst/>
                <a:latin typeface="Verdana" panose="020B0604030504040204" pitchFamily="34" charset="0"/>
              </a:rPr>
              <a:t>.</a:t>
            </a:r>
          </a:p>
          <a:p>
            <a:endParaRPr lang="en-US" dirty="0"/>
          </a:p>
        </p:txBody>
      </p:sp>
    </p:spTree>
    <p:extLst>
      <p:ext uri="{BB962C8B-B14F-4D97-AF65-F5344CB8AC3E}">
        <p14:creationId xmlns:p14="http://schemas.microsoft.com/office/powerpoint/2010/main" xmlns="" val="134039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a:xfrm>
            <a:off x="406832" y="152486"/>
            <a:ext cx="9438716" cy="797605"/>
          </a:xfrm>
        </p:spPr>
        <p:txBody>
          <a:bodyPr/>
          <a:lstStyle/>
          <a:p>
            <a:r>
              <a:rPr lang="en-IN" b="0" i="0" dirty="0">
                <a:solidFill>
                  <a:srgbClr val="181717"/>
                </a:solidFill>
                <a:effectLst/>
                <a:latin typeface="Segoe UI" panose="020B0502040204020203" pitchFamily="34" charset="0"/>
              </a:rPr>
              <a:t>.NET Core Characteristics</a:t>
            </a:r>
            <a:endParaRPr lang="en-US" dirty="0"/>
          </a:p>
        </p:txBody>
      </p:sp>
      <p:sp>
        <p:nvSpPr>
          <p:cNvPr id="16" name="Content Placeholder 15">
            <a:extLst>
              <a:ext uri="{FF2B5EF4-FFF2-40B4-BE49-F238E27FC236}">
                <a16:creationId xmlns:a16="http://schemas.microsoft.com/office/drawing/2014/main" xmlns="" id="{C110FDCF-2EC3-46D4-A98B-824D58833898}"/>
              </a:ext>
            </a:extLst>
          </p:cNvPr>
          <p:cNvSpPr>
            <a:spLocks noGrp="1"/>
          </p:cNvSpPr>
          <p:nvPr>
            <p:ph idx="1"/>
          </p:nvPr>
        </p:nvSpPr>
        <p:spPr/>
        <p:txBody>
          <a:bodyPr/>
          <a:lstStyle/>
          <a:p>
            <a:pPr algn="just"/>
            <a:r>
              <a:rPr lang="en-US" b="0" i="0" dirty="0">
                <a:solidFill>
                  <a:srgbClr val="181717"/>
                </a:solidFill>
                <a:effectLst/>
                <a:latin typeface="Verdana" panose="020B0604030504040204" pitchFamily="34" charset="0"/>
              </a:rPr>
              <a:t>.NET Core 3.x applications only run on .NET Core Framework.</a:t>
            </a:r>
          </a:p>
          <a:p>
            <a:pPr algn="just"/>
            <a:r>
              <a:rPr lang="en-US" b="0" i="0" dirty="0">
                <a:solidFill>
                  <a:srgbClr val="181717"/>
                </a:solidFill>
                <a:effectLst/>
                <a:latin typeface="Verdana" panose="020B0604030504040204" pitchFamily="34" charset="0"/>
              </a:rPr>
              <a:t>.NET Core 2.x applications run on .NET Core as well as .NET Framework.</a:t>
            </a:r>
          </a:p>
          <a:p>
            <a:endParaRPr lang="en-US" dirty="0"/>
          </a:p>
        </p:txBody>
      </p:sp>
    </p:spTree>
    <p:extLst>
      <p:ext uri="{BB962C8B-B14F-4D97-AF65-F5344CB8AC3E}">
        <p14:creationId xmlns:p14="http://schemas.microsoft.com/office/powerpoint/2010/main" xmlns="" val="92012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a:xfrm>
            <a:off x="838200" y="365125"/>
            <a:ext cx="10515600" cy="1325563"/>
          </a:xfrm>
        </p:spPr>
        <p:txBody>
          <a:bodyPr anchor="ctr">
            <a:normAutofit/>
          </a:bodyPr>
          <a:lstStyle/>
          <a:p>
            <a:r>
              <a:rPr lang="en-IN" b="0" i="0" dirty="0">
                <a:effectLst/>
              </a:rPr>
              <a:t>.NET Core Composition</a:t>
            </a:r>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sz="half" idx="1"/>
          </p:nvPr>
        </p:nvSpPr>
        <p:spPr>
          <a:xfrm>
            <a:off x="838200" y="1825625"/>
            <a:ext cx="5181600" cy="4351338"/>
          </a:xfrm>
        </p:spPr>
        <p:txBody>
          <a:bodyPr>
            <a:normAutofit/>
          </a:bodyPr>
          <a:lstStyle/>
          <a:p>
            <a:r>
              <a:rPr lang="en-US" b="0" i="0" dirty="0">
                <a:solidFill>
                  <a:srgbClr val="00B0F0"/>
                </a:solidFill>
                <a:effectLst/>
              </a:rPr>
              <a:t>The .NET Core Framework composed of the following parts:</a:t>
            </a:r>
          </a:p>
          <a:p>
            <a:pPr marL="457200" indent="-457200" algn="just">
              <a:buFont typeface="+mj-lt"/>
              <a:buAutoNum type="arabicPeriod"/>
            </a:pPr>
            <a:r>
              <a:rPr lang="en-US" sz="2200" b="0" i="0" dirty="0">
                <a:solidFill>
                  <a:srgbClr val="181717"/>
                </a:solidFill>
                <a:effectLst/>
                <a:latin typeface="Verdana" panose="020B0604030504040204" pitchFamily="34" charset="0"/>
              </a:rPr>
              <a:t>CLI Tools: A set of tooling for development and deployment.</a:t>
            </a:r>
          </a:p>
          <a:p>
            <a:pPr marL="457200" indent="-457200" algn="just">
              <a:buFont typeface="+mj-lt"/>
              <a:buAutoNum type="arabicPeriod"/>
            </a:pPr>
            <a:r>
              <a:rPr lang="en-US" sz="2200" b="0" i="0" dirty="0">
                <a:solidFill>
                  <a:srgbClr val="181717"/>
                </a:solidFill>
                <a:effectLst/>
                <a:latin typeface="Verdana" panose="020B0604030504040204" pitchFamily="34" charset="0"/>
              </a:rPr>
              <a:t>Roslyn: Language compiler for C# and Visual Basic</a:t>
            </a:r>
          </a:p>
          <a:p>
            <a:pPr marL="457200" indent="-457200" algn="just">
              <a:buFont typeface="+mj-lt"/>
              <a:buAutoNum type="arabicPeriod"/>
            </a:pPr>
            <a:r>
              <a:rPr lang="en-US" sz="2200" b="0" i="0" dirty="0" err="1">
                <a:solidFill>
                  <a:srgbClr val="181717"/>
                </a:solidFill>
                <a:effectLst/>
                <a:latin typeface="Verdana" panose="020B0604030504040204" pitchFamily="34" charset="0"/>
              </a:rPr>
              <a:t>CoreFX</a:t>
            </a:r>
            <a:r>
              <a:rPr lang="en-US" sz="2200" b="0" i="0" dirty="0">
                <a:solidFill>
                  <a:srgbClr val="181717"/>
                </a:solidFill>
                <a:effectLst/>
                <a:latin typeface="Verdana" panose="020B0604030504040204" pitchFamily="34" charset="0"/>
              </a:rPr>
              <a:t>: Set of framework libraries.</a:t>
            </a:r>
          </a:p>
          <a:p>
            <a:pPr marL="457200" indent="-457200" algn="just">
              <a:buFont typeface="+mj-lt"/>
              <a:buAutoNum type="arabicPeriod"/>
            </a:pPr>
            <a:r>
              <a:rPr lang="en-US" sz="2200" b="0" i="0" dirty="0" err="1">
                <a:solidFill>
                  <a:srgbClr val="181717"/>
                </a:solidFill>
                <a:effectLst/>
                <a:latin typeface="Verdana" panose="020B0604030504040204" pitchFamily="34" charset="0"/>
              </a:rPr>
              <a:t>CoreCLR</a:t>
            </a:r>
            <a:r>
              <a:rPr lang="en-US" sz="2200" b="0" i="0" dirty="0">
                <a:solidFill>
                  <a:srgbClr val="181717"/>
                </a:solidFill>
                <a:effectLst/>
                <a:latin typeface="Verdana" panose="020B0604030504040204" pitchFamily="34" charset="0"/>
              </a:rPr>
              <a:t>: A JIT based CLR (Command Language Runtime).</a:t>
            </a:r>
          </a:p>
          <a:p>
            <a:endParaRPr lang="en-IN" dirty="0"/>
          </a:p>
        </p:txBody>
      </p:sp>
      <p:pic>
        <p:nvPicPr>
          <p:cNvPr id="1026" name="Picture 2">
            <a:extLst>
              <a:ext uri="{FF2B5EF4-FFF2-40B4-BE49-F238E27FC236}">
                <a16:creationId xmlns:a16="http://schemas.microsoft.com/office/drawing/2014/main" xmlns="" id="{C8D6ACB1-6B7C-4117-9EDA-1F07B6D24195}"/>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172200" y="1949966"/>
            <a:ext cx="5181600" cy="4102655"/>
          </a:xfrm>
          <a:prstGeom prst="rect">
            <a:avLst/>
          </a:prstGeom>
          <a:solidFill>
            <a:srgbClr val="FFFFFF"/>
          </a:solidFill>
        </p:spPr>
      </p:pic>
    </p:spTree>
    <p:extLst>
      <p:ext uri="{BB962C8B-B14F-4D97-AF65-F5344CB8AC3E}">
        <p14:creationId xmlns:p14="http://schemas.microsoft.com/office/powerpoint/2010/main" xmlns="" val="296739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a:xfrm>
            <a:off x="838200" y="365125"/>
            <a:ext cx="10515600" cy="1325563"/>
          </a:xfrm>
        </p:spPr>
        <p:txBody>
          <a:bodyPr anchor="ctr">
            <a:normAutofit/>
          </a:bodyPr>
          <a:lstStyle/>
          <a:p>
            <a:r>
              <a:rPr lang="en-IN" b="1" i="0">
                <a:effectLst/>
              </a:rPr>
              <a:t>What is .NET Core</a:t>
            </a:r>
            <a:br>
              <a:rPr lang="en-IN" b="1" i="0">
                <a:effectLst/>
              </a:rPr>
            </a:br>
            <a:r>
              <a:rPr lang="en-IN" b="1" i="0">
                <a:effectLst/>
              </a:rPr>
              <a:t>Details</a:t>
            </a:r>
            <a:endParaRPr lang="en-US" dirty="0"/>
          </a:p>
        </p:txBody>
      </p:sp>
      <p:pic>
        <p:nvPicPr>
          <p:cNvPr id="6" name="Picture 5" descr="Chart, treemap chart&#10;&#10;Description automatically generated">
            <a:extLst>
              <a:ext uri="{FF2B5EF4-FFF2-40B4-BE49-F238E27FC236}">
                <a16:creationId xmlns:a16="http://schemas.microsoft.com/office/drawing/2014/main" xmlns="" id="{FF3EC276-1FC4-480F-9CD4-FBE237976B0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3375" y="1825625"/>
            <a:ext cx="5181600" cy="4537075"/>
          </a:xfrm>
          <a:prstGeom prst="rect">
            <a:avLst/>
          </a:prstGeom>
          <a:noFill/>
        </p:spPr>
      </p:pic>
      <p:sp>
        <p:nvSpPr>
          <p:cNvPr id="16" name="Content Placeholder 15">
            <a:extLst>
              <a:ext uri="{FF2B5EF4-FFF2-40B4-BE49-F238E27FC236}">
                <a16:creationId xmlns:a16="http://schemas.microsoft.com/office/drawing/2014/main" xmlns="" id="{C110FDCF-2EC3-46D4-A98B-824D58833898}"/>
              </a:ext>
            </a:extLst>
          </p:cNvPr>
          <p:cNvSpPr>
            <a:spLocks noGrp="1"/>
          </p:cNvSpPr>
          <p:nvPr>
            <p:ph sz="half" idx="2"/>
          </p:nvPr>
        </p:nvSpPr>
        <p:spPr>
          <a:xfrm>
            <a:off x="5543550" y="1825625"/>
            <a:ext cx="6534150" cy="4351338"/>
          </a:xfrm>
        </p:spPr>
        <p:txBody>
          <a:bodyPr>
            <a:normAutofit fontScale="92500"/>
          </a:bodyPr>
          <a:lstStyle/>
          <a:p>
            <a:r>
              <a:rPr lang="en-US" sz="2400" b="0" i="0" dirty="0">
                <a:effectLst/>
              </a:rPr>
              <a:t> </a:t>
            </a:r>
            <a:r>
              <a:rPr lang="en-US" sz="2400" b="0" i="0" dirty="0" err="1">
                <a:effectLst/>
              </a:rPr>
              <a:t>.Net</a:t>
            </a:r>
            <a:r>
              <a:rPr lang="en-US" sz="2400" b="0" i="0" dirty="0">
                <a:effectLst/>
              </a:rPr>
              <a:t> Core has been designed keeping in mind various needs and purposes, focusing on Web Development, Windows Phone Development, and Windows Store Apps Development. </a:t>
            </a:r>
            <a:r>
              <a:rPr lang="en-US" sz="2400" b="0" i="0" u="none" strike="noStrike" dirty="0" err="1">
                <a:effectLst/>
                <a:hlinkClick r:id="rId3"/>
              </a:rPr>
              <a:t>.Net</a:t>
            </a:r>
            <a:r>
              <a:rPr lang="en-US" sz="2400" b="0" i="0" u="none" strike="noStrike" dirty="0">
                <a:effectLst/>
                <a:hlinkClick r:id="rId3"/>
              </a:rPr>
              <a:t> Core is a subset of the </a:t>
            </a:r>
            <a:r>
              <a:rPr lang="en-US" sz="2400" b="0" i="0" u="none" strike="noStrike" dirty="0" err="1">
                <a:effectLst/>
                <a:hlinkClick r:id="rId3"/>
              </a:rPr>
              <a:t>.Net</a:t>
            </a:r>
            <a:r>
              <a:rPr lang="en-US" sz="2400" b="0" i="0" u="none" strike="noStrike" dirty="0">
                <a:effectLst/>
                <a:hlinkClick r:id="rId3"/>
              </a:rPr>
              <a:t> Framework</a:t>
            </a:r>
            <a:r>
              <a:rPr lang="en-US" sz="2200" b="0" i="0" dirty="0">
                <a:effectLst/>
              </a:rPr>
              <a:t>.</a:t>
            </a:r>
            <a:r>
              <a:rPr lang="en-US" sz="2200" b="0" i="0" dirty="0">
                <a:solidFill>
                  <a:srgbClr val="4D5968"/>
                </a:solidFill>
                <a:effectLst/>
                <a:latin typeface="Nunito Sans" pitchFamily="2" charset="0"/>
              </a:rPr>
              <a:t> </a:t>
            </a:r>
          </a:p>
          <a:p>
            <a:endParaRPr lang="en-US" sz="2200" dirty="0">
              <a:solidFill>
                <a:srgbClr val="4D5968"/>
              </a:solidFill>
              <a:latin typeface="Nunito Sans" pitchFamily="2" charset="0"/>
            </a:endParaRPr>
          </a:p>
          <a:p>
            <a:r>
              <a:rPr lang="en-US" sz="2200" b="0" i="0" dirty="0">
                <a:solidFill>
                  <a:srgbClr val="4D5968"/>
                </a:solidFill>
                <a:effectLst/>
                <a:latin typeface="Nunito Sans" pitchFamily="2" charset="0"/>
              </a:rPr>
              <a:t>This is where </a:t>
            </a:r>
            <a:r>
              <a:rPr lang="en-US" sz="2200" b="0" i="0" dirty="0" err="1">
                <a:solidFill>
                  <a:srgbClr val="4D5968"/>
                </a:solidFill>
                <a:effectLst/>
                <a:latin typeface="Nunito Sans" pitchFamily="2" charset="0"/>
              </a:rPr>
              <a:t>.Net</a:t>
            </a:r>
            <a:r>
              <a:rPr lang="en-US" sz="2200" b="0" i="0" dirty="0">
                <a:solidFill>
                  <a:srgbClr val="4D5968"/>
                </a:solidFill>
                <a:effectLst/>
                <a:latin typeface="Nunito Sans" pitchFamily="2" charset="0"/>
              </a:rPr>
              <a:t> Core sits in the </a:t>
            </a:r>
            <a:r>
              <a:rPr lang="en-US" sz="2200" b="0" i="0" dirty="0" err="1">
                <a:solidFill>
                  <a:srgbClr val="4D5968"/>
                </a:solidFill>
                <a:effectLst/>
                <a:latin typeface="Nunito Sans" pitchFamily="2" charset="0"/>
              </a:rPr>
              <a:t>.Net</a:t>
            </a:r>
            <a:r>
              <a:rPr lang="en-US" sz="2200" b="0" i="0" dirty="0">
                <a:solidFill>
                  <a:srgbClr val="4D5968"/>
                </a:solidFill>
                <a:effectLst/>
                <a:latin typeface="Nunito Sans" pitchFamily="2" charset="0"/>
              </a:rPr>
              <a:t> Stack. The various </a:t>
            </a:r>
            <a:r>
              <a:rPr lang="en-US" sz="2200" b="0" i="0" dirty="0" err="1">
                <a:solidFill>
                  <a:srgbClr val="4D5968"/>
                </a:solidFill>
                <a:effectLst/>
                <a:latin typeface="Nunito Sans" pitchFamily="2" charset="0"/>
              </a:rPr>
              <a:t>.Net</a:t>
            </a:r>
            <a:r>
              <a:rPr lang="en-US" sz="2200" b="0" i="0" dirty="0">
                <a:solidFill>
                  <a:srgbClr val="4D5968"/>
                </a:solidFill>
                <a:effectLst/>
                <a:latin typeface="Nunito Sans" pitchFamily="2" charset="0"/>
              </a:rPr>
              <a:t> Frameworks and libraries, till date, use the common runtime libraries, compilers, and NuGet Packages. They build their own platform-specific libraries on top of these common packages. The Common libraries contain the definitions for primitive stuff such as data types. This hardly changes and is thus the base for all </a:t>
            </a:r>
            <a:r>
              <a:rPr lang="en-US" sz="2200" b="0" i="0" dirty="0" err="1">
                <a:solidFill>
                  <a:srgbClr val="4D5968"/>
                </a:solidFill>
                <a:effectLst/>
                <a:latin typeface="Nunito Sans" pitchFamily="2" charset="0"/>
              </a:rPr>
              <a:t>.Net</a:t>
            </a:r>
            <a:r>
              <a:rPr lang="en-US" sz="2200" b="0" i="0" dirty="0">
                <a:solidFill>
                  <a:srgbClr val="4D5968"/>
                </a:solidFill>
                <a:effectLst/>
                <a:latin typeface="Nunito Sans" pitchFamily="2" charset="0"/>
              </a:rPr>
              <a:t> stack frameworks.</a:t>
            </a:r>
            <a:endParaRPr lang="en-US" sz="2200" dirty="0"/>
          </a:p>
        </p:txBody>
      </p:sp>
    </p:spTree>
    <p:extLst>
      <p:ext uri="{BB962C8B-B14F-4D97-AF65-F5344CB8AC3E}">
        <p14:creationId xmlns:p14="http://schemas.microsoft.com/office/powerpoint/2010/main" xmlns="" val="92679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CBAD38B8-8CCA-89F1-03A8-251129B65E9D}"/>
              </a:ext>
            </a:extLst>
          </p:cNvPr>
          <p:cNvSpPr>
            <a:spLocks noGrp="1"/>
          </p:cNvSpPr>
          <p:nvPr>
            <p:ph type="title"/>
          </p:nvPr>
        </p:nvSpPr>
        <p:spPr>
          <a:xfrm>
            <a:off x="332172" y="681037"/>
            <a:ext cx="10515600" cy="729838"/>
          </a:xfrm>
        </p:spPr>
        <p:txBody>
          <a:bodyPr>
            <a:normAutofit fontScale="90000"/>
          </a:bodyPr>
          <a:lstStyle/>
          <a:p>
            <a:r>
              <a:rPr lang="en-US" sz="3100" b="1" i="0" dirty="0">
                <a:solidFill>
                  <a:srgbClr val="232C39"/>
                </a:solidFill>
                <a:effectLst/>
                <a:latin typeface="Nunito Sans" pitchFamily="2" charset="0"/>
              </a:rPr>
              <a:t>Key Terminologies in the Architecture of .NET Core</a:t>
            </a:r>
            <a:r>
              <a:rPr lang="en-US" b="1" i="0" dirty="0">
                <a:solidFill>
                  <a:srgbClr val="232C39"/>
                </a:solidFill>
                <a:effectLst/>
                <a:latin typeface="Nunito Sans" pitchFamily="2" charset="0"/>
              </a:rPr>
              <a:t/>
            </a:r>
            <a:br>
              <a:rPr lang="en-US" b="1" i="0" dirty="0">
                <a:solidFill>
                  <a:srgbClr val="232C39"/>
                </a:solidFill>
                <a:effectLst/>
                <a:latin typeface="Nunito Sans" pitchFamily="2" charset="0"/>
              </a:rPr>
            </a:br>
            <a:endParaRPr lang="en-US" dirty="0"/>
          </a:p>
        </p:txBody>
      </p:sp>
      <p:pic>
        <p:nvPicPr>
          <p:cNvPr id="4" name="Content Placeholder 3" descr="A picture containing timeline&#10;&#10;Description automatically generated">
            <a:extLst>
              <a:ext uri="{FF2B5EF4-FFF2-40B4-BE49-F238E27FC236}">
                <a16:creationId xmlns:a16="http://schemas.microsoft.com/office/drawing/2014/main" xmlns="" id="{AC48D46C-43CF-4E31-A38A-C62F564C387C}"/>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08372" y="1600358"/>
            <a:ext cx="5181600" cy="3523487"/>
          </a:xfrm>
          <a:noFill/>
        </p:spPr>
      </p:pic>
      <p:sp>
        <p:nvSpPr>
          <p:cNvPr id="11" name="Content Placeholder 3">
            <a:extLst>
              <a:ext uri="{FF2B5EF4-FFF2-40B4-BE49-F238E27FC236}">
                <a16:creationId xmlns:a16="http://schemas.microsoft.com/office/drawing/2014/main" xmlns="" id="{0CF07BA4-ECDF-06B0-6F30-89E206FC5EF1}"/>
              </a:ext>
            </a:extLst>
          </p:cNvPr>
          <p:cNvSpPr>
            <a:spLocks noGrp="1"/>
          </p:cNvSpPr>
          <p:nvPr>
            <p:ph sz="half" idx="2"/>
          </p:nvPr>
        </p:nvSpPr>
        <p:spPr>
          <a:xfrm>
            <a:off x="5589972" y="1410875"/>
            <a:ext cx="5497498" cy="4351338"/>
          </a:xfrm>
        </p:spPr>
        <p:txBody>
          <a:bodyPr>
            <a:normAutofit fontScale="55000" lnSpcReduction="20000"/>
          </a:bodyPr>
          <a:lstStyle/>
          <a:p>
            <a:pPr algn="l">
              <a:buFont typeface="Arial" panose="020B0604020202020204" pitchFamily="34" charset="0"/>
              <a:buChar char="•"/>
            </a:pPr>
            <a:r>
              <a:rPr lang="en-US" b="1" i="0" dirty="0">
                <a:solidFill>
                  <a:srgbClr val="4D5968"/>
                </a:solidFill>
                <a:effectLst/>
                <a:latin typeface="Nunito Sans" pitchFamily="2" charset="0"/>
              </a:rPr>
              <a:t>Core CLR:</a:t>
            </a:r>
            <a:r>
              <a:rPr lang="en-US" b="0" i="0" dirty="0">
                <a:solidFill>
                  <a:srgbClr val="4D5968"/>
                </a:solidFill>
                <a:effectLst/>
                <a:latin typeface="Nunito Sans" pitchFamily="2" charset="0"/>
              </a:rPr>
              <a:t> Core CLR is the Common Language Runtime optimized for multiplatform and cloud-based deployments. This, along with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Native Runtime, forms the foundation of all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based platforms.</a:t>
            </a:r>
          </a:p>
          <a:p>
            <a:pPr algn="l">
              <a:buFont typeface="Arial" panose="020B0604020202020204" pitchFamily="34" charset="0"/>
              <a:buChar char="•"/>
            </a:pPr>
            <a:r>
              <a:rPr lang="en-US" b="1" i="0" dirty="0" err="1">
                <a:solidFill>
                  <a:srgbClr val="4D5968"/>
                </a:solidFill>
                <a:effectLst/>
                <a:latin typeface="Nunito Sans" pitchFamily="2" charset="0"/>
              </a:rPr>
              <a:t>.Net</a:t>
            </a:r>
            <a:r>
              <a:rPr lang="en-US" b="1" i="0" dirty="0">
                <a:solidFill>
                  <a:srgbClr val="4D5968"/>
                </a:solidFill>
                <a:effectLst/>
                <a:latin typeface="Nunito Sans" pitchFamily="2" charset="0"/>
              </a:rPr>
              <a:t> Native Runtime:</a:t>
            </a:r>
            <a:r>
              <a:rPr lang="en-US" b="0" i="0" dirty="0">
                <a:solidFill>
                  <a:srgbClr val="4D5968"/>
                </a:solidFill>
                <a:effectLst/>
                <a:latin typeface="Nunito Sans" pitchFamily="2" charset="0"/>
              </a:rPr>
              <a:t> Also referred to as Managed Runtime,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Native Runtime contains the native windows based libraries. This also contains Ahead Of Time (AOT) compilation instead of the erstwhile Just In Time (JIT) compilation. This improves the performance of the applications. The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Native Runtime and the Core CLR are the layers that contain implementations of primitive types as well as generic collections in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These layers hardly change and are constant throughout the various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stacks. The various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stack APIs, thus, share the same implementations.</a:t>
            </a:r>
          </a:p>
          <a:p>
            <a:pPr algn="l">
              <a:buFont typeface="Arial" panose="020B0604020202020204" pitchFamily="34" charset="0"/>
              <a:buChar char="•"/>
            </a:pPr>
            <a:r>
              <a:rPr lang="en-US" b="1" i="0" dirty="0">
                <a:solidFill>
                  <a:srgbClr val="4D5968"/>
                </a:solidFill>
                <a:effectLst/>
                <a:latin typeface="Nunito Sans" pitchFamily="2" charset="0"/>
              </a:rPr>
              <a:t>Unified BCL:</a:t>
            </a:r>
            <a:r>
              <a:rPr lang="en-US" b="0" i="0" dirty="0">
                <a:solidFill>
                  <a:srgbClr val="4D5968"/>
                </a:solidFill>
                <a:effectLst/>
                <a:latin typeface="Nunito Sans" pitchFamily="2" charset="0"/>
              </a:rPr>
              <a:t> The Unified Base Class Library, also referred to as </a:t>
            </a:r>
            <a:r>
              <a:rPr lang="en-US" b="0" i="0" dirty="0" err="1">
                <a:solidFill>
                  <a:srgbClr val="4D5968"/>
                </a:solidFill>
                <a:effectLst/>
                <a:latin typeface="Nunito Sans" pitchFamily="2" charset="0"/>
              </a:rPr>
              <a:t>CoreFX</a:t>
            </a:r>
            <a:r>
              <a:rPr lang="en-US" b="0" i="0" dirty="0">
                <a:solidFill>
                  <a:srgbClr val="4D5968"/>
                </a:solidFill>
                <a:effectLst/>
                <a:latin typeface="Nunito Sans" pitchFamily="2" charset="0"/>
              </a:rPr>
              <a:t>, consists of the basic and fundamental classed that form the core of the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Core platform.</a:t>
            </a:r>
          </a:p>
          <a:p>
            <a:pPr algn="l">
              <a:buFont typeface="Arial" panose="020B0604020202020204" pitchFamily="34" charset="0"/>
              <a:buChar char="•"/>
            </a:pPr>
            <a:r>
              <a:rPr lang="en-US" b="1" i="0" dirty="0">
                <a:solidFill>
                  <a:srgbClr val="4D5968"/>
                </a:solidFill>
                <a:effectLst/>
                <a:latin typeface="Nunito Sans" pitchFamily="2" charset="0"/>
              </a:rPr>
              <a:t>App Models:</a:t>
            </a:r>
            <a:r>
              <a:rPr lang="en-US" b="0" i="0" dirty="0">
                <a:solidFill>
                  <a:srgbClr val="4D5968"/>
                </a:solidFill>
                <a:effectLst/>
                <a:latin typeface="Nunito Sans" pitchFamily="2" charset="0"/>
              </a:rPr>
              <a:t> On top of the BCL, sit the various App Models that developers leverage to develop platform-specific applications. Currently,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Core has the ASP </a:t>
            </a:r>
            <a:r>
              <a:rPr lang="en-US" b="0" i="0" dirty="0" err="1">
                <a:solidFill>
                  <a:srgbClr val="4D5968"/>
                </a:solidFill>
                <a:effectLst/>
                <a:latin typeface="Nunito Sans" pitchFamily="2" charset="0"/>
              </a:rPr>
              <a:t>.Net</a:t>
            </a:r>
            <a:r>
              <a:rPr lang="en-US" b="0" i="0" dirty="0">
                <a:solidFill>
                  <a:srgbClr val="4D5968"/>
                </a:solidFill>
                <a:effectLst/>
                <a:latin typeface="Nunito Sans" pitchFamily="2" charset="0"/>
              </a:rPr>
              <a:t> Model for web development and Windows Store Model for windows application development.</a:t>
            </a:r>
          </a:p>
          <a:p>
            <a:endParaRPr lang="en-US" dirty="0"/>
          </a:p>
        </p:txBody>
      </p:sp>
    </p:spTree>
    <p:extLst>
      <p:ext uri="{BB962C8B-B14F-4D97-AF65-F5344CB8AC3E}">
        <p14:creationId xmlns:p14="http://schemas.microsoft.com/office/powerpoint/2010/main" xmlns="" val="3757063681"/>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166</TotalTime>
  <Words>360</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2018</vt:lpstr>
      <vt:lpstr>.NET Core</vt:lpstr>
      <vt:lpstr>What is .net core?</vt:lpstr>
      <vt:lpstr>Why .NET Core?</vt:lpstr>
      <vt:lpstr>.NET Core Characteristics</vt:lpstr>
      <vt:lpstr>.NET Core Characteristics</vt:lpstr>
      <vt:lpstr>.NET Core Characteristics</vt:lpstr>
      <vt:lpstr>.NET Core Composition</vt:lpstr>
      <vt:lpstr>What is .NET Core Details</vt:lpstr>
      <vt:lpstr>Key Terminologies in the Architecture of .NET Core </vt:lpstr>
      <vt:lpstr>Power of NuGet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9</cp:revision>
  <dcterms:created xsi:type="dcterms:W3CDTF">2019-03-07T07:10:25Z</dcterms:created>
  <dcterms:modified xsi:type="dcterms:W3CDTF">2023-11-03T15:23:26Z</dcterms:modified>
</cp:coreProperties>
</file>