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1" r:id="rId3"/>
    <p:sldId id="260" r:id="rId4"/>
    <p:sldId id="263" r:id="rId5"/>
    <p:sldId id="264" r:id="rId6"/>
    <p:sldId id="265" r:id="rId7"/>
    <p:sldId id="266" r:id="rId8"/>
    <p:sldId id="267" r:id="rId9"/>
    <p:sldId id="268" r:id="rId10"/>
    <p:sldId id="262"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4/13/2022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4/13/2022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acunetix.com/blog/articles/injection-attac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unetix.com/vulnerability-scanner/" TargetMode="External"/><Relationship Id="rId2" Type="http://schemas.openxmlformats.org/officeDocument/2006/relationships/hyperlink" Target="https://www.acunetix.com/blog/articles/owasp-top-10-2017/" TargetMode="External"/><Relationship Id="rId1" Type="http://schemas.openxmlformats.org/officeDocument/2006/relationships/slideLayout" Target="../slideLayouts/slideLayout2.xml"/><Relationship Id="rId5" Type="http://schemas.openxmlformats.org/officeDocument/2006/relationships/hyperlink" Target="https://www.acunetix.com/websitesecurity/detecting-blind-xss-vulnerabilities/" TargetMode="External"/><Relationship Id="rId4" Type="http://schemas.openxmlformats.org/officeDocument/2006/relationships/hyperlink" Target="https://www.acunetix.com/web-vulnerability-scanner/demo/"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acunetix.com/blog/news/full-disclosure-high-profile-websites-x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i="0" dirty="0">
                <a:solidFill>
                  <a:srgbClr val="1D1C29"/>
                </a:solidFill>
                <a:effectLst/>
                <a:latin typeface="Maax"/>
              </a:rPr>
              <a:t>Cross-site Scripting (XSS)</a:t>
            </a:r>
            <a:br>
              <a:rPr lang="en-IN" b="1" i="0" dirty="0">
                <a:solidFill>
                  <a:srgbClr val="1D1C29"/>
                </a:solidFill>
                <a:effectLst/>
                <a:latin typeface="Maax"/>
              </a:rPr>
            </a:br>
            <a:endParaRPr lang="en-IN" b="1" i="0" dirty="0">
              <a:effectLst/>
              <a:latin typeface="Open Sans" panose="020B0606030504020204" pitchFamily="34" charset="0"/>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177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2298071" y="584933"/>
            <a:ext cx="6961338" cy="2844067"/>
          </a:xfrm>
        </p:spPr>
        <p:txBody>
          <a:bodyPr/>
          <a:lstStyle/>
          <a:p>
            <a:pPr>
              <a:lnSpc>
                <a:spcPct val="107000"/>
              </a:lnSpc>
              <a:spcBef>
                <a:spcPts val="1500"/>
              </a:spcBef>
              <a:spcAft>
                <a:spcPts val="1125"/>
              </a:spcAft>
            </a:pPr>
            <a:r>
              <a:rPr lang="en-IN" sz="1800" b="1" dirty="0">
                <a:solidFill>
                  <a:srgbClr val="2B3033"/>
                </a:solidFill>
                <a:effectLst/>
                <a:latin typeface="Maax"/>
                <a:ea typeface="Times New Roman" panose="02020603050405020304" pitchFamily="18" charset="0"/>
                <a:cs typeface="Open Sans" panose="020B0606030504020204" pitchFamily="34" charset="0"/>
              </a:rPr>
              <a:t>Step 3: Use escaping/encoding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B3033"/>
                </a:solidFill>
                <a:effectLst/>
                <a:latin typeface="Open Sans" panose="020B0606030504020204" pitchFamily="34" charset="0"/>
                <a:ea typeface="Times New Roman" panose="02020603050405020304" pitchFamily="18" charset="0"/>
              </a:rPr>
              <a:t>Use an appropriate escaping/encoding technique depending on where user input is to be used: HTML escape, JavaScript escape, CSS escape, URL escape, etc. Use existing libraries for escaping, don’t write your own unless absolutely necessary.</a:t>
            </a:r>
          </a:p>
          <a:p>
            <a:endParaRPr lang="en-IN" dirty="0"/>
          </a:p>
        </p:txBody>
      </p:sp>
      <p:pic>
        <p:nvPicPr>
          <p:cNvPr id="6" name="Picture 5" descr="Use escaping/encoding">
            <a:extLst>
              <a:ext uri="{FF2B5EF4-FFF2-40B4-BE49-F238E27FC236}">
                <a16:creationId xmlns:a16="http://schemas.microsoft.com/office/drawing/2014/main" id="{F4080A03-0AB1-4AE1-86B8-42E9571859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493" y="596371"/>
            <a:ext cx="1432560" cy="1432560"/>
          </a:xfrm>
          <a:prstGeom prst="rect">
            <a:avLst/>
          </a:prstGeom>
          <a:noFill/>
          <a:ln>
            <a:noFill/>
          </a:ln>
        </p:spPr>
      </p:pic>
      <p:graphicFrame>
        <p:nvGraphicFramePr>
          <p:cNvPr id="9" name="Table 8">
            <a:extLst>
              <a:ext uri="{FF2B5EF4-FFF2-40B4-BE49-F238E27FC236}">
                <a16:creationId xmlns:a16="http://schemas.microsoft.com/office/drawing/2014/main" id="{647A651B-FC0E-4A35-814F-DACBFAE24BA3}"/>
              </a:ext>
            </a:extLst>
          </p:cNvPr>
          <p:cNvGraphicFramePr>
            <a:graphicFrameLocks noGrp="1"/>
          </p:cNvGraphicFramePr>
          <p:nvPr>
            <p:extLst>
              <p:ext uri="{D42A27DB-BD31-4B8C-83A1-F6EECF244321}">
                <p14:modId xmlns:p14="http://schemas.microsoft.com/office/powerpoint/2010/main" val="3361143451"/>
              </p:ext>
            </p:extLst>
          </p:nvPr>
        </p:nvGraphicFramePr>
        <p:xfrm>
          <a:off x="2388094" y="2379215"/>
          <a:ext cx="6542220" cy="2283730"/>
        </p:xfrm>
        <a:graphic>
          <a:graphicData uri="http://schemas.openxmlformats.org/drawingml/2006/table">
            <a:tbl>
              <a:tblPr firstRow="1" firstCol="1" bandRow="1">
                <a:tableStyleId>{5C22544A-7EE6-4342-B048-85BDC9FD1C3A}</a:tableStyleId>
              </a:tblPr>
              <a:tblGrid>
                <a:gridCol w="6542220">
                  <a:extLst>
                    <a:ext uri="{9D8B030D-6E8A-4147-A177-3AD203B41FA5}">
                      <a16:colId xmlns:a16="http://schemas.microsoft.com/office/drawing/2014/main" val="766227751"/>
                    </a:ext>
                  </a:extLst>
                </a:gridCol>
              </a:tblGrid>
              <a:tr h="2283730">
                <a:tc>
                  <a:txBody>
                    <a:bodyPr/>
                    <a:lstStyle/>
                    <a:p>
                      <a:pPr>
                        <a:lnSpc>
                          <a:spcPct val="107000"/>
                        </a:lnSpc>
                        <a:spcBef>
                          <a:spcPts val="1500"/>
                        </a:spcBef>
                        <a:spcAft>
                          <a:spcPts val="1125"/>
                        </a:spcAft>
                      </a:pPr>
                      <a:r>
                        <a:rPr lang="en-IN" sz="1350" dirty="0">
                          <a:effectLst/>
                        </a:rPr>
                        <a:t>Step 4: Sanitize HTML</a:t>
                      </a:r>
                      <a:endParaRPr lang="en-IN" sz="1100" dirty="0">
                        <a:effectLst/>
                      </a:endParaRPr>
                    </a:p>
                    <a:p>
                      <a:pPr algn="just">
                        <a:lnSpc>
                          <a:spcPct val="107000"/>
                        </a:lnSpc>
                        <a:spcAft>
                          <a:spcPts val="1125"/>
                        </a:spcAft>
                      </a:pPr>
                      <a:r>
                        <a:rPr lang="en-IN" sz="1350" dirty="0">
                          <a:effectLst/>
                        </a:rPr>
                        <a:t>If the user input needs to contain HTML, you can’t escape/encode it because it would break valid tags. In such cases, use a trusted and verified library to parse and clean HTML. Choose the library depending on your development language, for example, </a:t>
                      </a:r>
                      <a:r>
                        <a:rPr lang="en-IN" sz="1350" dirty="0" err="1">
                          <a:effectLst/>
                        </a:rPr>
                        <a:t>HtmlSanitizer</a:t>
                      </a:r>
                      <a:r>
                        <a:rPr lang="en-IN" sz="1350" dirty="0">
                          <a:effectLst/>
                        </a:rPr>
                        <a:t> for .NET or </a:t>
                      </a:r>
                      <a:r>
                        <a:rPr lang="en-IN" sz="1350" dirty="0" err="1">
                          <a:effectLst/>
                        </a:rPr>
                        <a:t>SanitizeHelper</a:t>
                      </a:r>
                      <a:r>
                        <a:rPr lang="en-IN" sz="1350" dirty="0">
                          <a:effectLst/>
                        </a:rPr>
                        <a:t> for Ruby on Rails.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5285700"/>
                  </a:ext>
                </a:extLst>
              </a:tr>
            </a:tbl>
          </a:graphicData>
        </a:graphic>
      </p:graphicFrame>
      <p:pic>
        <p:nvPicPr>
          <p:cNvPr id="11" name="Picture 10" descr="Sanitize HTML">
            <a:extLst>
              <a:ext uri="{FF2B5EF4-FFF2-40B4-BE49-F238E27FC236}">
                <a16:creationId xmlns:a16="http://schemas.microsoft.com/office/drawing/2014/main" id="{0D7BF5DC-D0B4-4D1B-9621-91ECC5BA83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7493" y="2881396"/>
            <a:ext cx="1432560" cy="1432560"/>
          </a:xfrm>
          <a:prstGeom prst="rect">
            <a:avLst/>
          </a:prstGeom>
          <a:noFill/>
          <a:ln>
            <a:noFill/>
          </a:ln>
        </p:spPr>
      </p:pic>
    </p:spTree>
    <p:extLst>
      <p:ext uri="{BB962C8B-B14F-4D97-AF65-F5344CB8AC3E}">
        <p14:creationId xmlns:p14="http://schemas.microsoft.com/office/powerpoint/2010/main" val="119440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1D1C29"/>
                </a:solidFill>
                <a:effectLst/>
                <a:latin typeface="Maax"/>
              </a:rPr>
              <a:t>Cross-site Scripting (XSS)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US" sz="2000" b="0" i="0" dirty="0">
                <a:solidFill>
                  <a:srgbClr val="1D1C29"/>
                </a:solidFill>
                <a:effectLst/>
                <a:latin typeface="Open Sans" panose="020B0606030504020204" pitchFamily="34" charset="0"/>
              </a:rPr>
              <a:t>Cross-site Scripting (XSS) is a client-side code </a:t>
            </a:r>
            <a:r>
              <a:rPr lang="en-US" sz="2000" b="0" i="0" u="none" strike="noStrike" dirty="0">
                <a:solidFill>
                  <a:srgbClr val="FA4216"/>
                </a:solidFill>
                <a:effectLst/>
                <a:latin typeface="Open Sans" panose="020B0606030504020204" pitchFamily="34" charset="0"/>
                <a:hlinkClick r:id="rId2"/>
              </a:rPr>
              <a:t>injection attack</a:t>
            </a:r>
            <a:r>
              <a:rPr lang="en-US" sz="2000" b="0" i="0" dirty="0">
                <a:solidFill>
                  <a:srgbClr val="1D1C29"/>
                </a:solidFill>
                <a:effectLst/>
                <a:latin typeface="Open Sans" panose="020B0606030504020204" pitchFamily="34" charset="0"/>
              </a:rPr>
              <a:t>. The attacker aims to execute malicious scripts in a web browser of the victim by including malicious code in a legitimate web page or web application. The actual attack occurs when the victim visits the web page or web application that executes the malicious code. The web page or web application becomes a vehicle to deliver the malicious script to the user’s browser. Vulnerable vehicles that are commonly used for Cross-site Scripting attacks are forums, message boards, and web pages that allow comments.</a:t>
            </a:r>
          </a:p>
          <a:p>
            <a:r>
              <a:rPr lang="en-US" sz="2000" b="0" i="0" dirty="0">
                <a:solidFill>
                  <a:srgbClr val="1D1C29"/>
                </a:solidFill>
                <a:effectLst/>
                <a:latin typeface="Open Sans" panose="020B0606030504020204" pitchFamily="34" charset="0"/>
              </a:rPr>
              <a:t>A web page or web application is vulnerable to XSS if it uses </a:t>
            </a:r>
            <a:r>
              <a:rPr lang="en-US" sz="2000" b="0" i="0" dirty="0" err="1">
                <a:solidFill>
                  <a:srgbClr val="1D1C29"/>
                </a:solidFill>
                <a:effectLst/>
                <a:latin typeface="Open Sans" panose="020B0606030504020204" pitchFamily="34" charset="0"/>
              </a:rPr>
              <a:t>unsanitized</a:t>
            </a:r>
            <a:r>
              <a:rPr lang="en-US" sz="2000" b="0" i="0" dirty="0">
                <a:solidFill>
                  <a:srgbClr val="1D1C29"/>
                </a:solidFill>
                <a:effectLst/>
                <a:latin typeface="Open Sans" panose="020B0606030504020204" pitchFamily="34" charset="0"/>
              </a:rPr>
              <a:t> user input in the output that it generates. This user input must then be parsed by the victim’s browser. XSS attacks are possible in VBScript, ActiveX, Flash, and even CSS. However, they are most common in JavaScript, primarily because JavaScript is fundamental to most browsing experiences.</a:t>
            </a:r>
            <a:endParaRPr lang="en-IN" sz="2000" dirty="0"/>
          </a:p>
        </p:txBody>
      </p:sp>
    </p:spTree>
    <p:extLst>
      <p:ext uri="{BB962C8B-B14F-4D97-AF65-F5344CB8AC3E}">
        <p14:creationId xmlns:p14="http://schemas.microsoft.com/office/powerpoint/2010/main" val="385417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algn="l"/>
            <a:r>
              <a:rPr lang="en-US" b="1" i="0" dirty="0">
                <a:solidFill>
                  <a:srgbClr val="1D1C29"/>
                </a:solidFill>
                <a:effectLst/>
                <a:latin typeface="Maax"/>
              </a:rPr>
              <a:t>Is Your Website or Web Application Vulnerable to Cross-site Scripting?</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r>
              <a:rPr lang="en-US" b="0" i="0" dirty="0">
                <a:solidFill>
                  <a:srgbClr val="1D1C29"/>
                </a:solidFill>
                <a:effectLst/>
                <a:latin typeface="Open Sans" panose="020B0606030504020204" pitchFamily="34" charset="0"/>
              </a:rPr>
              <a:t>Cross-site Scripting vulnerabilities are one of the most common web application vulnerabilities. The OWASP organization (Open Web Application Security Project) lists XSS vulnerabilities in their </a:t>
            </a:r>
            <a:r>
              <a:rPr lang="en-US" b="0" i="0" u="none" strike="noStrike" dirty="0">
                <a:solidFill>
                  <a:srgbClr val="FA4216"/>
                </a:solidFill>
                <a:effectLst/>
                <a:latin typeface="Open Sans" panose="020B0606030504020204" pitchFamily="34" charset="0"/>
                <a:hlinkClick r:id="rId2"/>
              </a:rPr>
              <a:t>OWASP Top 10 2017</a:t>
            </a:r>
            <a:r>
              <a:rPr lang="en-US" b="0" i="0" dirty="0">
                <a:solidFill>
                  <a:srgbClr val="1D1C29"/>
                </a:solidFill>
                <a:effectLst/>
                <a:latin typeface="Open Sans" panose="020B0606030504020204" pitchFamily="34" charset="0"/>
              </a:rPr>
              <a:t> document as the second most prevalent issue.</a:t>
            </a:r>
          </a:p>
          <a:p>
            <a:pPr algn="just"/>
            <a:r>
              <a:rPr lang="en-US" b="0" i="0" dirty="0">
                <a:solidFill>
                  <a:srgbClr val="1D1C29"/>
                </a:solidFill>
                <a:effectLst/>
                <a:latin typeface="Open Sans" panose="020B0606030504020204" pitchFamily="34" charset="0"/>
              </a:rPr>
              <a:t>Fortunately, it’s easy to test if your website or web application is vulnerable to XSS and other vulnerabilities by running an automated web scan using the </a:t>
            </a:r>
            <a:r>
              <a:rPr lang="en-US" b="0" i="0" dirty="0" err="1">
                <a:solidFill>
                  <a:srgbClr val="1D1C29"/>
                </a:solidFill>
                <a:effectLst/>
                <a:latin typeface="Open Sans" panose="020B0606030504020204" pitchFamily="34" charset="0"/>
              </a:rPr>
              <a:t>Acunetix</a:t>
            </a:r>
            <a:r>
              <a:rPr lang="en-US" b="0" i="0" dirty="0">
                <a:solidFill>
                  <a:srgbClr val="1D1C29"/>
                </a:solidFill>
                <a:effectLst/>
                <a:latin typeface="Open Sans" panose="020B0606030504020204" pitchFamily="34" charset="0"/>
              </a:rPr>
              <a:t> </a:t>
            </a:r>
            <a:r>
              <a:rPr lang="en-US" b="0" i="0" u="none" strike="noStrike" dirty="0">
                <a:solidFill>
                  <a:srgbClr val="FA4216"/>
                </a:solidFill>
                <a:effectLst/>
                <a:latin typeface="Open Sans" panose="020B0606030504020204" pitchFamily="34" charset="0"/>
                <a:hlinkClick r:id="rId3"/>
              </a:rPr>
              <a:t>vulnerability scanner</a:t>
            </a:r>
            <a:r>
              <a:rPr lang="en-US" b="0" i="0" dirty="0">
                <a:solidFill>
                  <a:srgbClr val="1D1C29"/>
                </a:solidFill>
                <a:effectLst/>
                <a:latin typeface="Open Sans" panose="020B0606030504020204" pitchFamily="34" charset="0"/>
              </a:rPr>
              <a:t>, which includes a specialized XSS scanner module. </a:t>
            </a:r>
            <a:r>
              <a:rPr lang="en-US" b="0" i="0" u="none" strike="noStrike" dirty="0">
                <a:solidFill>
                  <a:srgbClr val="FA4216"/>
                </a:solidFill>
                <a:effectLst/>
                <a:latin typeface="Open Sans" panose="020B0606030504020204" pitchFamily="34" charset="0"/>
                <a:hlinkClick r:id="rId4"/>
              </a:rPr>
              <a:t>Take a demo</a:t>
            </a:r>
            <a:r>
              <a:rPr lang="en-US" b="0" i="0" dirty="0">
                <a:solidFill>
                  <a:srgbClr val="1D1C29"/>
                </a:solidFill>
                <a:effectLst/>
                <a:latin typeface="Open Sans" panose="020B0606030504020204" pitchFamily="34" charset="0"/>
              </a:rPr>
              <a:t> and find out more about running XSS scans against your website or web application. An example of how you can detect blind XSS vulnerabilities with </a:t>
            </a:r>
            <a:r>
              <a:rPr lang="en-US" b="0" i="0" dirty="0" err="1">
                <a:solidFill>
                  <a:srgbClr val="1D1C29"/>
                </a:solidFill>
                <a:effectLst/>
                <a:latin typeface="Open Sans" panose="020B0606030504020204" pitchFamily="34" charset="0"/>
              </a:rPr>
              <a:t>Acunetix</a:t>
            </a:r>
            <a:r>
              <a:rPr lang="en-US" b="0" i="0" dirty="0">
                <a:solidFill>
                  <a:srgbClr val="1D1C29"/>
                </a:solidFill>
                <a:effectLst/>
                <a:latin typeface="Open Sans" panose="020B0606030504020204" pitchFamily="34" charset="0"/>
              </a:rPr>
              <a:t> is available in the following article: </a:t>
            </a:r>
            <a:r>
              <a:rPr lang="en-US" b="0" i="0" u="none" strike="noStrike" dirty="0">
                <a:solidFill>
                  <a:srgbClr val="FA4216"/>
                </a:solidFill>
                <a:effectLst/>
                <a:latin typeface="Open Sans" panose="020B0606030504020204" pitchFamily="34" charset="0"/>
                <a:hlinkClick r:id="rId5"/>
              </a:rPr>
              <a:t>How to Detect Blind XSS Vulnerabilities</a:t>
            </a:r>
            <a:r>
              <a:rPr lang="en-US" b="0" i="0" dirty="0">
                <a:solidFill>
                  <a:srgbClr val="1D1C29"/>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367596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rgbClr val="1D1C29"/>
                </a:solidFill>
                <a:effectLst/>
                <a:latin typeface="Maax"/>
              </a:rPr>
              <a:t>“Isn’t Cross-site Scripting the User’s Problem?”</a:t>
            </a:r>
            <a:br>
              <a:rPr lang="en-US" b="1" i="0" dirty="0">
                <a:solidFill>
                  <a:srgbClr val="1D1C29"/>
                </a:solidFill>
                <a:effectLst/>
                <a:latin typeface="Maax"/>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24883" y="1244454"/>
            <a:ext cx="11039452" cy="3869085"/>
          </a:xfrm>
        </p:spPr>
        <p:txBody>
          <a:bodyPr/>
          <a:lstStyle/>
          <a:p>
            <a:pPr algn="just"/>
            <a:r>
              <a:rPr lang="en-US" b="0" i="0" dirty="0">
                <a:solidFill>
                  <a:srgbClr val="1D1C29"/>
                </a:solidFill>
                <a:effectLst/>
                <a:latin typeface="Open Sans" panose="020B0606030504020204" pitchFamily="34" charset="0"/>
              </a:rPr>
              <a:t>If an attacker can abuse an XSS vulnerability on a web page to execute arbitrary JavaScript in a user’s browser, the security of that vulnerable website or vulnerable web application and its users has been compromised. XSS is not the user’s problem like any other security vulnerability. If it is affecting your users, it affects you.</a:t>
            </a:r>
          </a:p>
          <a:p>
            <a:pPr algn="just"/>
            <a:r>
              <a:rPr lang="en-US" b="0" i="0" dirty="0">
                <a:solidFill>
                  <a:srgbClr val="1D1C29"/>
                </a:solidFill>
                <a:effectLst/>
                <a:latin typeface="Open Sans" panose="020B0606030504020204" pitchFamily="34" charset="0"/>
              </a:rPr>
              <a:t>Cross-site Scripting may also be used to </a:t>
            </a:r>
            <a:r>
              <a:rPr lang="en-US" b="0" i="0" u="none" strike="noStrike" dirty="0">
                <a:solidFill>
                  <a:srgbClr val="FA4216"/>
                </a:solidFill>
                <a:effectLst/>
                <a:latin typeface="Open Sans" panose="020B0606030504020204" pitchFamily="34" charset="0"/>
                <a:hlinkClick r:id="rId2"/>
              </a:rPr>
              <a:t>deface a website</a:t>
            </a:r>
            <a:r>
              <a:rPr lang="en-US" b="0" i="0" dirty="0">
                <a:solidFill>
                  <a:srgbClr val="1D1C29"/>
                </a:solidFill>
                <a:effectLst/>
                <a:latin typeface="Open Sans" panose="020B0606030504020204" pitchFamily="34" charset="0"/>
              </a:rPr>
              <a:t> instead of targeting the user. The attacker can use injected scripts to change the content of the website or even redirect the browser to another web page, for example, one that contains malicious code.</a:t>
            </a:r>
          </a:p>
          <a:p>
            <a:endParaRPr lang="en-IN" dirty="0"/>
          </a:p>
        </p:txBody>
      </p:sp>
    </p:spTree>
    <p:extLst>
      <p:ext uri="{BB962C8B-B14F-4D97-AF65-F5344CB8AC3E}">
        <p14:creationId xmlns:p14="http://schemas.microsoft.com/office/powerpoint/2010/main" val="339479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rgbClr val="1D1C29"/>
                </a:solidFill>
                <a:effectLst/>
                <a:latin typeface="Maax"/>
              </a:rPr>
              <a:t>What Can the Attacker Do with JavaScript?</a:t>
            </a:r>
            <a:br>
              <a:rPr lang="en-US" b="1" i="0" dirty="0">
                <a:solidFill>
                  <a:srgbClr val="1D1C29"/>
                </a:solidFill>
                <a:effectLst/>
                <a:latin typeface="Maax"/>
              </a:rPr>
            </a:br>
            <a:endParaRPr lang="en-US" dirty="0"/>
          </a:p>
        </p:txBody>
      </p:sp>
      <p:sp>
        <p:nvSpPr>
          <p:cNvPr id="3" name="Rectangle 1">
            <a:extLst>
              <a:ext uri="{FF2B5EF4-FFF2-40B4-BE49-F238E27FC236}">
                <a16:creationId xmlns:a16="http://schemas.microsoft.com/office/drawing/2014/main" id="{F108F86F-954F-4A46-8A3C-A2C125505BB1}"/>
              </a:ext>
            </a:extLst>
          </p:cNvPr>
          <p:cNvSpPr>
            <a:spLocks noGrp="1" noChangeArrowheads="1"/>
          </p:cNvSpPr>
          <p:nvPr>
            <p:ph idx="1"/>
          </p:nvPr>
        </p:nvSpPr>
        <p:spPr bwMode="auto">
          <a:xfrm>
            <a:off x="726724" y="1115686"/>
            <a:ext cx="9855459" cy="461919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Malicious JavaScript has access to all the objects that the rest of the web page has access to. This includes access to the user’s cookies. Cookies are often used to store session tokens. If an attacker can obtain a user’s session cookie, they can impersonate that user, perform actions on behalf of the user, and gain access to the user’s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JavaScript can read the browser DOM and make arbitrary modifications to it. Luckily, this is only possible within the page where JavaScript is running.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JavaScript can use the </a:t>
            </a:r>
            <a:r>
              <a:rPr kumimoji="0" lang="en-US" altLang="en-US" sz="2000" b="0" i="0" u="none" strike="noStrike" cap="none" normalizeH="0" baseline="0" dirty="0" err="1">
                <a:ln>
                  <a:noFill/>
                </a:ln>
                <a:solidFill>
                  <a:srgbClr val="C7254E"/>
                </a:solidFill>
                <a:effectLst/>
                <a:latin typeface="Menlo"/>
                <a:cs typeface="Open Sans" panose="020B0606030504020204" pitchFamily="34" charset="0"/>
              </a:rPr>
              <a:t>XMLHttpRequest</a:t>
            </a: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 object to send HTTP requests with arbitrary content to arbitrary destinations.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JavaScript in modern browsers can use HTML5 APIs. For example, it can gain access to the user’s geolocation, webcam, microphone, and even specific files from the user’s file system. Most of these APIs require user opt-in, but the attacker can use social engineering to go around that limitation.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568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IN" b="1" i="0" dirty="0">
                <a:solidFill>
                  <a:srgbClr val="1D1C29"/>
                </a:solidFill>
                <a:effectLst/>
                <a:latin typeface="Maax"/>
              </a:rPr>
              <a:t>How Cross-site Scripting Works</a:t>
            </a:r>
            <a:br>
              <a:rPr lang="en-IN" b="1" i="0" dirty="0">
                <a:solidFill>
                  <a:srgbClr val="1D1C29"/>
                </a:solidFill>
                <a:effectLst/>
                <a:latin typeface="Maax"/>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r>
              <a:rPr lang="en-US" b="0" i="0" dirty="0">
                <a:solidFill>
                  <a:srgbClr val="1D1C29"/>
                </a:solidFill>
                <a:effectLst/>
                <a:latin typeface="Open Sans" panose="020B0606030504020204" pitchFamily="34" charset="0"/>
              </a:rPr>
              <a:t>There are two stages to a typical XSS attack:</a:t>
            </a:r>
          </a:p>
          <a:p>
            <a:pPr algn="l">
              <a:buFont typeface="+mj-lt"/>
              <a:buAutoNum type="arabicPeriod"/>
            </a:pPr>
            <a:r>
              <a:rPr lang="en-US" b="0" i="0" dirty="0">
                <a:solidFill>
                  <a:srgbClr val="1D1C29"/>
                </a:solidFill>
                <a:effectLst/>
                <a:latin typeface="Open Sans" panose="020B0606030504020204" pitchFamily="34" charset="0"/>
              </a:rPr>
              <a:t>To run malicious JavaScript code in a victim’s browser, an attacker must first find a way to inject malicious code (payload) into a web page that the victim visits.</a:t>
            </a:r>
          </a:p>
          <a:p>
            <a:pPr algn="l">
              <a:buFont typeface="+mj-lt"/>
              <a:buAutoNum type="arabicPeriod"/>
            </a:pPr>
            <a:r>
              <a:rPr lang="en-US" b="0" i="0" dirty="0">
                <a:solidFill>
                  <a:srgbClr val="1D1C29"/>
                </a:solidFill>
                <a:effectLst/>
                <a:latin typeface="Open Sans" panose="020B0606030504020204" pitchFamily="34" charset="0"/>
              </a:rPr>
              <a:t>After that, the victim must visit the web page with the malicious code. If the attack is directed at particular victims, the attacker can use social engineering and/or phishing to send a malicious URL to the victim.</a:t>
            </a:r>
          </a:p>
          <a:p>
            <a:pPr algn="just"/>
            <a:r>
              <a:rPr lang="en-US" b="0" i="0" dirty="0">
                <a:solidFill>
                  <a:srgbClr val="1D1C29"/>
                </a:solidFill>
                <a:effectLst/>
                <a:latin typeface="Open Sans" panose="020B0606030504020204" pitchFamily="34" charset="0"/>
              </a:rPr>
              <a:t>For step one to be possible, the vulnerable website needs to directly include user input in its pages. An attacker can then insert a malicious string that will be used within the web page and treated as source code by the victim’s browser. There are also variants of XSS attacks where the attacker lures the user to visit a URL using social engineering and the payload is part of the link that the user clicks.</a:t>
            </a:r>
          </a:p>
          <a:p>
            <a:endParaRPr lang="en-IN" dirty="0"/>
          </a:p>
        </p:txBody>
      </p:sp>
    </p:spTree>
    <p:extLst>
      <p:ext uri="{BB962C8B-B14F-4D97-AF65-F5344CB8AC3E}">
        <p14:creationId xmlns:p14="http://schemas.microsoft.com/office/powerpoint/2010/main" val="121299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5785897-E889-4FAD-A00A-7BC790CB1DE0}"/>
              </a:ext>
            </a:extLst>
          </p:cNvPr>
          <p:cNvSpPr>
            <a:spLocks noGrp="1" noChangeArrowheads="1"/>
          </p:cNvSpPr>
          <p:nvPr>
            <p:ph idx="1"/>
          </p:nvPr>
        </p:nvSpPr>
        <p:spPr bwMode="auto">
          <a:xfrm>
            <a:off x="389832" y="420449"/>
            <a:ext cx="10378782" cy="536040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The following is a snippet of server-side pseudocode that is used to display the most recent comment on a web page:</a:t>
            </a:r>
            <a:endParaRPr kumimoji="0" lang="en-US" altLang="en-US" sz="2000"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enlo"/>
              </a:rPr>
              <a:t>print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a:ln>
                  <a:noFill/>
                </a:ln>
                <a:solidFill>
                  <a:srgbClr val="DD1144"/>
                </a:solidFill>
                <a:effectLst/>
                <a:latin typeface="Menlo"/>
              </a:rPr>
              <a:t>"&lt;html&gt;"</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enlo"/>
              </a:rPr>
              <a:t>print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a:ln>
                  <a:noFill/>
                </a:ln>
                <a:solidFill>
                  <a:srgbClr val="DD1144"/>
                </a:solidFill>
                <a:effectLst/>
                <a:latin typeface="Menlo"/>
              </a:rPr>
              <a:t>"&lt;h1&gt;Most recent comment&lt;/h1&gt;“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enlo"/>
              </a:rPr>
              <a:t>print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database.latestComment</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enlo"/>
              </a:rPr>
              <a:t>print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a:ln>
                  <a:noFill/>
                </a:ln>
                <a:solidFill>
                  <a:srgbClr val="DD1144"/>
                </a:solidFill>
                <a:effectLst/>
                <a:latin typeface="Menlo"/>
              </a:rPr>
              <a:t>"&lt;/html&gt;"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The above script simply takes the latest comment from a database and includes it in an HTML page. It assumes that the comment printed out consists of only text and contains no HTML tags or other code. It is vulnerable to XSS, because an attacker could submit a comment that contains a malicious payload, for example:</a:t>
            </a:r>
            <a:endParaRPr kumimoji="0" lang="en-US" altLang="en-US" sz="2000" b="0" i="0" u="none" strike="noStrike" cap="none" normalizeH="0" baseline="0" dirty="0">
              <a:ln>
                <a:noFill/>
              </a:ln>
              <a:solidFill>
                <a:srgbClr val="00008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Menlo"/>
              </a:rPr>
              <a:t>&lt;script&gt;</a:t>
            </a:r>
            <a:r>
              <a:rPr kumimoji="0" lang="en-US" altLang="en-US" sz="2000" b="0" i="0" u="none" strike="noStrike" cap="none" normalizeH="0" baseline="0" dirty="0" err="1">
                <a:ln>
                  <a:noFill/>
                </a:ln>
                <a:solidFill>
                  <a:srgbClr val="333333"/>
                </a:solidFill>
                <a:effectLst/>
                <a:latin typeface="Menlo"/>
              </a:rPr>
              <a:t>doSomethingEvil</a:t>
            </a:r>
            <a:r>
              <a:rPr kumimoji="0" lang="en-US" altLang="en-US" sz="2000" b="0" i="0" u="none" strike="noStrike" cap="none" normalizeH="0" baseline="0" dirty="0">
                <a:ln>
                  <a:noFill/>
                </a:ln>
                <a:solidFill>
                  <a:srgbClr val="333333"/>
                </a:solidFill>
                <a:effectLst/>
                <a:latin typeface="Menlo"/>
              </a:rPr>
              <a:t>();</a:t>
            </a:r>
            <a:r>
              <a:rPr kumimoji="0" lang="en-US" altLang="en-US" sz="2000" b="0" i="0" u="none" strike="noStrike" cap="none" normalizeH="0" baseline="0" dirty="0">
                <a:ln>
                  <a:noFill/>
                </a:ln>
                <a:solidFill>
                  <a:srgbClr val="000080"/>
                </a:solidFill>
                <a:effectLst/>
                <a:latin typeface="Menlo"/>
              </a:rPr>
              <a:t>&lt;/script&gt;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D1C29"/>
                </a:solidFill>
                <a:effectLst/>
                <a:latin typeface="Open Sans" panose="020B0606030504020204" pitchFamily="34" charset="0"/>
                <a:cs typeface="Open Sans" panose="020B0606030504020204" pitchFamily="34" charset="0"/>
              </a:rPr>
              <a:t>The web server provides the following HTML code to users that visit this web page:</a:t>
            </a:r>
            <a:endParaRPr kumimoji="0" lang="en-US" altLang="en-US" sz="2000" b="0" i="0" u="none" strike="noStrike" cap="none" normalizeH="0" baseline="0" dirty="0">
              <a:ln>
                <a:noFill/>
              </a:ln>
              <a:solidFill>
                <a:srgbClr val="00008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Menlo"/>
              </a:rPr>
              <a:t>&lt;html&gt;</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Menlo"/>
              </a:rPr>
              <a:t>&lt;h1&gt;</a:t>
            </a:r>
            <a:r>
              <a:rPr kumimoji="0" lang="en-US" altLang="en-US" sz="2000" b="0" i="0" u="none" strike="noStrike" cap="none" normalizeH="0" baseline="0" dirty="0">
                <a:ln>
                  <a:noFill/>
                </a:ln>
                <a:solidFill>
                  <a:srgbClr val="333333"/>
                </a:solidFill>
                <a:effectLst/>
                <a:latin typeface="Menlo"/>
              </a:rPr>
              <a:t>Most recent comment</a:t>
            </a:r>
            <a:r>
              <a:rPr kumimoji="0" lang="en-US" altLang="en-US" sz="2000" b="0" i="0" u="none" strike="noStrike" cap="none" normalizeH="0" baseline="0" dirty="0">
                <a:ln>
                  <a:noFill/>
                </a:ln>
                <a:solidFill>
                  <a:srgbClr val="000080"/>
                </a:solidFill>
                <a:effectLst/>
                <a:latin typeface="Menlo"/>
              </a:rPr>
              <a:t>&lt;/h1&gt;</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Menlo"/>
              </a:rPr>
              <a:t>&lt;script&gt;</a:t>
            </a:r>
            <a:r>
              <a:rPr kumimoji="0" lang="en-US" altLang="en-US" sz="2000" b="1" i="0" u="none" strike="noStrike" cap="none" normalizeH="0" baseline="0" dirty="0" err="1">
                <a:ln>
                  <a:noFill/>
                </a:ln>
                <a:solidFill>
                  <a:srgbClr val="333333"/>
                </a:solidFill>
                <a:effectLst/>
                <a:latin typeface="Menlo"/>
              </a:rPr>
              <a:t>doSomethingEvil</a:t>
            </a:r>
            <a:r>
              <a:rPr kumimoji="0" lang="en-US" altLang="en-US" sz="20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Menlo"/>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a:ln>
                  <a:noFill/>
                </a:ln>
                <a:solidFill>
                  <a:srgbClr val="000080"/>
                </a:solidFill>
                <a:effectLst/>
                <a:latin typeface="Menlo"/>
              </a:rPr>
              <a:t>&lt;/html&gt;</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61677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1D1C29"/>
                </a:solidFill>
                <a:effectLst/>
                <a:latin typeface="Maax"/>
              </a:rPr>
              <a:t>Stealing Cookies Using XSS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948665" y="1075765"/>
            <a:ext cx="11039452" cy="5053380"/>
          </a:xfrm>
        </p:spPr>
        <p:txBody>
          <a:bodyPr/>
          <a:lstStyle/>
          <a:p>
            <a:r>
              <a:rPr lang="en-US" b="0" i="0" dirty="0">
                <a:solidFill>
                  <a:srgbClr val="1D1C29"/>
                </a:solidFill>
                <a:effectLst/>
                <a:latin typeface="Open Sans" panose="020B0606030504020204" pitchFamily="34" charset="0"/>
              </a:rPr>
              <a:t>Criminals often use XSS to steal cookies. This allows them to impersonate the victim. The attacker can send the cookie to their own server in many ways. One of them is to execute the following client-side script in the victim’s browser:</a:t>
            </a:r>
            <a:endParaRPr lang="en-IN" dirty="0"/>
          </a:p>
        </p:txBody>
      </p:sp>
      <p:pic>
        <p:nvPicPr>
          <p:cNvPr id="3074" name="Picture 2" descr="Cross site scripting">
            <a:extLst>
              <a:ext uri="{FF2B5EF4-FFF2-40B4-BE49-F238E27FC236}">
                <a16:creationId xmlns:a16="http://schemas.microsoft.com/office/drawing/2014/main" id="{3BD080DE-1539-4BE0-BE6F-80F6551B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766" y="2546584"/>
            <a:ext cx="866775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1D1C29"/>
                </a:solidFill>
                <a:effectLst/>
                <a:latin typeface="Maax"/>
              </a:rPr>
              <a:t>How to Prevent XSS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2120518" y="819599"/>
            <a:ext cx="8630340" cy="5053380"/>
          </a:xfrm>
        </p:spPr>
        <p:txBody>
          <a:bodyPr/>
          <a:lstStyle/>
          <a:p>
            <a:pPr algn="just"/>
            <a:r>
              <a:rPr lang="en-US" sz="2000" b="0" i="0" dirty="0">
                <a:solidFill>
                  <a:srgbClr val="1D1C29"/>
                </a:solidFill>
                <a:effectLst/>
                <a:latin typeface="Open Sans" panose="020B0606030504020204" pitchFamily="34" charset="0"/>
              </a:rPr>
              <a:t>To keep yourself safe from XSS, you must sanitize your input. Your application code should never output data received as input directly to the browser without checking it for malicious code.</a:t>
            </a:r>
          </a:p>
          <a:p>
            <a:pPr algn="l"/>
            <a:r>
              <a:rPr lang="en-US" sz="1800" b="1" i="0" dirty="0">
                <a:solidFill>
                  <a:srgbClr val="2B3033"/>
                </a:solidFill>
                <a:effectLst/>
                <a:latin typeface="Maax"/>
              </a:rPr>
              <a:t>Step 1: Train and maintain awareness</a:t>
            </a:r>
          </a:p>
          <a:p>
            <a:pPr algn="just"/>
            <a:r>
              <a:rPr lang="en-US" sz="1800" b="0" i="0" dirty="0">
                <a:solidFill>
                  <a:srgbClr val="2B3033"/>
                </a:solidFill>
                <a:effectLst/>
                <a:latin typeface="Open Sans" panose="020B0606030504020204" pitchFamily="34" charset="0"/>
              </a:rPr>
              <a:t>To keep your web application safe, everyone involved in building the web application must be aware of the risks associated with XSS vulnerabilities. You should provide suitable security training to all your developers, QA staff, DevOps, and </a:t>
            </a:r>
            <a:r>
              <a:rPr lang="en-US" sz="1800" b="0" i="0" dirty="0" err="1">
                <a:solidFill>
                  <a:srgbClr val="2B3033"/>
                </a:solidFill>
                <a:effectLst/>
                <a:latin typeface="Open Sans" panose="020B0606030504020204" pitchFamily="34" charset="0"/>
              </a:rPr>
              <a:t>SysAdmins</a:t>
            </a:r>
            <a:r>
              <a:rPr lang="en-US" sz="1800" b="0" i="0" dirty="0">
                <a:solidFill>
                  <a:srgbClr val="2B3033"/>
                </a:solidFill>
                <a:effectLst/>
                <a:latin typeface="Open Sans" panose="020B0606030504020204" pitchFamily="34" charset="0"/>
              </a:rPr>
              <a:t>. You can start by referring them to this page.</a:t>
            </a:r>
          </a:p>
          <a:p>
            <a:endParaRPr lang="en-IN" dirty="0"/>
          </a:p>
        </p:txBody>
      </p:sp>
      <p:pic>
        <p:nvPicPr>
          <p:cNvPr id="14" name="Picture 13" descr="Train and maintain awareness">
            <a:extLst>
              <a:ext uri="{FF2B5EF4-FFF2-40B4-BE49-F238E27FC236}">
                <a16:creationId xmlns:a16="http://schemas.microsoft.com/office/drawing/2014/main" id="{16EE2E7A-3564-4A82-B025-DA21B1911A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11" y="1398825"/>
            <a:ext cx="1432560" cy="1432560"/>
          </a:xfrm>
          <a:prstGeom prst="rect">
            <a:avLst/>
          </a:prstGeom>
          <a:noFill/>
          <a:ln>
            <a:noFill/>
          </a:ln>
        </p:spPr>
      </p:pic>
      <p:sp>
        <p:nvSpPr>
          <p:cNvPr id="16" name="TextBox 15">
            <a:extLst>
              <a:ext uri="{FF2B5EF4-FFF2-40B4-BE49-F238E27FC236}">
                <a16:creationId xmlns:a16="http://schemas.microsoft.com/office/drawing/2014/main" id="{A2217E4F-4AA1-4A2D-9EF3-65151282A101}"/>
              </a:ext>
            </a:extLst>
          </p:cNvPr>
          <p:cNvSpPr txBox="1"/>
          <p:nvPr/>
        </p:nvSpPr>
        <p:spPr>
          <a:xfrm>
            <a:off x="2354802" y="3162756"/>
            <a:ext cx="6094520" cy="1637756"/>
          </a:xfrm>
          <a:prstGeom prst="rect">
            <a:avLst/>
          </a:prstGeom>
          <a:noFill/>
        </p:spPr>
        <p:txBody>
          <a:bodyPr wrap="square">
            <a:spAutoFit/>
          </a:bodyPr>
          <a:lstStyle/>
          <a:p>
            <a:pPr>
              <a:lnSpc>
                <a:spcPct val="107000"/>
              </a:lnSpc>
              <a:spcBef>
                <a:spcPts val="1500"/>
              </a:spcBef>
              <a:spcAft>
                <a:spcPts val="1125"/>
              </a:spcAft>
            </a:pPr>
            <a:r>
              <a:rPr lang="en-IN" sz="1800" b="1" dirty="0">
                <a:solidFill>
                  <a:srgbClr val="2B3033"/>
                </a:solidFill>
                <a:effectLst/>
                <a:latin typeface="Maax"/>
                <a:ea typeface="Times New Roman" panose="02020603050405020304" pitchFamily="18" charset="0"/>
                <a:cs typeface="Open Sans" panose="020B0606030504020204" pitchFamily="34" charset="0"/>
              </a:rPr>
              <a:t>Step 2: Don’t trust any user input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B3033"/>
                </a:solidFill>
                <a:effectLst/>
                <a:latin typeface="Open Sans" panose="020B0606030504020204" pitchFamily="34" charset="0"/>
                <a:ea typeface="Times New Roman" panose="02020603050405020304" pitchFamily="18" charset="0"/>
              </a:rPr>
              <a:t>Treat all user input as untrusted. Any user input that is used as part of HTML output introduces a risk of an XSS. Treat input from authenticated and/or internal users the same way that you treat public input.</a:t>
            </a:r>
            <a:endParaRPr lang="en-IN" dirty="0"/>
          </a:p>
        </p:txBody>
      </p:sp>
      <p:pic>
        <p:nvPicPr>
          <p:cNvPr id="17" name="Picture 16" descr="Don’t trust any user input">
            <a:extLst>
              <a:ext uri="{FF2B5EF4-FFF2-40B4-BE49-F238E27FC236}">
                <a16:creationId xmlns:a16="http://schemas.microsoft.com/office/drawing/2014/main" id="{6FD8C655-981B-4F5F-9D06-C173E721C0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185" y="3346289"/>
            <a:ext cx="1432560" cy="1432560"/>
          </a:xfrm>
          <a:prstGeom prst="rect">
            <a:avLst/>
          </a:prstGeom>
          <a:noFill/>
          <a:ln>
            <a:noFill/>
          </a:ln>
        </p:spPr>
      </p:pic>
    </p:spTree>
    <p:extLst>
      <p:ext uri="{BB962C8B-B14F-4D97-AF65-F5344CB8AC3E}">
        <p14:creationId xmlns:p14="http://schemas.microsoft.com/office/powerpoint/2010/main" val="158242869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181</TotalTime>
  <Words>1256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Maax</vt:lpstr>
      <vt:lpstr>Menlo</vt:lpstr>
      <vt:lpstr>Open Sans</vt:lpstr>
      <vt:lpstr>Segoe UI</vt:lpstr>
      <vt:lpstr>Trebuchet MS</vt:lpstr>
      <vt:lpstr>2018</vt:lpstr>
      <vt:lpstr>Cross-site Scripting (XSS) </vt:lpstr>
      <vt:lpstr>Cross-site Scripting (XSS)</vt:lpstr>
      <vt:lpstr>Is Your Website or Web Application Vulnerable to Cross-site Scripting?</vt:lpstr>
      <vt:lpstr>“Isn’t Cross-site Scripting the User’s Problem?” </vt:lpstr>
      <vt:lpstr>What Can the Attacker Do with JavaScript? </vt:lpstr>
      <vt:lpstr>How Cross-site Scripting Works </vt:lpstr>
      <vt:lpstr>PowerPoint Presentation</vt:lpstr>
      <vt:lpstr>Stealing Cookies Using XSS</vt:lpstr>
      <vt:lpstr>How to Prevent XSS</vt:lpstr>
      <vt:lpstr>Slides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11</cp:revision>
  <dcterms:created xsi:type="dcterms:W3CDTF">2019-03-07T07:10:25Z</dcterms:created>
  <dcterms:modified xsi:type="dcterms:W3CDTF">2022-04-13T07:38:53Z</dcterms:modified>
</cp:coreProperties>
</file>