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4" r:id="rId5"/>
    <p:sldId id="263" r:id="rId6"/>
    <p:sldId id="265" r:id="rId7"/>
    <p:sldId id="266" r:id="rId8"/>
    <p:sldId id="262"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6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5/26/2022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5/26/2022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uget.org/packages/Swashbuck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algn="ctr" fontAlgn="base"/>
            <a:r>
              <a:rPr lang="en-IN" b="1" i="0" dirty="0">
                <a:effectLst/>
                <a:latin typeface="Open Sans" panose="020B0606030504020204" pitchFamily="34" charset="0"/>
              </a:rPr>
              <a:t>Swagger UI</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algn="ctr" fontAlgn="base"/>
            <a:r>
              <a:rPr lang="en-US" b="1" i="0" dirty="0">
                <a:effectLst/>
                <a:latin typeface="Open Sans" panose="020B0606030504020204" pitchFamily="34" charset="0"/>
              </a:rPr>
              <a:t>Configuring and Using Swagger UI in ASP.NET Core Web API</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3806941"/>
          </a:xfrm>
        </p:spPr>
        <p:txBody>
          <a:bodyPr/>
          <a:lstStyle/>
          <a:p>
            <a:pPr algn="l" fontAlgn="base"/>
            <a:r>
              <a:rPr lang="en-US" b="0" i="0" dirty="0">
                <a:effectLst/>
                <a:latin typeface="inherit"/>
              </a:rPr>
              <a:t>The Need for Documenting our API</a:t>
            </a:r>
            <a:endParaRPr lang="en-US" b="1" i="0" dirty="0">
              <a:effectLst/>
              <a:latin typeface="Open Sans" panose="020B0606030504020204" pitchFamily="34" charset="0"/>
            </a:endParaRPr>
          </a:p>
          <a:p>
            <a:pPr algn="l" fontAlgn="base"/>
            <a:r>
              <a:rPr lang="en-US" b="0" i="0" dirty="0">
                <a:solidFill>
                  <a:srgbClr val="000000"/>
                </a:solidFill>
                <a:effectLst/>
                <a:latin typeface="inherit"/>
              </a:rPr>
              <a:t>Developers who consume our API may try to solve important business problems with it. Hence it is very important for them to understand how to use our API effectively. This is where API documentation comes into the picture.</a:t>
            </a:r>
            <a:endParaRPr lang="en-US" b="0" i="0" dirty="0">
              <a:solidFill>
                <a:srgbClr val="000000"/>
              </a:solidFill>
              <a:effectLst/>
              <a:latin typeface="Open Sans" panose="020B0606030504020204" pitchFamily="34" charset="0"/>
            </a:endParaRPr>
          </a:p>
          <a:p>
            <a:pPr algn="l" fontAlgn="base"/>
            <a:r>
              <a:rPr lang="en-US" b="0" i="0" dirty="0">
                <a:solidFill>
                  <a:srgbClr val="000000"/>
                </a:solidFill>
                <a:effectLst/>
                <a:latin typeface="inherit"/>
              </a:rPr>
              <a:t>The API documentation is the process of giving instructions about how to effectively use and integrate an API. Hence it can be thought of as a concise reference manual containing all the information required to work with the API, with details about the functions, classes, return types, arguments, and more, supported by tutorials and examples.</a:t>
            </a:r>
            <a:endParaRPr lang="en-US" b="0" i="0" dirty="0">
              <a:solidFill>
                <a:srgbClr val="000000"/>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67596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65A09F2-7CF6-4E33-A3A2-77ED6D1FEDF4}"/>
              </a:ext>
            </a:extLst>
          </p:cNvPr>
          <p:cNvSpPr>
            <a:spLocks noGrp="1" noChangeArrowheads="1"/>
          </p:cNvSpPr>
          <p:nvPr>
            <p:ph idx="1"/>
          </p:nvPr>
        </p:nvSpPr>
        <p:spPr bwMode="auto">
          <a:xfrm>
            <a:off x="468106" y="628233"/>
            <a:ext cx="10744839" cy="56015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inherit"/>
                <a:cs typeface="Open Sans" panose="020B0606030504020204" pitchFamily="34" charset="0"/>
              </a:rPr>
              <a:t>Swagger/Open API</a:t>
            </a:r>
            <a:endParaRPr kumimoji="0" lang="en-US" altLang="en-US" sz="2800" b="1"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inherit"/>
                <a:cs typeface="Open Sans" panose="020B0606030504020204" pitchFamily="34" charset="0"/>
              </a:rPr>
              <a:t>Swagger is a language-agnostic specification for describing REST APIs. The Swagger is also referred to as </a:t>
            </a:r>
            <a:r>
              <a:rPr kumimoji="0" lang="en-US" altLang="en-US" sz="2800" b="0" i="0" u="none" strike="noStrike" cap="none" normalizeH="0" baseline="0" dirty="0" err="1">
                <a:ln>
                  <a:noFill/>
                </a:ln>
                <a:solidFill>
                  <a:srgbClr val="000000"/>
                </a:solidFill>
                <a:effectLst/>
                <a:latin typeface="inherit"/>
                <a:cs typeface="Open Sans" panose="020B0606030504020204" pitchFamily="34" charset="0"/>
              </a:rPr>
              <a:t>OpenAPI</a:t>
            </a:r>
            <a:r>
              <a:rPr kumimoji="0" lang="en-US" altLang="en-US" sz="2800" b="0" i="0" u="none" strike="noStrike" cap="none" normalizeH="0" baseline="0" dirty="0">
                <a:ln>
                  <a:noFill/>
                </a:ln>
                <a:solidFill>
                  <a:srgbClr val="000000"/>
                </a:solidFill>
                <a:effectLst/>
                <a:latin typeface="inherit"/>
                <a:cs typeface="Open Sans" panose="020B0606030504020204" pitchFamily="34" charset="0"/>
              </a:rPr>
              <a:t>. It allows us to understand the capabilities of a service without looking at the actual implementation code. </a:t>
            </a:r>
            <a:endParaRPr kumimoji="0" lang="en-US" altLang="en-US" sz="2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inherit"/>
                <a:cs typeface="Open Sans" panose="020B0606030504020204" pitchFamily="34" charset="0"/>
              </a:rPr>
              <a:t>Swagger minimizes the amount of work needed while integrating an API. Similarly, it also helps API developers to document their APIs quickly and accurately.</a:t>
            </a:r>
            <a:endParaRPr kumimoji="0" lang="en-US" altLang="en-US" sz="2800" b="1"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inherit"/>
                <a:cs typeface="Open Sans" panose="020B0606030504020204" pitchFamily="34" charset="0"/>
              </a:rPr>
              <a:t>Swagger Specification</a:t>
            </a:r>
            <a:endParaRPr kumimoji="0" lang="en-US" altLang="en-US" sz="2800" b="1"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inherit"/>
                <a:cs typeface="Open Sans" panose="020B0606030504020204" pitchFamily="34" charset="0"/>
              </a:rPr>
              <a:t>Swagger Specification is an important part of the Swagger flow. By default, a document named </a:t>
            </a:r>
            <a:r>
              <a:rPr kumimoji="0" lang="en-US" altLang="en-US" sz="2800" b="0" i="0" u="none" strike="noStrike" cap="none" normalizeH="0" baseline="0" dirty="0" err="1">
                <a:ln>
                  <a:noFill/>
                </a:ln>
                <a:solidFill>
                  <a:srgbClr val="000000"/>
                </a:solidFill>
                <a:effectLst/>
                <a:latin typeface="Consolas" panose="020B0609020204030204" pitchFamily="49" charset="0"/>
                <a:cs typeface="Open Sans" panose="020B0606030504020204" pitchFamily="34" charset="0"/>
              </a:rPr>
              <a:t>swagger.json</a:t>
            </a:r>
            <a:r>
              <a:rPr kumimoji="0" lang="en-US" altLang="en-US" sz="2800" b="0" i="0" u="none" strike="noStrike" cap="none" normalizeH="0" baseline="0" dirty="0">
                <a:ln>
                  <a:noFill/>
                </a:ln>
                <a:solidFill>
                  <a:srgbClr val="000000"/>
                </a:solidFill>
                <a:effectLst/>
                <a:latin typeface="inherit"/>
                <a:cs typeface="Open Sans" panose="020B0606030504020204" pitchFamily="34" charset="0"/>
              </a:rPr>
              <a:t> is generated by the Swagger tool which is based on our API. It describes the capabilities of our API and how to access it via HTTP.</a:t>
            </a: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5417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0" i="0" dirty="0">
                <a:effectLst/>
                <a:latin typeface="inherit"/>
              </a:rPr>
              <a:t>Swagger UI</a:t>
            </a:r>
            <a:endParaRPr lang="en-IN" b="1" i="0" dirty="0">
              <a:effectLst/>
              <a:latin typeface="Open Sans" panose="020B0606030504020204" pitchFamily="34" charset="0"/>
            </a:endParaRP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1785433"/>
          </a:xfrm>
        </p:spPr>
        <p:txBody>
          <a:bodyPr/>
          <a:lstStyle/>
          <a:p>
            <a:r>
              <a:rPr lang="en-US" b="0" i="0" dirty="0">
                <a:solidFill>
                  <a:srgbClr val="000000"/>
                </a:solidFill>
                <a:effectLst/>
                <a:latin typeface="Open Sans" panose="020B0606030504020204" pitchFamily="34" charset="0"/>
              </a:rPr>
              <a:t>Swagger UI offers a web-based UI that provides information about the service. This is built using the Swagger Specification and embedded inside the </a:t>
            </a:r>
            <a:r>
              <a:rPr lang="en-US" b="0" i="0" u="none" strike="noStrike" dirty="0" err="1">
                <a:solidFill>
                  <a:srgbClr val="DC2323"/>
                </a:solidFill>
                <a:effectLst/>
                <a:latin typeface="inherit"/>
                <a:hlinkClick r:id="rId2"/>
              </a:rPr>
              <a:t>Swashbuckle</a:t>
            </a:r>
            <a:r>
              <a:rPr lang="en-US" b="0" i="0" dirty="0">
                <a:solidFill>
                  <a:srgbClr val="000000"/>
                </a:solidFill>
                <a:effectLst/>
                <a:latin typeface="Open Sans" panose="020B0606030504020204" pitchFamily="34" charset="0"/>
              </a:rPr>
              <a:t> package and hence it can be hosted in our ASP.NET Core app using </a:t>
            </a:r>
            <a:r>
              <a:rPr lang="en-US" b="0" i="0" dirty="0" err="1">
                <a:solidFill>
                  <a:srgbClr val="000000"/>
                </a:solidFill>
                <a:effectLst/>
                <a:latin typeface="Open Sans" panose="020B0606030504020204" pitchFamily="34" charset="0"/>
              </a:rPr>
              <a:t>middlewares</a:t>
            </a:r>
            <a:r>
              <a:rPr lang="en-US" b="0" i="0" dirty="0">
                <a:solidFill>
                  <a:srgbClr val="000000"/>
                </a:solidFill>
                <a:effectLst/>
                <a:latin typeface="Open Sans" panose="020B0606030504020204" pitchFamily="34" charset="0"/>
              </a:rPr>
              <a:t>.</a:t>
            </a:r>
            <a:endParaRPr lang="en-IN" dirty="0"/>
          </a:p>
        </p:txBody>
      </p:sp>
    </p:spTree>
    <p:extLst>
      <p:ext uri="{BB962C8B-B14F-4D97-AF65-F5344CB8AC3E}">
        <p14:creationId xmlns:p14="http://schemas.microsoft.com/office/powerpoint/2010/main" val="62448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0" i="0" dirty="0">
                <a:effectLst/>
                <a:latin typeface="inherit"/>
              </a:rPr>
              <a:t>Integrating Swagger UI into our Applications</a:t>
            </a:r>
            <a:endParaRPr lang="en-US" b="1" i="0" dirty="0">
              <a:effectLst/>
              <a:latin typeface="Open Sans" panose="020B0606030504020204" pitchFamily="34" charset="0"/>
            </a:endParaRPr>
          </a:p>
        </p:txBody>
      </p:sp>
      <p:sp>
        <p:nvSpPr>
          <p:cNvPr id="3" name="Rectangle 1">
            <a:extLst>
              <a:ext uri="{FF2B5EF4-FFF2-40B4-BE49-F238E27FC236}">
                <a16:creationId xmlns:a16="http://schemas.microsoft.com/office/drawing/2014/main" id="{F5ECA7D1-6E25-41F8-B558-FA040A7239FB}"/>
              </a:ext>
            </a:extLst>
          </p:cNvPr>
          <p:cNvSpPr>
            <a:spLocks noGrp="1" noChangeArrowheads="1"/>
          </p:cNvSpPr>
          <p:nvPr>
            <p:ph idx="1"/>
          </p:nvPr>
        </p:nvSpPr>
        <p:spPr bwMode="auto">
          <a:xfrm>
            <a:off x="532760" y="935684"/>
            <a:ext cx="10403094"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inherit"/>
                <a:cs typeface="Open Sans" panose="020B0606030504020204" pitchFamily="34" charset="0"/>
              </a:rPr>
              <a:t>We can use the </a:t>
            </a:r>
            <a:r>
              <a:rPr kumimoji="0" lang="en-US" altLang="en-US" b="0" i="0" u="none" strike="noStrike" cap="none" normalizeH="0" baseline="0" dirty="0" err="1">
                <a:ln>
                  <a:noFill/>
                </a:ln>
                <a:solidFill>
                  <a:srgbClr val="000000"/>
                </a:solidFill>
                <a:effectLst/>
                <a:latin typeface="inherit"/>
                <a:cs typeface="Open Sans" panose="020B0606030504020204" pitchFamily="34" charset="0"/>
              </a:rPr>
              <a:t>Swashbuckle</a:t>
            </a:r>
            <a:r>
              <a:rPr kumimoji="0" lang="en-US" altLang="en-US" b="0" i="0" u="none" strike="noStrike" cap="none" normalizeH="0" baseline="0" dirty="0">
                <a:ln>
                  <a:noFill/>
                </a:ln>
                <a:solidFill>
                  <a:srgbClr val="000000"/>
                </a:solidFill>
                <a:effectLst/>
                <a:latin typeface="inherit"/>
                <a:cs typeface="Open Sans" panose="020B0606030504020204" pitchFamily="34" charset="0"/>
              </a:rPr>
              <a:t> package to easily integrate Swagger into our .NET Core Web API projects. It will generate the Swagger specification for our project. Additionally, the Swagger UI is also contained within </a:t>
            </a:r>
            <a:r>
              <a:rPr kumimoji="0" lang="en-US" altLang="en-US" b="0" i="0" u="none" strike="noStrike" cap="none" normalizeH="0" baseline="0" dirty="0" err="1">
                <a:ln>
                  <a:noFill/>
                </a:ln>
                <a:solidFill>
                  <a:srgbClr val="000000"/>
                </a:solidFill>
                <a:effectLst/>
                <a:latin typeface="inherit"/>
                <a:cs typeface="Open Sans" panose="020B0606030504020204" pitchFamily="34" charset="0"/>
              </a:rPr>
              <a:t>Swashbuckle</a:t>
            </a:r>
            <a:r>
              <a:rPr kumimoji="0" lang="en-US" altLang="en-US" b="0" i="0" u="none" strike="noStrike" cap="none" normalizeH="0" baseline="0" dirty="0">
                <a:ln>
                  <a:noFill/>
                </a:ln>
                <a:solidFill>
                  <a:srgbClr val="000000"/>
                </a:solidFill>
                <a:effectLst/>
                <a:latin typeface="inherit"/>
                <a:cs typeface="Open Sans" panose="020B060603050402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inherit"/>
                <a:cs typeface="Open Sans" panose="020B0606030504020204" pitchFamily="34" charset="0"/>
              </a:rPr>
              <a:t>There are three main components in the </a:t>
            </a:r>
            <a:r>
              <a:rPr kumimoji="0" lang="en-US" altLang="en-US" b="0" i="0" u="none" strike="noStrike" cap="none" normalizeH="0" baseline="0" dirty="0" err="1">
                <a:ln>
                  <a:noFill/>
                </a:ln>
                <a:solidFill>
                  <a:srgbClr val="000000"/>
                </a:solidFill>
                <a:effectLst/>
                <a:latin typeface="inherit"/>
                <a:cs typeface="Open Sans" panose="020B0606030504020204" pitchFamily="34" charset="0"/>
              </a:rPr>
              <a:t>Swashbuckle</a:t>
            </a:r>
            <a:r>
              <a:rPr kumimoji="0" lang="en-US" altLang="en-US" b="0" i="0" u="none" strike="noStrike" cap="none" normalizeH="0" baseline="0" dirty="0">
                <a:ln>
                  <a:noFill/>
                </a:ln>
                <a:solidFill>
                  <a:srgbClr val="000000"/>
                </a:solidFill>
                <a:effectLst/>
                <a:latin typeface="inherit"/>
                <a:cs typeface="Open Sans" panose="020B0606030504020204" pitchFamily="34" charset="0"/>
              </a:rPr>
              <a:t> package: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0000"/>
                </a:solidFill>
                <a:effectLst/>
                <a:latin typeface="Consolas" panose="020B0609020204030204" pitchFamily="49" charset="0"/>
                <a:cs typeface="Open Sans" panose="020B0606030504020204" pitchFamily="34" charset="0"/>
              </a:rPr>
              <a:t>Swashbuckle.AspNetCore.Swagger</a:t>
            </a:r>
            <a:r>
              <a:rPr kumimoji="0" lang="en-US" altLang="en-US" b="0" i="0" u="none" strike="noStrike" cap="none" normalizeH="0" baseline="0" dirty="0">
                <a:ln>
                  <a:noFill/>
                </a:ln>
                <a:solidFill>
                  <a:srgbClr val="000000"/>
                </a:solidFill>
                <a:effectLst/>
                <a:latin typeface="inherit"/>
                <a:cs typeface="Open Sans" panose="020B0606030504020204" pitchFamily="34" charset="0"/>
              </a:rPr>
              <a:t>: This contains the Swagger object model and the middleware to expose </a:t>
            </a:r>
            <a:r>
              <a:rPr kumimoji="0" lang="en-US" altLang="en-US" b="0" i="0" u="none" strike="noStrike" cap="none" normalizeH="0" baseline="0" dirty="0" err="1">
                <a:ln>
                  <a:noFill/>
                </a:ln>
                <a:solidFill>
                  <a:srgbClr val="000000"/>
                </a:solidFill>
                <a:effectLst/>
                <a:latin typeface="inherit"/>
                <a:cs typeface="Open Sans" panose="020B0606030504020204" pitchFamily="34" charset="0"/>
              </a:rPr>
              <a:t>SwaggerDocument</a:t>
            </a:r>
            <a:r>
              <a:rPr kumimoji="0" lang="en-US" altLang="en-US" b="0" i="0" u="none" strike="noStrike" cap="none" normalizeH="0" baseline="0" dirty="0">
                <a:ln>
                  <a:noFill/>
                </a:ln>
                <a:solidFill>
                  <a:srgbClr val="000000"/>
                </a:solidFill>
                <a:effectLst/>
                <a:latin typeface="inherit"/>
                <a:cs typeface="Open Sans" panose="020B0606030504020204" pitchFamily="34" charset="0"/>
              </a:rPr>
              <a:t> objects as JSON.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0000"/>
                </a:solidFill>
                <a:effectLst/>
                <a:latin typeface="Consolas" panose="020B0609020204030204" pitchFamily="49" charset="0"/>
                <a:cs typeface="Open Sans" panose="020B0606030504020204" pitchFamily="34" charset="0"/>
              </a:rPr>
              <a:t>Swashbuckle.AspNetCore.SwaggerGen</a:t>
            </a:r>
            <a:r>
              <a:rPr kumimoji="0" lang="en-US" altLang="en-US" b="0" i="0" u="none" strike="noStrike" cap="none" normalizeH="0" baseline="0" dirty="0">
                <a:ln>
                  <a:noFill/>
                </a:ln>
                <a:solidFill>
                  <a:srgbClr val="000000"/>
                </a:solidFill>
                <a:effectLst/>
                <a:latin typeface="inherit"/>
                <a:cs typeface="Open Sans" panose="020B0606030504020204" pitchFamily="34" charset="0"/>
              </a:rPr>
              <a:t>: A Swagger generator that builds </a:t>
            </a:r>
            <a:r>
              <a:rPr kumimoji="0" lang="en-US" altLang="en-US" b="0" i="0" u="none" strike="noStrike" cap="none" normalizeH="0" baseline="0" dirty="0" err="1">
                <a:ln>
                  <a:noFill/>
                </a:ln>
                <a:solidFill>
                  <a:srgbClr val="000000"/>
                </a:solidFill>
                <a:effectLst/>
                <a:latin typeface="inherit"/>
                <a:cs typeface="Open Sans" panose="020B0606030504020204" pitchFamily="34" charset="0"/>
              </a:rPr>
              <a:t>SwaggerDocument</a:t>
            </a:r>
            <a:r>
              <a:rPr kumimoji="0" lang="en-US" altLang="en-US" b="0" i="0" u="none" strike="noStrike" cap="none" normalizeH="0" baseline="0" dirty="0">
                <a:ln>
                  <a:noFill/>
                </a:ln>
                <a:solidFill>
                  <a:srgbClr val="000000"/>
                </a:solidFill>
                <a:effectLst/>
                <a:latin typeface="inherit"/>
                <a:cs typeface="Open Sans" panose="020B0606030504020204" pitchFamily="34" charset="0"/>
              </a:rPr>
              <a:t> objects directly from our routes, controllers, and models.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0000"/>
                </a:solidFill>
                <a:effectLst/>
                <a:latin typeface="Consolas" panose="020B0609020204030204" pitchFamily="49" charset="0"/>
                <a:cs typeface="Open Sans" panose="020B0606030504020204" pitchFamily="34" charset="0"/>
              </a:rPr>
              <a:t>Swashbuckle.AspNetCore.SwaggerUI</a:t>
            </a:r>
            <a:r>
              <a:rPr kumimoji="0" lang="en-US" altLang="en-US" b="0" i="0" u="none" strike="noStrike" cap="none" normalizeH="0" baseline="0" dirty="0">
                <a:ln>
                  <a:noFill/>
                </a:ln>
                <a:solidFill>
                  <a:srgbClr val="000000"/>
                </a:solidFill>
                <a:effectLst/>
                <a:latin typeface="inherit"/>
                <a:cs typeface="Open Sans" panose="020B0606030504020204" pitchFamily="34" charset="0"/>
              </a:rPr>
              <a:t>: An embedded version of the Swagger UI tool. It interprets Swagger JSON to build a rich, customizable experience for describing the web API functionality.</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772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Customised</a:t>
            </a:r>
            <a:r>
              <a:rPr lang="en-US" dirty="0"/>
              <a:t> Swagger code in </a:t>
            </a:r>
            <a:r>
              <a:rPr lang="en-US" dirty="0" err="1"/>
              <a:t>startUp</a:t>
            </a:r>
            <a:r>
              <a:rPr lang="en-US" dirty="0"/>
              <a:t> File </a:t>
            </a:r>
          </a:p>
        </p:txBody>
      </p:sp>
      <p:pic>
        <p:nvPicPr>
          <p:cNvPr id="5" name="Content Placeholder 4">
            <a:extLst>
              <a:ext uri="{FF2B5EF4-FFF2-40B4-BE49-F238E27FC236}">
                <a16:creationId xmlns:a16="http://schemas.microsoft.com/office/drawing/2014/main" id="{BF1F73D2-6480-48BE-A576-442CB8CF7C22}"/>
              </a:ext>
            </a:extLst>
          </p:cNvPr>
          <p:cNvPicPr>
            <a:picLocks noGrp="1" noChangeAspect="1"/>
          </p:cNvPicPr>
          <p:nvPr>
            <p:ph idx="1"/>
          </p:nvPr>
        </p:nvPicPr>
        <p:blipFill rotWithShape="1">
          <a:blip r:embed="rId2"/>
          <a:srcRect t="19559" r="32387" b="22460"/>
          <a:stretch/>
        </p:blipFill>
        <p:spPr>
          <a:xfrm>
            <a:off x="607529" y="1075765"/>
            <a:ext cx="9544050" cy="4964596"/>
          </a:xfrm>
        </p:spPr>
      </p:pic>
    </p:spTree>
    <p:extLst>
      <p:ext uri="{BB962C8B-B14F-4D97-AF65-F5344CB8AC3E}">
        <p14:creationId xmlns:p14="http://schemas.microsoft.com/office/powerpoint/2010/main" val="141285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a:extLst>
              <a:ext uri="{FF2B5EF4-FFF2-40B4-BE49-F238E27FC236}">
                <a16:creationId xmlns:a16="http://schemas.microsoft.com/office/drawing/2014/main" id="{3BA2758F-154F-ED17-F002-78CCAEF9D506}"/>
              </a:ext>
            </a:extLst>
          </p:cNvPr>
          <p:cNvSpPr>
            <a:spLocks noGrp="1"/>
          </p:cNvSpPr>
          <p:nvPr>
            <p:ph type="title"/>
          </p:nvPr>
        </p:nvSpPr>
        <p:spPr>
          <a:xfrm>
            <a:off x="839788" y="457200"/>
            <a:ext cx="4618037" cy="628650"/>
          </a:xfrm>
        </p:spPr>
        <p:txBody>
          <a:bodyPr/>
          <a:lstStyle/>
          <a:p>
            <a:r>
              <a:rPr lang="en-US" dirty="0"/>
              <a:t>Swagger UI</a:t>
            </a:r>
          </a:p>
        </p:txBody>
      </p:sp>
      <p:pic>
        <p:nvPicPr>
          <p:cNvPr id="3076" name="Picture 4" descr="swagger-json">
            <a:extLst>
              <a:ext uri="{FF2B5EF4-FFF2-40B4-BE49-F238E27FC236}">
                <a16:creationId xmlns:a16="http://schemas.microsoft.com/office/drawing/2014/main" id="{128676C3-EE1E-4231-8BBE-87F4F52E30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5813" y="987425"/>
            <a:ext cx="4166949" cy="4873625"/>
          </a:xfrm>
          <a:prstGeom prst="rect">
            <a:avLst/>
          </a:prstGeom>
          <a:solidFill>
            <a:srgbClr val="FFFFFF"/>
          </a:solidFill>
        </p:spPr>
      </p:pic>
      <p:sp>
        <p:nvSpPr>
          <p:cNvPr id="5" name="Rectangle 2">
            <a:extLst>
              <a:ext uri="{FF2B5EF4-FFF2-40B4-BE49-F238E27FC236}">
                <a16:creationId xmlns:a16="http://schemas.microsoft.com/office/drawing/2014/main" id="{99C191EB-1861-41B5-8C8B-164B118398A2}"/>
              </a:ext>
            </a:extLst>
          </p:cNvPr>
          <p:cNvSpPr>
            <a:spLocks noChangeArrowheads="1"/>
          </p:cNvSpPr>
          <p:nvPr/>
        </p:nvSpPr>
        <p:spPr bwMode="auto">
          <a:xfrm>
            <a:off x="839788" y="2057400"/>
            <a:ext cx="3932237" cy="38115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eaLnBrk="1" fontAlgn="base" hangingPunct="1">
              <a:lnSpc>
                <a:spcPct val="90000"/>
              </a:lnSpc>
              <a:spcBef>
                <a:spcPts val="1000"/>
              </a:spcBef>
              <a:spcAft>
                <a:spcPct val="0"/>
              </a:spcAft>
              <a:buClrTx/>
              <a:buSzTx/>
              <a:tabLst/>
            </a:pPr>
            <a:r>
              <a:rPr kumimoji="0" lang="en-US" altLang="en-US" sz="1600" b="0" i="0" u="none" strike="noStrike" kern="1200" cap="none" normalizeH="0" baseline="0">
                <a:ln>
                  <a:noFill/>
                </a:ln>
                <a:effectLst/>
                <a:latin typeface="+mn-lt"/>
                <a:ea typeface="+mn-ea"/>
                <a:cs typeface="+mn-cs"/>
              </a:rPr>
              <a:t> When You run the app and navigate to https://localhost:&lt;port&gt;/swagger/v1/swagger.json. We can see that a document describing the endpoints is generated: </a:t>
            </a:r>
          </a:p>
        </p:txBody>
      </p:sp>
    </p:spTree>
    <p:extLst>
      <p:ext uri="{BB962C8B-B14F-4D97-AF65-F5344CB8AC3E}">
        <p14:creationId xmlns:p14="http://schemas.microsoft.com/office/powerpoint/2010/main" val="259402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7" name="Content Placeholder 6">
            <a:extLst>
              <a:ext uri="{FF2B5EF4-FFF2-40B4-BE49-F238E27FC236}">
                <a16:creationId xmlns:a16="http://schemas.microsoft.com/office/drawing/2014/main" id="{AC0ED6D8-02D1-415E-AC78-DF66F3762B2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32B24135-CCBB-4271-B006-7912F116CCF3}"/>
              </a:ext>
            </a:extLst>
          </p:cNvPr>
          <p:cNvPicPr>
            <a:picLocks noChangeAspect="1"/>
          </p:cNvPicPr>
          <p:nvPr/>
        </p:nvPicPr>
        <p:blipFill rotWithShape="1">
          <a:blip r:embed="rId2"/>
          <a:srcRect t="4056" r="46250" b="10416"/>
          <a:stretch/>
        </p:blipFill>
        <p:spPr>
          <a:xfrm>
            <a:off x="353565" y="441246"/>
            <a:ext cx="9906000" cy="5865465"/>
          </a:xfrm>
          <a:prstGeom prst="rect">
            <a:avLst/>
          </a:prstGeom>
        </p:spPr>
      </p:pic>
    </p:spTree>
    <p:extLst>
      <p:ext uri="{BB962C8B-B14F-4D97-AF65-F5344CB8AC3E}">
        <p14:creationId xmlns:p14="http://schemas.microsoft.com/office/powerpoint/2010/main" val="371112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177</TotalTime>
  <Words>469</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Consolas</vt:lpstr>
      <vt:lpstr>inherit</vt:lpstr>
      <vt:lpstr>Open Sans</vt:lpstr>
      <vt:lpstr>Segoe UI</vt:lpstr>
      <vt:lpstr>Trebuchet MS</vt:lpstr>
      <vt:lpstr>2018</vt:lpstr>
      <vt:lpstr>Swagger UI</vt:lpstr>
      <vt:lpstr>Configuring and Using Swagger UI in ASP.NET Core Web API</vt:lpstr>
      <vt:lpstr>PowerPoint Presentation</vt:lpstr>
      <vt:lpstr>Swagger UI</vt:lpstr>
      <vt:lpstr>Integrating Swagger UI into our Applications</vt:lpstr>
      <vt:lpstr>Customised Swagger code in startUp File </vt:lpstr>
      <vt:lpstr>Swagger UI</vt:lpstr>
      <vt:lpstr>Slides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13</cp:revision>
  <dcterms:created xsi:type="dcterms:W3CDTF">2019-03-07T07:10:25Z</dcterms:created>
  <dcterms:modified xsi:type="dcterms:W3CDTF">2022-05-26T12:06:10Z</dcterms:modified>
</cp:coreProperties>
</file>