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5" r:id="rId3"/>
    <p:sldId id="266" r:id="rId4"/>
    <p:sldId id="262" r:id="rId5"/>
    <p:sldId id="267" r:id="rId6"/>
    <p:sldId id="268"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7/30/2022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7/30/2022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Validation in </a:t>
            </a:r>
            <a:r>
              <a:rPr lang="en-IN" b="1" dirty="0" err="1">
                <a:solidFill>
                  <a:srgbClr val="1D1C29"/>
                </a:solidFill>
                <a:latin typeface="Maax"/>
              </a:rPr>
              <a:t>ASP.Net</a:t>
            </a:r>
            <a:r>
              <a:rPr lang="en-IN" b="1" dirty="0">
                <a:solidFill>
                  <a:srgbClr val="1D1C29"/>
                </a:solidFill>
                <a:latin typeface="Maax"/>
              </a:rPr>
              <a:t> Core</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DC2BEB-F44A-240A-E210-A22868D43C39}"/>
              </a:ext>
            </a:extLst>
          </p:cNvPr>
          <p:cNvSpPr txBox="1"/>
          <p:nvPr/>
        </p:nvSpPr>
        <p:spPr>
          <a:xfrm>
            <a:off x="1316115" y="379065"/>
            <a:ext cx="6094520" cy="461665"/>
          </a:xfrm>
          <a:prstGeom prst="rect">
            <a:avLst/>
          </a:prstGeom>
          <a:noFill/>
        </p:spPr>
        <p:txBody>
          <a:bodyPr wrap="square">
            <a:spAutoFit/>
          </a:bodyPr>
          <a:lstStyle/>
          <a:p>
            <a:pPr algn="l"/>
            <a:r>
              <a:rPr lang="en-US" sz="2400" b="0" i="0" dirty="0">
                <a:solidFill>
                  <a:srgbClr val="212529"/>
                </a:solidFill>
                <a:effectLst/>
                <a:latin typeface="-apple-system"/>
              </a:rPr>
              <a:t>Types of Model Validation </a:t>
            </a:r>
            <a:r>
              <a:rPr lang="en-US" sz="2400" b="0" i="0" dirty="0" err="1">
                <a:solidFill>
                  <a:srgbClr val="212529"/>
                </a:solidFill>
                <a:effectLst/>
                <a:latin typeface="-apple-system"/>
              </a:rPr>
              <a:t>DataAnnotations</a:t>
            </a:r>
            <a:endParaRPr lang="en-US" sz="2400" b="0" i="0" dirty="0">
              <a:solidFill>
                <a:srgbClr val="212529"/>
              </a:solidFill>
              <a:effectLst/>
              <a:latin typeface="-apple-system"/>
            </a:endParaRPr>
          </a:p>
        </p:txBody>
      </p:sp>
      <p:sp>
        <p:nvSpPr>
          <p:cNvPr id="5" name="TextBox 4">
            <a:extLst>
              <a:ext uri="{FF2B5EF4-FFF2-40B4-BE49-F238E27FC236}">
                <a16:creationId xmlns:a16="http://schemas.microsoft.com/office/drawing/2014/main" id="{7228FF3C-45C2-4E6F-CD84-913E6905C611}"/>
              </a:ext>
            </a:extLst>
          </p:cNvPr>
          <p:cNvSpPr txBox="1"/>
          <p:nvPr/>
        </p:nvSpPr>
        <p:spPr>
          <a:xfrm>
            <a:off x="861135" y="945407"/>
            <a:ext cx="9126244" cy="1477328"/>
          </a:xfrm>
          <a:prstGeom prst="rect">
            <a:avLst/>
          </a:prstGeom>
          <a:noFill/>
        </p:spPr>
        <p:txBody>
          <a:bodyPr wrap="square">
            <a:spAutoFit/>
          </a:bodyPr>
          <a:lstStyle/>
          <a:p>
            <a:r>
              <a:rPr lang="en-US" b="0" i="0" dirty="0">
                <a:solidFill>
                  <a:srgbClr val="212529"/>
                </a:solidFill>
                <a:effectLst/>
                <a:latin typeface="-apple-system"/>
              </a:rPr>
              <a:t>sometimes it can be relevant for your Views to know more about a property on your Model than just its name and type. For these situations, ASP.NET MVC comes with the concept of </a:t>
            </a:r>
            <a:r>
              <a:rPr lang="en-US" b="1" i="0" dirty="0" err="1">
                <a:solidFill>
                  <a:srgbClr val="212529"/>
                </a:solidFill>
                <a:effectLst/>
                <a:latin typeface="-apple-system"/>
              </a:rPr>
              <a:t>DataAnnotations</a:t>
            </a:r>
            <a:r>
              <a:rPr lang="en-US" b="0" i="0" dirty="0">
                <a:solidFill>
                  <a:srgbClr val="212529"/>
                </a:solidFill>
                <a:effectLst/>
                <a:latin typeface="-apple-system"/>
              </a:rPr>
              <a:t> (sometimes referred to as Model Attributes), which basically allows you to add meta data to a property. The cool thing about </a:t>
            </a:r>
            <a:r>
              <a:rPr lang="en-US" b="0" i="0" dirty="0" err="1">
                <a:solidFill>
                  <a:srgbClr val="212529"/>
                </a:solidFill>
                <a:effectLst/>
                <a:latin typeface="-apple-system"/>
              </a:rPr>
              <a:t>DataAnnotations</a:t>
            </a:r>
            <a:r>
              <a:rPr lang="en-US" b="0" i="0" dirty="0">
                <a:solidFill>
                  <a:srgbClr val="212529"/>
                </a:solidFill>
                <a:effectLst/>
                <a:latin typeface="-apple-system"/>
              </a:rPr>
              <a:t> is that they don't disturb the use of your Models outside of the MVC framework.</a:t>
            </a:r>
            <a:endParaRPr lang="en-IN" dirty="0"/>
          </a:p>
        </p:txBody>
      </p:sp>
      <p:sp>
        <p:nvSpPr>
          <p:cNvPr id="7" name="TextBox 6">
            <a:extLst>
              <a:ext uri="{FF2B5EF4-FFF2-40B4-BE49-F238E27FC236}">
                <a16:creationId xmlns:a16="http://schemas.microsoft.com/office/drawing/2014/main" id="{CBB68E89-A36A-50D4-FFA7-6DA0281FAF4F}"/>
              </a:ext>
            </a:extLst>
          </p:cNvPr>
          <p:cNvSpPr txBox="1"/>
          <p:nvPr/>
        </p:nvSpPr>
        <p:spPr>
          <a:xfrm>
            <a:off x="861135" y="2527412"/>
            <a:ext cx="8555854" cy="646331"/>
          </a:xfrm>
          <a:prstGeom prst="rect">
            <a:avLst/>
          </a:prstGeom>
          <a:noFill/>
        </p:spPr>
        <p:txBody>
          <a:bodyPr wrap="square">
            <a:spAutoFit/>
          </a:bodyPr>
          <a:lstStyle/>
          <a:p>
            <a:r>
              <a:rPr lang="en-US" b="0" i="0" dirty="0" err="1">
                <a:solidFill>
                  <a:srgbClr val="212529"/>
                </a:solidFill>
                <a:effectLst/>
                <a:latin typeface="-apple-system"/>
              </a:rPr>
              <a:t>DataAnnotations</a:t>
            </a:r>
            <a:r>
              <a:rPr lang="en-US" b="0" i="0" dirty="0">
                <a:solidFill>
                  <a:srgbClr val="212529"/>
                </a:solidFill>
                <a:effectLst/>
                <a:latin typeface="-apple-system"/>
              </a:rPr>
              <a:t> allow you to enrich your Models with meta data, which can be used for a wide range of purposes by the MVC framework. </a:t>
            </a:r>
            <a:endParaRPr lang="en-IN" dirty="0"/>
          </a:p>
        </p:txBody>
      </p:sp>
      <p:sp>
        <p:nvSpPr>
          <p:cNvPr id="9" name="TextBox 8">
            <a:extLst>
              <a:ext uri="{FF2B5EF4-FFF2-40B4-BE49-F238E27FC236}">
                <a16:creationId xmlns:a16="http://schemas.microsoft.com/office/drawing/2014/main" id="{6265C70F-0083-6E7A-4226-5AAD8E99A877}"/>
              </a:ext>
            </a:extLst>
          </p:cNvPr>
          <p:cNvSpPr txBox="1"/>
          <p:nvPr/>
        </p:nvSpPr>
        <p:spPr>
          <a:xfrm>
            <a:off x="1032029" y="3244334"/>
            <a:ext cx="2483529" cy="369332"/>
          </a:xfrm>
          <a:prstGeom prst="rect">
            <a:avLst/>
          </a:prstGeom>
          <a:noFill/>
        </p:spPr>
        <p:txBody>
          <a:bodyPr wrap="square">
            <a:spAutoFit/>
          </a:bodyPr>
          <a:lstStyle/>
          <a:p>
            <a:pPr algn="l"/>
            <a:r>
              <a:rPr lang="en-IN" b="0" i="0" dirty="0">
                <a:solidFill>
                  <a:srgbClr val="212529"/>
                </a:solidFill>
                <a:effectLst/>
                <a:latin typeface="-apple-system"/>
              </a:rPr>
              <a:t>Model Validation</a:t>
            </a:r>
          </a:p>
        </p:txBody>
      </p:sp>
      <p:sp>
        <p:nvSpPr>
          <p:cNvPr id="11" name="TextBox 10">
            <a:extLst>
              <a:ext uri="{FF2B5EF4-FFF2-40B4-BE49-F238E27FC236}">
                <a16:creationId xmlns:a16="http://schemas.microsoft.com/office/drawing/2014/main" id="{DFA6786E-1A21-5958-1A3E-86BDD2404394}"/>
              </a:ext>
            </a:extLst>
          </p:cNvPr>
          <p:cNvSpPr txBox="1"/>
          <p:nvPr/>
        </p:nvSpPr>
        <p:spPr>
          <a:xfrm>
            <a:off x="1032029" y="3823563"/>
            <a:ext cx="8298402" cy="1477328"/>
          </a:xfrm>
          <a:prstGeom prst="rect">
            <a:avLst/>
          </a:prstGeom>
          <a:noFill/>
        </p:spPr>
        <p:txBody>
          <a:bodyPr wrap="square">
            <a:spAutoFit/>
          </a:bodyPr>
          <a:lstStyle/>
          <a:p>
            <a:r>
              <a:rPr lang="en-US" b="0" i="0" dirty="0" err="1">
                <a:solidFill>
                  <a:srgbClr val="212529"/>
                </a:solidFill>
                <a:effectLst/>
                <a:latin typeface="-apple-system"/>
              </a:rPr>
              <a:t>DataAnnotations</a:t>
            </a:r>
            <a:r>
              <a:rPr lang="en-US" b="0" i="0" dirty="0">
                <a:solidFill>
                  <a:srgbClr val="212529"/>
                </a:solidFill>
                <a:effectLst/>
                <a:latin typeface="-apple-system"/>
              </a:rPr>
              <a:t> are actually directly related to the validation mechanisms found in the ASP.NET MVC framework. They will allow you to enforce various kinds of rules for your properties, which will be used in your Views and in your Controllers, where you will be able to check whether a certain Model is valid in its current state or not (e.g. after a FORM submission).</a:t>
            </a:r>
            <a:endParaRPr lang="en-IN" dirty="0"/>
          </a:p>
        </p:txBody>
      </p:sp>
    </p:spTree>
    <p:extLst>
      <p:ext uri="{BB962C8B-B14F-4D97-AF65-F5344CB8AC3E}">
        <p14:creationId xmlns:p14="http://schemas.microsoft.com/office/powerpoint/2010/main" val="14461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84B88-83B6-1893-4455-DC6A9908E0CA}"/>
              </a:ext>
            </a:extLst>
          </p:cNvPr>
          <p:cNvSpPr txBox="1"/>
          <p:nvPr/>
        </p:nvSpPr>
        <p:spPr>
          <a:xfrm>
            <a:off x="2805342" y="176553"/>
            <a:ext cx="8147481" cy="3970318"/>
          </a:xfrm>
          <a:prstGeom prst="rect">
            <a:avLst/>
          </a:prstGeom>
          <a:noFill/>
        </p:spPr>
        <p:txBody>
          <a:bodyPr wrap="square">
            <a:spAutoFit/>
          </a:bodyPr>
          <a:lstStyle/>
          <a:p>
            <a:r>
              <a:rPr lang="en-US" b="0" i="0" dirty="0">
                <a:solidFill>
                  <a:srgbClr val="0000FF"/>
                </a:solidFill>
                <a:effectLst/>
                <a:latin typeface="SFMono-Regular"/>
              </a:rPr>
              <a:t>public</a:t>
            </a:r>
            <a:r>
              <a:rPr lang="en-US" b="0" i="0" dirty="0">
                <a:solidFill>
                  <a:srgbClr val="000000"/>
                </a:solidFill>
                <a:effectLst/>
                <a:latin typeface="SFMono-Regular"/>
              </a:rPr>
              <a:t> </a:t>
            </a:r>
            <a:r>
              <a:rPr lang="en-US" b="0" i="0" dirty="0">
                <a:solidFill>
                  <a:srgbClr val="0000FF"/>
                </a:solidFill>
                <a:effectLst/>
                <a:latin typeface="SFMono-Regular"/>
              </a:rPr>
              <a:t>class</a:t>
            </a:r>
            <a:r>
              <a:rPr lang="en-US" b="0" i="0" dirty="0">
                <a:solidFill>
                  <a:srgbClr val="000000"/>
                </a:solidFill>
                <a:effectLst/>
                <a:latin typeface="SFMono-Regular"/>
              </a:rPr>
              <a:t> </a:t>
            </a:r>
            <a:r>
              <a:rPr lang="en-US" b="0" i="0" dirty="0" err="1">
                <a:solidFill>
                  <a:srgbClr val="A31515"/>
                </a:solidFill>
                <a:effectLst/>
                <a:latin typeface="SFMono-Regular"/>
              </a:rPr>
              <a:t>WebUser</a:t>
            </a:r>
            <a:r>
              <a:rPr lang="en-US" b="0" i="0" dirty="0">
                <a:solidFill>
                  <a:srgbClr val="000000"/>
                </a:solidFill>
                <a:effectLst/>
                <a:latin typeface="SFMono-Regular"/>
              </a:rPr>
              <a:t>  </a:t>
            </a:r>
            <a:br>
              <a:rPr lang="en-US" dirty="0"/>
            </a:br>
            <a:r>
              <a:rPr lang="en-US" b="0" i="0" dirty="0">
                <a:solidFill>
                  <a:srgbClr val="000000"/>
                </a:solidFill>
                <a:effectLst/>
                <a:latin typeface="SFMono-Regular"/>
              </a:rPr>
              <a:t>{  </a:t>
            </a:r>
            <a:br>
              <a:rPr lang="en-US" dirty="0"/>
            </a:br>
            <a:r>
              <a:rPr lang="en-US" b="0" i="0" dirty="0">
                <a:solidFill>
                  <a:srgbClr val="000000"/>
                </a:solidFill>
                <a:effectLst/>
                <a:latin typeface="SFMono-Regular"/>
              </a:rPr>
              <a:t>    [Required]</a:t>
            </a:r>
            <a:br>
              <a:rPr lang="en-US" dirty="0"/>
            </a:br>
            <a:r>
              <a:rPr lang="en-US" b="0" i="0" dirty="0">
                <a:solidFill>
                  <a:srgbClr val="000000"/>
                </a:solidFill>
                <a:effectLst/>
                <a:latin typeface="SFMono-Regular"/>
              </a:rPr>
              <a:t>    [</a:t>
            </a:r>
            <a:r>
              <a:rPr lang="en-US" b="0" i="0" dirty="0" err="1">
                <a:solidFill>
                  <a:srgbClr val="000000"/>
                </a:solidFill>
                <a:effectLst/>
                <a:latin typeface="SFMono-Regular"/>
              </a:rPr>
              <a:t>StringLength</a:t>
            </a:r>
            <a:r>
              <a:rPr lang="en-US" b="0" i="0" dirty="0">
                <a:solidFill>
                  <a:srgbClr val="000000"/>
                </a:solidFill>
                <a:effectLst/>
                <a:latin typeface="SFMono-Regular"/>
              </a:rPr>
              <a:t>(25)]</a:t>
            </a:r>
            <a:br>
              <a:rPr lang="en-US" dirty="0"/>
            </a:br>
            <a:r>
              <a:rPr lang="en-US" b="0" i="0" dirty="0">
                <a:solidFill>
                  <a:srgbClr val="000000"/>
                </a:solidFill>
                <a:effectLst/>
                <a:latin typeface="SFMono-Regular"/>
              </a:rPr>
              <a:t>    </a:t>
            </a:r>
            <a:r>
              <a:rPr lang="en-US" b="0" i="0" dirty="0">
                <a:solidFill>
                  <a:srgbClr val="0000FF"/>
                </a:solidFill>
                <a:effectLst/>
                <a:latin typeface="SFMono-Regular"/>
              </a:rPr>
              <a:t>public</a:t>
            </a:r>
            <a:r>
              <a:rPr lang="en-US" b="0" i="0" dirty="0">
                <a:solidFill>
                  <a:srgbClr val="000000"/>
                </a:solidFill>
                <a:effectLst/>
                <a:latin typeface="SFMono-Regular"/>
              </a:rPr>
              <a:t> </a:t>
            </a:r>
            <a:r>
              <a:rPr lang="en-US" b="0" i="0" dirty="0">
                <a:solidFill>
                  <a:srgbClr val="0000FF"/>
                </a:solidFill>
                <a:effectLst/>
                <a:latin typeface="SFMono-Regular"/>
              </a:rPr>
              <a:t>string</a:t>
            </a:r>
            <a:r>
              <a:rPr lang="en-US" b="0" i="0" dirty="0">
                <a:solidFill>
                  <a:srgbClr val="000000"/>
                </a:solidFill>
                <a:effectLst/>
                <a:latin typeface="SFMono-Regular"/>
              </a:rPr>
              <a:t> FirstName { </a:t>
            </a:r>
            <a:r>
              <a:rPr lang="en-US" b="0" i="0" dirty="0">
                <a:solidFill>
                  <a:srgbClr val="0000FF"/>
                </a:solidFill>
                <a:effectLst/>
                <a:latin typeface="SFMono-Regular"/>
              </a:rPr>
              <a:t>get</a:t>
            </a:r>
            <a:r>
              <a:rPr lang="en-US" b="0" i="0" dirty="0">
                <a:solidFill>
                  <a:srgbClr val="000000"/>
                </a:solidFill>
                <a:effectLst/>
                <a:latin typeface="SFMono-Regular"/>
              </a:rPr>
              <a:t>; </a:t>
            </a:r>
            <a:r>
              <a:rPr lang="en-US" b="0" i="0" dirty="0">
                <a:solidFill>
                  <a:srgbClr val="0000FF"/>
                </a:solidFill>
                <a:effectLst/>
                <a:latin typeface="SFMono-Regular"/>
              </a:rPr>
              <a:t>set</a:t>
            </a:r>
            <a:r>
              <a:rPr lang="en-US" b="0" i="0" dirty="0">
                <a:solidFill>
                  <a:srgbClr val="000000"/>
                </a:solidFill>
                <a:effectLst/>
                <a:latin typeface="SFMono-Regular"/>
              </a:rPr>
              <a:t>; }</a:t>
            </a:r>
            <a:br>
              <a:rPr lang="en-US" dirty="0"/>
            </a:br>
            <a:br>
              <a:rPr lang="en-US" dirty="0"/>
            </a:br>
            <a:r>
              <a:rPr lang="en-US" b="0" i="0" dirty="0">
                <a:solidFill>
                  <a:srgbClr val="000000"/>
                </a:solidFill>
                <a:effectLst/>
                <a:latin typeface="SFMono-Regular"/>
              </a:rPr>
              <a:t>    [Required]</a:t>
            </a:r>
            <a:br>
              <a:rPr lang="en-US" dirty="0"/>
            </a:br>
            <a:r>
              <a:rPr lang="en-US" b="0" i="0" dirty="0">
                <a:solidFill>
                  <a:srgbClr val="000000"/>
                </a:solidFill>
                <a:effectLst/>
                <a:latin typeface="SFMono-Regular"/>
              </a:rPr>
              <a:t>    [</a:t>
            </a:r>
            <a:r>
              <a:rPr lang="en-US" b="0" i="0" dirty="0" err="1">
                <a:solidFill>
                  <a:srgbClr val="000000"/>
                </a:solidFill>
                <a:effectLst/>
                <a:latin typeface="SFMono-Regular"/>
              </a:rPr>
              <a:t>StringLength</a:t>
            </a:r>
            <a:r>
              <a:rPr lang="en-US" b="0" i="0" dirty="0">
                <a:solidFill>
                  <a:srgbClr val="000000"/>
                </a:solidFill>
                <a:effectLst/>
                <a:latin typeface="SFMono-Regular"/>
              </a:rPr>
              <a:t>(50, </a:t>
            </a:r>
            <a:r>
              <a:rPr lang="en-US" b="0" i="0" dirty="0" err="1">
                <a:solidFill>
                  <a:srgbClr val="000000"/>
                </a:solidFill>
                <a:effectLst/>
                <a:latin typeface="SFMono-Regular"/>
              </a:rPr>
              <a:t>MinimumLength</a:t>
            </a:r>
            <a:r>
              <a:rPr lang="en-US" b="0" i="0" dirty="0">
                <a:solidFill>
                  <a:srgbClr val="000000"/>
                </a:solidFill>
                <a:effectLst/>
                <a:latin typeface="SFMono-Regular"/>
              </a:rPr>
              <a:t> = 3)]</a:t>
            </a:r>
            <a:br>
              <a:rPr lang="en-US" dirty="0"/>
            </a:br>
            <a:r>
              <a:rPr lang="en-US" b="0" i="0" dirty="0">
                <a:solidFill>
                  <a:srgbClr val="000000"/>
                </a:solidFill>
                <a:effectLst/>
                <a:latin typeface="SFMono-Regular"/>
              </a:rPr>
              <a:t>    </a:t>
            </a:r>
            <a:r>
              <a:rPr lang="en-US" b="0" i="0" dirty="0">
                <a:solidFill>
                  <a:srgbClr val="0000FF"/>
                </a:solidFill>
                <a:effectLst/>
                <a:latin typeface="SFMono-Regular"/>
              </a:rPr>
              <a:t>public</a:t>
            </a:r>
            <a:r>
              <a:rPr lang="en-US" b="0" i="0" dirty="0">
                <a:solidFill>
                  <a:srgbClr val="000000"/>
                </a:solidFill>
                <a:effectLst/>
                <a:latin typeface="SFMono-Regular"/>
              </a:rPr>
              <a:t> </a:t>
            </a:r>
            <a:r>
              <a:rPr lang="en-US" b="0" i="0" dirty="0">
                <a:solidFill>
                  <a:srgbClr val="0000FF"/>
                </a:solidFill>
                <a:effectLst/>
                <a:latin typeface="SFMono-Regular"/>
              </a:rPr>
              <a:t>string</a:t>
            </a:r>
            <a:r>
              <a:rPr lang="en-US" b="0" i="0" dirty="0">
                <a:solidFill>
                  <a:srgbClr val="000000"/>
                </a:solidFill>
                <a:effectLst/>
                <a:latin typeface="SFMono-Regular"/>
              </a:rPr>
              <a:t> </a:t>
            </a:r>
            <a:r>
              <a:rPr lang="en-US" b="0" i="0" dirty="0" err="1">
                <a:solidFill>
                  <a:srgbClr val="000000"/>
                </a:solidFill>
                <a:effectLst/>
                <a:latin typeface="SFMono-Regular"/>
              </a:rPr>
              <a:t>LastName</a:t>
            </a:r>
            <a:r>
              <a:rPr lang="en-US" b="0" i="0" dirty="0">
                <a:solidFill>
                  <a:srgbClr val="000000"/>
                </a:solidFill>
                <a:effectLst/>
                <a:latin typeface="SFMono-Regular"/>
              </a:rPr>
              <a:t> { </a:t>
            </a:r>
            <a:r>
              <a:rPr lang="en-US" b="0" i="0" dirty="0">
                <a:solidFill>
                  <a:srgbClr val="0000FF"/>
                </a:solidFill>
                <a:effectLst/>
                <a:latin typeface="SFMono-Regular"/>
              </a:rPr>
              <a:t>get</a:t>
            </a:r>
            <a:r>
              <a:rPr lang="en-US" b="0" i="0" dirty="0">
                <a:solidFill>
                  <a:srgbClr val="000000"/>
                </a:solidFill>
                <a:effectLst/>
                <a:latin typeface="SFMono-Regular"/>
              </a:rPr>
              <a:t>; </a:t>
            </a:r>
            <a:r>
              <a:rPr lang="en-US" b="0" i="0" dirty="0">
                <a:solidFill>
                  <a:srgbClr val="0000FF"/>
                </a:solidFill>
                <a:effectLst/>
                <a:latin typeface="SFMono-Regular"/>
              </a:rPr>
              <a:t>set</a:t>
            </a:r>
            <a:r>
              <a:rPr lang="en-US" b="0" i="0" dirty="0">
                <a:solidFill>
                  <a:srgbClr val="000000"/>
                </a:solidFill>
                <a:effectLst/>
                <a:latin typeface="SFMono-Regular"/>
              </a:rPr>
              <a:t>; }</a:t>
            </a:r>
            <a:br>
              <a:rPr lang="en-US" dirty="0"/>
            </a:br>
            <a:br>
              <a:rPr lang="en-US" dirty="0"/>
            </a:br>
            <a:r>
              <a:rPr lang="en-US" b="0" i="0" dirty="0">
                <a:solidFill>
                  <a:srgbClr val="000000"/>
                </a:solidFill>
                <a:effectLst/>
                <a:latin typeface="SFMono-Regular"/>
              </a:rPr>
              <a:t>    [Required]</a:t>
            </a:r>
            <a:br>
              <a:rPr lang="en-US" dirty="0"/>
            </a:br>
            <a:r>
              <a:rPr lang="en-US" b="0" i="0" dirty="0">
                <a:solidFill>
                  <a:srgbClr val="000000"/>
                </a:solidFill>
                <a:effectLst/>
                <a:latin typeface="SFMono-Regular"/>
              </a:rPr>
              <a:t>    [</a:t>
            </a:r>
            <a:r>
              <a:rPr lang="en-US" b="0" i="0" dirty="0" err="1">
                <a:solidFill>
                  <a:srgbClr val="000000"/>
                </a:solidFill>
                <a:effectLst/>
                <a:latin typeface="SFMono-Regular"/>
              </a:rPr>
              <a:t>EmailAddress</a:t>
            </a:r>
            <a:r>
              <a:rPr lang="en-US" b="0" i="0" dirty="0">
                <a:solidFill>
                  <a:srgbClr val="000000"/>
                </a:solidFill>
                <a:effectLst/>
                <a:latin typeface="SFMono-Regular"/>
              </a:rPr>
              <a:t>]</a:t>
            </a:r>
            <a:br>
              <a:rPr lang="en-US" dirty="0"/>
            </a:br>
            <a:r>
              <a:rPr lang="en-US" b="0" i="0" dirty="0">
                <a:solidFill>
                  <a:srgbClr val="000000"/>
                </a:solidFill>
                <a:effectLst/>
                <a:latin typeface="SFMono-Regular"/>
              </a:rPr>
              <a:t>    </a:t>
            </a:r>
            <a:r>
              <a:rPr lang="en-US" b="0" i="0" dirty="0">
                <a:solidFill>
                  <a:srgbClr val="0000FF"/>
                </a:solidFill>
                <a:effectLst/>
                <a:latin typeface="SFMono-Regular"/>
              </a:rPr>
              <a:t>public</a:t>
            </a:r>
            <a:r>
              <a:rPr lang="en-US" b="0" i="0" dirty="0">
                <a:solidFill>
                  <a:srgbClr val="000000"/>
                </a:solidFill>
                <a:effectLst/>
                <a:latin typeface="SFMono-Regular"/>
              </a:rPr>
              <a:t> </a:t>
            </a:r>
            <a:r>
              <a:rPr lang="en-US" b="0" i="0" dirty="0">
                <a:solidFill>
                  <a:srgbClr val="0000FF"/>
                </a:solidFill>
                <a:effectLst/>
                <a:latin typeface="SFMono-Regular"/>
              </a:rPr>
              <a:t>string</a:t>
            </a:r>
            <a:r>
              <a:rPr lang="en-US" b="0" i="0" dirty="0">
                <a:solidFill>
                  <a:srgbClr val="000000"/>
                </a:solidFill>
                <a:effectLst/>
                <a:latin typeface="SFMono-Regular"/>
              </a:rPr>
              <a:t> </a:t>
            </a:r>
            <a:r>
              <a:rPr lang="en-US" b="0" i="0" dirty="0" err="1">
                <a:solidFill>
                  <a:srgbClr val="000000"/>
                </a:solidFill>
                <a:effectLst/>
                <a:latin typeface="SFMono-Regular"/>
              </a:rPr>
              <a:t>MailAddress</a:t>
            </a:r>
            <a:r>
              <a:rPr lang="en-US" b="0" i="0" dirty="0">
                <a:solidFill>
                  <a:srgbClr val="000000"/>
                </a:solidFill>
                <a:effectLst/>
                <a:latin typeface="SFMono-Regular"/>
              </a:rPr>
              <a:t> { </a:t>
            </a:r>
            <a:r>
              <a:rPr lang="en-US" b="0" i="0" dirty="0">
                <a:solidFill>
                  <a:srgbClr val="0000FF"/>
                </a:solidFill>
                <a:effectLst/>
                <a:latin typeface="SFMono-Regular"/>
              </a:rPr>
              <a:t>get</a:t>
            </a:r>
            <a:r>
              <a:rPr lang="en-US" b="0" i="0" dirty="0">
                <a:solidFill>
                  <a:srgbClr val="000000"/>
                </a:solidFill>
                <a:effectLst/>
                <a:latin typeface="SFMono-Regular"/>
              </a:rPr>
              <a:t>; </a:t>
            </a:r>
            <a:r>
              <a:rPr lang="en-US" b="0" i="0" dirty="0">
                <a:solidFill>
                  <a:srgbClr val="0000FF"/>
                </a:solidFill>
                <a:effectLst/>
                <a:latin typeface="SFMono-Regular"/>
              </a:rPr>
              <a:t>set</a:t>
            </a:r>
            <a:r>
              <a:rPr lang="en-US" b="0" i="0" dirty="0">
                <a:solidFill>
                  <a:srgbClr val="000000"/>
                </a:solidFill>
                <a:effectLst/>
                <a:latin typeface="SFMono-Regular"/>
              </a:rPr>
              <a:t>; } </a:t>
            </a:r>
            <a:br>
              <a:rPr lang="en-US" dirty="0"/>
            </a:br>
            <a:r>
              <a:rPr lang="en-US" b="0" i="0" dirty="0">
                <a:solidFill>
                  <a:srgbClr val="000000"/>
                </a:solidFill>
                <a:effectLst/>
                <a:latin typeface="SFMono-Regular"/>
              </a:rPr>
              <a:t>}</a:t>
            </a:r>
            <a:endParaRPr lang="en-IN" dirty="0"/>
          </a:p>
        </p:txBody>
      </p:sp>
      <p:sp>
        <p:nvSpPr>
          <p:cNvPr id="5" name="TextBox 4">
            <a:extLst>
              <a:ext uri="{FF2B5EF4-FFF2-40B4-BE49-F238E27FC236}">
                <a16:creationId xmlns:a16="http://schemas.microsoft.com/office/drawing/2014/main" id="{A8A73D91-F19F-EE49-426F-170FC5D56539}"/>
              </a:ext>
            </a:extLst>
          </p:cNvPr>
          <p:cNvSpPr txBox="1"/>
          <p:nvPr/>
        </p:nvSpPr>
        <p:spPr>
          <a:xfrm>
            <a:off x="650289" y="4253403"/>
            <a:ext cx="10855171" cy="2031325"/>
          </a:xfrm>
          <a:prstGeom prst="rect">
            <a:avLst/>
          </a:prstGeom>
          <a:noFill/>
        </p:spPr>
        <p:txBody>
          <a:bodyPr wrap="square">
            <a:spAutoFit/>
          </a:bodyPr>
          <a:lstStyle/>
          <a:p>
            <a:r>
              <a:rPr lang="en-US" b="0" i="0" dirty="0">
                <a:solidFill>
                  <a:srgbClr val="212529"/>
                </a:solidFill>
                <a:effectLst/>
                <a:latin typeface="-apple-system"/>
              </a:rPr>
              <a:t>Notice how the three properties have all been decorated with </a:t>
            </a:r>
            <a:r>
              <a:rPr lang="en-US" b="0" i="0" dirty="0" err="1">
                <a:solidFill>
                  <a:srgbClr val="212529"/>
                </a:solidFill>
                <a:effectLst/>
                <a:latin typeface="-apple-system"/>
              </a:rPr>
              <a:t>DataAnnotations</a:t>
            </a:r>
            <a:r>
              <a:rPr lang="en-US" b="0" i="0" dirty="0">
                <a:solidFill>
                  <a:srgbClr val="212529"/>
                </a:solidFill>
                <a:effectLst/>
                <a:latin typeface="-apple-system"/>
              </a:rPr>
              <a:t>, giving the framework useful information for validating the data. First of all, all properties have been marked with the </a:t>
            </a:r>
            <a:r>
              <a:rPr lang="en-US" b="1" i="0" dirty="0">
                <a:solidFill>
                  <a:srgbClr val="212529"/>
                </a:solidFill>
                <a:effectLst/>
                <a:latin typeface="-apple-system"/>
              </a:rPr>
              <a:t>[Required]</a:t>
            </a:r>
            <a:r>
              <a:rPr lang="en-US" b="0" i="0" dirty="0">
                <a:solidFill>
                  <a:srgbClr val="212529"/>
                </a:solidFill>
                <a:effectLst/>
                <a:latin typeface="-apple-system"/>
              </a:rPr>
              <a:t> attribute, meaning that a value is required - it can't be NULL. We have also used the </a:t>
            </a:r>
            <a:r>
              <a:rPr lang="en-US" b="1" i="0" dirty="0">
                <a:solidFill>
                  <a:srgbClr val="212529"/>
                </a:solidFill>
                <a:effectLst/>
                <a:latin typeface="-apple-system"/>
              </a:rPr>
              <a:t>[</a:t>
            </a:r>
            <a:r>
              <a:rPr lang="en-US" b="1" i="0" dirty="0" err="1">
                <a:solidFill>
                  <a:srgbClr val="212529"/>
                </a:solidFill>
                <a:effectLst/>
                <a:latin typeface="-apple-system"/>
              </a:rPr>
              <a:t>StringLength</a:t>
            </a:r>
            <a:r>
              <a:rPr lang="en-US" b="1" i="0" dirty="0">
                <a:solidFill>
                  <a:srgbClr val="212529"/>
                </a:solidFill>
                <a:effectLst/>
                <a:latin typeface="-apple-system"/>
              </a:rPr>
              <a:t>]</a:t>
            </a:r>
            <a:r>
              <a:rPr lang="en-US" b="0" i="0" dirty="0">
                <a:solidFill>
                  <a:srgbClr val="212529"/>
                </a:solidFill>
                <a:effectLst/>
                <a:latin typeface="-apple-system"/>
              </a:rPr>
              <a:t> attribute to make requirements about the maximum, and in one case minimum, length of the strings. These are of course particularly relevant if your Model corresponds to a database table, where strings are often defined with a maximum length. For the last property, we have used the </a:t>
            </a:r>
            <a:r>
              <a:rPr lang="en-US" b="1" i="0" dirty="0">
                <a:solidFill>
                  <a:srgbClr val="212529"/>
                </a:solidFill>
                <a:effectLst/>
                <a:latin typeface="-apple-system"/>
              </a:rPr>
              <a:t>[</a:t>
            </a:r>
            <a:r>
              <a:rPr lang="en-US" b="1" i="0" dirty="0" err="1">
                <a:solidFill>
                  <a:srgbClr val="212529"/>
                </a:solidFill>
                <a:effectLst/>
                <a:latin typeface="-apple-system"/>
              </a:rPr>
              <a:t>EmailAddress</a:t>
            </a:r>
            <a:r>
              <a:rPr lang="en-US" b="1" i="0" dirty="0">
                <a:solidFill>
                  <a:srgbClr val="212529"/>
                </a:solidFill>
                <a:effectLst/>
                <a:latin typeface="-apple-system"/>
              </a:rPr>
              <a:t>]</a:t>
            </a:r>
            <a:r>
              <a:rPr lang="en-US" b="0" i="0" dirty="0">
                <a:solidFill>
                  <a:srgbClr val="212529"/>
                </a:solidFill>
                <a:effectLst/>
                <a:latin typeface="-apple-system"/>
              </a:rPr>
              <a:t> attribute to ensure that the value provided looks like an e-mail </a:t>
            </a:r>
            <a:r>
              <a:rPr lang="en-US" b="0" i="0" dirty="0" err="1">
                <a:solidFill>
                  <a:srgbClr val="212529"/>
                </a:solidFill>
                <a:effectLst/>
                <a:latin typeface="-apple-system"/>
              </a:rPr>
              <a:t>adress</a:t>
            </a:r>
            <a:r>
              <a:rPr lang="en-US" b="0" i="0" dirty="0">
                <a:solidFill>
                  <a:srgbClr val="212529"/>
                </a:solidFill>
                <a:effectLst/>
                <a:latin typeface="-apple-system"/>
              </a:rPr>
              <a:t>.</a:t>
            </a:r>
            <a:endParaRPr lang="en-IN" dirty="0"/>
          </a:p>
        </p:txBody>
      </p:sp>
    </p:spTree>
    <p:extLst>
      <p:ext uri="{BB962C8B-B14F-4D97-AF65-F5344CB8AC3E}">
        <p14:creationId xmlns:p14="http://schemas.microsoft.com/office/powerpoint/2010/main" val="191110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24884" y="351894"/>
            <a:ext cx="11039452" cy="447096"/>
          </a:xfrm>
        </p:spPr>
        <p:txBody>
          <a:bodyPr/>
          <a:lstStyle/>
          <a:p>
            <a:r>
              <a:rPr lang="en-US" b="0" i="0">
                <a:solidFill>
                  <a:srgbClr val="212121"/>
                </a:solidFill>
                <a:effectLst/>
                <a:latin typeface="open sans" panose="020B0606030504020204" pitchFamily="34" charset="0"/>
              </a:rPr>
              <a:t>There are in-built attributes in ASP.NET MVC core,</a:t>
            </a:r>
            <a:endParaRPr lang="en-IN" dirty="0"/>
          </a:p>
        </p:txBody>
      </p:sp>
      <p:graphicFrame>
        <p:nvGraphicFramePr>
          <p:cNvPr id="6" name="Table 5">
            <a:extLst>
              <a:ext uri="{FF2B5EF4-FFF2-40B4-BE49-F238E27FC236}">
                <a16:creationId xmlns:a16="http://schemas.microsoft.com/office/drawing/2014/main" id="{FBB2D18F-4B16-5AFA-33B5-697D5CD9667B}"/>
              </a:ext>
            </a:extLst>
          </p:cNvPr>
          <p:cNvGraphicFramePr>
            <a:graphicFrameLocks noGrp="1"/>
          </p:cNvGraphicFramePr>
          <p:nvPr>
            <p:extLst>
              <p:ext uri="{D42A27DB-BD31-4B8C-83A1-F6EECF244321}">
                <p14:modId xmlns:p14="http://schemas.microsoft.com/office/powerpoint/2010/main" val="1038953870"/>
              </p:ext>
            </p:extLst>
          </p:nvPr>
        </p:nvGraphicFramePr>
        <p:xfrm>
          <a:off x="2246739" y="1825623"/>
          <a:ext cx="7698522" cy="4351342"/>
        </p:xfrm>
        <a:graphic>
          <a:graphicData uri="http://schemas.openxmlformats.org/drawingml/2006/table">
            <a:tbl>
              <a:tblPr/>
              <a:tblGrid>
                <a:gridCol w="3849261">
                  <a:extLst>
                    <a:ext uri="{9D8B030D-6E8A-4147-A177-3AD203B41FA5}">
                      <a16:colId xmlns:a16="http://schemas.microsoft.com/office/drawing/2014/main" val="2590111261"/>
                    </a:ext>
                  </a:extLst>
                </a:gridCol>
                <a:gridCol w="3849261">
                  <a:extLst>
                    <a:ext uri="{9D8B030D-6E8A-4147-A177-3AD203B41FA5}">
                      <a16:colId xmlns:a16="http://schemas.microsoft.com/office/drawing/2014/main" val="3105058069"/>
                    </a:ext>
                  </a:extLst>
                </a:gridCol>
              </a:tblGrid>
              <a:tr h="267775">
                <a:tc>
                  <a:txBody>
                    <a:bodyPr/>
                    <a:lstStyle/>
                    <a:p>
                      <a:r>
                        <a:rPr lang="en-IN" sz="1300">
                          <a:solidFill>
                            <a:srgbClr val="FFFFFF"/>
                          </a:solidFill>
                          <a:effectLst/>
                        </a:rPr>
                        <a:t>Attribute</a:t>
                      </a:r>
                      <a:endParaRPr lang="en-IN" sz="1300">
                        <a:effectLst/>
                      </a:endParaRP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sz="1300">
                          <a:solidFill>
                            <a:srgbClr val="FFFFFF"/>
                          </a:solidFill>
                          <a:effectLst/>
                        </a:rPr>
                        <a:t>Description</a:t>
                      </a:r>
                      <a:endParaRPr lang="en-IN" sz="1300">
                        <a:effectLst/>
                      </a:endParaRP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161465943"/>
                  </a:ext>
                </a:extLst>
              </a:tr>
              <a:tr h="468606">
                <a:tc>
                  <a:txBody>
                    <a:bodyPr/>
                    <a:lstStyle/>
                    <a:p>
                      <a:r>
                        <a:rPr lang="en-IN" sz="1300" dirty="0" err="1">
                          <a:effectLst/>
                        </a:rPr>
                        <a:t>CreditCard</a:t>
                      </a:r>
                      <a:endParaRPr lang="en-IN" sz="1300" dirty="0">
                        <a:effectLst/>
                      </a:endParaRP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that the property has a credit card format.</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051286343"/>
                  </a:ext>
                </a:extLst>
              </a:tr>
              <a:tr h="468606">
                <a:tc>
                  <a:txBody>
                    <a:bodyPr/>
                    <a:lstStyle/>
                    <a:p>
                      <a:r>
                        <a:rPr lang="en-IN" sz="1300" dirty="0">
                          <a:effectLst/>
                        </a:rPr>
                        <a:t>Compare</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attribute validates that two property in model class match like password and compare password.</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776163964"/>
                  </a:ext>
                </a:extLst>
              </a:tr>
              <a:tr h="267775">
                <a:tc>
                  <a:txBody>
                    <a:bodyPr/>
                    <a:lstStyle/>
                    <a:p>
                      <a:r>
                        <a:rPr lang="en-IN" sz="1300">
                          <a:effectLst/>
                        </a:rPr>
                        <a:t>EmailAddress</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the property has email address format.</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550610777"/>
                  </a:ext>
                </a:extLst>
              </a:tr>
              <a:tr h="468606">
                <a:tc>
                  <a:txBody>
                    <a:bodyPr/>
                    <a:lstStyle/>
                    <a:p>
                      <a:r>
                        <a:rPr lang="en-IN" sz="1300">
                          <a:effectLst/>
                        </a:rPr>
                        <a:t>Phone</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that the property has a telephone number format.</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296402678"/>
                  </a:ext>
                </a:extLst>
              </a:tr>
              <a:tr h="468606">
                <a:tc>
                  <a:txBody>
                    <a:bodyPr/>
                    <a:lstStyle/>
                    <a:p>
                      <a:r>
                        <a:rPr lang="en-IN" sz="1300" dirty="0">
                          <a:effectLst/>
                        </a:rPr>
                        <a:t>Range[18,60]</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that the property value within a specified range.</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53223293"/>
                  </a:ext>
                </a:extLst>
              </a:tr>
              <a:tr h="468606">
                <a:tc>
                  <a:txBody>
                    <a:bodyPr/>
                    <a:lstStyle/>
                    <a:p>
                      <a:r>
                        <a:rPr lang="en-IN" sz="1300">
                          <a:effectLst/>
                        </a:rPr>
                        <a:t>RegularExpression</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that the property value matches a specified regular expression.</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704167608"/>
                  </a:ext>
                </a:extLst>
              </a:tr>
              <a:tr h="267775">
                <a:tc>
                  <a:txBody>
                    <a:bodyPr/>
                    <a:lstStyle/>
                    <a:p>
                      <a:r>
                        <a:rPr lang="en-IN" sz="1300" dirty="0">
                          <a:effectLst/>
                        </a:rPr>
                        <a:t>Required</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that the field is not null</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398284247"/>
                  </a:ext>
                </a:extLst>
              </a:tr>
              <a:tr h="468606">
                <a:tc>
                  <a:txBody>
                    <a:bodyPr/>
                    <a:lstStyle/>
                    <a:p>
                      <a:r>
                        <a:rPr lang="en-IN" sz="1300" dirty="0" err="1">
                          <a:effectLst/>
                        </a:rPr>
                        <a:t>StringLength</a:t>
                      </a:r>
                      <a:endParaRPr lang="en-IN" sz="1300" dirty="0">
                        <a:effectLst/>
                      </a:endParaRP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that a string property value doesn't exceed a specified length limit.</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35361784"/>
                  </a:ext>
                </a:extLst>
              </a:tr>
              <a:tr h="267775">
                <a:tc>
                  <a:txBody>
                    <a:bodyPr/>
                    <a:lstStyle/>
                    <a:p>
                      <a:r>
                        <a:rPr lang="en-IN" sz="1300">
                          <a:effectLst/>
                        </a:rPr>
                        <a:t>Url</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a:effectLst/>
                        </a:rPr>
                        <a:t>This validates that the property has a URL format.</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001031339"/>
                  </a:ext>
                </a:extLst>
              </a:tr>
              <a:tr h="468606">
                <a:tc>
                  <a:txBody>
                    <a:bodyPr/>
                    <a:lstStyle/>
                    <a:p>
                      <a:r>
                        <a:rPr lang="en-IN" sz="1300">
                          <a:effectLst/>
                        </a:rPr>
                        <a:t>Remote</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300" dirty="0">
                          <a:effectLst/>
                        </a:rPr>
                        <a:t>This validates input on the client by calling an action method on the server</a:t>
                      </a:r>
                    </a:p>
                  </a:txBody>
                  <a:tcPr marL="66944" marR="66944" marT="33472" marB="33472"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954655932"/>
                  </a:ext>
                </a:extLst>
              </a:tr>
            </a:tbl>
          </a:graphicData>
        </a:graphic>
      </p:graphicFrame>
    </p:spTree>
    <p:extLst>
      <p:ext uri="{BB962C8B-B14F-4D97-AF65-F5344CB8AC3E}">
        <p14:creationId xmlns:p14="http://schemas.microsoft.com/office/powerpoint/2010/main" val="107177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10219F-2AA7-44DE-F9F8-CCE879C4D72C}"/>
              </a:ext>
            </a:extLst>
          </p:cNvPr>
          <p:cNvSpPr txBox="1"/>
          <p:nvPr/>
        </p:nvSpPr>
        <p:spPr>
          <a:xfrm>
            <a:off x="665825" y="272456"/>
            <a:ext cx="8609120" cy="2308324"/>
          </a:xfrm>
          <a:prstGeom prst="rect">
            <a:avLst/>
          </a:prstGeom>
          <a:noFill/>
        </p:spPr>
        <p:txBody>
          <a:bodyPr wrap="square">
            <a:spAutoFit/>
          </a:bodyPr>
          <a:lstStyle/>
          <a:p>
            <a:r>
              <a:rPr lang="en-US" dirty="0"/>
              <a:t>[</a:t>
            </a:r>
            <a:r>
              <a:rPr lang="en-US" dirty="0">
                <a:solidFill>
                  <a:schemeClr val="accent1">
                    <a:lumMod val="75000"/>
                  </a:schemeClr>
                </a:solidFill>
              </a:rPr>
              <a:t>Required]</a:t>
            </a:r>
          </a:p>
          <a:p>
            <a:r>
              <a:rPr lang="en-US" dirty="0"/>
              <a:t>Specifies that a value needs to be provided for this property. You should be aware that non-nullable value types (e.g. integers and </a:t>
            </a:r>
            <a:r>
              <a:rPr lang="en-US" dirty="0" err="1"/>
              <a:t>DateTime's</a:t>
            </a:r>
            <a:r>
              <a:rPr lang="en-US" dirty="0"/>
              <a:t>) are always required and therefore you don't need to add the [Required] attribute for them. For strings you should have in mind that an empty value will be treated like a NULL value and therefore result in a validation error. This behavior can be changed by using the </a:t>
            </a:r>
            <a:r>
              <a:rPr lang="en-US" dirty="0" err="1"/>
              <a:t>AllowEmptyStrings</a:t>
            </a:r>
            <a:r>
              <a:rPr lang="en-US" dirty="0"/>
              <a:t> property though:</a:t>
            </a:r>
          </a:p>
          <a:p>
            <a:r>
              <a:rPr lang="en-US" dirty="0"/>
              <a:t>[Required(</a:t>
            </a:r>
            <a:r>
              <a:rPr lang="en-US" dirty="0" err="1"/>
              <a:t>AllowEmptyStrings</a:t>
            </a:r>
            <a:r>
              <a:rPr lang="en-US" dirty="0"/>
              <a:t> = true)]</a:t>
            </a:r>
            <a:endParaRPr lang="en-IN" dirty="0"/>
          </a:p>
        </p:txBody>
      </p:sp>
      <p:sp>
        <p:nvSpPr>
          <p:cNvPr id="6" name="TextBox 5">
            <a:extLst>
              <a:ext uri="{FF2B5EF4-FFF2-40B4-BE49-F238E27FC236}">
                <a16:creationId xmlns:a16="http://schemas.microsoft.com/office/drawing/2014/main" id="{FAEE465D-118E-CF2D-EC22-0288FDAA4FB0}"/>
              </a:ext>
            </a:extLst>
          </p:cNvPr>
          <p:cNvSpPr txBox="1"/>
          <p:nvPr/>
        </p:nvSpPr>
        <p:spPr>
          <a:xfrm>
            <a:off x="665825" y="2709351"/>
            <a:ext cx="9392575" cy="2031325"/>
          </a:xfrm>
          <a:prstGeom prst="rect">
            <a:avLst/>
          </a:prstGeom>
          <a:noFill/>
        </p:spPr>
        <p:txBody>
          <a:bodyPr wrap="square">
            <a:spAutoFit/>
          </a:bodyPr>
          <a:lstStyle/>
          <a:p>
            <a:r>
              <a:rPr lang="en-US" dirty="0">
                <a:solidFill>
                  <a:schemeClr val="accent1">
                    <a:lumMod val="75000"/>
                  </a:schemeClr>
                </a:solidFill>
              </a:rPr>
              <a:t>[</a:t>
            </a:r>
            <a:r>
              <a:rPr lang="en-US" dirty="0" err="1">
                <a:solidFill>
                  <a:schemeClr val="accent1">
                    <a:lumMod val="75000"/>
                  </a:schemeClr>
                </a:solidFill>
              </a:rPr>
              <a:t>StringLength</a:t>
            </a:r>
            <a:r>
              <a:rPr lang="en-US" dirty="0">
                <a:solidFill>
                  <a:schemeClr val="accent1">
                    <a:lumMod val="75000"/>
                  </a:schemeClr>
                </a:solidFill>
              </a:rPr>
              <a:t>]</a:t>
            </a:r>
          </a:p>
          <a:p>
            <a:r>
              <a:rPr lang="en-US" dirty="0"/>
              <a:t>Allows you to specify at least a maximum amount of characters (the first, non-optional parameter) for a string, with the added possibility of specifying a minimum amount as well. Here's an example:</a:t>
            </a:r>
          </a:p>
          <a:p>
            <a:endParaRPr lang="en-US" dirty="0">
              <a:solidFill>
                <a:schemeClr val="accent1">
                  <a:lumMod val="75000"/>
                </a:schemeClr>
              </a:solidFill>
            </a:endParaRPr>
          </a:p>
          <a:p>
            <a:r>
              <a:rPr lang="en-US" dirty="0">
                <a:solidFill>
                  <a:schemeClr val="accent1">
                    <a:lumMod val="75000"/>
                  </a:schemeClr>
                </a:solidFill>
              </a:rPr>
              <a:t>[</a:t>
            </a:r>
            <a:r>
              <a:rPr lang="en-US" dirty="0" err="1">
                <a:solidFill>
                  <a:schemeClr val="accent1">
                    <a:lumMod val="75000"/>
                  </a:schemeClr>
                </a:solidFill>
              </a:rPr>
              <a:t>StringLength</a:t>
            </a:r>
            <a:r>
              <a:rPr lang="en-US" dirty="0">
                <a:solidFill>
                  <a:schemeClr val="accent1">
                    <a:lumMod val="75000"/>
                  </a:schemeClr>
                </a:solidFill>
              </a:rPr>
              <a:t>(50, </a:t>
            </a:r>
            <a:r>
              <a:rPr lang="en-US" dirty="0" err="1">
                <a:solidFill>
                  <a:schemeClr val="accent1">
                    <a:lumMod val="75000"/>
                  </a:schemeClr>
                </a:solidFill>
              </a:rPr>
              <a:t>MinimumLength</a:t>
            </a:r>
            <a:r>
              <a:rPr lang="en-US" dirty="0">
                <a:solidFill>
                  <a:schemeClr val="accent1">
                    <a:lumMod val="75000"/>
                  </a:schemeClr>
                </a:solidFill>
              </a:rPr>
              <a:t> = 3)]</a:t>
            </a:r>
          </a:p>
          <a:p>
            <a:r>
              <a:rPr lang="en-US" dirty="0"/>
              <a:t>In this case, the value can't be validated if it's less than 3 characters or more than 50 characters long.</a:t>
            </a:r>
            <a:endParaRPr lang="en-IN" dirty="0"/>
          </a:p>
        </p:txBody>
      </p:sp>
      <p:sp>
        <p:nvSpPr>
          <p:cNvPr id="8" name="TextBox 7">
            <a:extLst>
              <a:ext uri="{FF2B5EF4-FFF2-40B4-BE49-F238E27FC236}">
                <a16:creationId xmlns:a16="http://schemas.microsoft.com/office/drawing/2014/main" id="{42E790A9-7C78-F61B-877B-7DEA62BF1ED4}"/>
              </a:ext>
            </a:extLst>
          </p:cNvPr>
          <p:cNvSpPr txBox="1"/>
          <p:nvPr/>
        </p:nvSpPr>
        <p:spPr>
          <a:xfrm>
            <a:off x="665824" y="4740676"/>
            <a:ext cx="10031767" cy="1477328"/>
          </a:xfrm>
          <a:prstGeom prst="rect">
            <a:avLst/>
          </a:prstGeom>
          <a:noFill/>
        </p:spPr>
        <p:txBody>
          <a:bodyPr wrap="square">
            <a:spAutoFit/>
          </a:bodyPr>
          <a:lstStyle/>
          <a:p>
            <a:r>
              <a:rPr lang="en-US" dirty="0">
                <a:solidFill>
                  <a:schemeClr val="accent1">
                    <a:lumMod val="75000"/>
                  </a:schemeClr>
                </a:solidFill>
              </a:rPr>
              <a:t>[Range]</a:t>
            </a:r>
          </a:p>
          <a:p>
            <a:r>
              <a:rPr lang="en-US" dirty="0"/>
              <a:t>With the [Range] attribute, you can specify a minimum and a maximum value for a numeric property (int, float, double etc.). Both a minimum and a maximum is required when you use this attribute - like this:</a:t>
            </a:r>
          </a:p>
          <a:p>
            <a:endParaRPr lang="en-US" dirty="0"/>
          </a:p>
          <a:p>
            <a:r>
              <a:rPr lang="en-US" dirty="0">
                <a:solidFill>
                  <a:schemeClr val="accent1">
                    <a:lumMod val="75000"/>
                  </a:schemeClr>
                </a:solidFill>
              </a:rPr>
              <a:t>[Range(1, 100)]</a:t>
            </a:r>
            <a:endParaRPr lang="en-IN" dirty="0">
              <a:solidFill>
                <a:schemeClr val="accent1">
                  <a:lumMod val="75000"/>
                </a:schemeClr>
              </a:solidFill>
            </a:endParaRPr>
          </a:p>
        </p:txBody>
      </p:sp>
    </p:spTree>
    <p:extLst>
      <p:ext uri="{BB962C8B-B14F-4D97-AF65-F5344CB8AC3E}">
        <p14:creationId xmlns:p14="http://schemas.microsoft.com/office/powerpoint/2010/main" val="243845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491B7-334B-EB71-7B32-D8F8DD86C636}"/>
              </a:ext>
            </a:extLst>
          </p:cNvPr>
          <p:cNvSpPr txBox="1"/>
          <p:nvPr/>
        </p:nvSpPr>
        <p:spPr>
          <a:xfrm>
            <a:off x="248574" y="325722"/>
            <a:ext cx="9880847" cy="2585323"/>
          </a:xfrm>
          <a:prstGeom prst="rect">
            <a:avLst/>
          </a:prstGeom>
          <a:noFill/>
        </p:spPr>
        <p:txBody>
          <a:bodyPr wrap="square">
            <a:spAutoFit/>
          </a:bodyPr>
          <a:lstStyle/>
          <a:p>
            <a:r>
              <a:rPr lang="en-US" dirty="0"/>
              <a:t>[Compare]</a:t>
            </a:r>
          </a:p>
          <a:p>
            <a:r>
              <a:rPr lang="en-US" dirty="0"/>
              <a:t>The [Compare] attribute allows you to set up a comparison between the property in question and another property, requiring them to match. A common use case for this could be to ensure that the user enters the same values in both the "Email" and the "</a:t>
            </a:r>
            <a:r>
              <a:rPr lang="en-US" dirty="0" err="1"/>
              <a:t>EmailRepeated</a:t>
            </a:r>
            <a:r>
              <a:rPr lang="en-US" dirty="0"/>
              <a:t>" fields:</a:t>
            </a:r>
          </a:p>
          <a:p>
            <a:endParaRPr lang="en-US" dirty="0"/>
          </a:p>
          <a:p>
            <a:r>
              <a:rPr lang="en-US" dirty="0"/>
              <a:t>[Compare("</a:t>
            </a:r>
            <a:r>
              <a:rPr lang="en-US" dirty="0" err="1"/>
              <a:t>MailAddressRepeated</a:t>
            </a:r>
            <a:r>
              <a:rPr lang="en-US" dirty="0"/>
              <a:t>")]</a:t>
            </a:r>
          </a:p>
          <a:p>
            <a:r>
              <a:rPr lang="en-US" dirty="0"/>
              <a:t>public string </a:t>
            </a:r>
            <a:r>
              <a:rPr lang="en-US" dirty="0" err="1"/>
              <a:t>MailAddress</a:t>
            </a:r>
            <a:r>
              <a:rPr lang="en-US" dirty="0"/>
              <a:t> { get; set; }</a:t>
            </a:r>
          </a:p>
          <a:p>
            <a:endParaRPr lang="en-US" dirty="0"/>
          </a:p>
          <a:p>
            <a:r>
              <a:rPr lang="en-US" dirty="0"/>
              <a:t>public string </a:t>
            </a:r>
            <a:r>
              <a:rPr lang="en-US" dirty="0" err="1"/>
              <a:t>MailAddressRepeated</a:t>
            </a:r>
            <a:r>
              <a:rPr lang="en-US" dirty="0"/>
              <a:t> { get; set; }</a:t>
            </a:r>
            <a:endParaRPr lang="en-IN" dirty="0"/>
          </a:p>
        </p:txBody>
      </p:sp>
    </p:spTree>
    <p:extLst>
      <p:ext uri="{BB962C8B-B14F-4D97-AF65-F5344CB8AC3E}">
        <p14:creationId xmlns:p14="http://schemas.microsoft.com/office/powerpoint/2010/main" val="168483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44A8EC-ACA3-5640-CF04-980DE1E492A2}"/>
              </a:ext>
            </a:extLst>
          </p:cNvPr>
          <p:cNvSpPr txBox="1"/>
          <p:nvPr/>
        </p:nvSpPr>
        <p:spPr>
          <a:xfrm>
            <a:off x="579267" y="677208"/>
            <a:ext cx="10429044" cy="5078313"/>
          </a:xfrm>
          <a:prstGeom prst="rect">
            <a:avLst/>
          </a:prstGeom>
          <a:noFill/>
        </p:spPr>
        <p:txBody>
          <a:bodyPr wrap="square">
            <a:spAutoFit/>
          </a:bodyPr>
          <a:lstStyle/>
          <a:p>
            <a:r>
              <a:rPr lang="en-IN" dirty="0"/>
              <a:t>        [Required(</a:t>
            </a:r>
            <a:r>
              <a:rPr lang="en-IN" dirty="0" err="1"/>
              <a:t>ErrorMessage</a:t>
            </a:r>
            <a:r>
              <a:rPr lang="en-IN" dirty="0"/>
              <a:t> = "Please enter email address")]  </a:t>
            </a:r>
          </a:p>
          <a:p>
            <a:r>
              <a:rPr lang="en-IN" dirty="0"/>
              <a:t>        [Display(Name = "Email Address")]   </a:t>
            </a:r>
          </a:p>
          <a:p>
            <a:r>
              <a:rPr lang="en-IN" dirty="0"/>
              <a:t>        [</a:t>
            </a:r>
            <a:r>
              <a:rPr lang="en-IN" dirty="0" err="1"/>
              <a:t>EmailAddress</a:t>
            </a:r>
            <a:r>
              <a:rPr lang="en-IN" dirty="0"/>
              <a:t>]   </a:t>
            </a:r>
          </a:p>
          <a:p>
            <a:r>
              <a:rPr lang="en-IN" dirty="0"/>
              <a:t>        public string Email { get; set; }  </a:t>
            </a:r>
          </a:p>
          <a:p>
            <a:r>
              <a:rPr lang="en-IN" dirty="0"/>
              <a:t>    </a:t>
            </a:r>
          </a:p>
          <a:p>
            <a:r>
              <a:rPr lang="en-IN" dirty="0"/>
              <a:t>        [Required(</a:t>
            </a:r>
            <a:r>
              <a:rPr lang="en-IN" dirty="0" err="1"/>
              <a:t>ErrorMessage</a:t>
            </a:r>
            <a:r>
              <a:rPr lang="en-IN" dirty="0"/>
              <a:t> = "Please enter website </a:t>
            </a:r>
            <a:r>
              <a:rPr lang="en-IN" dirty="0" err="1"/>
              <a:t>url</a:t>
            </a:r>
            <a:r>
              <a:rPr lang="en-IN" dirty="0"/>
              <a:t>")]    </a:t>
            </a:r>
          </a:p>
          <a:p>
            <a:r>
              <a:rPr lang="en-IN" dirty="0"/>
              <a:t>        [Display(Name = "Website </a:t>
            </a:r>
            <a:r>
              <a:rPr lang="en-IN" dirty="0" err="1"/>
              <a:t>Url</a:t>
            </a:r>
            <a:r>
              <a:rPr lang="en-IN" dirty="0"/>
              <a:t>")]    </a:t>
            </a:r>
          </a:p>
          <a:p>
            <a:r>
              <a:rPr lang="en-IN" dirty="0"/>
              <a:t>        [</a:t>
            </a:r>
            <a:r>
              <a:rPr lang="en-IN" dirty="0" err="1"/>
              <a:t>Url</a:t>
            </a:r>
            <a:r>
              <a:rPr lang="en-IN" dirty="0"/>
              <a:t>]    </a:t>
            </a:r>
          </a:p>
          <a:p>
            <a:r>
              <a:rPr lang="en-IN" dirty="0"/>
              <a:t>        public string </a:t>
            </a:r>
            <a:r>
              <a:rPr lang="en-IN" dirty="0" err="1"/>
              <a:t>WebSite</a:t>
            </a:r>
            <a:r>
              <a:rPr lang="en-IN" dirty="0"/>
              <a:t> { get; set; }    </a:t>
            </a:r>
          </a:p>
          <a:p>
            <a:r>
              <a:rPr lang="en-IN" dirty="0"/>
              <a:t>    </a:t>
            </a:r>
          </a:p>
          <a:p>
            <a:r>
              <a:rPr lang="en-IN" dirty="0"/>
              <a:t>        [Required(</a:t>
            </a:r>
            <a:r>
              <a:rPr lang="en-IN" dirty="0" err="1"/>
              <a:t>ErrorMessage</a:t>
            </a:r>
            <a:r>
              <a:rPr lang="en-IN" dirty="0"/>
              <a:t> = "Please enter password")]    </a:t>
            </a:r>
          </a:p>
          <a:p>
            <a:r>
              <a:rPr lang="en-IN" dirty="0"/>
              <a:t>        [</a:t>
            </a:r>
            <a:r>
              <a:rPr lang="en-IN" dirty="0" err="1"/>
              <a:t>DataType</a:t>
            </a:r>
            <a:r>
              <a:rPr lang="en-IN" dirty="0"/>
              <a:t>(</a:t>
            </a:r>
            <a:r>
              <a:rPr lang="en-IN" dirty="0" err="1"/>
              <a:t>DataType.Password</a:t>
            </a:r>
            <a:r>
              <a:rPr lang="en-IN" dirty="0"/>
              <a:t>)]    </a:t>
            </a:r>
          </a:p>
          <a:p>
            <a:r>
              <a:rPr lang="en-IN" dirty="0"/>
              <a:t>        public string Password { get; set; }    </a:t>
            </a:r>
          </a:p>
          <a:p>
            <a:r>
              <a:rPr lang="en-IN" dirty="0"/>
              <a:t>    </a:t>
            </a:r>
          </a:p>
          <a:p>
            <a:r>
              <a:rPr lang="en-IN" dirty="0"/>
              <a:t>        [Required(</a:t>
            </a:r>
            <a:r>
              <a:rPr lang="en-IN" dirty="0" err="1"/>
              <a:t>ErrorMessage</a:t>
            </a:r>
            <a:r>
              <a:rPr lang="en-IN" dirty="0"/>
              <a:t> = "Please enter confirm password")]    </a:t>
            </a:r>
          </a:p>
          <a:p>
            <a:r>
              <a:rPr lang="en-IN" dirty="0"/>
              <a:t>        [Display(Name = "Confirm Password")]    </a:t>
            </a:r>
          </a:p>
          <a:p>
            <a:r>
              <a:rPr lang="en-IN" dirty="0"/>
              <a:t>        [Compare("Password", </a:t>
            </a:r>
            <a:r>
              <a:rPr lang="en-IN" dirty="0" err="1"/>
              <a:t>ErrorMessage</a:t>
            </a:r>
            <a:r>
              <a:rPr lang="en-IN" dirty="0"/>
              <a:t> = "Password and confirm password does not match")]    </a:t>
            </a:r>
          </a:p>
          <a:p>
            <a:r>
              <a:rPr lang="en-IN" dirty="0"/>
              <a:t>        public string </a:t>
            </a:r>
            <a:r>
              <a:rPr lang="en-IN" dirty="0" err="1"/>
              <a:t>ConfirmPassword</a:t>
            </a:r>
            <a:r>
              <a:rPr lang="en-IN" dirty="0"/>
              <a:t> { get; set; } </a:t>
            </a:r>
          </a:p>
        </p:txBody>
      </p:sp>
    </p:spTree>
    <p:extLst>
      <p:ext uri="{BB962C8B-B14F-4D97-AF65-F5344CB8AC3E}">
        <p14:creationId xmlns:p14="http://schemas.microsoft.com/office/powerpoint/2010/main" val="229130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A5D548-915E-64E3-8519-EA077FAA96BE}"/>
              </a:ext>
            </a:extLst>
          </p:cNvPr>
          <p:cNvSpPr txBox="1"/>
          <p:nvPr/>
        </p:nvSpPr>
        <p:spPr>
          <a:xfrm>
            <a:off x="594804" y="1770979"/>
            <a:ext cx="10759735" cy="923330"/>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label</a:t>
            </a:r>
            <a:r>
              <a:rPr lang="en-US" sz="1800" dirty="0">
                <a:solidFill>
                  <a:srgbClr val="000000"/>
                </a:solidFill>
                <a:latin typeface="Consolas" panose="020B0609020204030204" pitchFamily="49" charset="0"/>
              </a:rPr>
              <a:t> </a:t>
            </a:r>
            <a:r>
              <a:rPr lang="en-US" sz="1800" b="1" dirty="0">
                <a:solidFill>
                  <a:srgbClr val="800080"/>
                </a:solidFill>
                <a:latin typeface="Consolas" panose="020B0609020204030204" pitchFamily="49" charset="0"/>
              </a:rPr>
              <a:t>asp-for</a:t>
            </a:r>
            <a:r>
              <a:rPr lang="en-US" sz="1800" b="0" dirty="0">
                <a:solidFill>
                  <a:srgbClr val="0000FF"/>
                </a:solidFill>
                <a:latin typeface="Consolas" panose="020B0609020204030204" pitchFamily="49" charset="0"/>
              </a:rPr>
              <a:t>="</a:t>
            </a:r>
            <a:r>
              <a:rPr lang="en-US" sz="1800" b="0" dirty="0">
                <a:solidFill>
                  <a:srgbClr val="000000"/>
                </a:solidFill>
                <a:latin typeface="Consolas" panose="020B0609020204030204" pitchFamily="49" charset="0"/>
              </a:rPr>
              <a:t>Username</a:t>
            </a:r>
            <a:r>
              <a:rPr lang="en-US" sz="1800" b="0" dirty="0">
                <a:solidFill>
                  <a:srgbClr val="0000FF"/>
                </a:solidFill>
                <a:latin typeface="Consolas" panose="020B0609020204030204" pitchFamily="49" charset="0"/>
              </a:rPr>
              <a:t>"</a:t>
            </a:r>
            <a:r>
              <a:rPr lang="en-US" sz="1800" b="0" dirty="0">
                <a:solidFill>
                  <a:srgbClr val="000000"/>
                </a:solidFill>
                <a:latin typeface="Consolas" panose="020B0609020204030204" pitchFamily="49" charset="0"/>
              </a:rPr>
              <a:t> </a:t>
            </a:r>
            <a:r>
              <a:rPr lang="en-US" sz="1800" b="0" dirty="0">
                <a:solidFill>
                  <a:srgbClr val="FF0000"/>
                </a:solidFill>
                <a:latin typeface="Consolas" panose="020B0609020204030204" pitchFamily="49" charset="0"/>
              </a:rPr>
              <a:t>class</a:t>
            </a:r>
            <a:r>
              <a:rPr lang="en-US" sz="1800" b="0" dirty="0">
                <a:solidFill>
                  <a:srgbClr val="0000FF"/>
                </a:solidFill>
                <a:latin typeface="Consolas" panose="020B0609020204030204" pitchFamily="49" charset="0"/>
              </a:rPr>
              <a:t>="control-label"&gt;&lt;/</a:t>
            </a:r>
            <a:r>
              <a:rPr lang="en-US" sz="1800" b="0" dirty="0">
                <a:solidFill>
                  <a:srgbClr val="800000"/>
                </a:solidFill>
                <a:latin typeface="Consolas" panose="020B0609020204030204" pitchFamily="49" charset="0"/>
              </a:rPr>
              <a:t>label</a:t>
            </a:r>
            <a:r>
              <a:rPr lang="en-US" sz="1800" b="0" dirty="0">
                <a:solidFill>
                  <a:srgbClr val="0000FF"/>
                </a:solidFill>
                <a:latin typeface="Consolas" panose="020B0609020204030204" pitchFamily="49" charset="0"/>
              </a:rPr>
              <a:t>&gt;</a:t>
            </a:r>
            <a:endParaRPr lang="en-US" sz="1800" b="0" dirty="0">
              <a:solidFill>
                <a:srgbClr val="000000"/>
              </a:solidFill>
              <a:latin typeface="Consolas" panose="020B0609020204030204" pitchFamily="49" charset="0"/>
            </a:endParaRPr>
          </a:p>
          <a:p>
            <a:r>
              <a:rPr lang="en-US" sz="1800" b="0" dirty="0">
                <a:solidFill>
                  <a:srgbClr val="000000"/>
                </a:solidFill>
                <a:latin typeface="Consolas" panose="020B0609020204030204" pitchFamily="49" charset="0"/>
              </a:rPr>
              <a:t>     </a:t>
            </a:r>
            <a:r>
              <a:rPr lang="en-US" sz="1800" b="0" dirty="0">
                <a:solidFill>
                  <a:srgbClr val="0000FF"/>
                </a:solidFill>
                <a:latin typeface="Consolas" panose="020B0609020204030204" pitchFamily="49" charset="0"/>
              </a:rPr>
              <a:t>&lt;</a:t>
            </a:r>
            <a:r>
              <a:rPr lang="en-US" sz="1800" b="0" dirty="0">
                <a:solidFill>
                  <a:srgbClr val="800000"/>
                </a:solidFill>
                <a:latin typeface="Consolas" panose="020B0609020204030204" pitchFamily="49" charset="0"/>
              </a:rPr>
              <a:t>input</a:t>
            </a:r>
            <a:r>
              <a:rPr lang="en-US" sz="1800" b="0" dirty="0">
                <a:solidFill>
                  <a:srgbClr val="000000"/>
                </a:solidFill>
                <a:latin typeface="Consolas" panose="020B0609020204030204" pitchFamily="49" charset="0"/>
              </a:rPr>
              <a:t> </a:t>
            </a:r>
            <a:r>
              <a:rPr lang="en-US" sz="1800" b="1" dirty="0">
                <a:solidFill>
                  <a:srgbClr val="800080"/>
                </a:solidFill>
                <a:latin typeface="Consolas" panose="020B0609020204030204" pitchFamily="49" charset="0"/>
              </a:rPr>
              <a:t>asp-for</a:t>
            </a:r>
            <a:r>
              <a:rPr lang="en-US" sz="1800" b="0" dirty="0">
                <a:solidFill>
                  <a:srgbClr val="0000FF"/>
                </a:solidFill>
                <a:latin typeface="Consolas" panose="020B0609020204030204" pitchFamily="49" charset="0"/>
              </a:rPr>
              <a:t>="</a:t>
            </a:r>
            <a:r>
              <a:rPr lang="en-US" sz="1800" b="0" dirty="0">
                <a:solidFill>
                  <a:srgbClr val="000000"/>
                </a:solidFill>
                <a:latin typeface="Consolas" panose="020B0609020204030204" pitchFamily="49" charset="0"/>
              </a:rPr>
              <a:t>Username</a:t>
            </a:r>
            <a:r>
              <a:rPr lang="en-US" sz="1800" b="0" dirty="0">
                <a:solidFill>
                  <a:srgbClr val="0000FF"/>
                </a:solidFill>
                <a:latin typeface="Consolas" panose="020B0609020204030204" pitchFamily="49" charset="0"/>
              </a:rPr>
              <a:t>"</a:t>
            </a:r>
            <a:r>
              <a:rPr lang="en-US" sz="1800" b="0" dirty="0">
                <a:solidFill>
                  <a:srgbClr val="000000"/>
                </a:solidFill>
                <a:latin typeface="Consolas" panose="020B0609020204030204" pitchFamily="49" charset="0"/>
              </a:rPr>
              <a:t> </a:t>
            </a:r>
            <a:r>
              <a:rPr lang="en-US" sz="1800" b="0" dirty="0">
                <a:solidFill>
                  <a:srgbClr val="FF0000"/>
                </a:solidFill>
                <a:latin typeface="Consolas" panose="020B0609020204030204" pitchFamily="49" charset="0"/>
              </a:rPr>
              <a:t>class</a:t>
            </a:r>
            <a:r>
              <a:rPr lang="en-US" sz="1800" b="0" dirty="0">
                <a:solidFill>
                  <a:srgbClr val="0000FF"/>
                </a:solidFill>
                <a:latin typeface="Consolas" panose="020B0609020204030204" pitchFamily="49" charset="0"/>
              </a:rPr>
              <a:t>="form-control"</a:t>
            </a:r>
            <a:r>
              <a:rPr lang="en-US" sz="1800" b="0" dirty="0">
                <a:solidFill>
                  <a:srgbClr val="000000"/>
                </a:solidFill>
                <a:latin typeface="Consolas" panose="020B0609020204030204" pitchFamily="49" charset="0"/>
              </a:rPr>
              <a:t> </a:t>
            </a:r>
            <a:r>
              <a:rPr lang="en-US" sz="1800" b="0" dirty="0">
                <a:solidFill>
                  <a:srgbClr val="0000FF"/>
                </a:solidFill>
                <a:latin typeface="Consolas" panose="020B0609020204030204" pitchFamily="49" charset="0"/>
              </a:rPr>
              <a:t>/&gt;</a:t>
            </a:r>
            <a:endParaRPr lang="en-US" sz="1800" b="0" dirty="0">
              <a:solidFill>
                <a:srgbClr val="000000"/>
              </a:solidFill>
              <a:latin typeface="Consolas" panose="020B0609020204030204" pitchFamily="49" charset="0"/>
            </a:endParaRPr>
          </a:p>
          <a:p>
            <a:r>
              <a:rPr lang="en-US" sz="1800" b="0" dirty="0">
                <a:solidFill>
                  <a:srgbClr val="000000"/>
                </a:solidFill>
                <a:latin typeface="Consolas" panose="020B0609020204030204" pitchFamily="49" charset="0"/>
              </a:rPr>
              <a:t>     </a:t>
            </a:r>
            <a:r>
              <a:rPr lang="en-US" sz="1800" b="0" dirty="0">
                <a:solidFill>
                  <a:srgbClr val="0000FF"/>
                </a:solidFill>
                <a:latin typeface="Consolas" panose="020B0609020204030204" pitchFamily="49" charset="0"/>
              </a:rPr>
              <a:t>&lt;</a:t>
            </a:r>
            <a:r>
              <a:rPr lang="en-US" sz="1800" b="0" dirty="0">
                <a:solidFill>
                  <a:srgbClr val="800000"/>
                </a:solidFill>
                <a:latin typeface="Consolas" panose="020B0609020204030204" pitchFamily="49" charset="0"/>
              </a:rPr>
              <a:t>span</a:t>
            </a:r>
            <a:r>
              <a:rPr lang="en-US" sz="1800" b="0" dirty="0">
                <a:solidFill>
                  <a:srgbClr val="000000"/>
                </a:solidFill>
                <a:latin typeface="Consolas" panose="020B0609020204030204" pitchFamily="49" charset="0"/>
              </a:rPr>
              <a:t> </a:t>
            </a:r>
            <a:r>
              <a:rPr lang="en-US" sz="1800" b="1" dirty="0">
                <a:solidFill>
                  <a:srgbClr val="800080"/>
                </a:solidFill>
                <a:latin typeface="Consolas" panose="020B0609020204030204" pitchFamily="49" charset="0"/>
              </a:rPr>
              <a:t>asp-validation-for</a:t>
            </a:r>
            <a:r>
              <a:rPr lang="en-US" sz="1800" b="0" dirty="0">
                <a:solidFill>
                  <a:srgbClr val="0000FF"/>
                </a:solidFill>
                <a:latin typeface="Consolas" panose="020B0609020204030204" pitchFamily="49" charset="0"/>
              </a:rPr>
              <a:t>="</a:t>
            </a:r>
            <a:r>
              <a:rPr lang="en-US" sz="1800" b="0" dirty="0">
                <a:solidFill>
                  <a:srgbClr val="000000"/>
                </a:solidFill>
                <a:latin typeface="Consolas" panose="020B0609020204030204" pitchFamily="49" charset="0"/>
              </a:rPr>
              <a:t>Username</a:t>
            </a:r>
            <a:r>
              <a:rPr lang="en-US" sz="1800" b="0" dirty="0">
                <a:solidFill>
                  <a:srgbClr val="0000FF"/>
                </a:solidFill>
                <a:latin typeface="Consolas" panose="020B0609020204030204" pitchFamily="49" charset="0"/>
              </a:rPr>
              <a:t>"</a:t>
            </a:r>
            <a:r>
              <a:rPr lang="en-US" sz="1800" b="0" dirty="0">
                <a:solidFill>
                  <a:srgbClr val="000000"/>
                </a:solidFill>
                <a:latin typeface="Consolas" panose="020B0609020204030204" pitchFamily="49" charset="0"/>
              </a:rPr>
              <a:t> </a:t>
            </a:r>
            <a:r>
              <a:rPr lang="en-US" sz="1800" b="0" dirty="0">
                <a:solidFill>
                  <a:srgbClr val="FF0000"/>
                </a:solidFill>
                <a:latin typeface="Consolas" panose="020B0609020204030204" pitchFamily="49" charset="0"/>
              </a:rPr>
              <a:t>class</a:t>
            </a:r>
            <a:r>
              <a:rPr lang="en-US" sz="1800" b="0" dirty="0">
                <a:solidFill>
                  <a:srgbClr val="0000FF"/>
                </a:solidFill>
                <a:latin typeface="Consolas" panose="020B0609020204030204" pitchFamily="49" charset="0"/>
              </a:rPr>
              <a:t>="text-danger"&gt;&lt;/</a:t>
            </a:r>
            <a:r>
              <a:rPr lang="en-US" sz="1800" b="0" dirty="0">
                <a:solidFill>
                  <a:srgbClr val="800000"/>
                </a:solidFill>
                <a:latin typeface="Consolas" panose="020B0609020204030204" pitchFamily="49" charset="0"/>
              </a:rPr>
              <a:t>span</a:t>
            </a:r>
            <a:r>
              <a:rPr lang="en-US" sz="1800" b="0" dirty="0">
                <a:solidFill>
                  <a:srgbClr val="0000FF"/>
                </a:solidFill>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6A88141B-1195-133B-320C-F4FA2E792870}"/>
              </a:ext>
            </a:extLst>
          </p:cNvPr>
          <p:cNvSpPr txBox="1"/>
          <p:nvPr/>
        </p:nvSpPr>
        <p:spPr>
          <a:xfrm>
            <a:off x="1076417" y="1306674"/>
            <a:ext cx="6094520" cy="369332"/>
          </a:xfrm>
          <a:prstGeom prst="rect">
            <a:avLst/>
          </a:prstGeom>
          <a:noFill/>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form</a:t>
            </a:r>
            <a:r>
              <a:rPr lang="en-IN" sz="1800" dirty="0">
                <a:solidFill>
                  <a:srgbClr val="000000"/>
                </a:solidFill>
                <a:latin typeface="Consolas" panose="020B0609020204030204" pitchFamily="49" charset="0"/>
              </a:rPr>
              <a:t> </a:t>
            </a:r>
            <a:r>
              <a:rPr lang="en-IN" sz="1800" b="1" dirty="0">
                <a:solidFill>
                  <a:srgbClr val="800080"/>
                </a:solidFill>
                <a:latin typeface="Consolas" panose="020B0609020204030204" pitchFamily="49" charset="0"/>
              </a:rPr>
              <a:t>asp-action</a:t>
            </a:r>
            <a:r>
              <a:rPr lang="en-IN" sz="1800" b="0" dirty="0">
                <a:solidFill>
                  <a:srgbClr val="0000FF"/>
                </a:solidFill>
                <a:latin typeface="Consolas" panose="020B0609020204030204" pitchFamily="49" charset="0"/>
              </a:rPr>
              <a:t>="Create"&gt;</a:t>
            </a:r>
            <a:endParaRPr lang="en-IN" dirty="0"/>
          </a:p>
        </p:txBody>
      </p:sp>
      <p:sp>
        <p:nvSpPr>
          <p:cNvPr id="9" name="TextBox 8">
            <a:extLst>
              <a:ext uri="{FF2B5EF4-FFF2-40B4-BE49-F238E27FC236}">
                <a16:creationId xmlns:a16="http://schemas.microsoft.com/office/drawing/2014/main" id="{2377DA35-EB66-D419-66F9-37820F79CF92}"/>
              </a:ext>
            </a:extLst>
          </p:cNvPr>
          <p:cNvSpPr txBox="1"/>
          <p:nvPr/>
        </p:nvSpPr>
        <p:spPr>
          <a:xfrm>
            <a:off x="1076417" y="2789282"/>
            <a:ext cx="6094520" cy="369332"/>
          </a:xfrm>
          <a:prstGeom prst="rect">
            <a:avLst/>
          </a:prstGeom>
          <a:noFill/>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form</a:t>
            </a:r>
            <a:r>
              <a:rPr lang="en-IN" sz="1800" b="0" dirty="0">
                <a:solidFill>
                  <a:srgbClr val="0000FF"/>
                </a:solidFill>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DD74FD85-7E8B-F532-1D4D-EEB3CF4ED047}"/>
              </a:ext>
            </a:extLst>
          </p:cNvPr>
          <p:cNvSpPr txBox="1"/>
          <p:nvPr/>
        </p:nvSpPr>
        <p:spPr>
          <a:xfrm>
            <a:off x="275209" y="426797"/>
            <a:ext cx="9605638" cy="584775"/>
          </a:xfrm>
          <a:prstGeom prst="rect">
            <a:avLst/>
          </a:prstGeom>
          <a:noFill/>
        </p:spPr>
        <p:txBody>
          <a:bodyPr wrap="square">
            <a:spAutoFit/>
          </a:bodyPr>
          <a:lstStyle/>
          <a:p>
            <a:r>
              <a:rPr lang="en-IN" sz="3200" dirty="0">
                <a:solidFill>
                  <a:srgbClr val="000000"/>
                </a:solidFill>
                <a:latin typeface="Consolas" panose="020B0609020204030204" pitchFamily="49" charset="0"/>
              </a:rPr>
              <a:t> </a:t>
            </a:r>
            <a:r>
              <a:rPr lang="en-IN" sz="3200" dirty="0">
                <a:solidFill>
                  <a:srgbClr val="0000FF"/>
                </a:solidFill>
                <a:latin typeface="Consolas" panose="020B0609020204030204" pitchFamily="49" charset="0"/>
              </a:rPr>
              <a:t>Form Tag Helpers / create or edit view </a:t>
            </a:r>
            <a:endParaRPr lang="en-IN" sz="3200" dirty="0"/>
          </a:p>
        </p:txBody>
      </p:sp>
    </p:spTree>
    <p:extLst>
      <p:ext uri="{BB962C8B-B14F-4D97-AF65-F5344CB8AC3E}">
        <p14:creationId xmlns:p14="http://schemas.microsoft.com/office/powerpoint/2010/main" val="85716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577</TotalTime>
  <Words>1060</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Arial</vt:lpstr>
      <vt:lpstr>Calibri</vt:lpstr>
      <vt:lpstr>Calibri Light</vt:lpstr>
      <vt:lpstr>Consolas</vt:lpstr>
      <vt:lpstr>Maax</vt:lpstr>
      <vt:lpstr>Open Sans</vt:lpstr>
      <vt:lpstr>Segoe UI</vt:lpstr>
      <vt:lpstr>SFMono-Regular</vt:lpstr>
      <vt:lpstr>Trebuchet MS</vt:lpstr>
      <vt:lpstr>2018</vt:lpstr>
      <vt:lpstr>Validation in ASP.Net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in ASP.Net Core</dc:title>
  <dc:creator>Sarita Lad</dc:creator>
  <cp:lastModifiedBy>Sarita Lad</cp:lastModifiedBy>
  <cp:revision>10</cp:revision>
  <dcterms:created xsi:type="dcterms:W3CDTF">2022-07-18T16:25:27Z</dcterms:created>
  <dcterms:modified xsi:type="dcterms:W3CDTF">2022-07-30T13:24:11Z</dcterms:modified>
</cp:coreProperties>
</file>