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3"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7/17/2022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7/17/2022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hosnailaspnetcoredocs.readthedocs.io/ko/latest/mvc/models/validation.html#id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ctr" fontAlgn="base"/>
            <a:r>
              <a:rPr lang="en-IN" b="1" i="0" dirty="0">
                <a:effectLst/>
                <a:latin typeface="Open Sans" panose="020B0606030504020204" pitchFamily="34" charset="0"/>
              </a:rPr>
              <a:t>Model Validation</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0" i="0" dirty="0">
                <a:solidFill>
                  <a:srgbClr val="505050"/>
                </a:solidFill>
                <a:effectLst/>
                <a:latin typeface="wf_segoe-ui_normal"/>
              </a:rPr>
              <a:t>popular built-in validation attributes:</a:t>
            </a:r>
            <a:endParaRPr lang="en-US" dirty="0"/>
          </a:p>
        </p:txBody>
      </p:sp>
      <p:sp>
        <p:nvSpPr>
          <p:cNvPr id="3" name="Rectangle 1">
            <a:extLst>
              <a:ext uri="{FF2B5EF4-FFF2-40B4-BE49-F238E27FC236}">
                <a16:creationId xmlns:a16="http://schemas.microsoft.com/office/drawing/2014/main" id="{BC577F39-A84D-4FB3-9370-789039E26FD6}"/>
              </a:ext>
            </a:extLst>
          </p:cNvPr>
          <p:cNvSpPr>
            <a:spLocks noGrp="1" noChangeArrowheads="1"/>
          </p:cNvSpPr>
          <p:nvPr>
            <p:ph idx="1"/>
          </p:nvPr>
        </p:nvSpPr>
        <p:spPr bwMode="auto">
          <a:xfrm>
            <a:off x="673458" y="1075765"/>
            <a:ext cx="9678675" cy="353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[CreditCard]</a:t>
            </a:r>
            <a:r>
              <a:rPr kumimoji="0" lang="en-US" altLang="en-US" sz="2000" b="0" i="0" u="none" strike="noStrike" cap="none" normalizeH="0" baseline="0">
                <a:ln>
                  <a:noFill/>
                </a:ln>
                <a:solidFill>
                  <a:srgbClr val="404040"/>
                </a:solidFill>
                <a:effectLst/>
                <a:latin typeface="wf_segoe-ui_normal"/>
              </a:rPr>
              <a:t>: Validates the property has a credit card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[Compare]</a:t>
            </a:r>
            <a:r>
              <a:rPr kumimoji="0" lang="en-US" altLang="en-US" sz="2000" b="0" i="0" u="none" strike="noStrike" cap="none" normalizeH="0" baseline="0">
                <a:ln>
                  <a:noFill/>
                </a:ln>
                <a:solidFill>
                  <a:srgbClr val="404040"/>
                </a:solidFill>
                <a:effectLst/>
                <a:latin typeface="wf_segoe-ui_normal"/>
              </a:rPr>
              <a:t>: Validates two properties in a model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[EmailAddress]</a:t>
            </a:r>
            <a:r>
              <a:rPr kumimoji="0" lang="en-US" altLang="en-US" sz="2000" b="0" i="0" u="none" strike="noStrike" cap="none" normalizeH="0" baseline="0">
                <a:ln>
                  <a:noFill/>
                </a:ln>
                <a:solidFill>
                  <a:srgbClr val="404040"/>
                </a:solidFill>
                <a:effectLst/>
                <a:latin typeface="wf_segoe-ui_normal"/>
              </a:rPr>
              <a:t>: Validates the property has an email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[Phone]</a:t>
            </a:r>
            <a:r>
              <a:rPr kumimoji="0" lang="en-US" altLang="en-US" sz="2000" b="0" i="0" u="none" strike="noStrike" cap="none" normalizeH="0" baseline="0">
                <a:ln>
                  <a:noFill/>
                </a:ln>
                <a:solidFill>
                  <a:srgbClr val="404040"/>
                </a:solidFill>
                <a:effectLst/>
                <a:latin typeface="wf_segoe-ui_normal"/>
              </a:rPr>
              <a:t>: Validates the property has a telephone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[Range]</a:t>
            </a:r>
            <a:r>
              <a:rPr kumimoji="0" lang="en-US" altLang="en-US" sz="2000" b="0" i="0" u="none" strike="noStrike" cap="none" normalizeH="0" baseline="0">
                <a:ln>
                  <a:noFill/>
                </a:ln>
                <a:solidFill>
                  <a:srgbClr val="404040"/>
                </a:solidFill>
                <a:effectLst/>
                <a:latin typeface="wf_segoe-ui_normal"/>
              </a:rPr>
              <a:t>: Validates the property value falls within the given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[RegularExpression]</a:t>
            </a:r>
            <a:r>
              <a:rPr kumimoji="0" lang="en-US" altLang="en-US" sz="2000" b="0" i="0" u="none" strike="noStrike" cap="none" normalizeH="0" baseline="0">
                <a:ln>
                  <a:noFill/>
                </a:ln>
                <a:solidFill>
                  <a:srgbClr val="404040"/>
                </a:solidFill>
                <a:effectLst/>
                <a:latin typeface="wf_segoe-ui_normal"/>
              </a:rPr>
              <a:t>: Validates that the data matches the specified regular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[Required]</a:t>
            </a:r>
            <a:r>
              <a:rPr kumimoji="0" lang="en-US" altLang="en-US" sz="2000" b="0" i="0" u="none" strike="noStrike" cap="none" normalizeH="0" baseline="0">
                <a:ln>
                  <a:noFill/>
                </a:ln>
                <a:solidFill>
                  <a:srgbClr val="404040"/>
                </a:solidFill>
                <a:effectLst/>
                <a:latin typeface="wf_segoe-ui_normal"/>
              </a:rPr>
              <a:t>: Makes a property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[StringLength]</a:t>
            </a:r>
            <a:r>
              <a:rPr kumimoji="0" lang="en-US" altLang="en-US" sz="2000" b="0" i="0" u="none" strike="noStrike" cap="none" normalizeH="0" baseline="0">
                <a:ln>
                  <a:noFill/>
                </a:ln>
                <a:solidFill>
                  <a:srgbClr val="404040"/>
                </a:solidFill>
                <a:effectLst/>
                <a:latin typeface="wf_segoe-ui_normal"/>
              </a:rPr>
              <a:t>: Validates that a string property has at most the given maximum length.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E74C3C"/>
                </a:solidFill>
                <a:effectLst/>
                <a:latin typeface="Consolas" panose="020B0609020204030204" pitchFamily="49" charset="0"/>
              </a:rPr>
              <a:t>[Url]</a:t>
            </a:r>
            <a:r>
              <a:rPr kumimoji="0" lang="en-US" altLang="en-US" sz="2000" b="0" i="0" u="none" strike="noStrike" cap="none" normalizeH="0" baseline="0">
                <a:ln>
                  <a:noFill/>
                </a:ln>
                <a:solidFill>
                  <a:srgbClr val="404040"/>
                </a:solidFill>
                <a:effectLst/>
                <a:latin typeface="wf_segoe-ui_normal"/>
              </a:rPr>
              <a:t>: Validates the property has a URL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63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a:r>
              <a:rPr lang="en-IN" b="1" i="0" u="none" strike="noStrike" dirty="0">
                <a:solidFill>
                  <a:srgbClr val="404040"/>
                </a:solidFill>
                <a:effectLst/>
                <a:latin typeface="wf_segoe-ui_light"/>
                <a:hlinkClick r:id="rId2"/>
              </a:rPr>
              <a:t>Custom validation</a:t>
            </a:r>
            <a:endParaRPr lang="en-IN" b="1" i="0" dirty="0">
              <a:solidFill>
                <a:srgbClr val="222222"/>
              </a:solidFill>
              <a:effectLst/>
              <a:latin typeface="wf_segoe-ui_light"/>
            </a:endParaRPr>
          </a:p>
        </p:txBody>
      </p:sp>
      <p:sp>
        <p:nvSpPr>
          <p:cNvPr id="3" name="Rectangle 1">
            <a:extLst>
              <a:ext uri="{FF2B5EF4-FFF2-40B4-BE49-F238E27FC236}">
                <a16:creationId xmlns:a16="http://schemas.microsoft.com/office/drawing/2014/main" id="{E3656F7B-BF9E-4BC8-B8F5-7D1B27119514}"/>
              </a:ext>
            </a:extLst>
          </p:cNvPr>
          <p:cNvSpPr>
            <a:spLocks noGrp="1" noChangeArrowheads="1"/>
          </p:cNvSpPr>
          <p:nvPr>
            <p:ph idx="1"/>
          </p:nvPr>
        </p:nvSpPr>
        <p:spPr bwMode="auto">
          <a:xfrm>
            <a:off x="584681" y="1130598"/>
            <a:ext cx="7795839"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Validation attributes work for most validation needs. However, some validation rules are specific to your business, as they’re not just generic data validation such as ensuring a field is required or that it conforms to a range of values. For these scenarios, custom validation attributes are a great solution. Creating your own custom validation attributes in MVC is easy. Just inherit from the </a:t>
            </a:r>
            <a:r>
              <a:rPr kumimoji="0" lang="en-US" altLang="en-US" sz="2000" b="0" i="0" u="none" strike="noStrike" cap="none" normalizeH="0" baseline="0">
                <a:ln>
                  <a:noFill/>
                </a:ln>
                <a:solidFill>
                  <a:srgbClr val="E74C3C"/>
                </a:solidFill>
                <a:effectLst/>
                <a:latin typeface="Consolas" panose="020B0609020204030204" pitchFamily="49" charset="0"/>
              </a:rPr>
              <a:t>ValidationAttribute</a:t>
            </a:r>
            <a:r>
              <a:rPr kumimoji="0" lang="en-US" altLang="en-US" sz="2000" b="0" i="0" u="none" strike="noStrike" cap="none" normalizeH="0" baseline="0">
                <a:ln>
                  <a:noFill/>
                </a:ln>
                <a:solidFill>
                  <a:srgbClr val="505050"/>
                </a:solidFill>
                <a:effectLst/>
                <a:latin typeface="wf_segoe-ui_normal"/>
              </a:rPr>
              <a:t>, and override the </a:t>
            </a:r>
            <a:r>
              <a:rPr kumimoji="0" lang="en-US" altLang="en-US" sz="2000" b="0" i="0" u="none" strike="noStrike" cap="none" normalizeH="0" baseline="0">
                <a:ln>
                  <a:noFill/>
                </a:ln>
                <a:solidFill>
                  <a:srgbClr val="E74C3C"/>
                </a:solidFill>
                <a:effectLst/>
                <a:latin typeface="Consolas" panose="020B0609020204030204" pitchFamily="49" charset="0"/>
              </a:rPr>
              <a:t>IsValid</a:t>
            </a:r>
            <a:r>
              <a:rPr kumimoji="0" lang="en-US" altLang="en-US" sz="2000" b="0" i="0" u="none" strike="noStrike" cap="none" normalizeH="0" baseline="0">
                <a:ln>
                  <a:noFill/>
                </a:ln>
                <a:solidFill>
                  <a:srgbClr val="505050"/>
                </a:solidFill>
                <a:effectLst/>
                <a:latin typeface="wf_segoe-ui_normal"/>
              </a:rPr>
              <a:t> method. The </a:t>
            </a:r>
            <a:r>
              <a:rPr kumimoji="0" lang="en-US" altLang="en-US" sz="2000" b="0" i="0" u="none" strike="noStrike" cap="none" normalizeH="0" baseline="0">
                <a:ln>
                  <a:noFill/>
                </a:ln>
                <a:solidFill>
                  <a:srgbClr val="E74C3C"/>
                </a:solidFill>
                <a:effectLst/>
                <a:latin typeface="Consolas" panose="020B0609020204030204" pitchFamily="49" charset="0"/>
              </a:rPr>
              <a:t>IsValid</a:t>
            </a:r>
            <a:r>
              <a:rPr kumimoji="0" lang="en-US" altLang="en-US" sz="2000" b="0" i="0" u="none" strike="noStrike" cap="none" normalizeH="0" baseline="0">
                <a:ln>
                  <a:noFill/>
                </a:ln>
                <a:solidFill>
                  <a:srgbClr val="505050"/>
                </a:solidFill>
                <a:effectLst/>
                <a:latin typeface="wf_segoe-ui_normal"/>
              </a:rPr>
              <a:t> method accepts two parameters, the first is an object named </a:t>
            </a:r>
            <a:r>
              <a:rPr kumimoji="0" lang="en-US" altLang="en-US" sz="2000" b="0" i="1" u="none" strike="noStrike" cap="none" normalizeH="0" baseline="0">
                <a:ln>
                  <a:noFill/>
                </a:ln>
                <a:solidFill>
                  <a:srgbClr val="505050"/>
                </a:solidFill>
                <a:effectLst/>
                <a:latin typeface="wf_segoe-ui_normal"/>
              </a:rPr>
              <a:t>value</a:t>
            </a:r>
            <a:r>
              <a:rPr kumimoji="0" lang="en-US" altLang="en-US" sz="2000" b="0" i="0" u="none" strike="noStrike" cap="none" normalizeH="0" baseline="0">
                <a:ln>
                  <a:noFill/>
                </a:ln>
                <a:solidFill>
                  <a:srgbClr val="505050"/>
                </a:solidFill>
                <a:effectLst/>
                <a:latin typeface="wf_segoe-ui_normal"/>
              </a:rPr>
              <a:t> and the second is a </a:t>
            </a:r>
            <a:r>
              <a:rPr kumimoji="0" lang="en-US" altLang="en-US" sz="2000" b="0" i="0" u="none" strike="noStrike" cap="none" normalizeH="0" baseline="0">
                <a:ln>
                  <a:noFill/>
                </a:ln>
                <a:solidFill>
                  <a:srgbClr val="E74C3C"/>
                </a:solidFill>
                <a:effectLst/>
                <a:latin typeface="Consolas" panose="020B0609020204030204" pitchFamily="49" charset="0"/>
              </a:rPr>
              <a:t>ValidationContext</a:t>
            </a:r>
            <a:r>
              <a:rPr kumimoji="0" lang="en-US" altLang="en-US" sz="2000" b="0" i="0" u="none" strike="noStrike" cap="none" normalizeH="0" baseline="0">
                <a:ln>
                  <a:noFill/>
                </a:ln>
                <a:solidFill>
                  <a:srgbClr val="505050"/>
                </a:solidFill>
                <a:effectLst/>
                <a:latin typeface="wf_segoe-ui_normal"/>
              </a:rPr>
              <a:t> object named </a:t>
            </a:r>
            <a:r>
              <a:rPr kumimoji="0" lang="en-US" altLang="en-US" sz="2000" b="0" i="1" u="none" strike="noStrike" cap="none" normalizeH="0" baseline="0">
                <a:ln>
                  <a:noFill/>
                </a:ln>
                <a:solidFill>
                  <a:srgbClr val="505050"/>
                </a:solidFill>
                <a:effectLst/>
                <a:latin typeface="wf_segoe-ui_normal"/>
              </a:rPr>
              <a:t>validationContext</a:t>
            </a:r>
            <a:r>
              <a:rPr kumimoji="0" lang="en-US" altLang="en-US" sz="2000" b="0" i="0" u="none" strike="noStrike" cap="none" normalizeH="0" baseline="0">
                <a:ln>
                  <a:noFill/>
                </a:ln>
                <a:solidFill>
                  <a:srgbClr val="505050"/>
                </a:solidFill>
                <a:effectLst/>
                <a:latin typeface="wf_segoe-ui_normal"/>
              </a:rPr>
              <a:t>. </a:t>
            </a:r>
            <a:r>
              <a:rPr kumimoji="0" lang="en-US" altLang="en-US" sz="2000" b="0" i="1" u="none" strike="noStrike" cap="none" normalizeH="0" baseline="0">
                <a:ln>
                  <a:noFill/>
                </a:ln>
                <a:solidFill>
                  <a:srgbClr val="505050"/>
                </a:solidFill>
                <a:effectLst/>
                <a:latin typeface="wf_segoe-ui_normal"/>
              </a:rPr>
              <a:t>Value</a:t>
            </a:r>
            <a:r>
              <a:rPr kumimoji="0" lang="en-US" altLang="en-US" sz="2000" b="0" i="0" u="none" strike="noStrike" cap="none" normalizeH="0" baseline="0">
                <a:ln>
                  <a:noFill/>
                </a:ln>
                <a:solidFill>
                  <a:srgbClr val="505050"/>
                </a:solidFill>
                <a:effectLst/>
                <a:latin typeface="wf_segoe-ui_normal"/>
              </a:rPr>
              <a:t> refers to the actual value from the field that your custom validator is validating.</a:t>
            </a:r>
            <a:r>
              <a:rPr kumimoji="0" lang="en-US" altLang="en-US" sz="20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367596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0AFEB97-27A5-4996-8A39-820BA276BD16}"/>
              </a:ext>
            </a:extLst>
          </p:cNvPr>
          <p:cNvSpPr>
            <a:spLocks noGrp="1" noChangeArrowheads="1"/>
          </p:cNvSpPr>
          <p:nvPr>
            <p:ph idx="1"/>
          </p:nvPr>
        </p:nvSpPr>
        <p:spPr bwMode="auto">
          <a:xfrm>
            <a:off x="433761" y="838034"/>
            <a:ext cx="943871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505050"/>
                </a:solidFill>
                <a:effectLst/>
                <a:latin typeface="wf_segoe-ui_normal"/>
              </a:rPr>
              <a:t>In the following sample, a business rule states that users may not set the genre to </a:t>
            </a:r>
            <a:r>
              <a:rPr kumimoji="0" lang="en-US" altLang="en-US" sz="2000" b="0" i="1" u="none" strike="noStrike" cap="none" normalizeH="0" baseline="0">
                <a:ln>
                  <a:noFill/>
                </a:ln>
                <a:solidFill>
                  <a:srgbClr val="505050"/>
                </a:solidFill>
                <a:effectLst/>
                <a:latin typeface="wf_segoe-ui_normal"/>
              </a:rPr>
              <a:t>Classic</a:t>
            </a:r>
            <a:r>
              <a:rPr kumimoji="0" lang="en-US" altLang="en-US" sz="2000" b="0" i="0" u="none" strike="noStrike" cap="none" normalizeH="0" baseline="0">
                <a:ln>
                  <a:noFill/>
                </a:ln>
                <a:solidFill>
                  <a:srgbClr val="505050"/>
                </a:solidFill>
                <a:effectLst/>
                <a:latin typeface="wf_segoe-ui_normal"/>
              </a:rPr>
              <a:t> for a movie released after 1960. The </a:t>
            </a:r>
            <a:r>
              <a:rPr kumimoji="0" lang="en-US" altLang="en-US" sz="2000" b="0" i="0" u="none" strike="noStrike" cap="none" normalizeH="0" baseline="0">
                <a:ln>
                  <a:noFill/>
                </a:ln>
                <a:solidFill>
                  <a:srgbClr val="E74C3C"/>
                </a:solidFill>
                <a:effectLst/>
                <a:latin typeface="Consolas" panose="020B0609020204030204" pitchFamily="49" charset="0"/>
              </a:rPr>
              <a:t>[ClassicMovie]</a:t>
            </a:r>
            <a:r>
              <a:rPr kumimoji="0" lang="en-US" altLang="en-US" sz="2000" b="0" i="0" u="none" strike="noStrike" cap="none" normalizeH="0" baseline="0">
                <a:ln>
                  <a:noFill/>
                </a:ln>
                <a:solidFill>
                  <a:srgbClr val="505050"/>
                </a:solidFill>
                <a:effectLst/>
                <a:latin typeface="wf_segoe-ui_normal"/>
              </a:rPr>
              <a:t> attribute checks the genre first, and if it is a classic, then it checks the release date to see that it is later than 1960. If it is released after 1960, validation fails. The attribute accepts an integer parameter representing the year that you can use to validate data. You can capture the value of the parameter in the attribute’s constructor, as shown here:</a:t>
            </a:r>
            <a:r>
              <a:rPr kumimoji="0" lang="en-US" altLang="en-US" sz="2000" b="0" i="0" u="none" strike="noStrike" cap="none" normalizeH="0" baseline="0">
                <a:ln>
                  <a:noFill/>
                </a:ln>
                <a:solidFill>
                  <a:schemeClr val="tx1"/>
                </a:solidFill>
                <a:effectLst/>
              </a:rPr>
              <a:t> </a:t>
            </a:r>
          </a:p>
        </p:txBody>
      </p:sp>
      <p:sp>
        <p:nvSpPr>
          <p:cNvPr id="5" name="Rectangle 2">
            <a:extLst>
              <a:ext uri="{FF2B5EF4-FFF2-40B4-BE49-F238E27FC236}">
                <a16:creationId xmlns:a16="http://schemas.microsoft.com/office/drawing/2014/main" id="{C07663AD-679A-460C-9CE2-2F5EC50F2557}"/>
              </a:ext>
            </a:extLst>
          </p:cNvPr>
          <p:cNvSpPr>
            <a:spLocks noChangeArrowheads="1"/>
          </p:cNvSpPr>
          <p:nvPr/>
        </p:nvSpPr>
        <p:spPr bwMode="auto">
          <a:xfrm>
            <a:off x="701335" y="2634144"/>
            <a:ext cx="11061577" cy="31577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class </a:t>
            </a:r>
            <a:r>
              <a:rPr kumimoji="0" lang="en-US" altLang="en-US" b="0" i="0" u="none" strike="noStrike" cap="none" normalizeH="0" baseline="0" dirty="0" err="1">
                <a:ln>
                  <a:noFill/>
                </a:ln>
                <a:solidFill>
                  <a:srgbClr val="404040"/>
                </a:solidFill>
                <a:effectLst/>
                <a:latin typeface="Consolas" panose="020B0609020204030204" pitchFamily="49" charset="0"/>
              </a:rPr>
              <a:t>ClassicMovieAttribute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err="1">
                <a:ln>
                  <a:noFill/>
                </a:ln>
                <a:solidFill>
                  <a:schemeClr val="tx1"/>
                </a:solidFill>
                <a:effectLst/>
                <a:latin typeface="Arial" panose="020B0604020202020204" pitchFamily="34" charset="0"/>
              </a:rPr>
              <a:t>ValidationAttribute</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IClientModelValidator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private int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public Class </a:t>
            </a:r>
            <a:r>
              <a:rPr kumimoji="0" lang="en-US" altLang="en-US" b="0" i="0" u="none" strike="noStrike" cap="none" normalizeH="0" baseline="0" dirty="0" err="1">
                <a:ln>
                  <a:noFill/>
                </a:ln>
                <a:solidFill>
                  <a:srgbClr val="404040"/>
                </a:solidFill>
                <a:effectLst/>
                <a:latin typeface="Consolas" panose="020B0609020204030204" pitchFamily="49" charset="0"/>
              </a:rPr>
              <a:t>icMovieAttribute</a:t>
            </a:r>
            <a:r>
              <a:rPr kumimoji="0" lang="en-US" altLang="en-US" b="0" i="0" u="none" strike="noStrike" cap="none" normalizeH="0" baseline="0" dirty="0">
                <a:ln>
                  <a:noFill/>
                </a:ln>
                <a:solidFill>
                  <a:srgbClr val="404040"/>
                </a:solidFill>
                <a:effectLst/>
                <a:latin typeface="Consolas" panose="020B0609020204030204" pitchFamily="49" charset="0"/>
              </a:rPr>
              <a:t>(int </a:t>
            </a:r>
            <a:r>
              <a:rPr kumimoji="0" lang="en-US" altLang="en-US" b="0" i="0" u="none" strike="noStrike" cap="none" normalizeH="0" baseline="0" dirty="0">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protected override </a:t>
            </a:r>
            <a:r>
              <a:rPr kumimoji="0" lang="en-US" altLang="en-US" b="0" i="0" u="none" strike="noStrike" cap="none" normalizeH="0" baseline="0" dirty="0" err="1">
                <a:ln>
                  <a:noFill/>
                </a:ln>
                <a:solidFill>
                  <a:schemeClr val="tx1"/>
                </a:solidFill>
                <a:effectLst/>
                <a:latin typeface="Arial" panose="020B0604020202020204" pitchFamily="34" charset="0"/>
              </a:rPr>
              <a:t>ValidationResult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rgbClr val="404040"/>
                </a:solidFill>
                <a:effectLst/>
                <a:latin typeface="Consolas" panose="020B0609020204030204" pitchFamily="49" charset="0"/>
              </a:rPr>
              <a:t>IsValid</a:t>
            </a:r>
            <a:r>
              <a:rPr kumimoji="0" lang="en-US" altLang="en-US" b="0" i="0" u="none" strike="noStrike" cap="none" normalizeH="0" baseline="0" dirty="0">
                <a:ln>
                  <a:noFill/>
                </a:ln>
                <a:solidFill>
                  <a:srgbClr val="404040"/>
                </a:solidFill>
                <a:effectLst/>
                <a:latin typeface="Consolas" panose="020B0609020204030204" pitchFamily="49" charset="0"/>
              </a:rPr>
              <a:t>(object value, </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a:ln>
                  <a:noFill/>
                </a:ln>
                <a:solidFill>
                  <a:schemeClr val="tx1"/>
                </a:solidFill>
                <a:effectLst/>
                <a:latin typeface="Arial" panose="020B0604020202020204" pitchFamily="34" charset="0"/>
              </a:rPr>
              <a:t>Movie</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validationContext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ObjectInstance</a:t>
            </a:r>
            <a:r>
              <a:rPr kumimoji="0" lang="en-US" altLang="en-US" b="0" i="0" u="none" strike="noStrike" cap="none" normalizeH="0" baseline="0" dirty="0">
                <a:ln>
                  <a:noFill/>
                </a:ln>
                <a:solidFill>
                  <a:srgbClr val="404040"/>
                </a:solidFill>
                <a:effectLst/>
                <a:latin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if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Genre</a:t>
            </a:r>
            <a:r>
              <a:rPr kumimoji="0" lang="en-US" altLang="en-US" b="0" i="0" u="none" strike="noStrike" cap="none" normalizeH="0" baseline="0" dirty="0">
                <a:ln>
                  <a:noFill/>
                </a:ln>
                <a:solidFill>
                  <a:srgbClr val="404040"/>
                </a:solidFill>
                <a:effectLst/>
                <a:latin typeface="Consolas" panose="020B0609020204030204" pitchFamily="49" charset="0"/>
              </a:rPr>
              <a:t> == </a:t>
            </a:r>
            <a:r>
              <a:rPr kumimoji="0" lang="en-US" altLang="en-US" b="0" i="0" u="none" strike="noStrike" cap="none" normalizeH="0" baseline="0" dirty="0" err="1">
                <a:ln>
                  <a:noFill/>
                </a:ln>
                <a:solidFill>
                  <a:schemeClr val="tx1"/>
                </a:solidFill>
                <a:effectLst/>
                <a:latin typeface="Arial" panose="020B0604020202020204" pitchFamily="34" charset="0"/>
              </a:rPr>
              <a:t>Genre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Classic</a:t>
            </a:r>
            <a:r>
              <a:rPr kumimoji="0" lang="en-US" altLang="en-US" b="0" i="0" u="none" strike="noStrike" cap="none" normalizeH="0" baseline="0" dirty="0">
                <a:ln>
                  <a:noFill/>
                </a:ln>
                <a:solidFill>
                  <a:srgbClr val="404040"/>
                </a:solidFill>
                <a:effectLst/>
                <a:latin typeface="Consolas" panose="020B0609020204030204" pitchFamily="49" charset="0"/>
              </a:rPr>
              <a:t> &amp;&amp; </a:t>
            </a:r>
            <a:r>
              <a:rPr kumimoji="0" lang="en-US" altLang="en-US" b="0" i="0" u="none" strike="noStrike" cap="none" normalizeH="0" baseline="0" dirty="0" err="1">
                <a:ln>
                  <a:noFill/>
                </a:ln>
                <a:solidFill>
                  <a:schemeClr val="tx1"/>
                </a:solidFill>
                <a:effectLst/>
                <a:latin typeface="Arial" panose="020B0604020202020204" pitchFamily="34" charset="0"/>
              </a:rPr>
              <a:t>movie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ReleaseDate</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Year</a:t>
            </a:r>
            <a:r>
              <a:rPr kumimoji="0" lang="en-US" altLang="en-US" b="0" i="0" u="none" strike="noStrike" cap="none" normalizeH="0" baseline="0" dirty="0">
                <a:ln>
                  <a:noFill/>
                </a:ln>
                <a:solidFill>
                  <a:srgbClr val="404040"/>
                </a:solidFill>
                <a:effectLst/>
                <a:latin typeface="Consolas" panose="020B0609020204030204" pitchFamily="49" charset="0"/>
              </a:rPr>
              <a:t> &gt; </a:t>
            </a:r>
            <a:r>
              <a:rPr kumimoji="0" lang="en-US" altLang="en-US" b="0" i="0" u="none" strike="noStrike" cap="none" normalizeH="0" baseline="0" dirty="0">
                <a:ln>
                  <a:noFill/>
                </a:ln>
                <a:solidFill>
                  <a:schemeClr val="tx1"/>
                </a:solidFill>
                <a:effectLst/>
                <a:latin typeface="Arial" panose="020B0604020202020204" pitchFamily="34" charset="0"/>
              </a:rPr>
              <a:t>_year</a:t>
            </a:r>
            <a:r>
              <a:rPr kumimoji="0" lang="en-US" altLang="en-US" b="0" i="0" u="none" strike="noStrike" cap="none" normalizeH="0" baseline="0" dirty="0">
                <a:ln>
                  <a:noFill/>
                </a:ln>
                <a:solidFill>
                  <a:srgbClr val="404040"/>
                </a:solidFill>
                <a:effectLst/>
                <a:latin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 { return new </a:t>
            </a:r>
            <a:r>
              <a:rPr kumimoji="0" lang="en-US" altLang="en-US" b="0" i="0" u="none" strike="noStrike" cap="none" normalizeH="0" baseline="0" dirty="0" err="1">
                <a:ln>
                  <a:noFill/>
                </a:ln>
                <a:solidFill>
                  <a:srgbClr val="404040"/>
                </a:solidFill>
                <a:effectLst/>
                <a:latin typeface="Consolas" panose="020B0609020204030204" pitchFamily="49" charset="0"/>
              </a:rPr>
              <a:t>ValidationResult</a:t>
            </a:r>
            <a:r>
              <a:rPr kumimoji="0" lang="en-US" altLang="en-US" b="0" i="0" u="none" strike="noStrike" cap="none" normalizeH="0" baseline="0" dirty="0">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GetErrorMessage</a:t>
            </a:r>
            <a:r>
              <a:rPr kumimoji="0" lang="en-US" altLang="en-US" b="0" i="0" u="none" strike="noStrike" cap="none" normalizeH="0" baseline="0" dirty="0">
                <a:ln>
                  <a:noFill/>
                </a:ln>
                <a:solidFill>
                  <a:srgbClr val="404040"/>
                </a:solidFill>
                <a:effectLst/>
                <a:latin typeface="Consolas" panose="020B0609020204030204" pitchFamily="49" charset="0"/>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0" u="none" strike="noStrike" cap="none" normalizeH="0" baseline="0" dirty="0">
                <a:ln>
                  <a:noFill/>
                </a:ln>
                <a:solidFill>
                  <a:srgbClr val="404040"/>
                </a:solidFill>
                <a:effectLst/>
                <a:latin typeface="Consolas" panose="020B0609020204030204" pitchFamily="49" charset="0"/>
              </a:rPr>
              <a:t>return </a:t>
            </a:r>
            <a:r>
              <a:rPr kumimoji="0" lang="en-US" altLang="en-US" b="0" i="0" u="none" strike="noStrike" cap="none" normalizeH="0" baseline="0" dirty="0" err="1">
                <a:ln>
                  <a:noFill/>
                </a:ln>
                <a:solidFill>
                  <a:schemeClr val="tx1"/>
                </a:solidFill>
                <a:effectLst/>
                <a:latin typeface="Arial" panose="020B0604020202020204" pitchFamily="34" charset="0"/>
              </a:rPr>
              <a:t>ValidationResult</a:t>
            </a:r>
            <a:r>
              <a:rPr kumimoji="0" lang="en-US" altLang="en-US" b="0" i="0" u="none" strike="noStrike" cap="none" normalizeH="0" baseline="0" dirty="0" err="1">
                <a:ln>
                  <a:noFill/>
                </a:ln>
                <a:solidFill>
                  <a:srgbClr val="404040"/>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Arial" panose="020B0604020202020204" pitchFamily="34" charset="0"/>
              </a:rPr>
              <a:t>Success</a:t>
            </a:r>
            <a:r>
              <a:rPr kumimoji="0" lang="en-US" altLang="en-US" b="0" i="0" u="none" strike="noStrike" cap="none" normalizeH="0" baseline="0" dirty="0">
                <a:ln>
                  <a:noFill/>
                </a:ln>
                <a:solidFill>
                  <a:srgbClr val="404040"/>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65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Slides</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417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152</TotalTime>
  <Words>426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Calibri Light</vt:lpstr>
      <vt:lpstr>Consolas</vt:lpstr>
      <vt:lpstr>Open Sans</vt:lpstr>
      <vt:lpstr>Segoe UI</vt:lpstr>
      <vt:lpstr>Trebuchet MS</vt:lpstr>
      <vt:lpstr>wf_segoe-ui_light</vt:lpstr>
      <vt:lpstr>wf_segoe-ui_normal</vt:lpstr>
      <vt:lpstr>2018</vt:lpstr>
      <vt:lpstr>Model Validation</vt:lpstr>
      <vt:lpstr>popular built-in validation attributes:</vt:lpstr>
      <vt:lpstr>Custom validation</vt:lpstr>
      <vt:lpstr>PowerPoint Presentation</vt:lpstr>
      <vt:lpstr>Slides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14</cp:revision>
  <dcterms:created xsi:type="dcterms:W3CDTF">2019-03-07T07:10:25Z</dcterms:created>
  <dcterms:modified xsi:type="dcterms:W3CDTF">2022-07-17T09:01:40Z</dcterms:modified>
</cp:coreProperties>
</file>