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4" r:id="rId6"/>
    <p:sldId id="275" r:id="rId7"/>
    <p:sldId id="273" r:id="rId8"/>
    <p:sldId id="278" r:id="rId9"/>
    <p:sldId id="277" r:id="rId10"/>
    <p:sldId id="276" r:id="rId11"/>
    <p:sldId id="260" r:id="rId12"/>
    <p:sldId id="261" r:id="rId13"/>
    <p:sldId id="262" r:id="rId14"/>
    <p:sldId id="263" r:id="rId15"/>
    <p:sldId id="265" r:id="rId16"/>
    <p:sldId id="264" r:id="rId17"/>
    <p:sldId id="267" r:id="rId18"/>
    <p:sldId id="268" r:id="rId19"/>
    <p:sldId id="266" r:id="rId20"/>
    <p:sldId id="269" r:id="rId21"/>
    <p:sldId id="270" r:id="rId22"/>
    <p:sldId id="281" r:id="rId23"/>
    <p:sldId id="279" r:id="rId24"/>
    <p:sldId id="280"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 id="306" r:id="rId46"/>
    <p:sldId id="305" r:id="rId47"/>
    <p:sldId id="283" r:id="rId48"/>
    <p:sldId id="308" r:id="rId49"/>
    <p:sldId id="309" r:id="rId50"/>
    <p:sldId id="310" r:id="rId51"/>
    <p:sldId id="311" r:id="rId52"/>
    <p:sldId id="312" r:id="rId53"/>
    <p:sldId id="313" r:id="rId54"/>
    <p:sldId id="314" r:id="rId55"/>
    <p:sldId id="315" r:id="rId56"/>
    <p:sldId id="316" r:id="rId57"/>
    <p:sldId id="307" r:id="rId58"/>
    <p:sldId id="317" r:id="rId59"/>
    <p:sldId id="318" r:id="rId60"/>
    <p:sldId id="25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AE353-FB8B-4E8C-89D3-B0DFFD7839B5}" v="137" dt="2022-04-25T11:59:27.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05" autoAdjust="0"/>
    <p:restoredTop sz="94660"/>
  </p:normalViewPr>
  <p:slideViewPr>
    <p:cSldViewPr snapToGrid="0">
      <p:cViewPr varScale="1">
        <p:scale>
          <a:sx n="82" d="100"/>
          <a:sy n="82" d="100"/>
        </p:scale>
        <p:origin x="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7ACAE353-FB8B-4E8C-89D3-B0DFFD7839B5}"/>
    <pc:docChg chg="undo custSel addSld delSld modSld sldOrd">
      <pc:chgData name="Sarita Lad" userId="0ca18101c1a054c8" providerId="LiveId" clId="{7ACAE353-FB8B-4E8C-89D3-B0DFFD7839B5}" dt="2022-06-06T04:51:57.182" v="892" actId="20577"/>
      <pc:docMkLst>
        <pc:docMk/>
      </pc:docMkLst>
      <pc:sldChg chg="modSp mod">
        <pc:chgData name="Sarita Lad" userId="0ca18101c1a054c8" providerId="LiveId" clId="{7ACAE353-FB8B-4E8C-89D3-B0DFFD7839B5}" dt="2022-04-25T09:37:40.663" v="0" actId="20577"/>
        <pc:sldMkLst>
          <pc:docMk/>
          <pc:sldMk cId="926091206" sldId="256"/>
        </pc:sldMkLst>
        <pc:spChg chg="mod">
          <ac:chgData name="Sarita Lad" userId="0ca18101c1a054c8" providerId="LiveId" clId="{7ACAE353-FB8B-4E8C-89D3-B0DFFD7839B5}" dt="2022-04-25T09:37:40.663" v="0" actId="20577"/>
          <ac:spMkLst>
            <pc:docMk/>
            <pc:sldMk cId="926091206" sldId="256"/>
            <ac:spMk id="2" creationId="{C70F88C2-D62C-496E-8359-A6E42ABBE5C2}"/>
          </ac:spMkLst>
        </pc:spChg>
      </pc:sldChg>
      <pc:sldChg chg="modSp mod">
        <pc:chgData name="Sarita Lad" userId="0ca18101c1a054c8" providerId="LiveId" clId="{7ACAE353-FB8B-4E8C-89D3-B0DFFD7839B5}" dt="2022-04-25T09:38:42.224" v="7"/>
        <pc:sldMkLst>
          <pc:docMk/>
          <pc:sldMk cId="2290764849" sldId="257"/>
        </pc:sldMkLst>
        <pc:spChg chg="mod">
          <ac:chgData name="Sarita Lad" userId="0ca18101c1a054c8" providerId="LiveId" clId="{7ACAE353-FB8B-4E8C-89D3-B0DFFD7839B5}" dt="2022-04-25T09:37:56.353" v="4"/>
          <ac:spMkLst>
            <pc:docMk/>
            <pc:sldMk cId="2290764849" sldId="257"/>
            <ac:spMk id="2" creationId="{426EEFDC-790E-4E47-A515-1EBCF1F2F2CD}"/>
          </ac:spMkLst>
        </pc:spChg>
        <pc:spChg chg="mod">
          <ac:chgData name="Sarita Lad" userId="0ca18101c1a054c8" providerId="LiveId" clId="{7ACAE353-FB8B-4E8C-89D3-B0DFFD7839B5}" dt="2022-04-25T09:38:42.224" v="7"/>
          <ac:spMkLst>
            <pc:docMk/>
            <pc:sldMk cId="2290764849" sldId="257"/>
            <ac:spMk id="16" creationId="{C110FDCF-2EC3-46D4-A98B-824D58833898}"/>
          </ac:spMkLst>
        </pc:spChg>
      </pc:sldChg>
      <pc:sldChg chg="modSp mod">
        <pc:chgData name="Sarita Lad" userId="0ca18101c1a054c8" providerId="LiveId" clId="{7ACAE353-FB8B-4E8C-89D3-B0DFFD7839B5}" dt="2022-04-25T09:53:43.612" v="326" actId="20577"/>
        <pc:sldMkLst>
          <pc:docMk/>
          <pc:sldMk cId="2967395188" sldId="258"/>
        </pc:sldMkLst>
        <pc:spChg chg="mod">
          <ac:chgData name="Sarita Lad" userId="0ca18101c1a054c8" providerId="LiveId" clId="{7ACAE353-FB8B-4E8C-89D3-B0DFFD7839B5}" dt="2022-04-25T09:53:43.612" v="326" actId="20577"/>
          <ac:spMkLst>
            <pc:docMk/>
            <pc:sldMk cId="2967395188" sldId="258"/>
            <ac:spMk id="2" creationId="{45F33AFC-C220-4038-ACF0-E5D4B3B57FD0}"/>
          </ac:spMkLst>
        </pc:spChg>
        <pc:spChg chg="mod">
          <ac:chgData name="Sarita Lad" userId="0ca18101c1a054c8" providerId="LiveId" clId="{7ACAE353-FB8B-4E8C-89D3-B0DFFD7839B5}" dt="2022-04-25T09:52:15.720" v="324" actId="20577"/>
          <ac:spMkLst>
            <pc:docMk/>
            <pc:sldMk cId="2967395188" sldId="258"/>
            <ac:spMk id="4" creationId="{0146DD26-E59E-4BAA-A74F-05E44312CC29}"/>
          </ac:spMkLst>
        </pc:spChg>
      </pc:sldChg>
      <pc:sldChg chg="addSp delSp modSp mod">
        <pc:chgData name="Sarita Lad" userId="0ca18101c1a054c8" providerId="LiveId" clId="{7ACAE353-FB8B-4E8C-89D3-B0DFFD7839B5}" dt="2022-04-25T10:54:42.124" v="385" actId="478"/>
        <pc:sldMkLst>
          <pc:docMk/>
          <pc:sldMk cId="1175063985" sldId="262"/>
        </pc:sldMkLst>
        <pc:spChg chg="del">
          <ac:chgData name="Sarita Lad" userId="0ca18101c1a054c8" providerId="LiveId" clId="{7ACAE353-FB8B-4E8C-89D3-B0DFFD7839B5}" dt="2022-04-25T10:54:40.249" v="384" actId="478"/>
          <ac:spMkLst>
            <pc:docMk/>
            <pc:sldMk cId="1175063985" sldId="262"/>
            <ac:spMk id="2" creationId="{45F33AFC-C220-4038-ACF0-E5D4B3B57FD0}"/>
          </ac:spMkLst>
        </pc:spChg>
        <pc:spChg chg="add del mod">
          <ac:chgData name="Sarita Lad" userId="0ca18101c1a054c8" providerId="LiveId" clId="{7ACAE353-FB8B-4E8C-89D3-B0DFFD7839B5}" dt="2022-04-25T10:54:42.124" v="385" actId="478"/>
          <ac:spMkLst>
            <pc:docMk/>
            <pc:sldMk cId="1175063985" sldId="262"/>
            <ac:spMk id="5" creationId="{FF3FE8E2-C856-44DE-AF25-28972511453B}"/>
          </ac:spMkLst>
        </pc:spChg>
      </pc:sldChg>
      <pc:sldChg chg="addSp delSp modSp new mod ord">
        <pc:chgData name="Sarita Lad" userId="0ca18101c1a054c8" providerId="LiveId" clId="{7ACAE353-FB8B-4E8C-89D3-B0DFFD7839B5}" dt="2022-06-06T04:51:57.182" v="892" actId="20577"/>
        <pc:sldMkLst>
          <pc:docMk/>
          <pc:sldMk cId="1121653266" sldId="271"/>
        </pc:sldMkLst>
        <pc:spChg chg="mod">
          <ac:chgData name="Sarita Lad" userId="0ca18101c1a054c8" providerId="LiveId" clId="{7ACAE353-FB8B-4E8C-89D3-B0DFFD7839B5}" dt="2022-04-25T09:47:12.147" v="107" actId="14100"/>
          <ac:spMkLst>
            <pc:docMk/>
            <pc:sldMk cId="1121653266" sldId="271"/>
            <ac:spMk id="2" creationId="{FD909185-D06B-43E5-A27E-0F43834C8076}"/>
          </ac:spMkLst>
        </pc:spChg>
        <pc:spChg chg="add mod">
          <ac:chgData name="Sarita Lad" userId="0ca18101c1a054c8" providerId="LiveId" clId="{7ACAE353-FB8B-4E8C-89D3-B0DFFD7839B5}" dt="2022-04-25T09:47:14.258" v="108" actId="1076"/>
          <ac:spMkLst>
            <pc:docMk/>
            <pc:sldMk cId="1121653266" sldId="271"/>
            <ac:spMk id="4" creationId="{3C6EBB81-9510-4B2C-B567-4DE397AC2E91}"/>
          </ac:spMkLst>
        </pc:spChg>
        <pc:spChg chg="add mod">
          <ac:chgData name="Sarita Lad" userId="0ca18101c1a054c8" providerId="LiveId" clId="{7ACAE353-FB8B-4E8C-89D3-B0DFFD7839B5}" dt="2022-06-06T04:51:57.182" v="892" actId="20577"/>
          <ac:spMkLst>
            <pc:docMk/>
            <pc:sldMk cId="1121653266" sldId="271"/>
            <ac:spMk id="5" creationId="{8C9B319B-6F9E-475D-8605-E69B9AE8CB3E}"/>
          </ac:spMkLst>
        </pc:spChg>
        <pc:spChg chg="add mod">
          <ac:chgData name="Sarita Lad" userId="0ca18101c1a054c8" providerId="LiveId" clId="{7ACAE353-FB8B-4E8C-89D3-B0DFFD7839B5}" dt="2022-04-25T09:47:20.554" v="110" actId="1076"/>
          <ac:spMkLst>
            <pc:docMk/>
            <pc:sldMk cId="1121653266" sldId="271"/>
            <ac:spMk id="7" creationId="{24D9E84C-3891-4E67-ABC4-D961A1A0A01E}"/>
          </ac:spMkLst>
        </pc:spChg>
        <pc:spChg chg="add mod">
          <ac:chgData name="Sarita Lad" userId="0ca18101c1a054c8" providerId="LiveId" clId="{7ACAE353-FB8B-4E8C-89D3-B0DFFD7839B5}" dt="2022-04-25T09:47:22.954" v="111" actId="1076"/>
          <ac:spMkLst>
            <pc:docMk/>
            <pc:sldMk cId="1121653266" sldId="271"/>
            <ac:spMk id="9" creationId="{11264158-86C4-47FA-9B7C-554F4C786DC7}"/>
          </ac:spMkLst>
        </pc:spChg>
        <pc:spChg chg="add mod">
          <ac:chgData name="Sarita Lad" userId="0ca18101c1a054c8" providerId="LiveId" clId="{7ACAE353-FB8B-4E8C-89D3-B0DFFD7839B5}" dt="2022-04-25T09:47:28.299" v="113" actId="14100"/>
          <ac:spMkLst>
            <pc:docMk/>
            <pc:sldMk cId="1121653266" sldId="271"/>
            <ac:spMk id="10" creationId="{E8D68849-6A2D-4432-A66E-7D639C7147B2}"/>
          </ac:spMkLst>
        </pc:spChg>
        <pc:spChg chg="add mod">
          <ac:chgData name="Sarita Lad" userId="0ca18101c1a054c8" providerId="LiveId" clId="{7ACAE353-FB8B-4E8C-89D3-B0DFFD7839B5}" dt="2022-04-25T09:48:47.274" v="129" actId="1076"/>
          <ac:spMkLst>
            <pc:docMk/>
            <pc:sldMk cId="1121653266" sldId="271"/>
            <ac:spMk id="11" creationId="{2B187E38-6175-4774-855F-CF523803CF6E}"/>
          </ac:spMkLst>
        </pc:spChg>
        <pc:spChg chg="add del mod">
          <ac:chgData name="Sarita Lad" userId="0ca18101c1a054c8" providerId="LiveId" clId="{7ACAE353-FB8B-4E8C-89D3-B0DFFD7839B5}" dt="2022-04-25T09:48:12.441" v="122"/>
          <ac:spMkLst>
            <pc:docMk/>
            <pc:sldMk cId="1121653266" sldId="271"/>
            <ac:spMk id="12" creationId="{97C1BCF3-1189-42A4-8D3A-B9358990EDE7}"/>
          </ac:spMkLst>
        </pc:spChg>
        <pc:spChg chg="add del mod">
          <ac:chgData name="Sarita Lad" userId="0ca18101c1a054c8" providerId="LiveId" clId="{7ACAE353-FB8B-4E8C-89D3-B0DFFD7839B5}" dt="2022-04-25T09:48:29.519" v="128" actId="478"/>
          <ac:spMkLst>
            <pc:docMk/>
            <pc:sldMk cId="1121653266" sldId="271"/>
            <ac:spMk id="13" creationId="{EAEF9CD7-EC4C-4549-BCDC-C9E7F98F92FF}"/>
          </ac:spMkLst>
        </pc:spChg>
      </pc:sldChg>
      <pc:sldChg chg="addSp delSp modSp new del mod">
        <pc:chgData name="Sarita Lad" userId="0ca18101c1a054c8" providerId="LiveId" clId="{7ACAE353-FB8B-4E8C-89D3-B0DFFD7839B5}" dt="2022-04-25T09:55:37.762" v="327" actId="2696"/>
        <pc:sldMkLst>
          <pc:docMk/>
          <pc:sldMk cId="82156930" sldId="272"/>
        </pc:sldMkLst>
        <pc:spChg chg="del">
          <ac:chgData name="Sarita Lad" userId="0ca18101c1a054c8" providerId="LiveId" clId="{7ACAE353-FB8B-4E8C-89D3-B0DFFD7839B5}" dt="2022-04-25T09:45:02.659" v="50" actId="478"/>
          <ac:spMkLst>
            <pc:docMk/>
            <pc:sldMk cId="82156930" sldId="272"/>
            <ac:spMk id="2" creationId="{CD2B6599-9278-490E-8AF5-BB1D657E67CE}"/>
          </ac:spMkLst>
        </pc:spChg>
        <pc:spChg chg="add del mod">
          <ac:chgData name="Sarita Lad" userId="0ca18101c1a054c8" providerId="LiveId" clId="{7ACAE353-FB8B-4E8C-89D3-B0DFFD7839B5}" dt="2022-04-25T09:44:43.340" v="47" actId="478"/>
          <ac:spMkLst>
            <pc:docMk/>
            <pc:sldMk cId="82156930" sldId="272"/>
            <ac:spMk id="4" creationId="{F06724F2-C371-4DBC-8EFB-CB82E0E69817}"/>
          </ac:spMkLst>
        </pc:spChg>
        <pc:spChg chg="add del mod">
          <ac:chgData name="Sarita Lad" userId="0ca18101c1a054c8" providerId="LiveId" clId="{7ACAE353-FB8B-4E8C-89D3-B0DFFD7839B5}" dt="2022-04-25T09:46:55.175" v="103" actId="21"/>
          <ac:spMkLst>
            <pc:docMk/>
            <pc:sldMk cId="82156930" sldId="272"/>
            <ac:spMk id="6" creationId="{C0459E06-A006-417D-9CDE-10E442DE4088}"/>
          </ac:spMkLst>
        </pc:spChg>
        <pc:spChg chg="add del mod">
          <ac:chgData name="Sarita Lad" userId="0ca18101c1a054c8" providerId="LiveId" clId="{7ACAE353-FB8B-4E8C-89D3-B0DFFD7839B5}" dt="2022-04-25T09:47:34.109" v="114" actId="21"/>
          <ac:spMkLst>
            <pc:docMk/>
            <pc:sldMk cId="82156930" sldId="272"/>
            <ac:spMk id="7" creationId="{1663CD8A-355D-40C2-A303-1188BE7AA3E2}"/>
          </ac:spMkLst>
        </pc:spChg>
        <pc:spChg chg="add del mod">
          <ac:chgData name="Sarita Lad" userId="0ca18101c1a054c8" providerId="LiveId" clId="{7ACAE353-FB8B-4E8C-89D3-B0DFFD7839B5}" dt="2022-04-25T09:48:20.929" v="125" actId="21"/>
          <ac:spMkLst>
            <pc:docMk/>
            <pc:sldMk cId="82156930" sldId="272"/>
            <ac:spMk id="8" creationId="{EA259B59-423D-4B32-ADD9-08DE4EF1E76A}"/>
          </ac:spMkLst>
        </pc:spChg>
        <pc:spChg chg="add del mod">
          <ac:chgData name="Sarita Lad" userId="0ca18101c1a054c8" providerId="LiveId" clId="{7ACAE353-FB8B-4E8C-89D3-B0DFFD7839B5}" dt="2022-04-25T09:47:53.832" v="117" actId="21"/>
          <ac:spMkLst>
            <pc:docMk/>
            <pc:sldMk cId="82156930" sldId="272"/>
            <ac:spMk id="9" creationId="{EF8CE66A-E9AB-4780-BA84-E3A0FE09D445}"/>
          </ac:spMkLst>
        </pc:spChg>
      </pc:sldChg>
      <pc:sldChg chg="addSp modSp add mod">
        <pc:chgData name="Sarita Lad" userId="0ca18101c1a054c8" providerId="LiveId" clId="{7ACAE353-FB8B-4E8C-89D3-B0DFFD7839B5}" dt="2022-04-25T10:07:11.447" v="345" actId="207"/>
        <pc:sldMkLst>
          <pc:docMk/>
          <pc:sldMk cId="3251726283" sldId="273"/>
        </pc:sldMkLst>
        <pc:spChg chg="mod">
          <ac:chgData name="Sarita Lad" userId="0ca18101c1a054c8" providerId="LiveId" clId="{7ACAE353-FB8B-4E8C-89D3-B0DFFD7839B5}" dt="2022-04-25T10:06:45.751" v="342"/>
          <ac:spMkLst>
            <pc:docMk/>
            <pc:sldMk cId="3251726283" sldId="273"/>
            <ac:spMk id="2" creationId="{CD2B6599-9278-490E-8AF5-BB1D657E67CE}"/>
          </ac:spMkLst>
        </pc:spChg>
        <pc:spChg chg="add mod">
          <ac:chgData name="Sarita Lad" userId="0ca18101c1a054c8" providerId="LiveId" clId="{7ACAE353-FB8B-4E8C-89D3-B0DFFD7839B5}" dt="2022-04-25T10:07:11.447" v="345" actId="207"/>
          <ac:spMkLst>
            <pc:docMk/>
            <pc:sldMk cId="3251726283" sldId="273"/>
            <ac:spMk id="4" creationId="{B40D7B25-B07B-4BD4-8F12-8372EC336541}"/>
          </ac:spMkLst>
        </pc:spChg>
      </pc:sldChg>
      <pc:sldChg chg="addSp modSp add mod">
        <pc:chgData name="Sarita Lad" userId="0ca18101c1a054c8" providerId="LiveId" clId="{7ACAE353-FB8B-4E8C-89D3-B0DFFD7839B5}" dt="2022-04-25T09:56:21.147" v="336" actId="255"/>
        <pc:sldMkLst>
          <pc:docMk/>
          <pc:sldMk cId="967772542" sldId="274"/>
        </pc:sldMkLst>
        <pc:spChg chg="mod">
          <ac:chgData name="Sarita Lad" userId="0ca18101c1a054c8" providerId="LiveId" clId="{7ACAE353-FB8B-4E8C-89D3-B0DFFD7839B5}" dt="2022-04-25T09:56:03.635" v="333" actId="20577"/>
          <ac:spMkLst>
            <pc:docMk/>
            <pc:sldMk cId="967772542" sldId="274"/>
            <ac:spMk id="2" creationId="{CD2B6599-9278-490E-8AF5-BB1D657E67CE}"/>
          </ac:spMkLst>
        </pc:spChg>
        <pc:spChg chg="add mod">
          <ac:chgData name="Sarita Lad" userId="0ca18101c1a054c8" providerId="LiveId" clId="{7ACAE353-FB8B-4E8C-89D3-B0DFFD7839B5}" dt="2022-04-25T09:56:21.147" v="336" actId="255"/>
          <ac:spMkLst>
            <pc:docMk/>
            <pc:sldMk cId="967772542" sldId="274"/>
            <ac:spMk id="4" creationId="{EC85823D-956B-4936-9E4F-4053C6D57228}"/>
          </ac:spMkLst>
        </pc:spChg>
      </pc:sldChg>
      <pc:sldChg chg="addSp modSp new mod modClrScheme chgLayout">
        <pc:chgData name="Sarita Lad" userId="0ca18101c1a054c8" providerId="LiveId" clId="{7ACAE353-FB8B-4E8C-89D3-B0DFFD7839B5}" dt="2022-04-25T10:06:23.426" v="341" actId="26606"/>
        <pc:sldMkLst>
          <pc:docMk/>
          <pc:sldMk cId="4036345129" sldId="275"/>
        </pc:sldMkLst>
        <pc:spChg chg="mod">
          <ac:chgData name="Sarita Lad" userId="0ca18101c1a054c8" providerId="LiveId" clId="{7ACAE353-FB8B-4E8C-89D3-B0DFFD7839B5}" dt="2022-04-25T10:06:23.426" v="341" actId="26606"/>
          <ac:spMkLst>
            <pc:docMk/>
            <pc:sldMk cId="4036345129" sldId="275"/>
            <ac:spMk id="2" creationId="{F84AC1E7-90E2-4A31-8130-466C54C26C8B}"/>
          </ac:spMkLst>
        </pc:spChg>
        <pc:picChg chg="add mod">
          <ac:chgData name="Sarita Lad" userId="0ca18101c1a054c8" providerId="LiveId" clId="{7ACAE353-FB8B-4E8C-89D3-B0DFFD7839B5}" dt="2022-04-25T10:06:23.426" v="341" actId="26606"/>
          <ac:picMkLst>
            <pc:docMk/>
            <pc:sldMk cId="4036345129" sldId="275"/>
            <ac:picMk id="1026" creationId="{7F90B10B-8FDE-49EF-9A3E-53C503BE87AC}"/>
          </ac:picMkLst>
        </pc:picChg>
      </pc:sldChg>
      <pc:sldChg chg="addSp modSp new mod">
        <pc:chgData name="Sarita Lad" userId="0ca18101c1a054c8" providerId="LiveId" clId="{7ACAE353-FB8B-4E8C-89D3-B0DFFD7839B5}" dt="2022-04-25T10:09:02.648" v="359" actId="1076"/>
        <pc:sldMkLst>
          <pc:docMk/>
          <pc:sldMk cId="2013254776" sldId="276"/>
        </pc:sldMkLst>
        <pc:spChg chg="mod">
          <ac:chgData name="Sarita Lad" userId="0ca18101c1a054c8" providerId="LiveId" clId="{7ACAE353-FB8B-4E8C-89D3-B0DFFD7839B5}" dt="2022-04-25T10:07:36.302" v="347"/>
          <ac:spMkLst>
            <pc:docMk/>
            <pc:sldMk cId="2013254776" sldId="276"/>
            <ac:spMk id="2" creationId="{61B08C83-48FE-4F31-9D04-92006FF55EE8}"/>
          </ac:spMkLst>
        </pc:spChg>
        <pc:spChg chg="add mod">
          <ac:chgData name="Sarita Lad" userId="0ca18101c1a054c8" providerId="LiveId" clId="{7ACAE353-FB8B-4E8C-89D3-B0DFFD7839B5}" dt="2022-04-25T10:07:56.878" v="351" actId="255"/>
          <ac:spMkLst>
            <pc:docMk/>
            <pc:sldMk cId="2013254776" sldId="276"/>
            <ac:spMk id="4" creationId="{A79E95CA-F53E-4764-9FB8-CD15FA0A8C04}"/>
          </ac:spMkLst>
        </pc:spChg>
        <pc:spChg chg="add mod">
          <ac:chgData name="Sarita Lad" userId="0ca18101c1a054c8" providerId="LiveId" clId="{7ACAE353-FB8B-4E8C-89D3-B0DFFD7839B5}" dt="2022-04-25T10:09:02.648" v="359" actId="1076"/>
          <ac:spMkLst>
            <pc:docMk/>
            <pc:sldMk cId="2013254776" sldId="276"/>
            <ac:spMk id="6" creationId="{0FBEBC50-41AC-4939-8893-C88791F34C34}"/>
          </ac:spMkLst>
        </pc:spChg>
        <pc:picChg chg="add mod">
          <ac:chgData name="Sarita Lad" userId="0ca18101c1a054c8" providerId="LiveId" clId="{7ACAE353-FB8B-4E8C-89D3-B0DFFD7839B5}" dt="2022-04-25T10:08:59.744" v="358" actId="1076"/>
          <ac:picMkLst>
            <pc:docMk/>
            <pc:sldMk cId="2013254776" sldId="276"/>
            <ac:picMk id="2050" creationId="{08F0C2A7-B37E-4C69-8A8E-3D7090B20A8D}"/>
          </ac:picMkLst>
        </pc:picChg>
      </pc:sldChg>
      <pc:sldChg chg="addSp modSp new mod">
        <pc:chgData name="Sarita Lad" userId="0ca18101c1a054c8" providerId="LiveId" clId="{7ACAE353-FB8B-4E8C-89D3-B0DFFD7839B5}" dt="2022-04-25T10:11:15.450" v="374" actId="1076"/>
        <pc:sldMkLst>
          <pc:docMk/>
          <pc:sldMk cId="679476120" sldId="277"/>
        </pc:sldMkLst>
        <pc:spChg chg="mod">
          <ac:chgData name="Sarita Lad" userId="0ca18101c1a054c8" providerId="LiveId" clId="{7ACAE353-FB8B-4E8C-89D3-B0DFFD7839B5}" dt="2022-04-25T10:09:24.950" v="361"/>
          <ac:spMkLst>
            <pc:docMk/>
            <pc:sldMk cId="679476120" sldId="277"/>
            <ac:spMk id="2" creationId="{7107BB0C-B681-495F-8625-1C3480313A16}"/>
          </ac:spMkLst>
        </pc:spChg>
        <pc:spChg chg="add mod">
          <ac:chgData name="Sarita Lad" userId="0ca18101c1a054c8" providerId="LiveId" clId="{7ACAE353-FB8B-4E8C-89D3-B0DFFD7839B5}" dt="2022-04-25T10:10:15.496" v="367" actId="1076"/>
          <ac:spMkLst>
            <pc:docMk/>
            <pc:sldMk cId="679476120" sldId="277"/>
            <ac:spMk id="3" creationId="{9398D7E1-111D-4ED8-939E-396CF5541E46}"/>
          </ac:spMkLst>
        </pc:spChg>
        <pc:spChg chg="add mod">
          <ac:chgData name="Sarita Lad" userId="0ca18101c1a054c8" providerId="LiveId" clId="{7ACAE353-FB8B-4E8C-89D3-B0DFFD7839B5}" dt="2022-04-25T10:10:37.233" v="369" actId="1076"/>
          <ac:spMkLst>
            <pc:docMk/>
            <pc:sldMk cId="679476120" sldId="277"/>
            <ac:spMk id="5" creationId="{A2AAA975-049C-4D65-9730-110D3AEC5AC0}"/>
          </ac:spMkLst>
        </pc:spChg>
        <pc:spChg chg="add mod">
          <ac:chgData name="Sarita Lad" userId="0ca18101c1a054c8" providerId="LiveId" clId="{7ACAE353-FB8B-4E8C-89D3-B0DFFD7839B5}" dt="2022-04-25T10:11:02.529" v="372" actId="14100"/>
          <ac:spMkLst>
            <pc:docMk/>
            <pc:sldMk cId="679476120" sldId="277"/>
            <ac:spMk id="7" creationId="{688B96A2-A95D-4C89-B06D-DF5DED452D23}"/>
          </ac:spMkLst>
        </pc:spChg>
        <pc:spChg chg="add mod">
          <ac:chgData name="Sarita Lad" userId="0ca18101c1a054c8" providerId="LiveId" clId="{7ACAE353-FB8B-4E8C-89D3-B0DFFD7839B5}" dt="2022-04-25T10:11:15.450" v="374" actId="1076"/>
          <ac:spMkLst>
            <pc:docMk/>
            <pc:sldMk cId="679476120" sldId="277"/>
            <ac:spMk id="9" creationId="{478CDDCA-9F93-4333-929B-16079844A1CE}"/>
          </ac:spMkLst>
        </pc:spChg>
      </pc:sldChg>
      <pc:sldChg chg="addSp modSp new mod">
        <pc:chgData name="Sarita Lad" userId="0ca18101c1a054c8" providerId="LiveId" clId="{7ACAE353-FB8B-4E8C-89D3-B0DFFD7839B5}" dt="2022-04-25T10:12:08.306" v="381" actId="14100"/>
        <pc:sldMkLst>
          <pc:docMk/>
          <pc:sldMk cId="2358179700" sldId="278"/>
        </pc:sldMkLst>
        <pc:spChg chg="mod">
          <ac:chgData name="Sarita Lad" userId="0ca18101c1a054c8" providerId="LiveId" clId="{7ACAE353-FB8B-4E8C-89D3-B0DFFD7839B5}" dt="2022-04-25T10:11:34.249" v="376"/>
          <ac:spMkLst>
            <pc:docMk/>
            <pc:sldMk cId="2358179700" sldId="278"/>
            <ac:spMk id="2" creationId="{D114F1AB-45B6-41D9-8637-F49A4822C782}"/>
          </ac:spMkLst>
        </pc:spChg>
        <pc:spChg chg="add mod">
          <ac:chgData name="Sarita Lad" userId="0ca18101c1a054c8" providerId="LiveId" clId="{7ACAE353-FB8B-4E8C-89D3-B0DFFD7839B5}" dt="2022-04-25T10:12:08.306" v="381" actId="14100"/>
          <ac:spMkLst>
            <pc:docMk/>
            <pc:sldMk cId="2358179700" sldId="278"/>
            <ac:spMk id="4" creationId="{B232EA54-BB8A-4EE8-ABF2-28F5FBFD5259}"/>
          </ac:spMkLst>
        </pc:spChg>
      </pc:sldChg>
      <pc:sldChg chg="addSp modSp new mod">
        <pc:chgData name="Sarita Lad" userId="0ca18101c1a054c8" providerId="LiveId" clId="{7ACAE353-FB8B-4E8C-89D3-B0DFFD7839B5}" dt="2022-04-25T10:58:35.185" v="466" actId="20577"/>
        <pc:sldMkLst>
          <pc:docMk/>
          <pc:sldMk cId="1620174924" sldId="279"/>
        </pc:sldMkLst>
        <pc:spChg chg="mod">
          <ac:chgData name="Sarita Lad" userId="0ca18101c1a054c8" providerId="LiveId" clId="{7ACAE353-FB8B-4E8C-89D3-B0DFFD7839B5}" dt="2022-04-25T10:56:47.947" v="427" actId="20577"/>
          <ac:spMkLst>
            <pc:docMk/>
            <pc:sldMk cId="1620174924" sldId="279"/>
            <ac:spMk id="2" creationId="{CE77486F-6A02-481C-91D3-23FDE87A42EE}"/>
          </ac:spMkLst>
        </pc:spChg>
        <pc:spChg chg="add mod">
          <ac:chgData name="Sarita Lad" userId="0ca18101c1a054c8" providerId="LiveId" clId="{7ACAE353-FB8B-4E8C-89D3-B0DFFD7839B5}" dt="2022-04-25T10:57:02.412" v="430" actId="1076"/>
          <ac:spMkLst>
            <pc:docMk/>
            <pc:sldMk cId="1620174924" sldId="279"/>
            <ac:spMk id="4" creationId="{43334FE2-9634-4456-A02D-505E20E92A02}"/>
          </ac:spMkLst>
        </pc:spChg>
        <pc:spChg chg="add mod">
          <ac:chgData name="Sarita Lad" userId="0ca18101c1a054c8" providerId="LiveId" clId="{7ACAE353-FB8B-4E8C-89D3-B0DFFD7839B5}" dt="2022-04-25T10:57:28.453" v="432" actId="1076"/>
          <ac:spMkLst>
            <pc:docMk/>
            <pc:sldMk cId="1620174924" sldId="279"/>
            <ac:spMk id="6" creationId="{6C2B2059-A3BD-4862-80E9-42094D0C050F}"/>
          </ac:spMkLst>
        </pc:spChg>
        <pc:spChg chg="add mod">
          <ac:chgData name="Sarita Lad" userId="0ca18101c1a054c8" providerId="LiveId" clId="{7ACAE353-FB8B-4E8C-89D3-B0DFFD7839B5}" dt="2022-04-25T10:58:35.185" v="466" actId="20577"/>
          <ac:spMkLst>
            <pc:docMk/>
            <pc:sldMk cId="1620174924" sldId="279"/>
            <ac:spMk id="7" creationId="{8340CB73-A5C4-4587-A027-1128739688A1}"/>
          </ac:spMkLst>
        </pc:spChg>
      </pc:sldChg>
      <pc:sldChg chg="addSp delSp modSp new mod">
        <pc:chgData name="Sarita Lad" userId="0ca18101c1a054c8" providerId="LiveId" clId="{7ACAE353-FB8B-4E8C-89D3-B0DFFD7839B5}" dt="2022-04-25T11:00:13.619" v="543" actId="1076"/>
        <pc:sldMkLst>
          <pc:docMk/>
          <pc:sldMk cId="3919782850" sldId="280"/>
        </pc:sldMkLst>
        <pc:spChg chg="del">
          <ac:chgData name="Sarita Lad" userId="0ca18101c1a054c8" providerId="LiveId" clId="{7ACAE353-FB8B-4E8C-89D3-B0DFFD7839B5}" dt="2022-04-25T10:59:11.691" v="470" actId="478"/>
          <ac:spMkLst>
            <pc:docMk/>
            <pc:sldMk cId="3919782850" sldId="280"/>
            <ac:spMk id="2" creationId="{51CA4A51-AD81-4023-911E-E47AB4318F89}"/>
          </ac:spMkLst>
        </pc:spChg>
        <pc:spChg chg="add mod">
          <ac:chgData name="Sarita Lad" userId="0ca18101c1a054c8" providerId="LiveId" clId="{7ACAE353-FB8B-4E8C-89D3-B0DFFD7839B5}" dt="2022-04-25T11:00:13.619" v="543" actId="1076"/>
          <ac:spMkLst>
            <pc:docMk/>
            <pc:sldMk cId="3919782850" sldId="280"/>
            <ac:spMk id="3" creationId="{8188F6D0-8AB8-475D-A2C8-7C1219AC05AE}"/>
          </ac:spMkLst>
        </pc:spChg>
      </pc:sldChg>
      <pc:sldChg chg="modSp new mod ord">
        <pc:chgData name="Sarita Lad" userId="0ca18101c1a054c8" providerId="LiveId" clId="{7ACAE353-FB8B-4E8C-89D3-B0DFFD7839B5}" dt="2022-04-25T10:55:14.061" v="412"/>
        <pc:sldMkLst>
          <pc:docMk/>
          <pc:sldMk cId="3178464860" sldId="281"/>
        </pc:sldMkLst>
        <pc:spChg chg="mod">
          <ac:chgData name="Sarita Lad" userId="0ca18101c1a054c8" providerId="LiveId" clId="{7ACAE353-FB8B-4E8C-89D3-B0DFFD7839B5}" dt="2022-04-25T10:55:09.515" v="410" actId="20577"/>
          <ac:spMkLst>
            <pc:docMk/>
            <pc:sldMk cId="3178464860" sldId="281"/>
            <ac:spMk id="2" creationId="{1A29541F-A007-4277-BAD1-1991823EA0AC}"/>
          </ac:spMkLst>
        </pc:spChg>
      </pc:sldChg>
      <pc:sldChg chg="addSp modSp new mod">
        <pc:chgData name="Sarita Lad" userId="0ca18101c1a054c8" providerId="LiveId" clId="{7ACAE353-FB8B-4E8C-89D3-B0DFFD7839B5}" dt="2022-04-25T11:06:08.133" v="660" actId="20577"/>
        <pc:sldMkLst>
          <pc:docMk/>
          <pc:sldMk cId="4219578756" sldId="282"/>
        </pc:sldMkLst>
        <pc:spChg chg="add mod">
          <ac:chgData name="Sarita Lad" userId="0ca18101c1a054c8" providerId="LiveId" clId="{7ACAE353-FB8B-4E8C-89D3-B0DFFD7839B5}" dt="2022-04-25T11:06:08.133" v="660" actId="20577"/>
          <ac:spMkLst>
            <pc:docMk/>
            <pc:sldMk cId="4219578756" sldId="282"/>
            <ac:spMk id="3" creationId="{7CF968C8-2EF2-4CAA-8488-2EAE63C28BE7}"/>
          </ac:spMkLst>
        </pc:spChg>
      </pc:sldChg>
      <pc:sldChg chg="addSp modSp new mod">
        <pc:chgData name="Sarita Lad" userId="0ca18101c1a054c8" providerId="LiveId" clId="{7ACAE353-FB8B-4E8C-89D3-B0DFFD7839B5}" dt="2022-04-25T11:28:44.464" v="809" actId="1076"/>
        <pc:sldMkLst>
          <pc:docMk/>
          <pc:sldMk cId="4239409232" sldId="283"/>
        </pc:sldMkLst>
        <pc:spChg chg="mod">
          <ac:chgData name="Sarita Lad" userId="0ca18101c1a054c8" providerId="LiveId" clId="{7ACAE353-FB8B-4E8C-89D3-B0DFFD7839B5}" dt="2022-04-25T11:27:40.629" v="803" actId="20577"/>
          <ac:spMkLst>
            <pc:docMk/>
            <pc:sldMk cId="4239409232" sldId="283"/>
            <ac:spMk id="2" creationId="{3F3C0651-3EA5-429D-AC9D-9F198A84E64C}"/>
          </ac:spMkLst>
        </pc:spChg>
        <pc:spChg chg="add mod">
          <ac:chgData name="Sarita Lad" userId="0ca18101c1a054c8" providerId="LiveId" clId="{7ACAE353-FB8B-4E8C-89D3-B0DFFD7839B5}" dt="2022-04-25T11:28:24.056" v="804" actId="1076"/>
          <ac:spMkLst>
            <pc:docMk/>
            <pc:sldMk cId="4239409232" sldId="283"/>
            <ac:spMk id="4" creationId="{B4703632-67E9-4CA4-B10B-A119CDF606B8}"/>
          </ac:spMkLst>
        </pc:spChg>
        <pc:spChg chg="add mod">
          <ac:chgData name="Sarita Lad" userId="0ca18101c1a054c8" providerId="LiveId" clId="{7ACAE353-FB8B-4E8C-89D3-B0DFFD7839B5}" dt="2022-04-25T11:28:29.034" v="806" actId="1076"/>
          <ac:spMkLst>
            <pc:docMk/>
            <pc:sldMk cId="4239409232" sldId="283"/>
            <ac:spMk id="6" creationId="{E5BC0FE9-01C3-42DB-B8C1-DD31B0A1FE18}"/>
          </ac:spMkLst>
        </pc:spChg>
        <pc:spChg chg="add mod">
          <ac:chgData name="Sarita Lad" userId="0ca18101c1a054c8" providerId="LiveId" clId="{7ACAE353-FB8B-4E8C-89D3-B0DFFD7839B5}" dt="2022-04-25T11:28:44.464" v="809" actId="1076"/>
          <ac:spMkLst>
            <pc:docMk/>
            <pc:sldMk cId="4239409232" sldId="283"/>
            <ac:spMk id="8" creationId="{50F711B9-B487-4EC6-A39D-2F7677F3ED5C}"/>
          </ac:spMkLst>
        </pc:spChg>
      </pc:sldChg>
      <pc:sldChg chg="modSp new mod ord">
        <pc:chgData name="Sarita Lad" userId="0ca18101c1a054c8" providerId="LiveId" clId="{7ACAE353-FB8B-4E8C-89D3-B0DFFD7839B5}" dt="2022-04-25T11:08:23.769" v="666"/>
        <pc:sldMkLst>
          <pc:docMk/>
          <pc:sldMk cId="3526995743" sldId="284"/>
        </pc:sldMkLst>
        <pc:spChg chg="mod">
          <ac:chgData name="Sarita Lad" userId="0ca18101c1a054c8" providerId="LiveId" clId="{7ACAE353-FB8B-4E8C-89D3-B0DFFD7839B5}" dt="2022-04-25T11:08:15.235" v="665"/>
          <ac:spMkLst>
            <pc:docMk/>
            <pc:sldMk cId="3526995743" sldId="284"/>
            <ac:spMk id="2" creationId="{D4E622E6-C2F3-44DA-BFF1-85820440B91E}"/>
          </ac:spMkLst>
        </pc:spChg>
        <pc:spChg chg="mod">
          <ac:chgData name="Sarita Lad" userId="0ca18101c1a054c8" providerId="LiveId" clId="{7ACAE353-FB8B-4E8C-89D3-B0DFFD7839B5}" dt="2022-04-25T11:08:23.769" v="666"/>
          <ac:spMkLst>
            <pc:docMk/>
            <pc:sldMk cId="3526995743" sldId="284"/>
            <ac:spMk id="3" creationId="{8DFD0D7A-02B4-4EED-8A8C-6BF92761D8F4}"/>
          </ac:spMkLst>
        </pc:spChg>
      </pc:sldChg>
      <pc:sldChg chg="add">
        <pc:chgData name="Sarita Lad" userId="0ca18101c1a054c8" providerId="LiveId" clId="{7ACAE353-FB8B-4E8C-89D3-B0DFFD7839B5}" dt="2022-04-25T11:08:45.360" v="667"/>
        <pc:sldMkLst>
          <pc:docMk/>
          <pc:sldMk cId="200134535" sldId="285"/>
        </pc:sldMkLst>
      </pc:sldChg>
      <pc:sldChg chg="add">
        <pc:chgData name="Sarita Lad" userId="0ca18101c1a054c8" providerId="LiveId" clId="{7ACAE353-FB8B-4E8C-89D3-B0DFFD7839B5}" dt="2022-04-25T11:09:10.414" v="668"/>
        <pc:sldMkLst>
          <pc:docMk/>
          <pc:sldMk cId="1947663124" sldId="286"/>
        </pc:sldMkLst>
      </pc:sldChg>
      <pc:sldChg chg="add">
        <pc:chgData name="Sarita Lad" userId="0ca18101c1a054c8" providerId="LiveId" clId="{7ACAE353-FB8B-4E8C-89D3-B0DFFD7839B5}" dt="2022-04-25T11:09:26.383" v="669"/>
        <pc:sldMkLst>
          <pc:docMk/>
          <pc:sldMk cId="3113969711" sldId="287"/>
        </pc:sldMkLst>
      </pc:sldChg>
      <pc:sldChg chg="add">
        <pc:chgData name="Sarita Lad" userId="0ca18101c1a054c8" providerId="LiveId" clId="{7ACAE353-FB8B-4E8C-89D3-B0DFFD7839B5}" dt="2022-04-25T11:09:34.204" v="670"/>
        <pc:sldMkLst>
          <pc:docMk/>
          <pc:sldMk cId="1580679019" sldId="288"/>
        </pc:sldMkLst>
      </pc:sldChg>
      <pc:sldChg chg="add">
        <pc:chgData name="Sarita Lad" userId="0ca18101c1a054c8" providerId="LiveId" clId="{7ACAE353-FB8B-4E8C-89D3-B0DFFD7839B5}" dt="2022-04-25T11:09:44.845" v="671"/>
        <pc:sldMkLst>
          <pc:docMk/>
          <pc:sldMk cId="1627260868" sldId="289"/>
        </pc:sldMkLst>
      </pc:sldChg>
      <pc:sldChg chg="add">
        <pc:chgData name="Sarita Lad" userId="0ca18101c1a054c8" providerId="LiveId" clId="{7ACAE353-FB8B-4E8C-89D3-B0DFFD7839B5}" dt="2022-04-25T11:10:21.408" v="672"/>
        <pc:sldMkLst>
          <pc:docMk/>
          <pc:sldMk cId="3451464090" sldId="290"/>
        </pc:sldMkLst>
      </pc:sldChg>
      <pc:sldChg chg="add">
        <pc:chgData name="Sarita Lad" userId="0ca18101c1a054c8" providerId="LiveId" clId="{7ACAE353-FB8B-4E8C-89D3-B0DFFD7839B5}" dt="2022-04-25T11:10:33.337" v="673"/>
        <pc:sldMkLst>
          <pc:docMk/>
          <pc:sldMk cId="1160760861" sldId="291"/>
        </pc:sldMkLst>
      </pc:sldChg>
      <pc:sldChg chg="add">
        <pc:chgData name="Sarita Lad" userId="0ca18101c1a054c8" providerId="LiveId" clId="{7ACAE353-FB8B-4E8C-89D3-B0DFFD7839B5}" dt="2022-04-25T11:10:42.825" v="674"/>
        <pc:sldMkLst>
          <pc:docMk/>
          <pc:sldMk cId="3432431691" sldId="292"/>
        </pc:sldMkLst>
      </pc:sldChg>
      <pc:sldChg chg="add">
        <pc:chgData name="Sarita Lad" userId="0ca18101c1a054c8" providerId="LiveId" clId="{7ACAE353-FB8B-4E8C-89D3-B0DFFD7839B5}" dt="2022-04-25T11:10:56.913" v="675"/>
        <pc:sldMkLst>
          <pc:docMk/>
          <pc:sldMk cId="1270675655" sldId="293"/>
        </pc:sldMkLst>
      </pc:sldChg>
      <pc:sldChg chg="add">
        <pc:chgData name="Sarita Lad" userId="0ca18101c1a054c8" providerId="LiveId" clId="{7ACAE353-FB8B-4E8C-89D3-B0DFFD7839B5}" dt="2022-04-25T11:11:07.695" v="676"/>
        <pc:sldMkLst>
          <pc:docMk/>
          <pc:sldMk cId="1583689814" sldId="294"/>
        </pc:sldMkLst>
      </pc:sldChg>
      <pc:sldChg chg="add">
        <pc:chgData name="Sarita Lad" userId="0ca18101c1a054c8" providerId="LiveId" clId="{7ACAE353-FB8B-4E8C-89D3-B0DFFD7839B5}" dt="2022-04-25T11:11:21.529" v="677"/>
        <pc:sldMkLst>
          <pc:docMk/>
          <pc:sldMk cId="3076771090" sldId="295"/>
        </pc:sldMkLst>
      </pc:sldChg>
      <pc:sldChg chg="add">
        <pc:chgData name="Sarita Lad" userId="0ca18101c1a054c8" providerId="LiveId" clId="{7ACAE353-FB8B-4E8C-89D3-B0DFFD7839B5}" dt="2022-04-25T11:11:28.750" v="678"/>
        <pc:sldMkLst>
          <pc:docMk/>
          <pc:sldMk cId="2042983404" sldId="296"/>
        </pc:sldMkLst>
      </pc:sldChg>
      <pc:sldChg chg="add">
        <pc:chgData name="Sarita Lad" userId="0ca18101c1a054c8" providerId="LiveId" clId="{7ACAE353-FB8B-4E8C-89D3-B0DFFD7839B5}" dt="2022-04-25T11:11:36.456" v="679"/>
        <pc:sldMkLst>
          <pc:docMk/>
          <pc:sldMk cId="165233423" sldId="297"/>
        </pc:sldMkLst>
      </pc:sldChg>
      <pc:sldChg chg="add">
        <pc:chgData name="Sarita Lad" userId="0ca18101c1a054c8" providerId="LiveId" clId="{7ACAE353-FB8B-4E8C-89D3-B0DFFD7839B5}" dt="2022-04-25T11:11:46.053" v="680"/>
        <pc:sldMkLst>
          <pc:docMk/>
          <pc:sldMk cId="2190301990" sldId="298"/>
        </pc:sldMkLst>
      </pc:sldChg>
      <pc:sldChg chg="add">
        <pc:chgData name="Sarita Lad" userId="0ca18101c1a054c8" providerId="LiveId" clId="{7ACAE353-FB8B-4E8C-89D3-B0DFFD7839B5}" dt="2022-04-25T11:11:54.361" v="681"/>
        <pc:sldMkLst>
          <pc:docMk/>
          <pc:sldMk cId="728991440" sldId="299"/>
        </pc:sldMkLst>
      </pc:sldChg>
      <pc:sldChg chg="modSp new mod">
        <pc:chgData name="Sarita Lad" userId="0ca18101c1a054c8" providerId="LiveId" clId="{7ACAE353-FB8B-4E8C-89D3-B0DFFD7839B5}" dt="2022-04-25T11:15:41.687" v="702" actId="20577"/>
        <pc:sldMkLst>
          <pc:docMk/>
          <pc:sldMk cId="663543470" sldId="300"/>
        </pc:sldMkLst>
        <pc:spChg chg="mod">
          <ac:chgData name="Sarita Lad" userId="0ca18101c1a054c8" providerId="LiveId" clId="{7ACAE353-FB8B-4E8C-89D3-B0DFFD7839B5}" dt="2022-04-25T11:15:36.124" v="692" actId="20577"/>
          <ac:spMkLst>
            <pc:docMk/>
            <pc:sldMk cId="663543470" sldId="300"/>
            <ac:spMk id="2" creationId="{BE3591FE-9DF8-4B60-977E-BC5E40CFE42C}"/>
          </ac:spMkLst>
        </pc:spChg>
        <pc:spChg chg="mod">
          <ac:chgData name="Sarita Lad" userId="0ca18101c1a054c8" providerId="LiveId" clId="{7ACAE353-FB8B-4E8C-89D3-B0DFFD7839B5}" dt="2022-04-25T11:15:41.687" v="702" actId="20577"/>
          <ac:spMkLst>
            <pc:docMk/>
            <pc:sldMk cId="663543470" sldId="300"/>
            <ac:spMk id="3" creationId="{915D27AE-75A9-49F7-B1BB-AEE8C8F08D08}"/>
          </ac:spMkLst>
        </pc:spChg>
      </pc:sldChg>
      <pc:sldChg chg="modSp add mod">
        <pc:chgData name="Sarita Lad" userId="0ca18101c1a054c8" providerId="LiveId" clId="{7ACAE353-FB8B-4E8C-89D3-B0DFFD7839B5}" dt="2022-04-25T11:17:02.971" v="708" actId="113"/>
        <pc:sldMkLst>
          <pc:docMk/>
          <pc:sldMk cId="1416526633" sldId="301"/>
        </pc:sldMkLst>
        <pc:spChg chg="mod">
          <ac:chgData name="Sarita Lad" userId="0ca18101c1a054c8" providerId="LiveId" clId="{7ACAE353-FB8B-4E8C-89D3-B0DFFD7839B5}" dt="2022-04-25T11:17:02.971" v="708" actId="113"/>
          <ac:spMkLst>
            <pc:docMk/>
            <pc:sldMk cId="1416526633" sldId="301"/>
            <ac:spMk id="2" creationId="{426EEFDC-790E-4E47-A515-1EBCF1F2F2CD}"/>
          </ac:spMkLst>
        </pc:spChg>
      </pc:sldChg>
      <pc:sldChg chg="add del">
        <pc:chgData name="Sarita Lad" userId="0ca18101c1a054c8" providerId="LiveId" clId="{7ACAE353-FB8B-4E8C-89D3-B0DFFD7839B5}" dt="2022-04-25T11:20:01.464" v="729" actId="2696"/>
        <pc:sldMkLst>
          <pc:docMk/>
          <pc:sldMk cId="4126815829" sldId="302"/>
        </pc:sldMkLst>
      </pc:sldChg>
      <pc:sldChg chg="modSp add mod">
        <pc:chgData name="Sarita Lad" userId="0ca18101c1a054c8" providerId="LiveId" clId="{7ACAE353-FB8B-4E8C-89D3-B0DFFD7839B5}" dt="2022-04-25T11:18:00.820" v="721" actId="14100"/>
        <pc:sldMkLst>
          <pc:docMk/>
          <pc:sldMk cId="3985378571" sldId="303"/>
        </pc:sldMkLst>
        <pc:spChg chg="mod">
          <ac:chgData name="Sarita Lad" userId="0ca18101c1a054c8" providerId="LiveId" clId="{7ACAE353-FB8B-4E8C-89D3-B0DFFD7839B5}" dt="2022-04-25T11:18:00.820" v="721" actId="14100"/>
          <ac:spMkLst>
            <pc:docMk/>
            <pc:sldMk cId="3985378571" sldId="303"/>
            <ac:spMk id="6" creationId="{1FCC7DCA-B6C9-4471-AB54-3727B2B1138E}"/>
          </ac:spMkLst>
        </pc:spChg>
        <pc:spChg chg="mod">
          <ac:chgData name="Sarita Lad" userId="0ca18101c1a054c8" providerId="LiveId" clId="{7ACAE353-FB8B-4E8C-89D3-B0DFFD7839B5}" dt="2022-04-25T11:17:42.575" v="717" actId="255"/>
          <ac:spMkLst>
            <pc:docMk/>
            <pc:sldMk cId="3985378571" sldId="303"/>
            <ac:spMk id="16" creationId="{C110FDCF-2EC3-46D4-A98B-824D58833898}"/>
          </ac:spMkLst>
        </pc:spChg>
      </pc:sldChg>
      <pc:sldChg chg="add del">
        <pc:chgData name="Sarita Lad" userId="0ca18101c1a054c8" providerId="LiveId" clId="{7ACAE353-FB8B-4E8C-89D3-B0DFFD7839B5}" dt="2022-04-25T11:20:15.453" v="730" actId="2696"/>
        <pc:sldMkLst>
          <pc:docMk/>
          <pc:sldMk cId="1088435498" sldId="304"/>
        </pc:sldMkLst>
      </pc:sldChg>
      <pc:sldChg chg="modSp add mod">
        <pc:chgData name="Sarita Lad" userId="0ca18101c1a054c8" providerId="LiveId" clId="{7ACAE353-FB8B-4E8C-89D3-B0DFFD7839B5}" dt="2022-04-25T11:18:58.498" v="728" actId="1076"/>
        <pc:sldMkLst>
          <pc:docMk/>
          <pc:sldMk cId="1370047860" sldId="305"/>
        </pc:sldMkLst>
        <pc:spChg chg="mod">
          <ac:chgData name="Sarita Lad" userId="0ca18101c1a054c8" providerId="LiveId" clId="{7ACAE353-FB8B-4E8C-89D3-B0DFFD7839B5}" dt="2022-04-25T11:18:36.128" v="725" actId="255"/>
          <ac:spMkLst>
            <pc:docMk/>
            <pc:sldMk cId="1370047860" sldId="305"/>
            <ac:spMk id="5" creationId="{E88FC7BE-1080-4B37-BE06-EDE5155A87A8}"/>
          </ac:spMkLst>
        </pc:spChg>
        <pc:spChg chg="mod">
          <ac:chgData name="Sarita Lad" userId="0ca18101c1a054c8" providerId="LiveId" clId="{7ACAE353-FB8B-4E8C-89D3-B0DFFD7839B5}" dt="2022-04-25T11:18:58.498" v="728" actId="1076"/>
          <ac:spMkLst>
            <pc:docMk/>
            <pc:sldMk cId="1370047860" sldId="305"/>
            <ac:spMk id="6" creationId="{FEC247CA-62C8-45B2-8DF9-838A341D344E}"/>
          </ac:spMkLst>
        </pc:spChg>
      </pc:sldChg>
      <pc:sldChg chg="addSp delSp modSp new mod">
        <pc:chgData name="Sarita Lad" userId="0ca18101c1a054c8" providerId="LiveId" clId="{7ACAE353-FB8B-4E8C-89D3-B0DFFD7839B5}" dt="2022-04-25T11:25:23.601" v="773" actId="1076"/>
        <pc:sldMkLst>
          <pc:docMk/>
          <pc:sldMk cId="1056128777" sldId="306"/>
        </pc:sldMkLst>
        <pc:spChg chg="mod">
          <ac:chgData name="Sarita Lad" userId="0ca18101c1a054c8" providerId="LiveId" clId="{7ACAE353-FB8B-4E8C-89D3-B0DFFD7839B5}" dt="2022-04-25T11:21:39.202" v="738"/>
          <ac:spMkLst>
            <pc:docMk/>
            <pc:sldMk cId="1056128777" sldId="306"/>
            <ac:spMk id="2" creationId="{416C61A8-DAEF-48FB-AB4E-E2067BEA2B50}"/>
          </ac:spMkLst>
        </pc:spChg>
        <pc:spChg chg="add mod">
          <ac:chgData name="Sarita Lad" userId="0ca18101c1a054c8" providerId="LiveId" clId="{7ACAE353-FB8B-4E8C-89D3-B0DFFD7839B5}" dt="2022-04-25T11:22:11.544" v="742" actId="6549"/>
          <ac:spMkLst>
            <pc:docMk/>
            <pc:sldMk cId="1056128777" sldId="306"/>
            <ac:spMk id="3" creationId="{7BC45F4B-D5C4-4EEA-94BB-5A7976BC1593}"/>
          </ac:spMkLst>
        </pc:spChg>
        <pc:spChg chg="add mod">
          <ac:chgData name="Sarita Lad" userId="0ca18101c1a054c8" providerId="LiveId" clId="{7ACAE353-FB8B-4E8C-89D3-B0DFFD7839B5}" dt="2022-04-25T11:22:36.266" v="744" actId="1076"/>
          <ac:spMkLst>
            <pc:docMk/>
            <pc:sldMk cId="1056128777" sldId="306"/>
            <ac:spMk id="5" creationId="{F8F40837-32AF-447A-BED6-363C95762E2C}"/>
          </ac:spMkLst>
        </pc:spChg>
        <pc:spChg chg="add mod">
          <ac:chgData name="Sarita Lad" userId="0ca18101c1a054c8" providerId="LiveId" clId="{7ACAE353-FB8B-4E8C-89D3-B0DFFD7839B5}" dt="2022-04-25T11:25:18.561" v="772" actId="1076"/>
          <ac:spMkLst>
            <pc:docMk/>
            <pc:sldMk cId="1056128777" sldId="306"/>
            <ac:spMk id="7" creationId="{29E83599-DDE0-4922-BA1A-882478DCF338}"/>
          </ac:spMkLst>
        </pc:spChg>
        <pc:spChg chg="add del mod">
          <ac:chgData name="Sarita Lad" userId="0ca18101c1a054c8" providerId="LiveId" clId="{7ACAE353-FB8B-4E8C-89D3-B0DFFD7839B5}" dt="2022-04-25T11:24:11.588" v="755" actId="478"/>
          <ac:spMkLst>
            <pc:docMk/>
            <pc:sldMk cId="1056128777" sldId="306"/>
            <ac:spMk id="8" creationId="{FE9159D1-9BBE-47B1-86D4-DD3174A8D9AD}"/>
          </ac:spMkLst>
        </pc:spChg>
        <pc:spChg chg="add mod">
          <ac:chgData name="Sarita Lad" userId="0ca18101c1a054c8" providerId="LiveId" clId="{7ACAE353-FB8B-4E8C-89D3-B0DFFD7839B5}" dt="2022-04-25T11:24:21.570" v="758" actId="14100"/>
          <ac:spMkLst>
            <pc:docMk/>
            <pc:sldMk cId="1056128777" sldId="306"/>
            <ac:spMk id="10" creationId="{F8116901-812F-4BB2-85BF-EFAD5706EC36}"/>
          </ac:spMkLst>
        </pc:spChg>
        <pc:spChg chg="add mod">
          <ac:chgData name="Sarita Lad" userId="0ca18101c1a054c8" providerId="LiveId" clId="{7ACAE353-FB8B-4E8C-89D3-B0DFFD7839B5}" dt="2022-04-25T11:25:23.601" v="773" actId="1076"/>
          <ac:spMkLst>
            <pc:docMk/>
            <pc:sldMk cId="1056128777" sldId="306"/>
            <ac:spMk id="13" creationId="{5454AC56-7E45-46E0-9E9D-BC6FDFEB5C4A}"/>
          </ac:spMkLst>
        </pc:spChg>
        <pc:graphicFrameChg chg="add del mod">
          <ac:chgData name="Sarita Lad" userId="0ca18101c1a054c8" providerId="LiveId" clId="{7ACAE353-FB8B-4E8C-89D3-B0DFFD7839B5}" dt="2022-04-25T11:24:40.045" v="762"/>
          <ac:graphicFrameMkLst>
            <pc:docMk/>
            <pc:sldMk cId="1056128777" sldId="306"/>
            <ac:graphicFrameMk id="11" creationId="{4D0E1389-F5B9-4978-AF7A-3A4FEC0F0051}"/>
          </ac:graphicFrameMkLst>
        </pc:graphicFrameChg>
      </pc:sldChg>
      <pc:sldChg chg="addSp delSp modSp new mod ord">
        <pc:chgData name="Sarita Lad" userId="0ca18101c1a054c8" providerId="LiveId" clId="{7ACAE353-FB8B-4E8C-89D3-B0DFFD7839B5}" dt="2022-04-25T11:55:31.414" v="842" actId="1076"/>
        <pc:sldMkLst>
          <pc:docMk/>
          <pc:sldMk cId="544227532" sldId="307"/>
        </pc:sldMkLst>
        <pc:spChg chg="mod">
          <ac:chgData name="Sarita Lad" userId="0ca18101c1a054c8" providerId="LiveId" clId="{7ACAE353-FB8B-4E8C-89D3-B0DFFD7839B5}" dt="2022-04-25T11:43:14.526" v="826"/>
          <ac:spMkLst>
            <pc:docMk/>
            <pc:sldMk cId="544227532" sldId="307"/>
            <ac:spMk id="2" creationId="{58F1F591-B1BD-49AD-9D32-3D2DE6EADF1E}"/>
          </ac:spMkLst>
        </pc:spChg>
        <pc:spChg chg="add mod">
          <ac:chgData name="Sarita Lad" userId="0ca18101c1a054c8" providerId="LiveId" clId="{7ACAE353-FB8B-4E8C-89D3-B0DFFD7839B5}" dt="2022-04-25T11:44:14.655" v="832" actId="1076"/>
          <ac:spMkLst>
            <pc:docMk/>
            <pc:sldMk cId="544227532" sldId="307"/>
            <ac:spMk id="3" creationId="{5CBCC80F-7CFC-4A99-929F-A051FD8B5FCA}"/>
          </ac:spMkLst>
        </pc:spChg>
        <pc:picChg chg="add del mod">
          <ac:chgData name="Sarita Lad" userId="0ca18101c1a054c8" providerId="LiveId" clId="{7ACAE353-FB8B-4E8C-89D3-B0DFFD7839B5}" dt="2022-04-25T11:55:24.816" v="840" actId="478"/>
          <ac:picMkLst>
            <pc:docMk/>
            <pc:sldMk cId="544227532" sldId="307"/>
            <ac:picMk id="5" creationId="{ABE2C63F-939E-4574-900F-CF0EC75B3B23}"/>
          </ac:picMkLst>
        </pc:picChg>
        <pc:picChg chg="add del mod">
          <ac:chgData name="Sarita Lad" userId="0ca18101c1a054c8" providerId="LiveId" clId="{7ACAE353-FB8B-4E8C-89D3-B0DFFD7839B5}" dt="2022-04-25T11:53:40.440" v="837" actId="478"/>
          <ac:picMkLst>
            <pc:docMk/>
            <pc:sldMk cId="544227532" sldId="307"/>
            <ac:picMk id="7" creationId="{7604751D-F839-4F39-9E55-0866F5802728}"/>
          </ac:picMkLst>
        </pc:picChg>
        <pc:picChg chg="add mod">
          <ac:chgData name="Sarita Lad" userId="0ca18101c1a054c8" providerId="LiveId" clId="{7ACAE353-FB8B-4E8C-89D3-B0DFFD7839B5}" dt="2022-04-25T11:54:09.366" v="839" actId="1076"/>
          <ac:picMkLst>
            <pc:docMk/>
            <pc:sldMk cId="544227532" sldId="307"/>
            <ac:picMk id="9" creationId="{45D1A655-1170-47DF-8671-AC0DC97BE943}"/>
          </ac:picMkLst>
        </pc:picChg>
        <pc:picChg chg="add mod">
          <ac:chgData name="Sarita Lad" userId="0ca18101c1a054c8" providerId="LiveId" clId="{7ACAE353-FB8B-4E8C-89D3-B0DFFD7839B5}" dt="2022-04-25T11:55:31.414" v="842" actId="1076"/>
          <ac:picMkLst>
            <pc:docMk/>
            <pc:sldMk cId="544227532" sldId="307"/>
            <ac:picMk id="11" creationId="{4C24F51F-5635-4769-9BFA-EAE3EBC9FA79}"/>
          </ac:picMkLst>
        </pc:picChg>
      </pc:sldChg>
      <pc:sldChg chg="modSp new mod">
        <pc:chgData name="Sarita Lad" userId="0ca18101c1a054c8" providerId="LiveId" clId="{7ACAE353-FB8B-4E8C-89D3-B0DFFD7839B5}" dt="2022-04-25T11:32:54.410" v="813"/>
        <pc:sldMkLst>
          <pc:docMk/>
          <pc:sldMk cId="2435426441" sldId="308"/>
        </pc:sldMkLst>
        <pc:spChg chg="mod">
          <ac:chgData name="Sarita Lad" userId="0ca18101c1a054c8" providerId="LiveId" clId="{7ACAE353-FB8B-4E8C-89D3-B0DFFD7839B5}" dt="2022-04-25T11:32:43.514" v="812"/>
          <ac:spMkLst>
            <pc:docMk/>
            <pc:sldMk cId="2435426441" sldId="308"/>
            <ac:spMk id="2" creationId="{6F896E7C-A3D5-49CA-B8F5-4AEEC9ED2151}"/>
          </ac:spMkLst>
        </pc:spChg>
        <pc:spChg chg="mod">
          <ac:chgData name="Sarita Lad" userId="0ca18101c1a054c8" providerId="LiveId" clId="{7ACAE353-FB8B-4E8C-89D3-B0DFFD7839B5}" dt="2022-04-25T11:32:54.410" v="813"/>
          <ac:spMkLst>
            <pc:docMk/>
            <pc:sldMk cId="2435426441" sldId="308"/>
            <ac:spMk id="3" creationId="{CE844C3A-BF10-4A90-8EE5-7AF649A63FBA}"/>
          </ac:spMkLst>
        </pc:spChg>
      </pc:sldChg>
      <pc:sldChg chg="add">
        <pc:chgData name="Sarita Lad" userId="0ca18101c1a054c8" providerId="LiveId" clId="{7ACAE353-FB8B-4E8C-89D3-B0DFFD7839B5}" dt="2022-04-25T11:34:37.792" v="816"/>
        <pc:sldMkLst>
          <pc:docMk/>
          <pc:sldMk cId="4041063630" sldId="309"/>
        </pc:sldMkLst>
      </pc:sldChg>
      <pc:sldChg chg="add">
        <pc:chgData name="Sarita Lad" userId="0ca18101c1a054c8" providerId="LiveId" clId="{7ACAE353-FB8B-4E8C-89D3-B0DFFD7839B5}" dt="2022-04-25T11:34:51.397" v="817"/>
        <pc:sldMkLst>
          <pc:docMk/>
          <pc:sldMk cId="3570347136" sldId="310"/>
        </pc:sldMkLst>
      </pc:sldChg>
      <pc:sldChg chg="add">
        <pc:chgData name="Sarita Lad" userId="0ca18101c1a054c8" providerId="LiveId" clId="{7ACAE353-FB8B-4E8C-89D3-B0DFFD7839B5}" dt="2022-04-25T11:35:00.014" v="818"/>
        <pc:sldMkLst>
          <pc:docMk/>
          <pc:sldMk cId="980170712" sldId="311"/>
        </pc:sldMkLst>
      </pc:sldChg>
      <pc:sldChg chg="add">
        <pc:chgData name="Sarita Lad" userId="0ca18101c1a054c8" providerId="LiveId" clId="{7ACAE353-FB8B-4E8C-89D3-B0DFFD7839B5}" dt="2022-04-25T11:35:12.012" v="819"/>
        <pc:sldMkLst>
          <pc:docMk/>
          <pc:sldMk cId="3304829034" sldId="312"/>
        </pc:sldMkLst>
      </pc:sldChg>
      <pc:sldChg chg="add">
        <pc:chgData name="Sarita Lad" userId="0ca18101c1a054c8" providerId="LiveId" clId="{7ACAE353-FB8B-4E8C-89D3-B0DFFD7839B5}" dt="2022-04-25T11:35:20.235" v="820"/>
        <pc:sldMkLst>
          <pc:docMk/>
          <pc:sldMk cId="3365181577" sldId="313"/>
        </pc:sldMkLst>
      </pc:sldChg>
      <pc:sldChg chg="add">
        <pc:chgData name="Sarita Lad" userId="0ca18101c1a054c8" providerId="LiveId" clId="{7ACAE353-FB8B-4E8C-89D3-B0DFFD7839B5}" dt="2022-04-25T11:35:44.195" v="821"/>
        <pc:sldMkLst>
          <pc:docMk/>
          <pc:sldMk cId="1897580801" sldId="314"/>
        </pc:sldMkLst>
      </pc:sldChg>
      <pc:sldChg chg="add">
        <pc:chgData name="Sarita Lad" userId="0ca18101c1a054c8" providerId="LiveId" clId="{7ACAE353-FB8B-4E8C-89D3-B0DFFD7839B5}" dt="2022-04-25T11:35:51.238" v="822"/>
        <pc:sldMkLst>
          <pc:docMk/>
          <pc:sldMk cId="2532017899" sldId="315"/>
        </pc:sldMkLst>
      </pc:sldChg>
      <pc:sldChg chg="modSp add mod">
        <pc:chgData name="Sarita Lad" userId="0ca18101c1a054c8" providerId="LiveId" clId="{7ACAE353-FB8B-4E8C-89D3-B0DFFD7839B5}" dt="2022-04-25T11:37:02.245" v="825" actId="27636"/>
        <pc:sldMkLst>
          <pc:docMk/>
          <pc:sldMk cId="2818855821" sldId="316"/>
        </pc:sldMkLst>
        <pc:spChg chg="mod">
          <ac:chgData name="Sarita Lad" userId="0ca18101c1a054c8" providerId="LiveId" clId="{7ACAE353-FB8B-4E8C-89D3-B0DFFD7839B5}" dt="2022-04-25T11:37:02.245" v="825" actId="27636"/>
          <ac:spMkLst>
            <pc:docMk/>
            <pc:sldMk cId="2818855821" sldId="316"/>
            <ac:spMk id="5" creationId="{09A3AABB-4668-4360-89B7-5F59108D648F}"/>
          </ac:spMkLst>
        </pc:spChg>
      </pc:sldChg>
      <pc:sldChg chg="add del">
        <pc:chgData name="Sarita Lad" userId="0ca18101c1a054c8" providerId="LiveId" clId="{7ACAE353-FB8B-4E8C-89D3-B0DFFD7839B5}" dt="2022-04-25T11:57:39.475" v="844" actId="2890"/>
        <pc:sldMkLst>
          <pc:docMk/>
          <pc:sldMk cId="445116165" sldId="317"/>
        </pc:sldMkLst>
      </pc:sldChg>
      <pc:sldChg chg="addSp delSp modSp new mod">
        <pc:chgData name="Sarita Lad" userId="0ca18101c1a054c8" providerId="LiveId" clId="{7ACAE353-FB8B-4E8C-89D3-B0DFFD7839B5}" dt="2022-04-25T12:01:04.482" v="868" actId="22"/>
        <pc:sldMkLst>
          <pc:docMk/>
          <pc:sldMk cId="789104835" sldId="317"/>
        </pc:sldMkLst>
        <pc:spChg chg="mod">
          <ac:chgData name="Sarita Lad" userId="0ca18101c1a054c8" providerId="LiveId" clId="{7ACAE353-FB8B-4E8C-89D3-B0DFFD7839B5}" dt="2022-04-25T11:58:06.462" v="847" actId="14100"/>
          <ac:spMkLst>
            <pc:docMk/>
            <pc:sldMk cId="789104835" sldId="317"/>
            <ac:spMk id="2" creationId="{A4C907EB-2365-4222-9CB8-D0AB6AAF243B}"/>
          </ac:spMkLst>
        </pc:spChg>
        <pc:spChg chg="add mod">
          <ac:chgData name="Sarita Lad" userId="0ca18101c1a054c8" providerId="LiveId" clId="{7ACAE353-FB8B-4E8C-89D3-B0DFFD7839B5}" dt="2022-04-25T11:58:52.389" v="855" actId="1076"/>
          <ac:spMkLst>
            <pc:docMk/>
            <pc:sldMk cId="789104835" sldId="317"/>
            <ac:spMk id="3" creationId="{477649D3-0232-4AA8-AA54-466232397FDE}"/>
          </ac:spMkLst>
        </pc:spChg>
        <pc:spChg chg="add del">
          <ac:chgData name="Sarita Lad" userId="0ca18101c1a054c8" providerId="LiveId" clId="{7ACAE353-FB8B-4E8C-89D3-B0DFFD7839B5}" dt="2022-04-25T11:59:27.533" v="857"/>
          <ac:spMkLst>
            <pc:docMk/>
            <pc:sldMk cId="789104835" sldId="317"/>
            <ac:spMk id="4" creationId="{16790DDF-DEF9-43AA-92F4-E8AD9CD2B6D0}"/>
          </ac:spMkLst>
        </pc:spChg>
        <pc:spChg chg="add mod">
          <ac:chgData name="Sarita Lad" userId="0ca18101c1a054c8" providerId="LiveId" clId="{7ACAE353-FB8B-4E8C-89D3-B0DFFD7839B5}" dt="2022-04-25T11:59:39.514" v="862" actId="255"/>
          <ac:spMkLst>
            <pc:docMk/>
            <pc:sldMk cId="789104835" sldId="317"/>
            <ac:spMk id="6" creationId="{A785CE49-C2C3-45D3-B898-DFCFAB5FCD57}"/>
          </ac:spMkLst>
        </pc:spChg>
        <pc:spChg chg="add mod">
          <ac:chgData name="Sarita Lad" userId="0ca18101c1a054c8" providerId="LiveId" clId="{7ACAE353-FB8B-4E8C-89D3-B0DFFD7839B5}" dt="2022-04-25T11:59:55.214" v="864" actId="1076"/>
          <ac:spMkLst>
            <pc:docMk/>
            <pc:sldMk cId="789104835" sldId="317"/>
            <ac:spMk id="8" creationId="{E68FDC18-1ECF-4FC7-88EF-D29803562615}"/>
          </ac:spMkLst>
        </pc:spChg>
        <pc:spChg chg="add mod">
          <ac:chgData name="Sarita Lad" userId="0ca18101c1a054c8" providerId="LiveId" clId="{7ACAE353-FB8B-4E8C-89D3-B0DFFD7839B5}" dt="2022-04-25T12:00:11.150" v="866" actId="1076"/>
          <ac:spMkLst>
            <pc:docMk/>
            <pc:sldMk cId="789104835" sldId="317"/>
            <ac:spMk id="10" creationId="{5AA5705B-AC4F-43D0-B6A0-313806861CD1}"/>
          </ac:spMkLst>
        </pc:spChg>
        <pc:spChg chg="add del">
          <ac:chgData name="Sarita Lad" userId="0ca18101c1a054c8" providerId="LiveId" clId="{7ACAE353-FB8B-4E8C-89D3-B0DFFD7839B5}" dt="2022-04-25T12:01:04.482" v="868" actId="22"/>
          <ac:spMkLst>
            <pc:docMk/>
            <pc:sldMk cId="789104835" sldId="317"/>
            <ac:spMk id="12" creationId="{786B2C46-336F-4AD9-ACBA-E8FB8D513603}"/>
          </ac:spMkLst>
        </pc:spChg>
      </pc:sldChg>
      <pc:sldChg chg="addSp delSp modSp new mod">
        <pc:chgData name="Sarita Lad" userId="0ca18101c1a054c8" providerId="LiveId" clId="{7ACAE353-FB8B-4E8C-89D3-B0DFFD7839B5}" dt="2022-04-25T12:02:23.334" v="890" actId="1076"/>
        <pc:sldMkLst>
          <pc:docMk/>
          <pc:sldMk cId="2390518714" sldId="318"/>
        </pc:sldMkLst>
        <pc:spChg chg="mod">
          <ac:chgData name="Sarita Lad" userId="0ca18101c1a054c8" providerId="LiveId" clId="{7ACAE353-FB8B-4E8C-89D3-B0DFFD7839B5}" dt="2022-04-25T12:01:32.061" v="883" actId="14100"/>
          <ac:spMkLst>
            <pc:docMk/>
            <pc:sldMk cId="2390518714" sldId="318"/>
            <ac:spMk id="2" creationId="{6B59E34B-59AC-4FAC-B7D5-9637D4F99C8D}"/>
          </ac:spMkLst>
        </pc:spChg>
        <pc:spChg chg="add del">
          <ac:chgData name="Sarita Lad" userId="0ca18101c1a054c8" providerId="LiveId" clId="{7ACAE353-FB8B-4E8C-89D3-B0DFFD7839B5}" dt="2022-04-25T12:01:13.330" v="871" actId="22"/>
          <ac:spMkLst>
            <pc:docMk/>
            <pc:sldMk cId="2390518714" sldId="318"/>
            <ac:spMk id="4" creationId="{337A432F-A043-46FD-B0F6-42F3C5E5F4BE}"/>
          </ac:spMkLst>
        </pc:spChg>
        <pc:spChg chg="add mod">
          <ac:chgData name="Sarita Lad" userId="0ca18101c1a054c8" providerId="LiveId" clId="{7ACAE353-FB8B-4E8C-89D3-B0DFFD7839B5}" dt="2022-04-25T12:01:36.517" v="884" actId="1076"/>
          <ac:spMkLst>
            <pc:docMk/>
            <pc:sldMk cId="2390518714" sldId="318"/>
            <ac:spMk id="6" creationId="{CFE11798-C6BE-4A88-BA3E-5267B6CDCFB5}"/>
          </ac:spMkLst>
        </pc:spChg>
        <pc:spChg chg="add mod">
          <ac:chgData name="Sarita Lad" userId="0ca18101c1a054c8" providerId="LiveId" clId="{7ACAE353-FB8B-4E8C-89D3-B0DFFD7839B5}" dt="2022-04-25T12:01:56.158" v="886" actId="1076"/>
          <ac:spMkLst>
            <pc:docMk/>
            <pc:sldMk cId="2390518714" sldId="318"/>
            <ac:spMk id="8" creationId="{6283ADE1-999B-4383-98E3-0B1C9FE4D624}"/>
          </ac:spMkLst>
        </pc:spChg>
        <pc:spChg chg="add mod">
          <ac:chgData name="Sarita Lad" userId="0ca18101c1a054c8" providerId="LiveId" clId="{7ACAE353-FB8B-4E8C-89D3-B0DFFD7839B5}" dt="2022-04-25T12:02:09.222" v="888" actId="1076"/>
          <ac:spMkLst>
            <pc:docMk/>
            <pc:sldMk cId="2390518714" sldId="318"/>
            <ac:spMk id="10" creationId="{B67013ED-E379-44C5-89F8-1F00A3C5B4ED}"/>
          </ac:spMkLst>
        </pc:spChg>
        <pc:spChg chg="add mod">
          <ac:chgData name="Sarita Lad" userId="0ca18101c1a054c8" providerId="LiveId" clId="{7ACAE353-FB8B-4E8C-89D3-B0DFFD7839B5}" dt="2022-04-25T12:02:23.334" v="890" actId="1076"/>
          <ac:spMkLst>
            <pc:docMk/>
            <pc:sldMk cId="2390518714" sldId="318"/>
            <ac:spMk id="12" creationId="{BE6C6524-56C3-422F-A584-C49C97C64F3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api/core/Component"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a-typical-angular-application"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a-typical-angular-application"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ktutorialshub.com/angular/angular-input-output-eventemitter/" TargetMode="External"/><Relationship Id="rId2" Type="http://schemas.openxmlformats.org/officeDocument/2006/relationships/hyperlink" Target="https://www.tektutorialshub.com/angular/angular-ngonchanges-life-cycle-hoo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 Id="rId5" Type="http://schemas.openxmlformats.org/officeDocument/2006/relationships/hyperlink" Target="https://www.tektutorialshub.com/angular/contentchild-and-contentchildren-in-angular/" TargetMode="External"/><Relationship Id="rId4" Type="http://schemas.openxmlformats.org/officeDocument/2006/relationships/hyperlink" Target="https://www.tektutorialshub.com/angular/understanding-viewchild-viewchildren-querylist-in-angula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docheck-life-cycle-hook/" TargetMode="External"/><Relationship Id="rId1" Type="http://schemas.openxmlformats.org/officeDocument/2006/relationships/slideLayout" Target="../slideLayouts/slideLayout2.xml"/><Relationship Id="rId5" Type="http://schemas.openxmlformats.org/officeDocument/2006/relationships/hyperlink" Target="https://www.tektutorialshub.com/angular/angular-ngonchanges-life-cycle-hook/#onchanges-does-not-fire-always" TargetMode="External"/><Relationship Id="rId4" Type="http://schemas.openxmlformats.org/officeDocument/2006/relationships/hyperlink" Target="https://www.tektutorialshub.com/angular/angular-ngoninit-and-ngondestroy/"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tektutorialshub.com/angular/contentchild-and-contentchildren-in-angular/" TargetMode="External"/><Relationship Id="rId2" Type="http://schemas.openxmlformats.org/officeDocument/2006/relationships/hyperlink" Target="https://www.tektutorialshub.com/angular/ng-content-content-projection-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component/"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ww.tektutorialshub.com/angular/contentchild-and-contentchildren-in-angula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ektutorialshub.com/angular/understanding-viewchild-viewchildren-querylist-in-angula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tektutorialshub.com/angular/angular-component/" TargetMode="External"/><Relationship Id="rId2" Type="http://schemas.openxmlformats.org/officeDocument/2006/relationships/hyperlink" Target="https://www.tektutorialshub.com/angular-tutorial/"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https://www.tektutorialshub.com/angular/angular-data-binding/#property-bind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tektutorialshub.com/angular/angular-data-binding/#property-bindin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LifeCyclehooks.ppt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ektutorialshub.com/angular/understanding-viewchild-viewchildren-querylist-in-angular/" TargetMode="External"/><Relationship Id="rId2" Type="http://schemas.openxmlformats.org/officeDocument/2006/relationships/hyperlink" Target="https://www.tektutorialshub.com/angular/template-reference-variable-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s://www.tektutorialshub.com/angular/angular-data-binding/#Event-Bindi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component/"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v2.angular.io/docs/ts/latest/guide/architecture.html#services" TargetMode="External"/><Relationship Id="rId3" Type="http://schemas.openxmlformats.org/officeDocument/2006/relationships/hyperlink" Target="https://v2.angular.io/docs/ts/latest/guide/architecture.html#components" TargetMode="External"/><Relationship Id="rId7" Type="http://schemas.openxmlformats.org/officeDocument/2006/relationships/hyperlink" Target="https://v2.angular.io/docs/ts/latest/guide/architecture.html#directives" TargetMode="External"/><Relationship Id="rId2" Type="http://schemas.openxmlformats.org/officeDocument/2006/relationships/hyperlink" Target="https://v2.angular.io/docs/ts/latest/guide/architecture.html#modules" TargetMode="External"/><Relationship Id="rId1" Type="http://schemas.openxmlformats.org/officeDocument/2006/relationships/slideLayout" Target="../slideLayouts/slideLayout6.xml"/><Relationship Id="rId6" Type="http://schemas.openxmlformats.org/officeDocument/2006/relationships/hyperlink" Target="https://v2.angular.io/docs/ts/latest/guide/architecture.html#data-binding" TargetMode="External"/><Relationship Id="rId5" Type="http://schemas.openxmlformats.org/officeDocument/2006/relationships/hyperlink" Target="https://v2.angular.io/docs/ts/latest/guide/architecture.html#metadata" TargetMode="External"/><Relationship Id="rId4" Type="http://schemas.openxmlformats.org/officeDocument/2006/relationships/hyperlink" Target="https://v2.angular.io/docs/ts/latest/guide/architecture.html#templates" TargetMode="External"/><Relationship Id="rId9" Type="http://schemas.openxmlformats.org/officeDocument/2006/relationships/hyperlink" Target="https://v2.angular.io/docs/ts/latest/guide/architecture.html#dependency-inje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1" dirty="0">
                <a:solidFill>
                  <a:srgbClr val="333333"/>
                </a:solidFill>
                <a:effectLst/>
                <a:latin typeface="Arial" panose="020B0604020202020204" pitchFamily="34" charset="0"/>
              </a:rPr>
              <a:t>Introduction to Angular 2</a:t>
            </a:r>
            <a:br>
              <a:rPr lang="en-IN" b="1" dirty="0">
                <a:solidFill>
                  <a:srgbClr val="333333"/>
                </a:solidFill>
                <a:effectLst/>
                <a:latin typeface="Arial" panose="020B0604020202020204" pitchFamily="34" charset="0"/>
              </a:rPr>
            </a:br>
            <a:r>
              <a:rPr lang="en-IN" b="1" dirty="0">
                <a:solidFill>
                  <a:srgbClr val="333333"/>
                </a:solidFill>
                <a:effectLst/>
                <a:latin typeface="Arial" panose="020B0604020202020204" pitchFamily="34" charset="0"/>
              </a:rPr>
              <a:t>version 10.0</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a:xfrm>
            <a:off x="3530049" y="3581944"/>
            <a:ext cx="8001000" cy="1158732"/>
          </a:xfrm>
        </p:spPr>
        <p:txBody>
          <a:bodyPr>
            <a:normAutofit/>
          </a:bodyPr>
          <a:lstStyle/>
          <a:p>
            <a:r>
              <a:rPr lang="en-US" dirty="0"/>
              <a:t>Sarita Lad</a:t>
            </a:r>
          </a:p>
          <a:p>
            <a:r>
              <a:rPr lang="en-US" sz="1800" dirty="0">
                <a:solidFill>
                  <a:schemeClr val="tx1">
                    <a:lumMod val="50000"/>
                    <a:lumOff val="50000"/>
                  </a:schemeClr>
                </a:solidFill>
              </a:rPr>
              <a:t>31 march 2022</a:t>
            </a:r>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8C83-48FE-4F31-9D04-92006FF55EE8}"/>
              </a:ext>
            </a:extLst>
          </p:cNvPr>
          <p:cNvSpPr>
            <a:spLocks noGrp="1"/>
          </p:cNvSpPr>
          <p:nvPr>
            <p:ph type="title"/>
          </p:nvPr>
        </p:nvSpPr>
        <p:spPr/>
        <p:txBody>
          <a:bodyPr/>
          <a:lstStyle/>
          <a:p>
            <a:r>
              <a:rPr lang="en-IN" b="1" i="0" dirty="0">
                <a:solidFill>
                  <a:srgbClr val="292929"/>
                </a:solidFill>
                <a:effectLst/>
                <a:latin typeface="sohne"/>
              </a:rPr>
              <a:t>Modules</a:t>
            </a:r>
            <a:br>
              <a:rPr lang="en-IN" b="1" i="0" dirty="0">
                <a:solidFill>
                  <a:srgbClr val="292929"/>
                </a:solidFill>
                <a:effectLst/>
                <a:latin typeface="sohne"/>
              </a:rPr>
            </a:br>
            <a:endParaRPr lang="en-IN" dirty="0"/>
          </a:p>
        </p:txBody>
      </p:sp>
      <p:sp>
        <p:nvSpPr>
          <p:cNvPr id="4" name="TextBox 3">
            <a:extLst>
              <a:ext uri="{FF2B5EF4-FFF2-40B4-BE49-F238E27FC236}">
                <a16:creationId xmlns:a16="http://schemas.microsoft.com/office/drawing/2014/main" id="{A79E95CA-F53E-4764-9FB8-CD15FA0A8C04}"/>
              </a:ext>
            </a:extLst>
          </p:cNvPr>
          <p:cNvSpPr txBox="1"/>
          <p:nvPr/>
        </p:nvSpPr>
        <p:spPr>
          <a:xfrm>
            <a:off x="838200" y="1241336"/>
            <a:ext cx="9359900" cy="1200329"/>
          </a:xfrm>
          <a:prstGeom prst="rect">
            <a:avLst/>
          </a:prstGeom>
          <a:noFill/>
        </p:spPr>
        <p:txBody>
          <a:bodyPr wrap="square">
            <a:spAutoFit/>
          </a:bodyPr>
          <a:lstStyle/>
          <a:p>
            <a:r>
              <a:rPr lang="en-US" sz="2400" b="0" i="0" dirty="0">
                <a:solidFill>
                  <a:srgbClr val="292929"/>
                </a:solidFill>
                <a:effectLst/>
                <a:latin typeface="charter"/>
              </a:rPr>
              <a:t>Every Angular app has a </a:t>
            </a:r>
            <a:r>
              <a:rPr lang="en-US" sz="2400" b="0" i="1" dirty="0">
                <a:solidFill>
                  <a:srgbClr val="292929"/>
                </a:solidFill>
                <a:effectLst/>
                <a:latin typeface="charter"/>
              </a:rPr>
              <a:t>root module</a:t>
            </a:r>
            <a:r>
              <a:rPr lang="en-US" sz="2400" b="0" i="0" dirty="0">
                <a:solidFill>
                  <a:srgbClr val="292929"/>
                </a:solidFill>
                <a:effectLst/>
                <a:latin typeface="charter"/>
              </a:rPr>
              <a:t>, conventionally named </a:t>
            </a:r>
            <a:r>
              <a:rPr lang="en-US" sz="2400" b="0" i="0" dirty="0" err="1">
                <a:solidFill>
                  <a:srgbClr val="292929"/>
                </a:solidFill>
                <a:effectLst/>
                <a:latin typeface="charter"/>
              </a:rPr>
              <a:t>AppModule</a:t>
            </a:r>
            <a:r>
              <a:rPr lang="en-US" sz="2400" b="0" i="0" dirty="0">
                <a:solidFill>
                  <a:srgbClr val="292929"/>
                </a:solidFill>
                <a:effectLst/>
                <a:latin typeface="charter"/>
              </a:rPr>
              <a:t>, which provides the bootstrap mechanism that launches the application. An app typically contains many functional modules.</a:t>
            </a:r>
            <a:endParaRPr lang="en-IN" sz="2400" dirty="0"/>
          </a:p>
        </p:txBody>
      </p:sp>
      <p:sp>
        <p:nvSpPr>
          <p:cNvPr id="6" name="TextBox 5">
            <a:extLst>
              <a:ext uri="{FF2B5EF4-FFF2-40B4-BE49-F238E27FC236}">
                <a16:creationId xmlns:a16="http://schemas.microsoft.com/office/drawing/2014/main" id="{0FBEBC50-41AC-4939-8893-C88791F34C34}"/>
              </a:ext>
            </a:extLst>
          </p:cNvPr>
          <p:cNvSpPr txBox="1"/>
          <p:nvPr/>
        </p:nvSpPr>
        <p:spPr>
          <a:xfrm>
            <a:off x="774700" y="4571911"/>
            <a:ext cx="9486900" cy="1569660"/>
          </a:xfrm>
          <a:prstGeom prst="rect">
            <a:avLst/>
          </a:prstGeom>
          <a:noFill/>
        </p:spPr>
        <p:txBody>
          <a:bodyPr wrap="square">
            <a:spAutoFit/>
          </a:bodyPr>
          <a:lstStyle/>
          <a:p>
            <a:r>
              <a:rPr lang="en-US" sz="2400" b="0" i="0" dirty="0">
                <a:solidFill>
                  <a:srgbClr val="292929"/>
                </a:solidFill>
                <a:effectLst/>
                <a:latin typeface="charter"/>
              </a:rPr>
              <a:t>If we want to use another custom Angular module, then we need to register that module inside the </a:t>
            </a:r>
            <a:r>
              <a:rPr lang="en-US" sz="2400" b="1" i="0" dirty="0" err="1">
                <a:solidFill>
                  <a:srgbClr val="292929"/>
                </a:solidFill>
                <a:effectLst/>
                <a:latin typeface="charter"/>
              </a:rPr>
              <a:t>app.module.ts</a:t>
            </a:r>
            <a:r>
              <a:rPr lang="en-US" sz="2400" b="0" i="0" dirty="0">
                <a:solidFill>
                  <a:srgbClr val="292929"/>
                </a:solidFill>
                <a:effectLst/>
                <a:latin typeface="charter"/>
              </a:rPr>
              <a:t> file. Organizing your code into distinct functional modules helps in managing the development of complex applications, and in designing for re usability.</a:t>
            </a:r>
            <a:endParaRPr lang="en-IN" sz="2400" dirty="0"/>
          </a:p>
        </p:txBody>
      </p:sp>
      <p:pic>
        <p:nvPicPr>
          <p:cNvPr id="2050" name="Picture 2">
            <a:extLst>
              <a:ext uri="{FF2B5EF4-FFF2-40B4-BE49-F238E27FC236}">
                <a16:creationId xmlns:a16="http://schemas.microsoft.com/office/drawing/2014/main" id="{08F0C2A7-B37E-4C69-8A8E-3D7090B20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75" y="2333625"/>
            <a:ext cx="28765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5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Key features of Angular 2</a:t>
            </a:r>
          </a:p>
          <a:p>
            <a:pPr algn="just">
              <a:buFont typeface="Arial" panose="020B0604020202020204" pitchFamily="34" charset="0"/>
              <a:buChar char="•"/>
            </a:pPr>
            <a:r>
              <a:rPr lang="en-US" b="1" i="0" dirty="0">
                <a:solidFill>
                  <a:srgbClr val="000000"/>
                </a:solidFill>
                <a:effectLst/>
                <a:latin typeface="Arial" panose="020B0604020202020204" pitchFamily="34" charset="0"/>
              </a:rPr>
              <a:t>Components</a:t>
            </a:r>
            <a:r>
              <a:rPr lang="en-US" b="0" i="0" dirty="0">
                <a:solidFill>
                  <a:srgbClr val="000000"/>
                </a:solidFill>
                <a:effectLst/>
                <a:latin typeface="Arial" panose="020B0604020202020204" pitchFamily="34" charset="0"/>
              </a:rPr>
              <a:t> − The earlier version of Angular had a focus of Controllers but now has changed the focus to having components over controllers. Components help to build the applications into many modules. This helps in better maintaining the application over a period of time.</a:t>
            </a:r>
          </a:p>
          <a:p>
            <a:pPr algn="just">
              <a:buFont typeface="Arial" panose="020B0604020202020204" pitchFamily="34" charset="0"/>
              <a:buChar char="•"/>
            </a:pPr>
            <a:r>
              <a:rPr lang="en-US" b="1" i="0" dirty="0">
                <a:solidFill>
                  <a:srgbClr val="000000"/>
                </a:solidFill>
                <a:effectLst/>
                <a:latin typeface="Arial" panose="020B0604020202020204" pitchFamily="34" charset="0"/>
              </a:rPr>
              <a:t>TypeScript</a:t>
            </a:r>
            <a:r>
              <a:rPr lang="en-US" b="0" i="0" dirty="0">
                <a:solidFill>
                  <a:srgbClr val="000000"/>
                </a:solidFill>
                <a:effectLst/>
                <a:latin typeface="Arial" panose="020B0604020202020204" pitchFamily="34" charset="0"/>
              </a:rPr>
              <a:t> − The newer version of Angular is based on TypeScript. This is a superset of JavaScript and is maintained by Microsoft.</a:t>
            </a:r>
          </a:p>
          <a:p>
            <a:pPr algn="just">
              <a:buFont typeface="Arial" panose="020B0604020202020204" pitchFamily="34" charset="0"/>
              <a:buChar char="•"/>
            </a:pPr>
            <a:r>
              <a:rPr lang="en-US" b="1" i="0" dirty="0">
                <a:solidFill>
                  <a:srgbClr val="000000"/>
                </a:solidFill>
                <a:effectLst/>
                <a:latin typeface="Arial" panose="020B0604020202020204" pitchFamily="34" charset="0"/>
              </a:rPr>
              <a:t>Services</a:t>
            </a:r>
            <a:r>
              <a:rPr lang="en-US" b="0" i="0" dirty="0">
                <a:solidFill>
                  <a:srgbClr val="000000"/>
                </a:solidFill>
                <a:effectLst/>
                <a:latin typeface="Arial" panose="020B0604020202020204" pitchFamily="34" charset="0"/>
              </a:rPr>
              <a:t> − Services are a set of code that can be shared by different components of an application. So for example if you had a data component that picked data from a database, you could have it as a shared service that could be used across multiple applications.</a:t>
            </a:r>
          </a:p>
          <a:p>
            <a:endParaRPr lang="en-US" dirty="0"/>
          </a:p>
        </p:txBody>
      </p:sp>
    </p:spTree>
    <p:extLst>
      <p:ext uri="{BB962C8B-B14F-4D97-AF65-F5344CB8AC3E}">
        <p14:creationId xmlns:p14="http://schemas.microsoft.com/office/powerpoint/2010/main" val="108682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What is Angular 2 ?</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75765"/>
            <a:ext cx="11039452" cy="5053380"/>
          </a:xfrm>
        </p:spPr>
        <p:txBody>
          <a:bodyPr/>
          <a:lstStyle/>
          <a:p>
            <a:pPr algn="l"/>
            <a:r>
              <a:rPr lang="en-US" dirty="0"/>
              <a:t> </a:t>
            </a:r>
            <a:r>
              <a:rPr lang="en-US" b="0" i="0" dirty="0">
                <a:solidFill>
                  <a:srgbClr val="222222"/>
                </a:solidFill>
                <a:effectLst/>
                <a:latin typeface="Open Sans" panose="020B0606030504020204" pitchFamily="34" charset="0"/>
              </a:rPr>
              <a:t>In the world of web development, Angular is a popular term that we come across. It is an open-source front-end application development platform.</a:t>
            </a:r>
          </a:p>
          <a:p>
            <a:pPr algn="l"/>
            <a:r>
              <a:rPr lang="en-US" b="0" i="0" dirty="0">
                <a:solidFill>
                  <a:srgbClr val="222222"/>
                </a:solidFill>
                <a:effectLst/>
                <a:latin typeface="Open Sans" panose="020B0606030504020204" pitchFamily="34" charset="0"/>
              </a:rPr>
              <a:t>Angular is a web application development platform that has made the life of developers simple.</a:t>
            </a:r>
          </a:p>
          <a:p>
            <a:pPr algn="l"/>
            <a:r>
              <a:rPr lang="en-US" b="0" i="0" dirty="0">
                <a:solidFill>
                  <a:srgbClr val="222222"/>
                </a:solidFill>
                <a:effectLst/>
                <a:latin typeface="Open Sans" panose="020B0606030504020204" pitchFamily="34" charset="0"/>
              </a:rPr>
              <a:t>It has combined </a:t>
            </a:r>
            <a:r>
              <a:rPr lang="en-US" b="1" i="0" dirty="0">
                <a:solidFill>
                  <a:srgbClr val="222222"/>
                </a:solidFill>
                <a:effectLst/>
                <a:latin typeface="Open Sans" panose="020B0606030504020204" pitchFamily="34" charset="0"/>
              </a:rPr>
              <a:t>declarative templates</a:t>
            </a:r>
            <a:r>
              <a:rPr lang="en-US" b="0" i="0" dirty="0">
                <a:solidFill>
                  <a:srgbClr val="222222"/>
                </a:solidFill>
                <a:effectLst/>
                <a:latin typeface="Open Sans" panose="020B0606030504020204" pitchFamily="34" charset="0"/>
              </a:rPr>
              <a:t> (meaning that we simply state what we want to be bound and used and let the framework figure out the rest), </a:t>
            </a:r>
            <a:r>
              <a:rPr lang="en-US" b="1" i="0" dirty="0">
                <a:solidFill>
                  <a:srgbClr val="222222"/>
                </a:solidFill>
                <a:effectLst/>
                <a:latin typeface="Open Sans" panose="020B0606030504020204" pitchFamily="34" charset="0"/>
              </a:rPr>
              <a:t>dependency injection</a:t>
            </a:r>
            <a:r>
              <a:rPr lang="en-US" b="0" i="0" dirty="0">
                <a:solidFill>
                  <a:srgbClr val="222222"/>
                </a:solidFill>
                <a:effectLst/>
                <a:latin typeface="Open Sans" panose="020B0606030504020204" pitchFamily="34" charset="0"/>
              </a:rPr>
              <a:t> (a technique where one object has delegated the responsibility of handling the dependencies of another), end-to-end tooling, &amp; integrated best practices to ease development problems.</a:t>
            </a:r>
          </a:p>
          <a:p>
            <a:pPr algn="l"/>
            <a:r>
              <a:rPr lang="en-US" b="0" i="0" dirty="0">
                <a:solidFill>
                  <a:srgbClr val="222222"/>
                </a:solidFill>
                <a:effectLst/>
                <a:latin typeface="Open Sans" panose="020B0606030504020204" pitchFamily="34" charset="0"/>
              </a:rPr>
              <a:t>It also helps us build applications that reside on the web, our mobiles, or our desktops.</a:t>
            </a:r>
          </a:p>
          <a:p>
            <a:endParaRPr lang="en-US" dirty="0"/>
          </a:p>
        </p:txBody>
      </p:sp>
    </p:spTree>
    <p:extLst>
      <p:ext uri="{BB962C8B-B14F-4D97-AF65-F5344CB8AC3E}">
        <p14:creationId xmlns:p14="http://schemas.microsoft.com/office/powerpoint/2010/main" val="180968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What is Angular CLI?</a:t>
            </a:r>
          </a:p>
          <a:p>
            <a:pPr algn="l"/>
            <a:r>
              <a:rPr lang="en-US" b="0" i="0" dirty="0">
                <a:solidFill>
                  <a:srgbClr val="222222"/>
                </a:solidFill>
                <a:effectLst/>
                <a:latin typeface="Open Sans" panose="020B0606030504020204" pitchFamily="34" charset="0"/>
              </a:rPr>
              <a:t>Angular CLI stands for the ‘</a:t>
            </a:r>
            <a:r>
              <a:rPr lang="en-US" b="1" i="0" dirty="0">
                <a:solidFill>
                  <a:srgbClr val="222222"/>
                </a:solidFill>
                <a:effectLst/>
                <a:latin typeface="Open Sans" panose="020B0606030504020204" pitchFamily="34" charset="0"/>
              </a:rPr>
              <a:t>command line interface</a:t>
            </a:r>
            <a:r>
              <a:rPr lang="en-US" b="0" i="0" dirty="0">
                <a:solidFill>
                  <a:srgbClr val="222222"/>
                </a:solidFill>
                <a:effectLst/>
                <a:latin typeface="Open Sans" panose="020B0606030504020204" pitchFamily="34" charset="0"/>
              </a:rPr>
              <a:t>’. It is an interface used to scaffold and develop Angular apps using node.js style modules.</a:t>
            </a:r>
          </a:p>
          <a:p>
            <a:pPr algn="l"/>
            <a:r>
              <a:rPr lang="en-US" b="0" i="0" dirty="0">
                <a:solidFill>
                  <a:srgbClr val="222222"/>
                </a:solidFill>
                <a:effectLst/>
                <a:latin typeface="Open Sans" panose="020B0606030504020204" pitchFamily="34" charset="0"/>
              </a:rPr>
              <a:t>It handles all the common tedious tasks in addition to providing us with a scalable project structure.</a:t>
            </a:r>
          </a:p>
          <a:p>
            <a:pPr marL="0" indent="0">
              <a:buNone/>
            </a:pPr>
            <a:endParaRPr lang="en-US" dirty="0"/>
          </a:p>
          <a:p>
            <a:r>
              <a:rPr lang="en-US" b="0" i="0" dirty="0">
                <a:solidFill>
                  <a:srgbClr val="222222"/>
                </a:solidFill>
                <a:effectLst/>
                <a:latin typeface="Open Sans" panose="020B0606030504020204" pitchFamily="34" charset="0"/>
              </a:rPr>
              <a:t>One of the advantages of using Angular CLI is that the time needed for installing and configuring the necessary dependencies and wiring everything together reduces significantly.</a:t>
            </a:r>
            <a:endParaRPr lang="en-US" dirty="0"/>
          </a:p>
        </p:txBody>
      </p:sp>
    </p:spTree>
    <p:extLst>
      <p:ext uri="{BB962C8B-B14F-4D97-AF65-F5344CB8AC3E}">
        <p14:creationId xmlns:p14="http://schemas.microsoft.com/office/powerpoint/2010/main" val="11750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Grammar :naming </a:t>
            </a:r>
            <a:r>
              <a:rPr lang="en-US" dirty="0" err="1"/>
              <a:t>convensions</a:t>
            </a:r>
            <a:r>
              <a:rPr lang="en-US" dirty="0"/>
              <a:t>:</a:t>
            </a:r>
          </a:p>
        </p:txBody>
      </p:sp>
      <p:sp>
        <p:nvSpPr>
          <p:cNvPr id="5" name="TextBox 4">
            <a:extLst>
              <a:ext uri="{FF2B5EF4-FFF2-40B4-BE49-F238E27FC236}">
                <a16:creationId xmlns:a16="http://schemas.microsoft.com/office/drawing/2014/main" id="{042C3EAB-3E79-429E-A098-0BB46B026257}"/>
              </a:ext>
            </a:extLst>
          </p:cNvPr>
          <p:cNvSpPr txBox="1"/>
          <p:nvPr/>
        </p:nvSpPr>
        <p:spPr>
          <a:xfrm>
            <a:off x="853440" y="812969"/>
            <a:ext cx="6094520" cy="1477328"/>
          </a:xfrm>
          <a:prstGeom prst="rect">
            <a:avLst/>
          </a:prstGeom>
          <a:noFill/>
        </p:spPr>
        <p:txBody>
          <a:bodyPr wrap="square">
            <a:spAutoFit/>
          </a:bodyPr>
          <a:lstStyle/>
          <a:p>
            <a:pPr algn="l"/>
            <a:r>
              <a:rPr lang="en-US" b="1" i="0" dirty="0">
                <a:solidFill>
                  <a:srgbClr val="292929"/>
                </a:solidFill>
                <a:effectLst/>
                <a:latin typeface="sohne"/>
              </a:rPr>
              <a:t>1. File structure conventions</a:t>
            </a:r>
          </a:p>
          <a:p>
            <a:pPr algn="l"/>
            <a:r>
              <a:rPr lang="en-US" b="0" i="0" dirty="0">
                <a:solidFill>
                  <a:srgbClr val="292929"/>
                </a:solidFill>
                <a:effectLst/>
                <a:latin typeface="charter"/>
              </a:rPr>
              <a:t>The guideline uses the shortcut </a:t>
            </a:r>
            <a:r>
              <a:rPr lang="en-US" b="0" i="1" dirty="0" err="1">
                <a:solidFill>
                  <a:srgbClr val="292929"/>
                </a:solidFill>
                <a:effectLst/>
                <a:latin typeface="charter"/>
              </a:rPr>
              <a:t>hero.component.ts|html|css|spec</a:t>
            </a:r>
            <a:r>
              <a:rPr lang="en-US" b="0" i="0" dirty="0">
                <a:solidFill>
                  <a:srgbClr val="292929"/>
                </a:solidFill>
                <a:effectLst/>
                <a:latin typeface="charter"/>
              </a:rPr>
              <a:t> to represent those various files. Using this shortcut makes this guide’s file structures easier to read and more terse.</a:t>
            </a:r>
          </a:p>
        </p:txBody>
      </p:sp>
      <p:sp>
        <p:nvSpPr>
          <p:cNvPr id="9" name="TextBox 8">
            <a:extLst>
              <a:ext uri="{FF2B5EF4-FFF2-40B4-BE49-F238E27FC236}">
                <a16:creationId xmlns:a16="http://schemas.microsoft.com/office/drawing/2014/main" id="{B274BC6E-D5B4-4A1D-9FD7-A4B3B35A4B68}"/>
              </a:ext>
            </a:extLst>
          </p:cNvPr>
          <p:cNvSpPr txBox="1"/>
          <p:nvPr/>
        </p:nvSpPr>
        <p:spPr>
          <a:xfrm>
            <a:off x="831764" y="2290297"/>
            <a:ext cx="10528472" cy="1200329"/>
          </a:xfrm>
          <a:prstGeom prst="rect">
            <a:avLst/>
          </a:prstGeom>
          <a:noFill/>
        </p:spPr>
        <p:txBody>
          <a:bodyPr wrap="square">
            <a:spAutoFit/>
          </a:bodyPr>
          <a:lstStyle/>
          <a:p>
            <a:pPr algn="l"/>
            <a:r>
              <a:rPr lang="en-US" b="1" i="0" dirty="0">
                <a:solidFill>
                  <a:srgbClr val="292929"/>
                </a:solidFill>
                <a:effectLst/>
                <a:latin typeface="sohne"/>
              </a:rPr>
              <a:t>2. Single responsibility</a:t>
            </a:r>
          </a:p>
          <a:p>
            <a:pPr algn="l"/>
            <a:r>
              <a:rPr lang="en-US" b="0" i="0" dirty="0">
                <a:solidFill>
                  <a:srgbClr val="292929"/>
                </a:solidFill>
                <a:effectLst/>
                <a:latin typeface="charter"/>
              </a:rPr>
              <a:t>A class should have one and only one reason to change meaning that a class should have only one job.</a:t>
            </a:r>
          </a:p>
          <a:p>
            <a:pPr algn="l"/>
            <a:r>
              <a:rPr lang="en-US" b="0" i="0" dirty="0">
                <a:solidFill>
                  <a:srgbClr val="292929"/>
                </a:solidFill>
                <a:effectLst/>
                <a:latin typeface="charter"/>
              </a:rPr>
              <a:t>Do define one thing such as a service or component per file</a:t>
            </a:r>
          </a:p>
          <a:p>
            <a:pPr algn="l"/>
            <a:r>
              <a:rPr lang="en-US" b="0" i="0" dirty="0">
                <a:solidFill>
                  <a:srgbClr val="292929"/>
                </a:solidFill>
                <a:effectLst/>
                <a:latin typeface="charter"/>
              </a:rPr>
              <a:t>One component per file makes it far easier to read, maintain, and avoid collisions with teams in source control.</a:t>
            </a:r>
          </a:p>
        </p:txBody>
      </p:sp>
      <p:sp>
        <p:nvSpPr>
          <p:cNvPr id="11" name="TextBox 10">
            <a:extLst>
              <a:ext uri="{FF2B5EF4-FFF2-40B4-BE49-F238E27FC236}">
                <a16:creationId xmlns:a16="http://schemas.microsoft.com/office/drawing/2014/main" id="{2B2C7F73-CE6A-47F0-B6BF-910F6073EAF3}"/>
              </a:ext>
            </a:extLst>
          </p:cNvPr>
          <p:cNvSpPr txBox="1"/>
          <p:nvPr/>
        </p:nvSpPr>
        <p:spPr>
          <a:xfrm>
            <a:off x="831764" y="3429000"/>
            <a:ext cx="6094520" cy="1169551"/>
          </a:xfrm>
          <a:prstGeom prst="rect">
            <a:avLst/>
          </a:prstGeom>
          <a:noFill/>
        </p:spPr>
        <p:txBody>
          <a:bodyPr wrap="square">
            <a:spAutoFit/>
          </a:bodyPr>
          <a:lstStyle/>
          <a:p>
            <a:pPr algn="l"/>
            <a:r>
              <a:rPr lang="en-US" b="1" i="0" dirty="0">
                <a:solidFill>
                  <a:srgbClr val="292929"/>
                </a:solidFill>
                <a:effectLst/>
                <a:latin typeface="sohne"/>
              </a:rPr>
              <a:t>3. Naming</a:t>
            </a:r>
          </a:p>
          <a:p>
            <a:pPr algn="l"/>
            <a:r>
              <a:rPr lang="en-US" b="0" i="0" dirty="0">
                <a:solidFill>
                  <a:srgbClr val="292929"/>
                </a:solidFill>
                <a:effectLst/>
                <a:latin typeface="charter"/>
              </a:rPr>
              <a:t>3.1 </a:t>
            </a:r>
            <a:r>
              <a:rPr lang="en-US" sz="1500" dirty="0">
                <a:solidFill>
                  <a:srgbClr val="292929"/>
                </a:solidFill>
                <a:latin typeface="charter"/>
              </a:rPr>
              <a:t>Naming conventions are hugely important to maintainability and readability.</a:t>
            </a:r>
            <a:r>
              <a:rPr lang="en-US" sz="1600" b="0" i="0" dirty="0">
                <a:solidFill>
                  <a:srgbClr val="292929"/>
                </a:solidFill>
                <a:effectLst/>
                <a:latin typeface="charter"/>
              </a:rPr>
              <a:t> The recommended pattern is </a:t>
            </a:r>
            <a:r>
              <a:rPr lang="en-US" sz="1600" b="0" i="0" dirty="0" err="1">
                <a:solidFill>
                  <a:srgbClr val="292929"/>
                </a:solidFill>
                <a:effectLst/>
                <a:latin typeface="charter"/>
              </a:rPr>
              <a:t>feature.type.ts</a:t>
            </a:r>
            <a:r>
              <a:rPr lang="en-US" sz="1600" b="0" i="0" dirty="0">
                <a:solidFill>
                  <a:srgbClr val="292929"/>
                </a:solidFill>
                <a:effectLst/>
                <a:latin typeface="charter"/>
              </a:rPr>
              <a:t>.</a:t>
            </a:r>
            <a:endParaRPr lang="en-US" sz="1500" dirty="0">
              <a:solidFill>
                <a:srgbClr val="292929"/>
              </a:solidFill>
              <a:latin typeface="charter"/>
            </a:endParaRPr>
          </a:p>
          <a:p>
            <a:pPr algn="l"/>
            <a:endParaRPr lang="en-US" b="0" i="0" dirty="0">
              <a:solidFill>
                <a:srgbClr val="292929"/>
              </a:solidFill>
              <a:effectLst/>
              <a:latin typeface="charter"/>
            </a:endParaRPr>
          </a:p>
        </p:txBody>
      </p:sp>
      <p:sp>
        <p:nvSpPr>
          <p:cNvPr id="12" name="Rectangle 1">
            <a:extLst>
              <a:ext uri="{FF2B5EF4-FFF2-40B4-BE49-F238E27FC236}">
                <a16:creationId xmlns:a16="http://schemas.microsoft.com/office/drawing/2014/main" id="{AFA1879E-9E5D-48AD-8439-1B492A9CA2AD}"/>
              </a:ext>
            </a:extLst>
          </p:cNvPr>
          <p:cNvSpPr>
            <a:spLocks noChangeArrowheads="1"/>
          </p:cNvSpPr>
          <p:nvPr/>
        </p:nvSpPr>
        <p:spPr bwMode="auto">
          <a:xfrm>
            <a:off x="831764" y="4254950"/>
            <a:ext cx="8139314"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3.2 Separate filenames with dots and dashes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conventional type names including .service, .component, .pipe, .module, and .directive. Invent additional type names if you must but take care not to create too many.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3.3 Symbols and file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upper camel case for class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match the name of the symbol to the name of the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give the filename the conventional suffix (such as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component.ts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directive.ts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module.ts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pipe.ts</a:t>
            </a:r>
            <a:r>
              <a:rPr kumimoji="0" lang="en-US" altLang="en-US" sz="1500" b="0" i="0" u="none" strike="noStrike" cap="none" normalizeH="0" baseline="0" dirty="0">
                <a:ln>
                  <a:noFill/>
                </a:ln>
                <a:solidFill>
                  <a:srgbClr val="292929"/>
                </a:solidFill>
                <a:effectLst/>
                <a:latin typeface="charter"/>
              </a:rPr>
              <a:t>, or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service.ts</a:t>
            </a:r>
            <a:r>
              <a:rPr kumimoji="0" lang="en-US" altLang="en-US" sz="1500" b="0" i="0" u="none" strike="noStrike" cap="none" normalizeH="0" baseline="0" dirty="0">
                <a:ln>
                  <a:noFill/>
                </a:ln>
                <a:solidFill>
                  <a:srgbClr val="292929"/>
                </a:solidFill>
                <a:effectLst/>
                <a:latin typeface="charter"/>
              </a:rPr>
              <a:t>) for a file of that type.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9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563877" y="260475"/>
            <a:ext cx="9366507" cy="883128"/>
          </a:xfrm>
        </p:spPr>
        <p:txBody>
          <a:bodyPr>
            <a:normAutofit fontScale="90000"/>
          </a:bodyPr>
          <a:lstStyle/>
          <a:p>
            <a:pPr algn="l" fontAlgn="ctr"/>
            <a:r>
              <a:rPr lang="en-US" b="0" i="0" dirty="0">
                <a:solidFill>
                  <a:srgbClr val="616161"/>
                </a:solidFill>
                <a:effectLst/>
                <a:latin typeface="Roboto" panose="02000000000000000000" pitchFamily="2" charset="0"/>
              </a:rPr>
              <a:t>Basic Structure Of An Angular Application</a:t>
            </a:r>
            <a:br>
              <a:rPr lang="en-US" b="0" i="0" dirty="0">
                <a:solidFill>
                  <a:srgbClr val="616161"/>
                </a:solidFill>
                <a:effectLst/>
                <a:latin typeface="Roboto" panose="02000000000000000000" pitchFamily="2" charset="0"/>
              </a:rPr>
            </a:br>
            <a:br>
              <a:rPr lang="en-US" b="0" i="0" dirty="0">
                <a:solidFill>
                  <a:srgbClr val="616161"/>
                </a:solidFill>
                <a:effectLst/>
                <a:latin typeface="open sans" panose="020B0606030504020204" pitchFamily="34" charset="0"/>
              </a:rPr>
            </a:br>
            <a:endParaRPr lang="en-US" dirty="0"/>
          </a:p>
        </p:txBody>
      </p:sp>
      <p:pic>
        <p:nvPicPr>
          <p:cNvPr id="5" name="Picture 4">
            <a:extLst>
              <a:ext uri="{FF2B5EF4-FFF2-40B4-BE49-F238E27FC236}">
                <a16:creationId xmlns:a16="http://schemas.microsoft.com/office/drawing/2014/main" id="{3735E65E-2EFF-47F3-9C4E-FF061BA8A459}"/>
              </a:ext>
            </a:extLst>
          </p:cNvPr>
          <p:cNvPicPr>
            <a:picLocks noChangeAspect="1"/>
          </p:cNvPicPr>
          <p:nvPr/>
        </p:nvPicPr>
        <p:blipFill rotWithShape="1">
          <a:blip r:embed="rId2"/>
          <a:srcRect l="4725" r="69325" b="26314"/>
          <a:stretch/>
        </p:blipFill>
        <p:spPr>
          <a:xfrm>
            <a:off x="673458" y="1179576"/>
            <a:ext cx="3163824" cy="5053380"/>
          </a:xfrm>
          <a:prstGeom prst="rect">
            <a:avLst/>
          </a:prstGeom>
        </p:spPr>
      </p:pic>
      <p:sp>
        <p:nvSpPr>
          <p:cNvPr id="6" name="Rectangle 1">
            <a:extLst>
              <a:ext uri="{FF2B5EF4-FFF2-40B4-BE49-F238E27FC236}">
                <a16:creationId xmlns:a16="http://schemas.microsoft.com/office/drawing/2014/main" id="{A6427B30-1324-4093-9192-589E50161479}"/>
              </a:ext>
            </a:extLst>
          </p:cNvPr>
          <p:cNvSpPr>
            <a:spLocks noChangeArrowheads="1"/>
          </p:cNvSpPr>
          <p:nvPr/>
        </p:nvSpPr>
        <p:spPr bwMode="auto">
          <a:xfrm>
            <a:off x="3837282" y="880358"/>
            <a:ext cx="57241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err="1">
                <a:solidFill>
                  <a:srgbClr val="008080"/>
                </a:solidFill>
                <a:latin typeface="Open Sans" panose="020B0606030504020204" pitchFamily="34" charset="0"/>
                <a:cs typeface="Open Sans" panose="020B0606030504020204" pitchFamily="34" charset="0"/>
              </a:rPr>
              <a:t>node_modules</a:t>
            </a:r>
            <a:r>
              <a:rPr lang="en-US" altLang="en-US" sz="1200" b="1" u="sng" dirty="0">
                <a:solidFill>
                  <a:srgbClr val="008080"/>
                </a:solidFill>
                <a:latin typeface="Open Sans" panose="020B0606030504020204" pitchFamily="34" charset="0"/>
                <a:cs typeface="Open Sans" panose="020B0606030504020204" pitchFamily="34" charset="0"/>
              </a:rPr>
              <a:t>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This folder is generated when we run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install" command. This folder contains third-party libraries and files. All these files are bundled in our project together.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38EBAC0D-C1F3-4F0F-875A-BDBB4306B3CF}"/>
              </a:ext>
            </a:extLst>
          </p:cNvPr>
          <p:cNvSpPr>
            <a:spLocks noChangeArrowheads="1"/>
          </p:cNvSpPr>
          <p:nvPr/>
        </p:nvSpPr>
        <p:spPr bwMode="auto">
          <a:xfrm>
            <a:off x="3837282" y="1771432"/>
            <a:ext cx="789447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a:solidFill>
                  <a:srgbClr val="008080"/>
                </a:solidFill>
                <a:latin typeface="Open Sans" panose="020B0606030504020204" pitchFamily="34" charset="0"/>
                <a:cs typeface="Open Sans" panose="020B0606030504020204" pitchFamily="34" charset="0"/>
              </a:rPr>
              <a:t>app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Contains "modules" and "components" for our Angular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It basically has,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app.component.css - Contains the CSS code for the component.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app.component.html - HTML file pointing to the app component. It is a template for the angular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app.component.spec.ts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Unit testing file associated with app component. It can be generated using "ng test" command.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Entire functional logic is written in this file.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TypeScript file holds all dependencies. Here we will use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NgModule</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and define the Bootstrap component when loading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F936EE48-847F-466F-BD92-162CD977EA35}"/>
              </a:ext>
            </a:extLst>
          </p:cNvPr>
          <p:cNvSpPr>
            <a:spLocks noChangeArrowheads="1"/>
          </p:cNvSpPr>
          <p:nvPr/>
        </p:nvSpPr>
        <p:spPr bwMode="auto">
          <a:xfrm>
            <a:off x="3837282" y="3798883"/>
            <a:ext cx="735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nSpc>
                <a:spcPct val="100000"/>
              </a:lnSpc>
              <a:buClrTx/>
              <a:buSzTx/>
              <a:buFontTx/>
              <a:buNone/>
              <a:tabLst/>
            </a:pPr>
            <a:r>
              <a:rPr lang="en-US" altLang="en-US" sz="1200" b="1" u="sng" dirty="0">
                <a:solidFill>
                  <a:srgbClr val="008080"/>
                </a:solidFill>
                <a:latin typeface="Open Sans" panose="020B0606030504020204" pitchFamily="34" charset="0"/>
                <a:cs typeface="Open Sans" panose="020B0606030504020204" pitchFamily="34" charset="0"/>
              </a:rPr>
              <a:t>assets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Here we will keep resources such as images, styles, icons, etc.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DF259138-B944-47A6-8F08-752A58056AC9}"/>
              </a:ext>
            </a:extLst>
          </p:cNvPr>
          <p:cNvSpPr>
            <a:spLocks noChangeArrowheads="1"/>
          </p:cNvSpPr>
          <p:nvPr/>
        </p:nvSpPr>
        <p:spPr bwMode="auto">
          <a:xfrm>
            <a:off x="3837282" y="4277255"/>
            <a:ext cx="750127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environments folder</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contains the environment configuration constants that help while building the angular application. It has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and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environment.prod.ts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These configurations are used in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angular.json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10835CD4-1D13-415D-9AD5-C89788763DF0}"/>
              </a:ext>
            </a:extLst>
          </p:cNvPr>
          <p:cNvSpPr>
            <a:spLocks noChangeArrowheads="1"/>
          </p:cNvSpPr>
          <p:nvPr/>
        </p:nvSpPr>
        <p:spPr bwMode="auto">
          <a:xfrm>
            <a:off x="3838881" y="5581862"/>
            <a:ext cx="789287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main.ts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The starting point of our application. It bootstraps/starts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from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polyfills.ts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is used to compile our TypeScript to specific JavaScript methods. Provides compatibility support for Browser versions.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3B5A502-7586-4326-9198-EB5A9E10716A}"/>
              </a:ext>
            </a:extLst>
          </p:cNvPr>
          <p:cNvSpPr>
            <a:spLocks noChangeArrowheads="1"/>
          </p:cNvSpPr>
          <p:nvPr/>
        </p:nvSpPr>
        <p:spPr bwMode="auto">
          <a:xfrm>
            <a:off x="3837282" y="5028670"/>
            <a:ext cx="459863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index.html</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Basic HTML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833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78160"/>
            <a:ext cx="2291981" cy="797605"/>
          </a:xfrm>
        </p:spPr>
        <p:txBody>
          <a:bodyPr>
            <a:normAutofit/>
          </a:bodyPr>
          <a:lstStyle/>
          <a:p>
            <a:r>
              <a:rPr lang="en-US" dirty="0"/>
              <a:t>continued</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a:t>
            </a:r>
          </a:p>
        </p:txBody>
      </p:sp>
      <p:pic>
        <p:nvPicPr>
          <p:cNvPr id="5" name="Picture 4">
            <a:extLst>
              <a:ext uri="{FF2B5EF4-FFF2-40B4-BE49-F238E27FC236}">
                <a16:creationId xmlns:a16="http://schemas.microsoft.com/office/drawing/2014/main" id="{8FCE2FF9-982F-4AD1-A1BB-B08EE82C8701}"/>
              </a:ext>
            </a:extLst>
          </p:cNvPr>
          <p:cNvPicPr>
            <a:picLocks noChangeAspect="1"/>
          </p:cNvPicPr>
          <p:nvPr/>
        </p:nvPicPr>
        <p:blipFill rotWithShape="1">
          <a:blip r:embed="rId2"/>
          <a:srcRect l="4725" r="69325" b="26314"/>
          <a:stretch/>
        </p:blipFill>
        <p:spPr>
          <a:xfrm>
            <a:off x="673458" y="1161821"/>
            <a:ext cx="3163824" cy="5053380"/>
          </a:xfrm>
          <a:prstGeom prst="rect">
            <a:avLst/>
          </a:prstGeom>
        </p:spPr>
      </p:pic>
      <p:sp>
        <p:nvSpPr>
          <p:cNvPr id="3" name="Rectangle 1">
            <a:extLst>
              <a:ext uri="{FF2B5EF4-FFF2-40B4-BE49-F238E27FC236}">
                <a16:creationId xmlns:a16="http://schemas.microsoft.com/office/drawing/2014/main" id="{2B0CF7EA-98CE-47CB-92A0-6A7DBF7B3C35}"/>
              </a:ext>
            </a:extLst>
          </p:cNvPr>
          <p:cNvSpPr>
            <a:spLocks noChangeArrowheads="1"/>
          </p:cNvSpPr>
          <p:nvPr/>
        </p:nvSpPr>
        <p:spPr bwMode="auto">
          <a:xfrm>
            <a:off x="3837282" y="372257"/>
            <a:ext cx="768126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styles.css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Global CSS file.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tests.ts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is the main test file. When we run the "ng test" command, this file is taken into consideration.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browserslistrc</a:t>
            </a: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Browser compatibility and versions are mentioned in this file. This configuration is pointed to in our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editorconfig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deals with consistency in code editors to organize some basics such as indentation and whitespaces. More like code formatting.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angular.json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defines the structure of our application. It includes settings associated with our application. Also, we can specify the environments on this file. For example, development, production, etc.</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karma.conf.js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configuration file for the Karma Test Runner. It is used in Unit Testing.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configuration file. All the dependencies mentioned in this file. We can modify dependency versions as per our need on this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lock.json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Whenever we change something on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node_modules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or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this file will be generated. It is associated with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D44E950-5F1C-443E-861A-61284F80DD80}"/>
              </a:ext>
            </a:extLst>
          </p:cNvPr>
          <p:cNvSpPr>
            <a:spLocks noChangeArrowheads="1"/>
          </p:cNvSpPr>
          <p:nvPr/>
        </p:nvSpPr>
        <p:spPr bwMode="auto">
          <a:xfrm>
            <a:off x="3837282" y="4246021"/>
            <a:ext cx="811775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tsconfig.app.json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configuration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relevant app-specific configurations.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tsconfig.base.json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has been introduced in Angular 10+. It has the same configuration as compared to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TypeScript compiler configuration file. This is responsible for compiling TypeScript to JavaScript so that the browser will understand.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tsconfig.spec.json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app-specific unit test configurations while running the "ng test" command.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tslint.json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tslint.json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is a static analysis tool. This file keeps track of the TypeScript code for readability, maintainability, and functionality errors.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56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5D639-41DA-43DD-8FDA-975B1836F4A3}"/>
              </a:ext>
            </a:extLst>
          </p:cNvPr>
          <p:cNvPicPr>
            <a:picLocks noChangeAspect="1"/>
          </p:cNvPicPr>
          <p:nvPr/>
        </p:nvPicPr>
        <p:blipFill rotWithShape="1">
          <a:blip r:embed="rId2"/>
          <a:srcRect l="18486" t="21488" r="36245" b="38253"/>
          <a:stretch/>
        </p:blipFill>
        <p:spPr>
          <a:xfrm>
            <a:off x="2399719" y="195308"/>
            <a:ext cx="5521911" cy="2760956"/>
          </a:xfrm>
          <a:prstGeom prst="rect">
            <a:avLst/>
          </a:prstGeom>
        </p:spPr>
      </p:pic>
      <p:sp>
        <p:nvSpPr>
          <p:cNvPr id="7" name="TextBox 6">
            <a:extLst>
              <a:ext uri="{FF2B5EF4-FFF2-40B4-BE49-F238E27FC236}">
                <a16:creationId xmlns:a16="http://schemas.microsoft.com/office/drawing/2014/main" id="{D073504B-8701-4A96-9921-809D41038459}"/>
              </a:ext>
            </a:extLst>
          </p:cNvPr>
          <p:cNvSpPr txBox="1"/>
          <p:nvPr/>
        </p:nvSpPr>
        <p:spPr>
          <a:xfrm>
            <a:off x="673458" y="2956264"/>
            <a:ext cx="10129726" cy="923330"/>
          </a:xfrm>
          <a:prstGeom prst="rect">
            <a:avLst/>
          </a:prstGeom>
          <a:noFill/>
        </p:spPr>
        <p:txBody>
          <a:bodyPr wrap="square">
            <a:spAutoFit/>
          </a:bodyPr>
          <a:lstStyle/>
          <a:p>
            <a:r>
              <a:rPr lang="en-US" b="0" i="0" dirty="0">
                <a:solidFill>
                  <a:srgbClr val="292929"/>
                </a:solidFill>
                <a:effectLst/>
                <a:latin typeface="charter"/>
              </a:rPr>
              <a:t>With this great framework and great project structure, there’s a complex flow going behind the scenes. To understand the working in a better way and making the debugging of it easier, it is necessary to understand the flow of the angular app when it is in the development mode.</a:t>
            </a:r>
            <a:endParaRPr lang="en-IN" dirty="0"/>
          </a:p>
        </p:txBody>
      </p:sp>
      <p:sp>
        <p:nvSpPr>
          <p:cNvPr id="11" name="TextBox 10">
            <a:extLst>
              <a:ext uri="{FF2B5EF4-FFF2-40B4-BE49-F238E27FC236}">
                <a16:creationId xmlns:a16="http://schemas.microsoft.com/office/drawing/2014/main" id="{03A2959C-38A6-4CF2-8E1B-C8A46AA250DF}"/>
              </a:ext>
            </a:extLst>
          </p:cNvPr>
          <p:cNvSpPr txBox="1"/>
          <p:nvPr/>
        </p:nvSpPr>
        <p:spPr>
          <a:xfrm>
            <a:off x="1627360" y="3962894"/>
            <a:ext cx="8075931" cy="1754326"/>
          </a:xfrm>
          <a:prstGeom prst="rect">
            <a:avLst/>
          </a:prstGeom>
          <a:noFill/>
        </p:spPr>
        <p:txBody>
          <a:bodyPr wrap="square">
            <a:spAutoFit/>
          </a:bodyPr>
          <a:lstStyle/>
          <a:p>
            <a:pPr algn="l"/>
            <a:r>
              <a:rPr lang="en-US" b="1" i="0" dirty="0">
                <a:solidFill>
                  <a:srgbClr val="292929"/>
                </a:solidFill>
                <a:effectLst/>
                <a:latin typeface="sohne"/>
              </a:rPr>
              <a:t>1. ANGULAR.JSON File</a:t>
            </a:r>
          </a:p>
          <a:p>
            <a:r>
              <a:rPr lang="en-US" b="0" i="0" dirty="0">
                <a:solidFill>
                  <a:srgbClr val="292929"/>
                </a:solidFill>
                <a:effectLst/>
                <a:latin typeface="charter"/>
              </a:rPr>
              <a:t>ANGULAR.JSON is the file which has various properties and configuration of your Angular project. This is the file which is first referred by the builder to look for all the paths and configurations and to check which is the main file. I have generated an angular </a:t>
            </a:r>
            <a:r>
              <a:rPr lang="en-IN" b="0" u="sng" dirty="0" err="1">
                <a:solidFill>
                  <a:srgbClr val="0070C0"/>
                </a:solidFill>
                <a:effectLst/>
                <a:latin typeface="Consolas" panose="020B0609020204030204" pitchFamily="49" charset="0"/>
              </a:rPr>
              <a:t>MyFirstApp</a:t>
            </a:r>
            <a:r>
              <a:rPr lang="en-US" b="0" i="0" dirty="0">
                <a:solidFill>
                  <a:srgbClr val="292929"/>
                </a:solidFill>
                <a:effectLst/>
                <a:latin typeface="charter"/>
              </a:rPr>
              <a:t> app by the CLI. Inside the </a:t>
            </a:r>
            <a:r>
              <a:rPr lang="en-US" b="0" i="0" dirty="0" err="1">
                <a:solidFill>
                  <a:srgbClr val="292929"/>
                </a:solidFill>
                <a:effectLst/>
                <a:latin typeface="charter"/>
              </a:rPr>
              <a:t>angular.json</a:t>
            </a:r>
            <a:r>
              <a:rPr lang="en-US" b="0" i="0" dirty="0">
                <a:solidFill>
                  <a:srgbClr val="292929"/>
                </a:solidFill>
                <a:effectLst/>
                <a:latin typeface="charter"/>
              </a:rPr>
              <a:t> file of this project, under the </a:t>
            </a:r>
            <a:r>
              <a:rPr lang="en-US" b="1" i="0" dirty="0">
                <a:solidFill>
                  <a:srgbClr val="292929"/>
                </a:solidFill>
                <a:effectLst/>
                <a:latin typeface="charter"/>
              </a:rPr>
              <a:t>build</a:t>
            </a:r>
            <a:r>
              <a:rPr lang="en-US" b="0" i="0" dirty="0">
                <a:solidFill>
                  <a:srgbClr val="292929"/>
                </a:solidFill>
                <a:effectLst/>
                <a:latin typeface="charter"/>
              </a:rPr>
              <a:t> section, you can see the </a:t>
            </a:r>
            <a:r>
              <a:rPr lang="en-US" b="1" i="0" dirty="0">
                <a:solidFill>
                  <a:srgbClr val="292929"/>
                </a:solidFill>
                <a:effectLst/>
                <a:latin typeface="charter"/>
              </a:rPr>
              <a:t>options </a:t>
            </a:r>
            <a:r>
              <a:rPr lang="en-US" b="0" i="0" dirty="0">
                <a:solidFill>
                  <a:srgbClr val="292929"/>
                </a:solidFill>
                <a:effectLst/>
                <a:latin typeface="charter"/>
              </a:rPr>
              <a:t>object as follows</a:t>
            </a:r>
          </a:p>
        </p:txBody>
      </p:sp>
    </p:spTree>
    <p:extLst>
      <p:ext uri="{BB962C8B-B14F-4D97-AF65-F5344CB8AC3E}">
        <p14:creationId xmlns:p14="http://schemas.microsoft.com/office/powerpoint/2010/main" val="198106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angular.json</a:t>
            </a:r>
            <a:r>
              <a:rPr lang="en-US" dirty="0"/>
              <a:t> File </a:t>
            </a:r>
          </a:p>
        </p:txBody>
      </p:sp>
      <p:pic>
        <p:nvPicPr>
          <p:cNvPr id="5" name="Picture 4">
            <a:extLst>
              <a:ext uri="{FF2B5EF4-FFF2-40B4-BE49-F238E27FC236}">
                <a16:creationId xmlns:a16="http://schemas.microsoft.com/office/drawing/2014/main" id="{926BBDFE-4144-4495-BD72-2E5B6113FD2B}"/>
              </a:ext>
            </a:extLst>
          </p:cNvPr>
          <p:cNvPicPr>
            <a:picLocks noChangeAspect="1"/>
          </p:cNvPicPr>
          <p:nvPr/>
        </p:nvPicPr>
        <p:blipFill rotWithShape="1">
          <a:blip r:embed="rId2"/>
          <a:srcRect l="18641" r="41747" b="11650"/>
          <a:stretch/>
        </p:blipFill>
        <p:spPr>
          <a:xfrm>
            <a:off x="417251" y="1075765"/>
            <a:ext cx="6622954" cy="5249655"/>
          </a:xfrm>
          <a:prstGeom prst="rect">
            <a:avLst/>
          </a:prstGeom>
        </p:spPr>
      </p:pic>
      <p:sp>
        <p:nvSpPr>
          <p:cNvPr id="7" name="TextBox 6">
            <a:extLst>
              <a:ext uri="{FF2B5EF4-FFF2-40B4-BE49-F238E27FC236}">
                <a16:creationId xmlns:a16="http://schemas.microsoft.com/office/drawing/2014/main" id="{0C3F426F-C319-4420-8E49-5A514B2239AC}"/>
              </a:ext>
            </a:extLst>
          </p:cNvPr>
          <p:cNvSpPr txBox="1"/>
          <p:nvPr/>
        </p:nvSpPr>
        <p:spPr>
          <a:xfrm>
            <a:off x="7865151" y="1514525"/>
            <a:ext cx="2701031" cy="1200329"/>
          </a:xfrm>
          <a:prstGeom prst="rect">
            <a:avLst/>
          </a:prstGeom>
          <a:noFill/>
        </p:spPr>
        <p:txBody>
          <a:bodyPr wrap="square">
            <a:spAutoFit/>
          </a:bodyPr>
          <a:lstStyle/>
          <a:p>
            <a:r>
              <a:rPr lang="en-US" b="0" i="0" dirty="0">
                <a:solidFill>
                  <a:srgbClr val="292929"/>
                </a:solidFill>
                <a:effectLst/>
                <a:latin typeface="charter"/>
              </a:rPr>
              <a:t>It has a reference to the </a:t>
            </a:r>
            <a:r>
              <a:rPr lang="en-US" b="1" i="0" dirty="0" err="1">
                <a:solidFill>
                  <a:srgbClr val="292929"/>
                </a:solidFill>
                <a:effectLst/>
                <a:latin typeface="charter"/>
              </a:rPr>
              <a:t>main.ts</a:t>
            </a:r>
            <a:r>
              <a:rPr lang="en-US" b="0" i="0" dirty="0">
                <a:solidFill>
                  <a:srgbClr val="292929"/>
                </a:solidFill>
                <a:effectLst/>
                <a:latin typeface="charter"/>
              </a:rPr>
              <a:t> file which tells the builder to start the app from there.</a:t>
            </a:r>
            <a:endParaRPr lang="en-IN" dirty="0"/>
          </a:p>
        </p:txBody>
      </p:sp>
      <p:cxnSp>
        <p:nvCxnSpPr>
          <p:cNvPr id="9" name="Straight Arrow Connector 8">
            <a:extLst>
              <a:ext uri="{FF2B5EF4-FFF2-40B4-BE49-F238E27FC236}">
                <a16:creationId xmlns:a16="http://schemas.microsoft.com/office/drawing/2014/main" id="{EE1A7CD8-CCA8-4828-A82A-40D14D2C93B7}"/>
              </a:ext>
            </a:extLst>
          </p:cNvPr>
          <p:cNvCxnSpPr>
            <a:cxnSpLocks/>
          </p:cNvCxnSpPr>
          <p:nvPr/>
        </p:nvCxnSpPr>
        <p:spPr>
          <a:xfrm flipH="1">
            <a:off x="4145872" y="2583994"/>
            <a:ext cx="5272871" cy="18903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6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main.ts</a:t>
            </a:r>
            <a:endParaRPr lang="en-US" dirty="0"/>
          </a:p>
        </p:txBody>
      </p:sp>
      <p:sp>
        <p:nvSpPr>
          <p:cNvPr id="7" name="TextBox 6">
            <a:extLst>
              <a:ext uri="{FF2B5EF4-FFF2-40B4-BE49-F238E27FC236}">
                <a16:creationId xmlns:a16="http://schemas.microsoft.com/office/drawing/2014/main" id="{F9A939E9-F509-463D-946F-5F912041E637}"/>
              </a:ext>
            </a:extLst>
          </p:cNvPr>
          <p:cNvSpPr txBox="1"/>
          <p:nvPr/>
        </p:nvSpPr>
        <p:spPr>
          <a:xfrm>
            <a:off x="534879" y="1075765"/>
            <a:ext cx="9967404" cy="1477328"/>
          </a:xfrm>
          <a:prstGeom prst="rect">
            <a:avLst/>
          </a:prstGeom>
          <a:noFill/>
        </p:spPr>
        <p:txBody>
          <a:bodyPr wrap="square">
            <a:spAutoFit/>
          </a:bodyPr>
          <a:lstStyle/>
          <a:p>
            <a:pPr algn="l"/>
            <a:r>
              <a:rPr lang="en-US" b="1" i="0" dirty="0">
                <a:solidFill>
                  <a:srgbClr val="292929"/>
                </a:solidFill>
                <a:effectLst/>
                <a:latin typeface="sohne"/>
              </a:rPr>
              <a:t>2. MAIN.TS</a:t>
            </a:r>
          </a:p>
          <a:p>
            <a:pPr algn="l"/>
            <a:r>
              <a:rPr lang="en-US" b="0" i="0" dirty="0">
                <a:solidFill>
                  <a:srgbClr val="292929"/>
                </a:solidFill>
                <a:effectLst/>
                <a:latin typeface="charter"/>
              </a:rPr>
              <a:t>This file acts as the entry point of the application. This entry point is defined in the internals of webpack that is used by Angular to support the modular functionality. The path/name of the main file can be changed but it should also be changed in </a:t>
            </a:r>
            <a:r>
              <a:rPr lang="en-US" b="0" i="0" dirty="0" err="1">
                <a:solidFill>
                  <a:srgbClr val="292929"/>
                </a:solidFill>
                <a:effectLst/>
                <a:latin typeface="charter"/>
              </a:rPr>
              <a:t>angular.json</a:t>
            </a:r>
            <a:r>
              <a:rPr lang="en-US" b="0" i="0" dirty="0">
                <a:solidFill>
                  <a:srgbClr val="292929"/>
                </a:solidFill>
                <a:effectLst/>
                <a:latin typeface="charter"/>
              </a:rPr>
              <a:t> file. </a:t>
            </a:r>
            <a:r>
              <a:rPr lang="en-US" b="0" i="0" dirty="0" err="1">
                <a:solidFill>
                  <a:srgbClr val="292929"/>
                </a:solidFill>
                <a:effectLst/>
                <a:latin typeface="charter"/>
              </a:rPr>
              <a:t>Main.ts</a:t>
            </a:r>
            <a:r>
              <a:rPr lang="en-US" b="0" i="0" dirty="0">
                <a:solidFill>
                  <a:srgbClr val="292929"/>
                </a:solidFill>
                <a:effectLst/>
                <a:latin typeface="charter"/>
              </a:rPr>
              <a:t> helps in creating the browser environment for the application to run. This is done by:</a:t>
            </a:r>
          </a:p>
        </p:txBody>
      </p:sp>
      <p:pic>
        <p:nvPicPr>
          <p:cNvPr id="9" name="Picture 8">
            <a:extLst>
              <a:ext uri="{FF2B5EF4-FFF2-40B4-BE49-F238E27FC236}">
                <a16:creationId xmlns:a16="http://schemas.microsoft.com/office/drawing/2014/main" id="{731DC207-8F90-4147-A791-F1F136CB2060}"/>
              </a:ext>
            </a:extLst>
          </p:cNvPr>
          <p:cNvPicPr>
            <a:picLocks noChangeAspect="1"/>
          </p:cNvPicPr>
          <p:nvPr/>
        </p:nvPicPr>
        <p:blipFill rotWithShape="1">
          <a:blip r:embed="rId2"/>
          <a:srcRect l="19682" r="37452" b="54045"/>
          <a:stretch/>
        </p:blipFill>
        <p:spPr>
          <a:xfrm>
            <a:off x="534879" y="2729121"/>
            <a:ext cx="7395099" cy="3494126"/>
          </a:xfrm>
          <a:prstGeom prst="rect">
            <a:avLst/>
          </a:prstGeom>
        </p:spPr>
      </p:pic>
      <p:cxnSp>
        <p:nvCxnSpPr>
          <p:cNvPr id="10" name="Straight Arrow Connector 9">
            <a:extLst>
              <a:ext uri="{FF2B5EF4-FFF2-40B4-BE49-F238E27FC236}">
                <a16:creationId xmlns:a16="http://schemas.microsoft.com/office/drawing/2014/main" id="{ED7184D0-CC43-475E-9231-313E001E9453}"/>
              </a:ext>
            </a:extLst>
          </p:cNvPr>
          <p:cNvCxnSpPr>
            <a:cxnSpLocks/>
          </p:cNvCxnSpPr>
          <p:nvPr/>
        </p:nvCxnSpPr>
        <p:spPr>
          <a:xfrm flipH="1">
            <a:off x="5438682" y="3740273"/>
            <a:ext cx="3430110" cy="147182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E752DC47-CFAF-4214-B3B8-671D9FE3688A}"/>
              </a:ext>
            </a:extLst>
          </p:cNvPr>
          <p:cNvSpPr>
            <a:spLocks noChangeArrowheads="1"/>
          </p:cNvSpPr>
          <p:nvPr/>
        </p:nvSpPr>
        <p:spPr bwMode="auto">
          <a:xfrm>
            <a:off x="8278425" y="2445037"/>
            <a:ext cx="3644286" cy="12361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After this, </a:t>
            </a:r>
            <a:r>
              <a:rPr kumimoji="0" lang="en-US" altLang="en-US" sz="1500" b="0" i="0" u="none" strike="noStrike" cap="none" normalizeH="0" baseline="0" dirty="0" err="1">
                <a:ln>
                  <a:noFill/>
                </a:ln>
                <a:solidFill>
                  <a:srgbClr val="292929"/>
                </a:solidFill>
                <a:effectLst/>
                <a:latin typeface="charter"/>
              </a:rPr>
              <a:t>main.ts</a:t>
            </a:r>
            <a:r>
              <a:rPr kumimoji="0" lang="en-US" altLang="en-US" sz="1500" b="0" i="0" u="none" strike="noStrike" cap="none" normalizeH="0" baseline="0" dirty="0">
                <a:ln>
                  <a:noFill/>
                </a:ln>
                <a:solidFill>
                  <a:srgbClr val="292929"/>
                </a:solidFill>
                <a:effectLst/>
                <a:latin typeface="charter"/>
              </a:rPr>
              <a:t> file calls the function </a:t>
            </a:r>
            <a:r>
              <a:rPr kumimoji="0" lang="en-US" altLang="en-US" sz="1500" b="1" i="0" u="none" strike="noStrike" cap="none" normalizeH="0" baseline="0" dirty="0" err="1">
                <a:ln>
                  <a:noFill/>
                </a:ln>
                <a:solidFill>
                  <a:srgbClr val="292929"/>
                </a:solidFill>
                <a:effectLst/>
                <a:latin typeface="charter"/>
              </a:rPr>
              <a:t>bootstrapModule</a:t>
            </a:r>
            <a:r>
              <a:rPr kumimoji="0" lang="en-US" altLang="en-US" sz="1500" b="1" i="0" u="none" strike="noStrike" cap="none" normalizeH="0" baseline="0" dirty="0">
                <a:ln>
                  <a:noFill/>
                </a:ln>
                <a:solidFill>
                  <a:srgbClr val="292929"/>
                </a:solidFill>
                <a:effectLst/>
                <a:latin typeface="charter"/>
              </a:rPr>
              <a:t>(</a:t>
            </a:r>
            <a:r>
              <a:rPr kumimoji="0" lang="en-US" altLang="en-US" sz="1500" b="1" i="0" u="none" strike="noStrike" cap="none" normalizeH="0" baseline="0" dirty="0" err="1">
                <a:ln>
                  <a:noFill/>
                </a:ln>
                <a:solidFill>
                  <a:srgbClr val="292929"/>
                </a:solidFill>
                <a:effectLst/>
                <a:latin typeface="charter"/>
              </a:rPr>
              <a:t>AppModule</a:t>
            </a:r>
            <a:r>
              <a:rPr kumimoji="0" lang="en-US" altLang="en-US" sz="1500" b="1" i="0" u="none" strike="noStrike" cap="none" normalizeH="0" baseline="0" dirty="0">
                <a:ln>
                  <a:noFill/>
                </a:ln>
                <a:solidFill>
                  <a:srgbClr val="292929"/>
                </a:solidFill>
                <a:effectLst/>
                <a:latin typeface="charter"/>
              </a:rPr>
              <a:t>)</a:t>
            </a:r>
            <a:r>
              <a:rPr kumimoji="0" lang="en-US" altLang="en-US" sz="1500" b="0" i="0" u="none" strike="noStrike" cap="none" normalizeH="0" baseline="0" dirty="0">
                <a:ln>
                  <a:noFill/>
                </a:ln>
                <a:solidFill>
                  <a:srgbClr val="292929"/>
                </a:solidFill>
                <a:effectLst/>
                <a:latin typeface="charter"/>
              </a:rPr>
              <a:t> which tells the builder to bootstrap the app.</a:t>
            </a:r>
            <a:endParaRPr kumimoji="0" lang="en-US" altLang="en-US" sz="12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Menlo"/>
              </a:rPr>
              <a:t>platformBrowserDynamic</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bootstrapModule</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AppModule</a:t>
            </a:r>
            <a:r>
              <a:rPr kumimoji="0" lang="en-US" altLang="en-US" sz="1200" b="0" i="0" u="none" strike="noStrike" cap="none" normalizeH="0" baseline="0" dirty="0">
                <a:ln>
                  <a:noFill/>
                </a:ln>
                <a:solidFill>
                  <a:srgbClr val="292929"/>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6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a:r>
              <a:rPr lang="en-IN" b="1" i="0" dirty="0">
                <a:solidFill>
                  <a:srgbClr val="292929"/>
                </a:solidFill>
                <a:effectLst/>
                <a:latin typeface="sohne"/>
              </a:rPr>
              <a:t>What is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0" i="0" dirty="0">
                <a:solidFill>
                  <a:srgbClr val="292929"/>
                </a:solidFill>
                <a:effectLst/>
                <a:latin typeface="charter"/>
              </a:rPr>
              <a:t>Angular is nothing but a framework that is used by app development companies to create dynamic web apps. It allows the developers to use HTML as the template language and also enables them to extend the HTML’s syntax to express the components of the application.</a:t>
            </a:r>
          </a:p>
          <a:p>
            <a:pPr algn="l"/>
            <a:r>
              <a:rPr lang="en-US" b="0" i="0" dirty="0">
                <a:solidFill>
                  <a:srgbClr val="292929"/>
                </a:solidFill>
                <a:effectLst/>
                <a:latin typeface="charter"/>
              </a:rPr>
              <a:t>Angular minimizes the impedance mismatch between what an app requires by developing new HTML constructs and document-centric HTML. It teaches the browser a syntax that helps in calling directives. For instance -</a:t>
            </a:r>
          </a:p>
          <a:p>
            <a:pPr algn="l">
              <a:buFont typeface="Arial" panose="020B0604020202020204" pitchFamily="34" charset="0"/>
              <a:buChar char="•"/>
            </a:pPr>
            <a:r>
              <a:rPr lang="en-US" b="0" i="0" dirty="0">
                <a:solidFill>
                  <a:srgbClr val="292929"/>
                </a:solidFill>
                <a:effectLst/>
                <a:latin typeface="charter"/>
              </a:rPr>
              <a:t>DOM handles structures for showing, hiding, and repeating DOM fragments.</a:t>
            </a:r>
          </a:p>
          <a:p>
            <a:pPr algn="l">
              <a:buFont typeface="Arial" panose="020B0604020202020204" pitchFamily="34" charset="0"/>
              <a:buChar char="•"/>
            </a:pPr>
            <a:r>
              <a:rPr lang="en-US" b="0" i="0" dirty="0">
                <a:solidFill>
                  <a:srgbClr val="292929"/>
                </a:solidFill>
                <a:effectLst/>
                <a:latin typeface="charter"/>
              </a:rPr>
              <a:t>Data binding</a:t>
            </a:r>
          </a:p>
          <a:p>
            <a:pPr algn="l">
              <a:buFont typeface="Arial" panose="020B0604020202020204" pitchFamily="34" charset="0"/>
              <a:buChar char="•"/>
            </a:pPr>
            <a:r>
              <a:rPr lang="en-US" b="0" i="0" dirty="0">
                <a:solidFill>
                  <a:srgbClr val="292929"/>
                </a:solidFill>
                <a:effectLst/>
                <a:latin typeface="charter"/>
              </a:rPr>
              <a:t>HTML grouping</a:t>
            </a:r>
          </a:p>
          <a:p>
            <a:pPr algn="l">
              <a:buFont typeface="Arial" panose="020B0604020202020204" pitchFamily="34" charset="0"/>
              <a:buChar char="•"/>
            </a:pPr>
            <a:r>
              <a:rPr lang="en-US" b="0" i="0" dirty="0">
                <a:solidFill>
                  <a:srgbClr val="292929"/>
                </a:solidFill>
                <a:effectLst/>
                <a:latin typeface="charter"/>
              </a:rPr>
              <a:t>Support for form validation and forms</a:t>
            </a:r>
          </a:p>
          <a:p>
            <a:endParaRPr lang="en-US" dirty="0"/>
          </a:p>
        </p:txBody>
      </p:sp>
    </p:spTree>
    <p:extLst>
      <p:ext uri="{BB962C8B-B14F-4D97-AF65-F5344CB8AC3E}">
        <p14:creationId xmlns:p14="http://schemas.microsoft.com/office/powerpoint/2010/main"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app.module.ts</a:t>
            </a:r>
            <a:endParaRPr lang="en-US" dirty="0"/>
          </a:p>
        </p:txBody>
      </p:sp>
      <p:sp>
        <p:nvSpPr>
          <p:cNvPr id="7" name="TextBox 6">
            <a:extLst>
              <a:ext uri="{FF2B5EF4-FFF2-40B4-BE49-F238E27FC236}">
                <a16:creationId xmlns:a16="http://schemas.microsoft.com/office/drawing/2014/main" id="{3831DAB9-29FD-4D04-B9D8-5CB87FA7A105}"/>
              </a:ext>
            </a:extLst>
          </p:cNvPr>
          <p:cNvSpPr txBox="1"/>
          <p:nvPr/>
        </p:nvSpPr>
        <p:spPr>
          <a:xfrm>
            <a:off x="907742" y="1099750"/>
            <a:ext cx="6094520" cy="1200329"/>
          </a:xfrm>
          <a:prstGeom prst="rect">
            <a:avLst/>
          </a:prstGeom>
          <a:noFill/>
        </p:spPr>
        <p:txBody>
          <a:bodyPr wrap="square">
            <a:spAutoFit/>
          </a:bodyPr>
          <a:lstStyle/>
          <a:p>
            <a:pPr algn="l"/>
            <a:r>
              <a:rPr lang="en-US" b="1" i="0" dirty="0">
                <a:solidFill>
                  <a:srgbClr val="292929"/>
                </a:solidFill>
                <a:effectLst/>
                <a:latin typeface="sohne"/>
              </a:rPr>
              <a:t>3. APP.MODULE.TS</a:t>
            </a:r>
          </a:p>
          <a:p>
            <a:pPr algn="l"/>
            <a:r>
              <a:rPr lang="en-US" b="0" i="0" dirty="0">
                <a:solidFill>
                  <a:srgbClr val="292929"/>
                </a:solidFill>
                <a:effectLst/>
                <a:latin typeface="charter"/>
              </a:rPr>
              <a:t>From the </a:t>
            </a:r>
            <a:r>
              <a:rPr lang="en-US" b="0" i="0" dirty="0" err="1">
                <a:solidFill>
                  <a:srgbClr val="292929"/>
                </a:solidFill>
                <a:effectLst/>
                <a:latin typeface="charter"/>
              </a:rPr>
              <a:t>main.ts</a:t>
            </a:r>
            <a:r>
              <a:rPr lang="en-US" b="0" i="0" dirty="0">
                <a:solidFill>
                  <a:srgbClr val="292929"/>
                </a:solidFill>
                <a:effectLst/>
                <a:latin typeface="charter"/>
              </a:rPr>
              <a:t> file, it is very clear that we are bootstrapping the app with </a:t>
            </a:r>
            <a:r>
              <a:rPr lang="en-US" b="1" i="0" dirty="0" err="1">
                <a:solidFill>
                  <a:srgbClr val="292929"/>
                </a:solidFill>
                <a:effectLst/>
                <a:latin typeface="charter"/>
              </a:rPr>
              <a:t>AppModule</a:t>
            </a:r>
            <a:r>
              <a:rPr lang="en-US" b="0" i="0" dirty="0">
                <a:solidFill>
                  <a:srgbClr val="292929"/>
                </a:solidFill>
                <a:effectLst/>
                <a:latin typeface="charter"/>
              </a:rPr>
              <a:t>. This </a:t>
            </a:r>
            <a:r>
              <a:rPr lang="en-US" b="0" i="0" dirty="0" err="1">
                <a:solidFill>
                  <a:srgbClr val="292929"/>
                </a:solidFill>
                <a:effectLst/>
                <a:latin typeface="charter"/>
              </a:rPr>
              <a:t>AppModule</a:t>
            </a:r>
            <a:r>
              <a:rPr lang="en-US" b="0" i="0" dirty="0">
                <a:solidFill>
                  <a:srgbClr val="292929"/>
                </a:solidFill>
                <a:effectLst/>
                <a:latin typeface="charter"/>
              </a:rPr>
              <a:t> is defined in APP.MODULE.TS file which is found in</a:t>
            </a:r>
          </a:p>
        </p:txBody>
      </p:sp>
      <p:sp>
        <p:nvSpPr>
          <p:cNvPr id="11" name="TextBox 10">
            <a:extLst>
              <a:ext uri="{FF2B5EF4-FFF2-40B4-BE49-F238E27FC236}">
                <a16:creationId xmlns:a16="http://schemas.microsoft.com/office/drawing/2014/main" id="{80940C3E-A821-4A17-A2AD-D80F10F366D8}"/>
              </a:ext>
            </a:extLst>
          </p:cNvPr>
          <p:cNvSpPr txBox="1"/>
          <p:nvPr/>
        </p:nvSpPr>
        <p:spPr>
          <a:xfrm>
            <a:off x="907742" y="2324064"/>
            <a:ext cx="6094520" cy="369332"/>
          </a:xfrm>
          <a:prstGeom prst="rect">
            <a:avLst/>
          </a:prstGeom>
          <a:noFill/>
        </p:spPr>
        <p:txBody>
          <a:bodyPr wrap="square">
            <a:spAutoFit/>
          </a:bodyPr>
          <a:lstStyle/>
          <a:p>
            <a:r>
              <a:rPr lang="en-US" b="1" i="0" dirty="0">
                <a:solidFill>
                  <a:srgbClr val="292929"/>
                </a:solidFill>
                <a:effectLst/>
                <a:latin typeface="Menlo"/>
              </a:rPr>
              <a:t>&lt;</a:t>
            </a:r>
            <a:r>
              <a:rPr lang="en-US" b="1" i="0" dirty="0" err="1">
                <a:solidFill>
                  <a:srgbClr val="292929"/>
                </a:solidFill>
                <a:effectLst/>
                <a:latin typeface="Menlo"/>
              </a:rPr>
              <a:t>project_directory</a:t>
            </a:r>
            <a:r>
              <a:rPr lang="en-US" b="1" i="0" dirty="0">
                <a:solidFill>
                  <a:srgbClr val="292929"/>
                </a:solidFill>
                <a:effectLst/>
                <a:latin typeface="Menlo"/>
              </a:rPr>
              <a:t>&gt;/</a:t>
            </a:r>
            <a:r>
              <a:rPr lang="en-US" b="1" i="0" dirty="0" err="1">
                <a:solidFill>
                  <a:srgbClr val="292929"/>
                </a:solidFill>
                <a:effectLst/>
                <a:latin typeface="Menlo"/>
              </a:rPr>
              <a:t>src</a:t>
            </a:r>
            <a:r>
              <a:rPr lang="en-US" b="1" i="0" dirty="0">
                <a:solidFill>
                  <a:srgbClr val="292929"/>
                </a:solidFill>
                <a:effectLst/>
                <a:latin typeface="Menlo"/>
              </a:rPr>
              <a:t>/app/</a:t>
            </a:r>
            <a:r>
              <a:rPr lang="en-US" b="1" i="0" dirty="0" err="1">
                <a:solidFill>
                  <a:srgbClr val="292929"/>
                </a:solidFill>
                <a:effectLst/>
                <a:latin typeface="Menlo"/>
              </a:rPr>
              <a:t>app.module.ts</a:t>
            </a:r>
            <a:endParaRPr lang="en-IN" dirty="0"/>
          </a:p>
        </p:txBody>
      </p:sp>
      <p:sp>
        <p:nvSpPr>
          <p:cNvPr id="13" name="TextBox 12">
            <a:extLst>
              <a:ext uri="{FF2B5EF4-FFF2-40B4-BE49-F238E27FC236}">
                <a16:creationId xmlns:a16="http://schemas.microsoft.com/office/drawing/2014/main" id="{EAAA7E93-05A8-4D01-887F-1A5B82A0E1A7}"/>
              </a:ext>
            </a:extLst>
          </p:cNvPr>
          <p:cNvSpPr txBox="1"/>
          <p:nvPr/>
        </p:nvSpPr>
        <p:spPr>
          <a:xfrm>
            <a:off x="907742" y="2779541"/>
            <a:ext cx="6094520" cy="2031325"/>
          </a:xfrm>
          <a:prstGeom prst="rect">
            <a:avLst/>
          </a:prstGeom>
          <a:noFill/>
        </p:spPr>
        <p:txBody>
          <a:bodyPr wrap="square">
            <a:spAutoFit/>
          </a:bodyPr>
          <a:lstStyle/>
          <a:p>
            <a:r>
              <a:rPr lang="en-US" b="0" i="0" dirty="0">
                <a:solidFill>
                  <a:srgbClr val="292929"/>
                </a:solidFill>
                <a:effectLst/>
                <a:latin typeface="charter"/>
              </a:rPr>
              <a:t>This is the module, created with the </a:t>
            </a:r>
            <a:r>
              <a:rPr lang="en-US" b="1" i="0" dirty="0">
                <a:solidFill>
                  <a:srgbClr val="292929"/>
                </a:solidFill>
                <a:effectLst/>
                <a:latin typeface="charter"/>
              </a:rPr>
              <a:t>@NgModule decorator, </a:t>
            </a:r>
            <a:r>
              <a:rPr lang="en-US" b="0" i="0" dirty="0">
                <a:solidFill>
                  <a:srgbClr val="292929"/>
                </a:solidFill>
                <a:effectLst/>
                <a:latin typeface="charter"/>
              </a:rPr>
              <a:t>which has declarations of all the components we are creating within the app module so that angular is aware of them. Here, we also have imports array where we can import other modules and use in our app. Below is an example of </a:t>
            </a:r>
            <a:r>
              <a:rPr lang="en-US" b="0" i="0" dirty="0" err="1">
                <a:solidFill>
                  <a:srgbClr val="292929"/>
                </a:solidFill>
                <a:effectLst/>
                <a:latin typeface="charter"/>
              </a:rPr>
              <a:t>app.module.ts</a:t>
            </a:r>
            <a:r>
              <a:rPr lang="en-US" b="0" i="0" dirty="0">
                <a:solidFill>
                  <a:srgbClr val="292929"/>
                </a:solidFill>
                <a:effectLst/>
                <a:latin typeface="charter"/>
              </a:rPr>
              <a:t> file with a test component declared and two modules imported.</a:t>
            </a:r>
            <a:endParaRPr lang="en-IN" dirty="0"/>
          </a:p>
        </p:txBody>
      </p:sp>
      <p:pic>
        <p:nvPicPr>
          <p:cNvPr id="15" name="Picture 14">
            <a:extLst>
              <a:ext uri="{FF2B5EF4-FFF2-40B4-BE49-F238E27FC236}">
                <a16:creationId xmlns:a16="http://schemas.microsoft.com/office/drawing/2014/main" id="{06415C56-0697-4D3A-A25B-E3A02607BFE9}"/>
              </a:ext>
            </a:extLst>
          </p:cNvPr>
          <p:cNvPicPr>
            <a:picLocks noChangeAspect="1"/>
          </p:cNvPicPr>
          <p:nvPr/>
        </p:nvPicPr>
        <p:blipFill rotWithShape="1">
          <a:blip r:embed="rId2"/>
          <a:srcRect l="19683" r="44587" b="46149"/>
          <a:stretch/>
        </p:blipFill>
        <p:spPr>
          <a:xfrm>
            <a:off x="7167027" y="958788"/>
            <a:ext cx="4356189" cy="5157927"/>
          </a:xfrm>
          <a:prstGeom prst="rect">
            <a:avLst/>
          </a:prstGeom>
        </p:spPr>
      </p:pic>
    </p:spTree>
    <p:extLst>
      <p:ext uri="{BB962C8B-B14F-4D97-AF65-F5344CB8AC3E}">
        <p14:creationId xmlns:p14="http://schemas.microsoft.com/office/powerpoint/2010/main" val="230227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5A7308C-84E6-453F-ABCF-BDFBCC66179D}"/>
              </a:ext>
            </a:extLst>
          </p:cNvPr>
          <p:cNvPicPr>
            <a:picLocks noChangeAspect="1"/>
          </p:cNvPicPr>
          <p:nvPr/>
        </p:nvPicPr>
        <p:blipFill rotWithShape="1">
          <a:blip r:embed="rId2"/>
          <a:srcRect l="18349" r="40656" b="56635"/>
          <a:stretch/>
        </p:blipFill>
        <p:spPr>
          <a:xfrm>
            <a:off x="6756584" y="3009530"/>
            <a:ext cx="4998128" cy="1864311"/>
          </a:xfrm>
          <a:prstGeom prst="rect">
            <a:avLst/>
          </a:prstGeom>
        </p:spPr>
      </p:pic>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app.component.ts</a:t>
            </a:r>
            <a:endParaRPr lang="en-US" dirty="0"/>
          </a:p>
        </p:txBody>
      </p:sp>
      <p:pic>
        <p:nvPicPr>
          <p:cNvPr id="11" name="Picture 10">
            <a:extLst>
              <a:ext uri="{FF2B5EF4-FFF2-40B4-BE49-F238E27FC236}">
                <a16:creationId xmlns:a16="http://schemas.microsoft.com/office/drawing/2014/main" id="{D955EEEE-C7A1-4DFD-95D9-3B64D47F3CA7}"/>
              </a:ext>
            </a:extLst>
          </p:cNvPr>
          <p:cNvPicPr>
            <a:picLocks noChangeAspect="1"/>
          </p:cNvPicPr>
          <p:nvPr/>
        </p:nvPicPr>
        <p:blipFill rotWithShape="1">
          <a:blip r:embed="rId3"/>
          <a:srcRect l="18131" r="53908" b="60388"/>
          <a:stretch/>
        </p:blipFill>
        <p:spPr>
          <a:xfrm>
            <a:off x="353565" y="3384089"/>
            <a:ext cx="4785063" cy="2716567"/>
          </a:xfrm>
          <a:prstGeom prst="rect">
            <a:avLst/>
          </a:prstGeom>
        </p:spPr>
      </p:pic>
      <p:cxnSp>
        <p:nvCxnSpPr>
          <p:cNvPr id="20" name="Connector: Elbow 19">
            <a:extLst>
              <a:ext uri="{FF2B5EF4-FFF2-40B4-BE49-F238E27FC236}">
                <a16:creationId xmlns:a16="http://schemas.microsoft.com/office/drawing/2014/main" id="{BB46E47F-7972-4669-9804-B1B0732ADDFB}"/>
              </a:ext>
            </a:extLst>
          </p:cNvPr>
          <p:cNvCxnSpPr>
            <a:cxnSpLocks/>
          </p:cNvCxnSpPr>
          <p:nvPr/>
        </p:nvCxnSpPr>
        <p:spPr>
          <a:xfrm flipV="1">
            <a:off x="3116062" y="4447713"/>
            <a:ext cx="4163627" cy="14733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0CE7D2-3EB7-451F-864E-92C8F5034B56}"/>
              </a:ext>
            </a:extLst>
          </p:cNvPr>
          <p:cNvSpPr txBox="1"/>
          <p:nvPr/>
        </p:nvSpPr>
        <p:spPr>
          <a:xfrm>
            <a:off x="353565" y="1075765"/>
            <a:ext cx="8902083" cy="2308324"/>
          </a:xfrm>
          <a:prstGeom prst="rect">
            <a:avLst/>
          </a:prstGeom>
          <a:noFill/>
        </p:spPr>
        <p:txBody>
          <a:bodyPr wrap="square">
            <a:spAutoFit/>
          </a:bodyPr>
          <a:lstStyle/>
          <a:p>
            <a:r>
              <a:rPr lang="en-US" b="0" i="0" dirty="0">
                <a:solidFill>
                  <a:srgbClr val="292929"/>
                </a:solidFill>
                <a:effectLst/>
                <a:latin typeface="charter"/>
              </a:rPr>
              <a:t>From the </a:t>
            </a:r>
            <a:r>
              <a:rPr lang="en-US" b="0" i="0" dirty="0" err="1">
                <a:solidFill>
                  <a:srgbClr val="292929"/>
                </a:solidFill>
                <a:effectLst/>
                <a:latin typeface="charter"/>
              </a:rPr>
              <a:t>app.module.ts</a:t>
            </a:r>
            <a:r>
              <a:rPr lang="en-US" b="0" i="0" dirty="0">
                <a:solidFill>
                  <a:srgbClr val="292929"/>
                </a:solidFill>
                <a:effectLst/>
                <a:latin typeface="charter"/>
              </a:rPr>
              <a:t> file above, we can clearly see that the module asks to bootstrap the app component. This app component is in </a:t>
            </a:r>
            <a:r>
              <a:rPr lang="en-US" b="1" i="0" dirty="0" err="1">
                <a:solidFill>
                  <a:srgbClr val="292929"/>
                </a:solidFill>
                <a:effectLst/>
                <a:latin typeface="charter"/>
              </a:rPr>
              <a:t>app.component.ts</a:t>
            </a:r>
            <a:r>
              <a:rPr lang="en-US" b="1" i="0" dirty="0">
                <a:solidFill>
                  <a:srgbClr val="292929"/>
                </a:solidFill>
                <a:effectLst/>
                <a:latin typeface="charter"/>
              </a:rPr>
              <a:t> </a:t>
            </a:r>
            <a:r>
              <a:rPr lang="en-US" b="0" i="0" dirty="0">
                <a:solidFill>
                  <a:srgbClr val="292929"/>
                </a:solidFill>
                <a:effectLst/>
                <a:latin typeface="charter"/>
              </a:rPr>
              <a:t>file. This is the file which interacts with the html of the webpage and serves it with the data. The component is made by using </a:t>
            </a:r>
            <a:r>
              <a:rPr lang="en-US" b="1" i="0" dirty="0">
                <a:solidFill>
                  <a:srgbClr val="292929"/>
                </a:solidFill>
                <a:effectLst/>
                <a:latin typeface="charter"/>
              </a:rPr>
              <a:t>@Component</a:t>
            </a:r>
            <a:r>
              <a:rPr lang="en-US" b="0" i="0" dirty="0">
                <a:solidFill>
                  <a:srgbClr val="292929"/>
                </a:solidFill>
                <a:effectLst/>
                <a:latin typeface="charter"/>
              </a:rPr>
              <a:t> decorator which is imported from </a:t>
            </a:r>
            <a:r>
              <a:rPr lang="en-US" b="1" i="0" dirty="0">
                <a:solidFill>
                  <a:srgbClr val="292929"/>
                </a:solidFill>
                <a:effectLst/>
                <a:latin typeface="charter"/>
              </a:rPr>
              <a:t>@angular/core</a:t>
            </a:r>
            <a:r>
              <a:rPr lang="en-US" b="0" i="0" dirty="0">
                <a:solidFill>
                  <a:srgbClr val="292929"/>
                </a:solidFill>
                <a:effectLst/>
                <a:latin typeface="charter"/>
              </a:rPr>
              <a:t>. The component has a selector, which is like a custom html tag which we can use to call that component. It then has </a:t>
            </a:r>
            <a:r>
              <a:rPr lang="en-US" b="1" i="0" dirty="0">
                <a:solidFill>
                  <a:srgbClr val="292929"/>
                </a:solidFill>
                <a:effectLst/>
                <a:latin typeface="charter"/>
              </a:rPr>
              <a:t>template</a:t>
            </a:r>
            <a:r>
              <a:rPr lang="en-US" b="0" i="0" dirty="0">
                <a:solidFill>
                  <a:srgbClr val="292929"/>
                </a:solidFill>
                <a:effectLst/>
                <a:latin typeface="charter"/>
              </a:rPr>
              <a:t> or </a:t>
            </a:r>
            <a:r>
              <a:rPr lang="en-US" b="1" i="0" dirty="0" err="1">
                <a:solidFill>
                  <a:srgbClr val="292929"/>
                </a:solidFill>
                <a:effectLst/>
                <a:latin typeface="charter"/>
              </a:rPr>
              <a:t>templateUrl</a:t>
            </a:r>
            <a:r>
              <a:rPr lang="en-US" b="0" i="0" dirty="0">
                <a:solidFill>
                  <a:srgbClr val="292929"/>
                </a:solidFill>
                <a:effectLst/>
                <a:latin typeface="charter"/>
              </a:rPr>
              <a:t> which contains the html of the page to be displayed. It also has the </a:t>
            </a:r>
            <a:r>
              <a:rPr lang="en-US" b="1" i="0" dirty="0" err="1">
                <a:solidFill>
                  <a:srgbClr val="292929"/>
                </a:solidFill>
                <a:effectLst/>
                <a:latin typeface="charter"/>
              </a:rPr>
              <a:t>styleUrls</a:t>
            </a:r>
            <a:r>
              <a:rPr lang="en-US" b="0" i="0" dirty="0">
                <a:solidFill>
                  <a:srgbClr val="292929"/>
                </a:solidFill>
                <a:effectLst/>
                <a:latin typeface="charter"/>
              </a:rPr>
              <a:t> array where component specific style sheets can be placed. This is how a component file looks</a:t>
            </a:r>
            <a:endParaRPr lang="en-IN" dirty="0"/>
          </a:p>
        </p:txBody>
      </p:sp>
      <p:pic>
        <p:nvPicPr>
          <p:cNvPr id="27" name="Picture 26">
            <a:extLst>
              <a:ext uri="{FF2B5EF4-FFF2-40B4-BE49-F238E27FC236}">
                <a16:creationId xmlns:a16="http://schemas.microsoft.com/office/drawing/2014/main" id="{014DE8E5-C0D1-418E-9371-B0BC3D66E2B6}"/>
              </a:ext>
            </a:extLst>
          </p:cNvPr>
          <p:cNvPicPr>
            <a:picLocks noChangeAspect="1"/>
          </p:cNvPicPr>
          <p:nvPr/>
        </p:nvPicPr>
        <p:blipFill rotWithShape="1">
          <a:blip r:embed="rId4"/>
          <a:srcRect l="18932" r="60752" b="75404"/>
          <a:stretch/>
        </p:blipFill>
        <p:spPr>
          <a:xfrm>
            <a:off x="5717219" y="4938856"/>
            <a:ext cx="2476870" cy="1686757"/>
          </a:xfrm>
          <a:prstGeom prst="rect">
            <a:avLst/>
          </a:prstGeom>
        </p:spPr>
      </p:pic>
      <p:cxnSp>
        <p:nvCxnSpPr>
          <p:cNvPr id="28" name="Straight Arrow Connector 27">
            <a:extLst>
              <a:ext uri="{FF2B5EF4-FFF2-40B4-BE49-F238E27FC236}">
                <a16:creationId xmlns:a16="http://schemas.microsoft.com/office/drawing/2014/main" id="{FD2817FC-93C8-4E6D-96B7-592427721E36}"/>
              </a:ext>
            </a:extLst>
          </p:cNvPr>
          <p:cNvCxnSpPr>
            <a:cxnSpLocks/>
          </p:cNvCxnSpPr>
          <p:nvPr/>
        </p:nvCxnSpPr>
        <p:spPr>
          <a:xfrm>
            <a:off x="4279037" y="4758431"/>
            <a:ext cx="1438182" cy="71909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3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541F-A007-4277-BAD1-1991823EA0AC}"/>
              </a:ext>
            </a:extLst>
          </p:cNvPr>
          <p:cNvSpPr>
            <a:spLocks noGrp="1"/>
          </p:cNvSpPr>
          <p:nvPr>
            <p:ph type="ctrTitle"/>
          </p:nvPr>
        </p:nvSpPr>
        <p:spPr/>
        <p:txBody>
          <a:bodyPr/>
          <a:lstStyle/>
          <a:p>
            <a:r>
              <a:rPr lang="en-IN" dirty="0"/>
              <a:t>Components and Templates</a:t>
            </a:r>
          </a:p>
        </p:txBody>
      </p:sp>
      <p:sp>
        <p:nvSpPr>
          <p:cNvPr id="3" name="Subtitle 2">
            <a:extLst>
              <a:ext uri="{FF2B5EF4-FFF2-40B4-BE49-F238E27FC236}">
                <a16:creationId xmlns:a16="http://schemas.microsoft.com/office/drawing/2014/main" id="{C4CADFE4-DF20-4C47-9CC4-D94438FD11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78464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486F-6A02-481C-91D3-23FDE87A42EE}"/>
              </a:ext>
            </a:extLst>
          </p:cNvPr>
          <p:cNvSpPr>
            <a:spLocks noGrp="1"/>
          </p:cNvSpPr>
          <p:nvPr>
            <p:ph type="title"/>
          </p:nvPr>
        </p:nvSpPr>
        <p:spPr/>
        <p:txBody>
          <a:bodyPr/>
          <a:lstStyle/>
          <a:p>
            <a:r>
              <a:rPr lang="en-IN" b="0" i="0" dirty="0">
                <a:solidFill>
                  <a:srgbClr val="333333"/>
                </a:solidFill>
                <a:effectLst/>
                <a:latin typeface="Roboto" panose="02000000000000000000" pitchFamily="2" charset="0"/>
              </a:rPr>
              <a:t>Angular Components </a:t>
            </a:r>
            <a:endParaRPr lang="en-IN" dirty="0"/>
          </a:p>
        </p:txBody>
      </p:sp>
      <p:sp>
        <p:nvSpPr>
          <p:cNvPr id="4" name="TextBox 3">
            <a:extLst>
              <a:ext uri="{FF2B5EF4-FFF2-40B4-BE49-F238E27FC236}">
                <a16:creationId xmlns:a16="http://schemas.microsoft.com/office/drawing/2014/main" id="{43334FE2-9634-4456-A02D-505E20E92A02}"/>
              </a:ext>
            </a:extLst>
          </p:cNvPr>
          <p:cNvSpPr txBox="1"/>
          <p:nvPr/>
        </p:nvSpPr>
        <p:spPr>
          <a:xfrm>
            <a:off x="838200" y="1511638"/>
            <a:ext cx="9677400" cy="2308324"/>
          </a:xfrm>
          <a:prstGeom prst="rect">
            <a:avLst/>
          </a:prstGeom>
          <a:noFill/>
        </p:spPr>
        <p:txBody>
          <a:bodyPr wrap="square">
            <a:spAutoFit/>
          </a:bodyPr>
          <a:lstStyle/>
          <a:p>
            <a:pPr algn="l"/>
            <a:r>
              <a:rPr lang="en-US" sz="2400" b="0" i="0" dirty="0">
                <a:solidFill>
                  <a:srgbClr val="444444"/>
                </a:solidFill>
                <a:effectLst/>
                <a:latin typeface="Roboto" panose="02000000000000000000" pitchFamily="2" charset="0"/>
              </a:rPr>
              <a:t>Components are the main building block for Angular applications. Each component consists of:</a:t>
            </a:r>
          </a:p>
          <a:p>
            <a:pPr algn="l">
              <a:buFont typeface="Arial" panose="020B0604020202020204" pitchFamily="34" charset="0"/>
              <a:buChar char="•"/>
            </a:pPr>
            <a:r>
              <a:rPr lang="en-US" sz="2400" b="0" i="0" dirty="0">
                <a:solidFill>
                  <a:srgbClr val="444444"/>
                </a:solidFill>
                <a:effectLst/>
                <a:latin typeface="inherit"/>
              </a:rPr>
              <a:t>An HTML template that declares what renders on the page</a:t>
            </a:r>
          </a:p>
          <a:p>
            <a:pPr algn="l">
              <a:buFont typeface="Arial" panose="020B0604020202020204" pitchFamily="34" charset="0"/>
              <a:buChar char="•"/>
            </a:pPr>
            <a:r>
              <a:rPr lang="en-US" sz="2400" b="0" i="0" dirty="0">
                <a:solidFill>
                  <a:srgbClr val="444444"/>
                </a:solidFill>
                <a:effectLst/>
                <a:latin typeface="inherit"/>
              </a:rPr>
              <a:t>A TypeScript class that defines behavior</a:t>
            </a:r>
          </a:p>
          <a:p>
            <a:pPr algn="l">
              <a:buFont typeface="Arial" panose="020B0604020202020204" pitchFamily="34" charset="0"/>
              <a:buChar char="•"/>
            </a:pPr>
            <a:r>
              <a:rPr lang="en-US" sz="2400" b="0" i="0" dirty="0">
                <a:solidFill>
                  <a:srgbClr val="444444"/>
                </a:solidFill>
                <a:effectLst/>
                <a:latin typeface="inherit"/>
              </a:rPr>
              <a:t>A CSS selector that defines how the component is used in a template</a:t>
            </a:r>
          </a:p>
          <a:p>
            <a:pPr algn="l">
              <a:buFont typeface="Arial" panose="020B0604020202020204" pitchFamily="34" charset="0"/>
              <a:buChar char="•"/>
            </a:pPr>
            <a:r>
              <a:rPr lang="en-US" sz="2400" b="0" i="0" dirty="0">
                <a:solidFill>
                  <a:srgbClr val="444444"/>
                </a:solidFill>
                <a:effectLst/>
                <a:latin typeface="inherit"/>
              </a:rPr>
              <a:t>Optionally, CSS styles applied to the template</a:t>
            </a:r>
          </a:p>
        </p:txBody>
      </p:sp>
      <p:sp>
        <p:nvSpPr>
          <p:cNvPr id="6" name="TextBox 5">
            <a:extLst>
              <a:ext uri="{FF2B5EF4-FFF2-40B4-BE49-F238E27FC236}">
                <a16:creationId xmlns:a16="http://schemas.microsoft.com/office/drawing/2014/main" id="{6C2B2059-A3BD-4862-80E9-42094D0C050F}"/>
              </a:ext>
            </a:extLst>
          </p:cNvPr>
          <p:cNvSpPr txBox="1"/>
          <p:nvPr/>
        </p:nvSpPr>
        <p:spPr>
          <a:xfrm>
            <a:off x="965200" y="4031734"/>
            <a:ext cx="60960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Creating a component using the Angular CLI</a:t>
            </a:r>
          </a:p>
        </p:txBody>
      </p:sp>
      <p:sp>
        <p:nvSpPr>
          <p:cNvPr id="7" name="Rectangle 1">
            <a:extLst>
              <a:ext uri="{FF2B5EF4-FFF2-40B4-BE49-F238E27FC236}">
                <a16:creationId xmlns:a16="http://schemas.microsoft.com/office/drawing/2014/main" id="{8340CB73-A5C4-4587-A027-1128739688A1}"/>
              </a:ext>
            </a:extLst>
          </p:cNvPr>
          <p:cNvSpPr>
            <a:spLocks noChangeArrowheads="1"/>
          </p:cNvSpPr>
          <p:nvPr/>
        </p:nvSpPr>
        <p:spPr bwMode="auto">
          <a:xfrm>
            <a:off x="838200" y="4474339"/>
            <a:ext cx="116459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444444"/>
                </a:solidFill>
                <a:effectLst/>
                <a:latin typeface="inherit"/>
              </a:rPr>
              <a:t>Run the </a:t>
            </a:r>
            <a:r>
              <a:rPr kumimoji="0" lang="en-US" altLang="en-US" b="0" i="0" u="none" strike="noStrike" cap="none" normalizeH="0" baseline="0" dirty="0">
                <a:ln>
                  <a:noFill/>
                </a:ln>
                <a:solidFill>
                  <a:srgbClr val="444444"/>
                </a:solidFill>
                <a:effectLst/>
                <a:latin typeface="Roboto Mono"/>
              </a:rPr>
              <a:t>ng generate component &lt;component-name&gt;</a:t>
            </a:r>
            <a:r>
              <a:rPr kumimoji="0" lang="en-US" altLang="en-US" b="0" i="0" u="none" strike="noStrike" cap="none" normalizeH="0" baseline="0" dirty="0">
                <a:ln>
                  <a:noFill/>
                </a:ln>
                <a:solidFill>
                  <a:srgbClr val="444444"/>
                </a:solidFill>
                <a:effectLst/>
                <a:latin typeface="inherit"/>
              </a:rPr>
              <a:t> command, where </a:t>
            </a:r>
            <a:r>
              <a:rPr kumimoji="0" lang="en-US" altLang="en-US" b="0" i="0" u="none" strike="noStrike" cap="none" normalizeH="0" baseline="0" dirty="0">
                <a:ln>
                  <a:noFill/>
                </a:ln>
                <a:solidFill>
                  <a:srgbClr val="444444"/>
                </a:solidFill>
                <a:effectLst/>
                <a:latin typeface="Roboto Mono"/>
              </a:rPr>
              <a:t>&lt;component-name&gt;</a:t>
            </a:r>
            <a:r>
              <a:rPr kumimoji="0" lang="en-US" altLang="en-US" b="0" i="0" u="none" strike="noStrike" cap="none" normalizeH="0" baseline="0" dirty="0">
                <a:ln>
                  <a:noFill/>
                </a:ln>
                <a:solidFill>
                  <a:srgbClr val="444444"/>
                </a:solidFill>
                <a:effectLst/>
                <a:latin typeface="inherit"/>
              </a:rPr>
              <a:t> is the name of your new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solidFill>
                  <a:srgbClr val="444444"/>
                </a:solidFill>
                <a:latin typeface="inherit"/>
              </a:rPr>
              <a:t>Ex Ng g c </a:t>
            </a:r>
            <a:r>
              <a:rPr lang="en-US" altLang="en-US" dirty="0" err="1">
                <a:solidFill>
                  <a:srgbClr val="444444"/>
                </a:solidFill>
                <a:latin typeface="inherit"/>
              </a:rPr>
              <a:t>mycomponent</a:t>
            </a:r>
            <a:r>
              <a:rPr lang="en-US" altLang="en-US" dirty="0">
                <a:solidFill>
                  <a:srgbClr val="444444"/>
                </a:solidFill>
                <a:latin typeface="inherit"/>
              </a:rPr>
              <a:t> </a:t>
            </a:r>
            <a:endParaRPr kumimoji="0" lang="en-US" altLang="en-US"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174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188F6D0-8AB8-475D-A2C8-7C1219AC05AE}"/>
              </a:ext>
            </a:extLst>
          </p:cNvPr>
          <p:cNvSpPr>
            <a:spLocks noChangeArrowheads="1"/>
          </p:cNvSpPr>
          <p:nvPr/>
        </p:nvSpPr>
        <p:spPr bwMode="auto">
          <a:xfrm>
            <a:off x="1041400" y="1469206"/>
            <a:ext cx="9104352" cy="450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By default, this command creates the following: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folder named after the component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component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component.ts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template file, </a:t>
            </a:r>
            <a:r>
              <a:rPr kumimoji="0" lang="en-US" altLang="en-US" sz="2400" b="0" i="0" u="none" strike="noStrike" cap="none" normalizeH="0" baseline="0" dirty="0">
                <a:ln>
                  <a:noFill/>
                </a:ln>
                <a:solidFill>
                  <a:srgbClr val="444444"/>
                </a:solidFill>
                <a:effectLst/>
                <a:latin typeface="Roboto Mono"/>
              </a:rPr>
              <a:t>&lt;component-name&gt;.component.html</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CSS file, </a:t>
            </a:r>
            <a:r>
              <a:rPr kumimoji="0" lang="en-US" altLang="en-US" sz="2400" b="0" i="0" u="none" strike="noStrike" cap="none" normalizeH="0" baseline="0" dirty="0">
                <a:ln>
                  <a:noFill/>
                </a:ln>
                <a:solidFill>
                  <a:srgbClr val="444444"/>
                </a:solidFill>
                <a:effectLst/>
                <a:latin typeface="Roboto Mono"/>
              </a:rPr>
              <a:t>&lt;component-name&gt;.component.css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testing specification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rgbClr val="444444"/>
                </a:solidFill>
                <a:latin typeface="Roboto Mono"/>
              </a:rPr>
              <a:t>Mycomponent.ts</a:t>
            </a:r>
            <a:endParaRPr lang="en-US" altLang="en-US" sz="2400" dirty="0">
              <a:solidFill>
                <a:srgbClr val="444444"/>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Roboto Mono"/>
              </a:rPr>
              <a:t>Mycomponent.css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444444"/>
                </a:solidFill>
                <a:latin typeface="Roboto Mono"/>
              </a:rPr>
              <a:t>Mycomponent.html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444444"/>
                </a:solidFill>
                <a:effectLst/>
                <a:latin typeface="Roboto Mono"/>
              </a:rPr>
              <a:t>Mycomponent.spec.ts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9782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6E6C-2552-462E-88B3-06EA253E3D64}"/>
              </a:ext>
            </a:extLst>
          </p:cNvPr>
          <p:cNvSpPr>
            <a:spLocks noGrp="1"/>
          </p:cNvSpPr>
          <p:nvPr>
            <p:ph type="title"/>
          </p:nvPr>
        </p:nvSpPr>
        <p:spPr/>
        <p:txBody>
          <a:bodyPr/>
          <a:lstStyle/>
          <a:p>
            <a:endParaRPr lang="en-IN"/>
          </a:p>
        </p:txBody>
      </p:sp>
      <p:sp>
        <p:nvSpPr>
          <p:cNvPr id="3" name="Rectangle 1">
            <a:extLst>
              <a:ext uri="{FF2B5EF4-FFF2-40B4-BE49-F238E27FC236}">
                <a16:creationId xmlns:a16="http://schemas.microsoft.com/office/drawing/2014/main" id="{7CF968C8-2EF2-4CAA-8488-2EAE63C28BE7}"/>
              </a:ext>
            </a:extLst>
          </p:cNvPr>
          <p:cNvSpPr>
            <a:spLocks noChangeArrowheads="1"/>
          </p:cNvSpPr>
          <p:nvPr/>
        </p:nvSpPr>
        <p:spPr bwMode="auto">
          <a:xfrm>
            <a:off x="698500" y="1136880"/>
            <a:ext cx="10883900" cy="3898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101568" rIns="152352"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Define the HTML template that the component uses to display information. In most cases, this template is a separate HTML file.</a:t>
            </a:r>
            <a:endParaRPr kumimoji="0" lang="en-US" altLang="en-US" sz="2400" b="0" i="0" u="none" strike="noStrike" cap="none" normalizeH="0" baseline="0" dirty="0">
              <a:ln>
                <a:noFill/>
              </a:ln>
              <a:solidFill>
                <a:srgbClr val="0088CC"/>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8CC"/>
                </a:solidFill>
                <a:effectLst/>
                <a:latin typeface="Roboto Mono"/>
              </a:rPr>
              <a:t>@</a:t>
            </a:r>
            <a:r>
              <a:rPr kumimoji="0" lang="en-US" altLang="en-US" sz="2400" b="0" i="0" u="none" strike="noStrike" cap="none" normalizeH="0" baseline="0" dirty="0">
                <a:ln>
                  <a:noFill/>
                </a:ln>
                <a:solidFill>
                  <a:srgbClr val="0088CC"/>
                </a:solidFill>
                <a:effectLst/>
                <a:latin typeface="inherit"/>
                <a:hlinkClick r:id="rId2"/>
              </a:rPr>
              <a:t>Component</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selector</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'app-</a:t>
            </a:r>
            <a:r>
              <a:rPr lang="en-US" altLang="en-US" sz="2400" dirty="0" err="1">
                <a:solidFill>
                  <a:srgbClr val="880000"/>
                </a:solidFill>
                <a:latin typeface="Roboto Mono"/>
              </a:rPr>
              <a:t>m</a:t>
            </a:r>
            <a:r>
              <a:rPr kumimoji="0" lang="en-US" altLang="en-US" sz="2400" b="0" i="0" u="none" strike="noStrike" cap="none" normalizeH="0" baseline="0" dirty="0" err="1">
                <a:ln>
                  <a:noFill/>
                </a:ln>
                <a:solidFill>
                  <a:srgbClr val="880000"/>
                </a:solidFill>
                <a:effectLst/>
                <a:latin typeface="Roboto Mono"/>
              </a:rPr>
              <a:t>ycomponent</a:t>
            </a:r>
            <a:r>
              <a:rPr kumimoji="0" lang="en-US" altLang="en-US" sz="2400" b="0" i="0" u="none" strike="noStrike" cap="none" normalizeH="0" baseline="0" dirty="0">
                <a:ln>
                  <a:noFill/>
                </a:ln>
                <a:solidFill>
                  <a:srgbClr val="880000"/>
                </a:solidFill>
                <a:effectLst/>
                <a:latin typeface="Roboto Mono"/>
              </a:rPr>
              <a:t>’</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a:rPr>
              <a:t>templateUrl</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‘./mycomponent.component.html’</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666600"/>
                </a:solidFill>
                <a:latin typeface="Roboto Mono"/>
              </a:rPr>
              <a:t>This Component should be registered in App. Module</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1957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22E6-C2F3-44DA-BFF1-85820440B91E}"/>
              </a:ext>
            </a:extLst>
          </p:cNvPr>
          <p:cNvSpPr>
            <a:spLocks noGrp="1"/>
          </p:cNvSpPr>
          <p:nvPr>
            <p:ph type="ctrTitle"/>
          </p:nvPr>
        </p:nvSpPr>
        <p:spPr/>
        <p:txBody>
          <a:bodyPr/>
          <a:lstStyle/>
          <a:p>
            <a:r>
              <a:rPr lang="en-IN" b="1" i="0" dirty="0">
                <a:effectLst/>
                <a:latin typeface="-apple-system"/>
              </a:rPr>
              <a:t>Angular Component lifecycle hooks</a:t>
            </a:r>
            <a:endParaRPr lang="en-IN" dirty="0"/>
          </a:p>
        </p:txBody>
      </p:sp>
      <p:sp>
        <p:nvSpPr>
          <p:cNvPr id="3" name="Subtitle 2">
            <a:extLst>
              <a:ext uri="{FF2B5EF4-FFF2-40B4-BE49-F238E27FC236}">
                <a16:creationId xmlns:a16="http://schemas.microsoft.com/office/drawing/2014/main" id="{8DFD0D7A-02B4-4EED-8A8C-6BF92761D8F4}"/>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p14="http://schemas.microsoft.com/office/powerpoint/2010/main" val="3526995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200134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1947663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Angular lifecycle hooks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IN" b="0" i="0" dirty="0">
                <a:solidFill>
                  <a:srgbClr val="000000"/>
                </a:solidFill>
                <a:effectLst/>
                <a:latin typeface="-apple-system"/>
              </a:rPr>
              <a:t>Here is the complete list of life cycle hooks, which angular invokes during the component life cycle. Angular invokes them when a certain event occurs.</a:t>
            </a:r>
          </a:p>
          <a:p>
            <a:pPr algn="l" fontAlgn="base">
              <a:buFont typeface="Arial" panose="020B0604020202020204" pitchFamily="34" charset="0"/>
              <a:buChar char="•"/>
            </a:pPr>
            <a:r>
              <a:rPr lang="en-IN" b="0" i="0" dirty="0" err="1">
                <a:solidFill>
                  <a:srgbClr val="000000"/>
                </a:solidFill>
                <a:effectLst/>
                <a:latin typeface="-apple-system"/>
              </a:rPr>
              <a:t>ngOnChanges</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ngDoCheck</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ngOnDestroy</a:t>
            </a:r>
            <a:endParaRPr lang="en-IN"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311396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479090" y="104705"/>
            <a:ext cx="9438716" cy="797605"/>
          </a:xfrm>
        </p:spPr>
        <p:txBody>
          <a:bodyPr/>
          <a:lstStyle/>
          <a:p>
            <a:r>
              <a:rPr lang="en-US" dirty="0"/>
              <a:t> features of Angular 10</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normAutofit fontScale="85000" lnSpcReduction="20000"/>
          </a:bodyPr>
          <a:lstStyle/>
          <a:p>
            <a:pPr algn="l"/>
            <a:r>
              <a:rPr lang="en-US" b="0" i="0" dirty="0">
                <a:solidFill>
                  <a:srgbClr val="292929"/>
                </a:solidFill>
                <a:effectLst/>
                <a:latin typeface="charter"/>
              </a:rPr>
              <a:t>Angular enables the developers in creating dynamic web apps and single-page apps (SAPs). With the use of AngularJS, one does not need to rely on third-party libraries for creating applications. This framework has multiple benefits like -</a:t>
            </a:r>
          </a:p>
          <a:p>
            <a:pPr algn="l">
              <a:buFont typeface="Arial" panose="020B0604020202020204" pitchFamily="34" charset="0"/>
              <a:buChar char="•"/>
            </a:pPr>
            <a:r>
              <a:rPr lang="en-US" b="0" i="0" dirty="0">
                <a:solidFill>
                  <a:srgbClr val="292929"/>
                </a:solidFill>
                <a:effectLst/>
                <a:latin typeface="charter"/>
              </a:rPr>
              <a:t>Browser Compatibility</a:t>
            </a:r>
          </a:p>
          <a:p>
            <a:pPr algn="l">
              <a:buFont typeface="Arial" panose="020B0604020202020204" pitchFamily="34" charset="0"/>
              <a:buChar char="•"/>
            </a:pPr>
            <a:r>
              <a:rPr lang="en-US" b="0" i="0" dirty="0">
                <a:solidFill>
                  <a:srgbClr val="292929"/>
                </a:solidFill>
                <a:effectLst/>
                <a:latin typeface="charter"/>
              </a:rPr>
              <a:t>Typescript Compatibility</a:t>
            </a:r>
          </a:p>
          <a:p>
            <a:pPr algn="l">
              <a:buFont typeface="Arial" panose="020B0604020202020204" pitchFamily="34" charset="0"/>
              <a:buChar char="•"/>
            </a:pPr>
            <a:r>
              <a:rPr lang="en-US" b="0" i="0" dirty="0">
                <a:solidFill>
                  <a:srgbClr val="292929"/>
                </a:solidFill>
                <a:effectLst/>
                <a:latin typeface="charter"/>
              </a:rPr>
              <a:t>Bug Fixes</a:t>
            </a:r>
          </a:p>
          <a:p>
            <a:pPr algn="l">
              <a:buFont typeface="Arial" panose="020B0604020202020204" pitchFamily="34" charset="0"/>
              <a:buChar char="•"/>
            </a:pPr>
            <a:r>
              <a:rPr lang="en-US" b="0" i="0" dirty="0">
                <a:solidFill>
                  <a:srgbClr val="292929"/>
                </a:solidFill>
                <a:effectLst/>
                <a:latin typeface="charter"/>
              </a:rPr>
              <a:t>Date Range Picker</a:t>
            </a:r>
          </a:p>
          <a:p>
            <a:pPr algn="l">
              <a:buFont typeface="Arial" panose="020B0604020202020204" pitchFamily="34" charset="0"/>
              <a:buChar char="•"/>
            </a:pPr>
            <a:r>
              <a:rPr lang="en-US" b="0" i="0" dirty="0">
                <a:solidFill>
                  <a:srgbClr val="292929"/>
                </a:solidFill>
                <a:effectLst/>
                <a:latin typeface="charter"/>
              </a:rPr>
              <a:t>Angular NPM</a:t>
            </a:r>
          </a:p>
          <a:p>
            <a:pPr algn="l">
              <a:buFont typeface="Arial" panose="020B0604020202020204" pitchFamily="34" charset="0"/>
              <a:buChar char="•"/>
            </a:pPr>
            <a:r>
              <a:rPr lang="en-US" b="0" i="0" dirty="0">
                <a:solidFill>
                  <a:srgbClr val="292929"/>
                </a:solidFill>
                <a:effectLst/>
                <a:latin typeface="charter"/>
              </a:rPr>
              <a:t>Router</a:t>
            </a:r>
          </a:p>
          <a:p>
            <a:pPr algn="l">
              <a:buFont typeface="Arial" panose="020B0604020202020204" pitchFamily="34" charset="0"/>
              <a:buChar char="•"/>
            </a:pPr>
            <a:r>
              <a:rPr lang="en-US" b="0" i="0" dirty="0">
                <a:solidFill>
                  <a:srgbClr val="292929"/>
                </a:solidFill>
                <a:effectLst/>
                <a:latin typeface="charter"/>
              </a:rPr>
              <a:t>Async Locker Timeouts</a:t>
            </a:r>
          </a:p>
          <a:p>
            <a:pPr algn="l">
              <a:buFont typeface="Arial" panose="020B0604020202020204" pitchFamily="34" charset="0"/>
              <a:buChar char="•"/>
            </a:pPr>
            <a:r>
              <a:rPr lang="en-US" b="0" i="0" dirty="0">
                <a:solidFill>
                  <a:srgbClr val="292929"/>
                </a:solidFill>
                <a:effectLst/>
                <a:latin typeface="charter"/>
              </a:rPr>
              <a:t>Localization</a:t>
            </a:r>
          </a:p>
          <a:p>
            <a:pPr algn="l">
              <a:buFont typeface="Arial" panose="020B0604020202020204" pitchFamily="34" charset="0"/>
              <a:buChar char="•"/>
            </a:pPr>
            <a:r>
              <a:rPr lang="en-US" dirty="0">
                <a:solidFill>
                  <a:srgbClr val="292929"/>
                </a:solidFill>
                <a:latin typeface="charter"/>
              </a:rPr>
              <a:t>Empty return pf resolver</a:t>
            </a:r>
          </a:p>
          <a:p>
            <a:pPr algn="l">
              <a:buFont typeface="Arial" panose="020B0604020202020204" pitchFamily="34" charset="0"/>
              <a:buChar char="•"/>
            </a:pPr>
            <a:r>
              <a:rPr lang="en-US" b="0" i="0" dirty="0">
                <a:solidFill>
                  <a:srgbClr val="292929"/>
                </a:solidFill>
                <a:effectLst/>
                <a:latin typeface="charter"/>
              </a:rPr>
              <a:t>NGCC</a:t>
            </a:r>
          </a:p>
          <a:p>
            <a:pPr algn="l">
              <a:buFont typeface="Arial" panose="020B0604020202020204" pitchFamily="34" charset="0"/>
              <a:buChar char="•"/>
            </a:pPr>
            <a:r>
              <a:rPr lang="en-US" dirty="0">
                <a:solidFill>
                  <a:srgbClr val="292929"/>
                </a:solidFill>
                <a:latin typeface="charter"/>
              </a:rPr>
              <a:t>Core</a:t>
            </a:r>
          </a:p>
          <a:p>
            <a:pPr algn="l">
              <a:buFont typeface="Arial" panose="020B0604020202020204" pitchFamily="34" charset="0"/>
              <a:buChar char="•"/>
            </a:pPr>
            <a:r>
              <a:rPr lang="en-US" b="0" i="0" dirty="0">
                <a:solidFill>
                  <a:srgbClr val="292929"/>
                </a:solidFill>
                <a:effectLst/>
                <a:latin typeface="charter"/>
              </a:rPr>
              <a:t>Deprecation</a:t>
            </a:r>
          </a:p>
          <a:p>
            <a:pPr marL="457200" indent="-457200" algn="l">
              <a:buFont typeface="+mj-lt"/>
              <a:buAutoNum type="arabicPeriod"/>
            </a:pP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967395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p14="http://schemas.microsoft.com/office/powerpoint/2010/main" val="1580679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p14="http://schemas.microsoft.com/office/powerpoint/2010/main" val="162726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ngOnChanges</a:t>
            </a:r>
            <a:br>
              <a:rPr lang="en-IN" b="1" i="0" dirty="0">
                <a:effectLst/>
                <a:latin typeface="-apple-system"/>
              </a:rPr>
            </a:br>
            <a:endParaRPr lang="en-IN" b="1" i="0" dirty="0">
              <a:effectLst/>
              <a:latin typeface="-apple-system"/>
            </a:endParaRPr>
          </a:p>
        </p:txBody>
      </p:sp>
      <p:sp>
        <p:nvSpPr>
          <p:cNvPr id="7" name="Rectangle 2">
            <a:extLst>
              <a:ext uri="{FF2B5EF4-FFF2-40B4-BE49-F238E27FC236}">
                <a16:creationId xmlns:a16="http://schemas.microsoft.com/office/drawing/2014/main" id="{5E977C78-17C5-42FD-88DC-41DC3E284715}"/>
              </a:ext>
            </a:extLst>
          </p:cNvPr>
          <p:cNvSpPr>
            <a:spLocks noGrp="1" noChangeArrowheads="1"/>
          </p:cNvSpPr>
          <p:nvPr>
            <p:ph idx="1"/>
          </p:nvPr>
        </p:nvSpPr>
        <p:spPr bwMode="auto">
          <a:xfrm>
            <a:off x="656325" y="1059490"/>
            <a:ext cx="10068523" cy="57985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Angular invokes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life cycle hook whenever any data-bound input property of the component or directive changes. Initializing the Input properties is the first task that angular carries during the change detection cycle. And if it detects any change in property, then it raises the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hook. It does so during every change detection cycle. This hook is not raised if change detection does not detect any changes.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hlinkClick r:id="rId3"/>
              </a:rPr>
              <a:t>Input</a:t>
            </a:r>
            <a:r>
              <a:rPr kumimoji="0" lang="en-US" altLang="en-US" b="0" i="0" u="none" strike="noStrike" cap="none" normalizeH="0" baseline="0" dirty="0">
                <a:ln>
                  <a:noFill/>
                </a:ln>
                <a:solidFill>
                  <a:srgbClr val="000000"/>
                </a:solidFill>
                <a:effectLst/>
                <a:latin typeface="-apple-system"/>
              </a:rPr>
              <a:t> properties are those properties, which we define using the </a:t>
            </a:r>
            <a:r>
              <a:rPr kumimoji="0" lang="en-US" altLang="en-US" b="0" i="0" u="none" strike="noStrike" cap="none" normalizeH="0" baseline="0" dirty="0">
                <a:ln>
                  <a:noFill/>
                </a:ln>
                <a:solidFill>
                  <a:srgbClr val="000000"/>
                </a:solidFill>
                <a:effectLst/>
                <a:latin typeface="-apple-system"/>
                <a:hlinkClick r:id="rId3"/>
              </a:rPr>
              <a:t>@Input decorator</a:t>
            </a:r>
            <a:r>
              <a:rPr kumimoji="0" lang="en-US" altLang="en-US" b="0" i="0" u="none" strike="noStrike" cap="none" normalizeH="0" baseline="0" dirty="0">
                <a:ln>
                  <a:noFill/>
                </a:ln>
                <a:solidFill>
                  <a:srgbClr val="000000"/>
                </a:solidFill>
                <a:effectLst/>
                <a:latin typeface="-apple-system"/>
              </a:rPr>
              <a:t>. It is one of the ways by which a parent communicates with the child component.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In the following example, the child component declares the property message as the </a:t>
            </a:r>
            <a:r>
              <a:rPr kumimoji="0" lang="en-US" altLang="en-US" b="0" i="0" u="none" strike="noStrike" cap="none" normalizeH="0" baseline="0" dirty="0">
                <a:ln>
                  <a:noFill/>
                </a:ln>
                <a:solidFill>
                  <a:srgbClr val="000000"/>
                </a:solidFill>
                <a:effectLst/>
                <a:latin typeface="-apple-system"/>
                <a:hlinkClick r:id="rId3"/>
              </a:rPr>
              <a:t>input property</a:t>
            </a:r>
            <a:endParaRPr kumimoji="0" lang="en-US" altLang="en-US"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Verdana" panose="020B0604030504040204" pitchFamily="34" charset="0"/>
              </a:rPr>
              <a:t>@</a:t>
            </a:r>
            <a:r>
              <a:rPr lang="en-IN" b="0" i="0" dirty="0">
                <a:solidFill>
                  <a:srgbClr val="008080"/>
                </a:solidFill>
                <a:effectLst/>
                <a:latin typeface="Verdana" panose="020B0604030504040204" pitchFamily="34" charset="0"/>
              </a:rPr>
              <a:t>Input</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message</a:t>
            </a:r>
            <a:r>
              <a:rPr lang="en-IN" b="0" i="0" dirty="0" err="1">
                <a:solidFill>
                  <a:srgbClr val="333333"/>
                </a:solidFill>
                <a:effectLst/>
                <a:latin typeface="Verdana" panose="020B0604030504040204" pitchFamily="34" charset="0"/>
              </a:rPr>
              <a:t>:</a:t>
            </a:r>
            <a:r>
              <a:rPr lang="en-IN" b="1" i="0" dirty="0" err="1">
                <a:solidFill>
                  <a:srgbClr val="800080"/>
                </a:solidFill>
                <a:effectLst/>
                <a:latin typeface="Verdana" panose="020B0604030504040204" pitchFamily="34" charset="0"/>
              </a:rPr>
              <a:t>string</a:t>
            </a:r>
            <a:endParaRPr lang="en-US" dirty="0">
              <a:solidFill>
                <a:srgbClr val="000000"/>
              </a:solidFill>
              <a:latin typeface="-apple-system"/>
            </a:endParaRPr>
          </a:p>
          <a:p>
            <a:pPr marL="0" indent="0" algn="l" fontAlgn="base">
              <a:buNone/>
            </a:pPr>
            <a:r>
              <a:rPr lang="en-IN" b="0" i="0" dirty="0">
                <a:solidFill>
                  <a:srgbClr val="006FE0"/>
                </a:solidFill>
                <a:effectLst/>
                <a:latin typeface="inherit"/>
              </a:rPr>
              <a:t>&lt;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message</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"message"</a:t>
            </a:r>
            <a:r>
              <a:rPr lang="en-IN" b="0" i="0" dirty="0">
                <a:solidFill>
                  <a:srgbClr val="006FE0"/>
                </a:solidFill>
                <a:effectLst/>
                <a:latin typeface="inherit"/>
              </a:rPr>
              <a:t>&gt;&lt;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&gt;</a:t>
            </a:r>
          </a:p>
          <a:p>
            <a:pPr algn="l" fontAlgn="base"/>
            <a:r>
              <a:rPr lang="en-US" b="0" i="0" dirty="0">
                <a:solidFill>
                  <a:srgbClr val="000000"/>
                </a:solidFill>
                <a:effectLst/>
                <a:latin typeface="-apple-system"/>
              </a:rPr>
              <a:t>The change detector checks if such input properties of a component are changed by the parent component. If it is then it raises the </a:t>
            </a:r>
            <a:r>
              <a:rPr lang="en-US" b="0" i="0" u="none" strike="noStrike" dirty="0" err="1">
                <a:effectLst/>
                <a:latin typeface="-apple-system"/>
                <a:hlinkClick r:id="rId2"/>
              </a:rPr>
              <a:t>ngOnChanges</a:t>
            </a:r>
            <a:r>
              <a:rPr lang="en-US" b="0" i="0" dirty="0">
                <a:solidFill>
                  <a:srgbClr val="000000"/>
                </a:solidFill>
                <a:effectLst/>
                <a:latin typeface="-apple-system"/>
              </a:rPr>
              <a:t> hook.</a:t>
            </a:r>
            <a:endParaRPr lang="en-IN"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46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ngOnInit</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p:txBody>
          <a:bodyPr/>
          <a:lstStyle/>
          <a:p>
            <a:pPr algn="l" fontAlgn="base"/>
            <a:r>
              <a:rPr lang="en-US" b="0" i="0" dirty="0">
                <a:solidFill>
                  <a:srgbClr val="000000"/>
                </a:solidFill>
                <a:effectLst/>
                <a:latin typeface="-apple-system"/>
              </a:rPr>
              <a:t>The Angular raises the </a:t>
            </a:r>
            <a:r>
              <a:rPr lang="en-US" b="0" i="0" u="none" strike="noStrike" dirty="0" err="1">
                <a:solidFill>
                  <a:srgbClr val="000000"/>
                </a:solidFill>
                <a:effectLst/>
                <a:latin typeface="-apple-system"/>
                <a:hlinkClick r:id="rId2"/>
              </a:rPr>
              <a:t>ngOnInit</a:t>
            </a:r>
            <a:r>
              <a:rPr lang="en-US" b="0" i="0" dirty="0">
                <a:solidFill>
                  <a:srgbClr val="000000"/>
                </a:solidFill>
                <a:effectLst/>
                <a:latin typeface="-apple-system"/>
              </a:rPr>
              <a:t> hook, after it creates the component and updates its input properties. It raises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hook.</a:t>
            </a:r>
          </a:p>
          <a:p>
            <a:pPr algn="l" fontAlgn="base"/>
            <a:r>
              <a:rPr lang="en-US" b="0" i="0" dirty="0">
                <a:solidFill>
                  <a:srgbClr val="000000"/>
                </a:solidFill>
                <a:effectLst/>
                <a:latin typeface="-apple-system"/>
              </a:rPr>
              <a:t>This hook is fired </a:t>
            </a:r>
            <a:r>
              <a:rPr lang="en-US" b="1" i="0" dirty="0">
                <a:solidFill>
                  <a:srgbClr val="000000"/>
                </a:solidFill>
                <a:effectLst/>
                <a:latin typeface="-apple-system"/>
              </a:rPr>
              <a:t>only once</a:t>
            </a:r>
            <a:r>
              <a:rPr lang="en-US" b="0" i="0" dirty="0">
                <a:solidFill>
                  <a:srgbClr val="000000"/>
                </a:solidFill>
                <a:effectLst/>
                <a:latin typeface="-apple-system"/>
              </a:rPr>
              <a:t> and immediately after its creation (during the first change detection).</a:t>
            </a:r>
          </a:p>
          <a:p>
            <a:pPr algn="l" fontAlgn="base"/>
            <a:r>
              <a:rPr lang="en-US" b="0" i="0" dirty="0">
                <a:solidFill>
                  <a:srgbClr val="000000"/>
                </a:solidFill>
                <a:effectLst/>
                <a:latin typeface="-apple-system"/>
              </a:rPr>
              <a:t>This is a perfect place where you want to add any </a:t>
            </a:r>
            <a:r>
              <a:rPr lang="en-US" b="0" i="0" dirty="0" err="1">
                <a:solidFill>
                  <a:srgbClr val="000000"/>
                </a:solidFill>
                <a:effectLst/>
                <a:latin typeface="-apple-system"/>
              </a:rPr>
              <a:t>initialisation</a:t>
            </a:r>
            <a:r>
              <a:rPr lang="en-US" b="0" i="0" dirty="0">
                <a:solidFill>
                  <a:srgbClr val="000000"/>
                </a:solidFill>
                <a:effectLst/>
                <a:latin typeface="-apple-system"/>
              </a:rPr>
              <a:t> logic for your component.  Here you have access to every input property of the component. You can use them in  http get requests to get the data from the back end server or run some initialization logic etc.</a:t>
            </a:r>
          </a:p>
          <a:p>
            <a:pPr algn="l" fontAlgn="base"/>
            <a:r>
              <a:rPr lang="en-US" b="0" i="0" dirty="0">
                <a:solidFill>
                  <a:srgbClr val="000000"/>
                </a:solidFill>
                <a:effectLst/>
                <a:latin typeface="-apple-system"/>
              </a:rPr>
              <a:t>But note that none of child components or projected content are available at this point. Hence any properties we decorate with </a:t>
            </a:r>
            <a:r>
              <a:rPr lang="en-US" b="0" i="0" u="none" strike="noStrike" dirty="0">
                <a:solidFill>
                  <a:srgbClr val="000000"/>
                </a:solidFill>
                <a:effectLst/>
                <a:latin typeface="-apple-system"/>
                <a:hlinkClick r:id="rId4"/>
              </a:rPr>
              <a:t>@ViewChild</a:t>
            </a:r>
            <a:r>
              <a:rPr lang="en-US" b="0" i="0" dirty="0">
                <a:solidFill>
                  <a:srgbClr val="000000"/>
                </a:solidFill>
                <a:effectLst/>
                <a:latin typeface="-apple-system"/>
              </a:rPr>
              <a:t>, </a:t>
            </a:r>
            <a:r>
              <a:rPr lang="en-US" b="0" i="0" u="none" strike="noStrike" dirty="0">
                <a:solidFill>
                  <a:srgbClr val="000000"/>
                </a:solidFill>
                <a:effectLst/>
                <a:latin typeface="-apple-system"/>
                <a:hlinkClick r:id="rId4"/>
              </a:rPr>
              <a:t>@ViewChildren</a:t>
            </a:r>
            <a:r>
              <a:rPr lang="en-US" b="0" i="0" dirty="0">
                <a:solidFill>
                  <a:srgbClr val="000000"/>
                </a:solidFill>
                <a:effectLst/>
                <a:latin typeface="-apple-system"/>
              </a:rPr>
              <a:t> , </a:t>
            </a:r>
            <a:r>
              <a:rPr lang="en-US" b="0" i="0" u="none" strike="noStrike" dirty="0">
                <a:solidFill>
                  <a:srgbClr val="000000"/>
                </a:solidFill>
                <a:effectLst/>
                <a:latin typeface="-apple-system"/>
                <a:hlinkClick r:id="rId5"/>
              </a:rPr>
              <a:t>@ContentChild</a:t>
            </a:r>
            <a:r>
              <a:rPr lang="en-US" b="0" i="0" dirty="0">
                <a:solidFill>
                  <a:srgbClr val="000000"/>
                </a:solidFill>
                <a:effectLst/>
                <a:latin typeface="-apple-system"/>
              </a:rPr>
              <a:t> &amp; </a:t>
            </a:r>
            <a:r>
              <a:rPr lang="en-US" b="0" i="0" u="none" strike="noStrike" dirty="0">
                <a:solidFill>
                  <a:srgbClr val="000000"/>
                </a:solidFill>
                <a:effectLst/>
                <a:latin typeface="-apple-system"/>
                <a:hlinkClick r:id="rId5"/>
              </a:rPr>
              <a:t>@ContentChildren</a:t>
            </a:r>
            <a:r>
              <a:rPr lang="en-US" b="0" i="0" dirty="0">
                <a:solidFill>
                  <a:srgbClr val="000000"/>
                </a:solidFill>
                <a:effectLst/>
                <a:latin typeface="-apple-system"/>
              </a:rPr>
              <a:t> will not be available to use.</a:t>
            </a:r>
          </a:p>
          <a:p>
            <a:endParaRPr lang="en-IN" dirty="0"/>
          </a:p>
        </p:txBody>
      </p:sp>
    </p:spTree>
    <p:extLst>
      <p:ext uri="{BB962C8B-B14F-4D97-AF65-F5344CB8AC3E}">
        <p14:creationId xmlns:p14="http://schemas.microsoft.com/office/powerpoint/2010/main" val="1160760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ngDoCheck</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a:xfrm>
            <a:off x="726724" y="1253331"/>
            <a:ext cx="10200454" cy="13138788"/>
          </a:xfrm>
        </p:spPr>
        <p:txBody>
          <a:bodyPr/>
          <a:lstStyle/>
          <a:p>
            <a:pPr algn="l" fontAlgn="base"/>
            <a:r>
              <a:rPr lang="en-US" b="0" i="0" dirty="0">
                <a:solidFill>
                  <a:srgbClr val="000000"/>
                </a:solidFill>
                <a:effectLst/>
                <a:latin typeface="-apple-system"/>
              </a:rPr>
              <a:t>The Angular invokes the </a:t>
            </a:r>
            <a:r>
              <a:rPr lang="en-US" b="0" i="0" u="none" strike="noStrike" dirty="0" err="1">
                <a:solidFill>
                  <a:srgbClr val="000000"/>
                </a:solidFill>
                <a:effectLst/>
                <a:latin typeface="-apple-system"/>
                <a:hlinkClick r:id="rId2"/>
              </a:rPr>
              <a:t>ngDoCheck</a:t>
            </a:r>
            <a:r>
              <a:rPr lang="en-US" b="0" i="0" dirty="0">
                <a:solidFill>
                  <a:srgbClr val="000000"/>
                </a:solidFill>
                <a:effectLst/>
                <a:latin typeface="-apple-system"/>
              </a:rPr>
              <a:t> hook event during every change detection cycle. This hook is invoked even if there is no change in any of the properties.</a:t>
            </a:r>
          </a:p>
          <a:p>
            <a:pPr algn="l" fontAlgn="base"/>
            <a:r>
              <a:rPr lang="en-US" b="0" i="0" dirty="0">
                <a:solidFill>
                  <a:srgbClr val="000000"/>
                </a:solidFill>
                <a:effectLst/>
                <a:latin typeface="-apple-system"/>
              </a:rPr>
              <a:t>Angular invokes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&amp; </a:t>
            </a:r>
            <a:r>
              <a:rPr lang="en-US" b="0" i="0" u="none" strike="noStrike" dirty="0" err="1">
                <a:solidFill>
                  <a:srgbClr val="000000"/>
                </a:solidFill>
                <a:effectLst/>
                <a:latin typeface="-apple-system"/>
                <a:hlinkClick r:id="rId4"/>
              </a:rPr>
              <a:t>ngOnInit</a:t>
            </a:r>
            <a:r>
              <a:rPr lang="en-US" b="0" i="0" dirty="0">
                <a:solidFill>
                  <a:srgbClr val="000000"/>
                </a:solidFill>
                <a:effectLst/>
                <a:latin typeface="-apple-system"/>
              </a:rPr>
              <a:t> hooks.</a:t>
            </a:r>
          </a:p>
          <a:p>
            <a:endParaRPr lang="en-IN" dirty="0"/>
          </a:p>
        </p:txBody>
      </p:sp>
      <p:sp>
        <p:nvSpPr>
          <p:cNvPr id="3" name="Rectangle 1">
            <a:extLst>
              <a:ext uri="{FF2B5EF4-FFF2-40B4-BE49-F238E27FC236}">
                <a16:creationId xmlns:a16="http://schemas.microsoft.com/office/drawing/2014/main" id="{32995CD7-6F45-4823-928B-968384D32142}"/>
              </a:ext>
            </a:extLst>
          </p:cNvPr>
          <p:cNvSpPr>
            <a:spLocks noChangeArrowheads="1"/>
          </p:cNvSpPr>
          <p:nvPr/>
        </p:nvSpPr>
        <p:spPr bwMode="auto">
          <a:xfrm>
            <a:off x="883920" y="2781908"/>
            <a:ext cx="10043258"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Use this hook to Implement a custom change detection, whenever Angular fails to detect the changes made to Input properties. This hook is particularly useful when you opt for the </a:t>
            </a:r>
            <a:r>
              <a:rPr kumimoji="0" lang="en-US" altLang="en-US" sz="2400" b="0" i="0" u="none" strike="noStrike" cap="none" normalizeH="0" baseline="0" dirty="0" err="1">
                <a:ln>
                  <a:noFill/>
                </a:ln>
                <a:solidFill>
                  <a:srgbClr val="000000"/>
                </a:solidFill>
                <a:effectLst/>
                <a:latin typeface="-apple-system"/>
              </a:rPr>
              <a:t>Onpush</a:t>
            </a:r>
            <a:r>
              <a:rPr kumimoji="0" lang="en-US" altLang="en-US" sz="2400" b="0" i="0" u="none" strike="noStrike" cap="none" normalizeH="0" baseline="0" dirty="0">
                <a:ln>
                  <a:noFill/>
                </a:ln>
                <a:solidFill>
                  <a:srgbClr val="000000"/>
                </a:solidFill>
                <a:effectLst/>
                <a:latin typeface="-apple-system"/>
              </a:rPr>
              <a:t> change detection strategy.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Angular </a:t>
            </a:r>
            <a:r>
              <a:rPr kumimoji="0" lang="en-US" altLang="en-US" sz="2400" b="0" i="0" u="none" strike="noStrike" cap="none" normalizeH="0" baseline="0" dirty="0" err="1">
                <a:ln>
                  <a:noFill/>
                </a:ln>
                <a:solidFill>
                  <a:srgbClr val="000000"/>
                </a:solidFill>
                <a:effectLst/>
                <a:latin typeface="-apple-system"/>
                <a:hlinkClick r:id="rId3"/>
              </a:rPr>
              <a:t>ngOnChanges</a:t>
            </a:r>
            <a:r>
              <a:rPr kumimoji="0" lang="en-US" altLang="en-US" sz="2400" b="0" i="0" u="none" strike="noStrike" cap="none" normalizeH="0" baseline="0" dirty="0">
                <a:ln>
                  <a:noFill/>
                </a:ln>
                <a:solidFill>
                  <a:srgbClr val="000000"/>
                </a:solidFill>
                <a:effectLst/>
                <a:latin typeface="-apple-system"/>
              </a:rPr>
              <a:t> hook </a:t>
            </a:r>
            <a:r>
              <a:rPr kumimoji="0" lang="en-US" altLang="en-US" sz="2400" b="0" i="0" u="none" strike="noStrike" cap="none" normalizeH="0" baseline="0" dirty="0">
                <a:ln>
                  <a:noFill/>
                </a:ln>
                <a:solidFill>
                  <a:srgbClr val="000000"/>
                </a:solidFill>
                <a:effectLst/>
                <a:latin typeface="-apple-system"/>
                <a:hlinkClick r:id="rId5"/>
              </a:rPr>
              <a:t>does not detect all the changes made to the input properties</a:t>
            </a:r>
            <a:r>
              <a:rPr kumimoji="0" lang="en-US" altLang="en-US" sz="2400" b="0" i="0" u="none" strike="noStrike" cap="none" normalizeH="0" baseline="0" dirty="0">
                <a:ln>
                  <a:noFill/>
                </a:ln>
                <a:solidFill>
                  <a:srgbClr val="000000"/>
                </a:solidFill>
                <a:effectLst/>
                <a:latin typeface="-apple-system"/>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431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304793"/>
            <a:ext cx="9438716" cy="797605"/>
          </a:xfrm>
        </p:spPr>
        <p:txBody>
          <a:bodyPr>
            <a:normAutofit fontScale="90000"/>
          </a:bodyPr>
          <a:lstStyle/>
          <a:p>
            <a:pPr fontAlgn="base"/>
            <a:r>
              <a:rPr lang="en-IN" b="1" i="0" dirty="0" err="1">
                <a:effectLst/>
                <a:latin typeface="-apple-system"/>
              </a:rPr>
              <a:t>ngAfterContentInit</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a:xfrm>
            <a:off x="424972" y="902310"/>
            <a:ext cx="11039452" cy="5873394"/>
          </a:xfrm>
        </p:spPr>
        <p:txBody>
          <a:bodyPr>
            <a:normAutofit lnSpcReduction="10000"/>
          </a:bodyPr>
          <a:lstStyle/>
          <a:p>
            <a:pPr algn="l" fontAlgn="base"/>
            <a:r>
              <a:rPr lang="en-US" b="0" i="0" dirty="0" err="1">
                <a:solidFill>
                  <a:srgbClr val="000000"/>
                </a:solidFill>
                <a:effectLst/>
                <a:latin typeface="-apple-system"/>
              </a:rPr>
              <a:t>ngAfterContentInit</a:t>
            </a:r>
            <a:r>
              <a:rPr lang="en-US" b="0" i="0" dirty="0">
                <a:solidFill>
                  <a:srgbClr val="000000"/>
                </a:solidFill>
                <a:effectLst/>
                <a:latin typeface="-apple-system"/>
              </a:rPr>
              <a:t> Life cycle hook is called after the Component’s </a:t>
            </a:r>
            <a:r>
              <a:rPr lang="en-US" b="0" i="0" u="none" strike="noStrike" dirty="0">
                <a:solidFill>
                  <a:srgbClr val="000000"/>
                </a:solidFill>
                <a:effectLst/>
                <a:latin typeface="-apple-system"/>
                <a:hlinkClick r:id="rId2"/>
              </a:rPr>
              <a:t>projected content</a:t>
            </a:r>
            <a:r>
              <a:rPr lang="en-US" b="0" i="0" dirty="0">
                <a:solidFill>
                  <a:srgbClr val="000000"/>
                </a:solidFill>
                <a:effectLst/>
                <a:latin typeface="-apple-system"/>
              </a:rPr>
              <a:t> has been fully initialized. Angular also updates the properties decorated with the </a:t>
            </a:r>
            <a:r>
              <a:rPr lang="en-US" b="0" i="0" u="none" strike="noStrike" dirty="0" err="1">
                <a:solidFill>
                  <a:srgbClr val="000000"/>
                </a:solidFill>
                <a:effectLst/>
                <a:latin typeface="-apple-system"/>
                <a:hlinkClick r:id="rId3"/>
              </a:rPr>
              <a:t>ContentChild</a:t>
            </a:r>
            <a:r>
              <a:rPr lang="en-US" b="0" i="0" u="none" strike="noStrike" dirty="0">
                <a:solidFill>
                  <a:srgbClr val="000000"/>
                </a:solidFill>
                <a:effectLst/>
                <a:latin typeface="-apple-system"/>
                <a:hlinkClick r:id="rId3"/>
              </a:rPr>
              <a:t> and </a:t>
            </a:r>
            <a:r>
              <a:rPr lang="en-US" b="0" i="0" u="none" strike="noStrike" dirty="0" err="1">
                <a:solidFill>
                  <a:srgbClr val="000000"/>
                </a:solidFill>
                <a:effectLst/>
                <a:latin typeface="-apple-system"/>
                <a:hlinkClick r:id="rId3"/>
              </a:rPr>
              <a:t>ContentChildren</a:t>
            </a:r>
            <a:r>
              <a:rPr lang="en-US" b="0" i="0" dirty="0">
                <a:solidFill>
                  <a:srgbClr val="000000"/>
                </a:solidFill>
                <a:effectLst/>
                <a:latin typeface="-apple-system"/>
              </a:rPr>
              <a:t> before raising this hook. This hook is also raised, even if there is no content to project.</a:t>
            </a:r>
          </a:p>
          <a:p>
            <a:pPr algn="l" fontAlgn="base"/>
            <a:r>
              <a:rPr lang="en-US" b="0" i="0" dirty="0">
                <a:solidFill>
                  <a:srgbClr val="000000"/>
                </a:solidFill>
                <a:effectLst/>
                <a:latin typeface="-apple-system"/>
              </a:rPr>
              <a:t>The content here refers to the external content injected from the parent component via </a:t>
            </a:r>
            <a:r>
              <a:rPr lang="en-US" b="0" i="0" u="none" strike="noStrike" dirty="0">
                <a:solidFill>
                  <a:srgbClr val="000000"/>
                </a:solidFill>
                <a:effectLst/>
                <a:latin typeface="-apple-system"/>
                <a:hlinkClick r:id="rId2"/>
              </a:rPr>
              <a:t>Content Projection</a:t>
            </a:r>
            <a:r>
              <a:rPr lang="en-US" b="0" i="0" dirty="0">
                <a:solidFill>
                  <a:srgbClr val="000000"/>
                </a:solidFill>
                <a:effectLst/>
                <a:latin typeface="-apple-system"/>
              </a:rPr>
              <a:t>. </a:t>
            </a:r>
          </a:p>
          <a:p>
            <a:pPr algn="l" fontAlgn="base"/>
            <a:r>
              <a:rPr lang="en-US" b="0" i="0" dirty="0">
                <a:solidFill>
                  <a:srgbClr val="000000"/>
                </a:solidFill>
                <a:effectLst/>
                <a:latin typeface="-apple-system"/>
              </a:rPr>
              <a:t>The </a:t>
            </a:r>
            <a:r>
              <a:rPr lang="en-US" b="0" i="0" u="none" strike="noStrike" dirty="0">
                <a:effectLst/>
                <a:latin typeface="-apple-system"/>
                <a:hlinkClick r:id="rId4"/>
              </a:rPr>
              <a:t>Angular Component</a:t>
            </a:r>
            <a:r>
              <a:rPr lang="en-US" b="0" i="0" dirty="0">
                <a:solidFill>
                  <a:srgbClr val="000000"/>
                </a:solidFill>
                <a:effectLst/>
                <a:latin typeface="-apple-system"/>
              </a:rPr>
              <a:t>s can include the </a:t>
            </a:r>
            <a:r>
              <a:rPr lang="en-US" b="0" i="0" u="none" strike="noStrike" dirty="0">
                <a:effectLst/>
                <a:latin typeface="-apple-system"/>
                <a:hlinkClick r:id="rId2"/>
              </a:rPr>
              <a:t>ng-content</a:t>
            </a:r>
            <a:r>
              <a:rPr lang="en-US" b="0" i="0" dirty="0">
                <a:solidFill>
                  <a:srgbClr val="000000"/>
                </a:solidFill>
                <a:effectLst/>
                <a:latin typeface="-apple-system"/>
              </a:rPr>
              <a:t> element, which acts as a placeholder for the content from the parent as shown below</a:t>
            </a:r>
          </a:p>
          <a:p>
            <a:pPr algn="l" fontAlgn="base"/>
            <a:r>
              <a:rPr lang="en-US" b="0" i="0" dirty="0">
                <a:solidFill>
                  <a:srgbClr val="006FE0"/>
                </a:solidFill>
                <a:effectLst/>
                <a:latin typeface="inherit"/>
              </a:rPr>
              <a:t>&lt;</a:t>
            </a:r>
            <a:r>
              <a:rPr lang="en-US" b="0" i="0" dirty="0">
                <a:solidFill>
                  <a:srgbClr val="000000"/>
                </a:solidFill>
                <a:effectLst/>
                <a:latin typeface="inherit"/>
              </a:rPr>
              <a:t>h2</a:t>
            </a:r>
            <a:r>
              <a:rPr lang="en-US" b="0" i="0" dirty="0">
                <a:solidFill>
                  <a:srgbClr val="006FE0"/>
                </a:solidFill>
                <a:effectLst/>
                <a:latin typeface="inherit"/>
              </a:rPr>
              <a:t>&gt;</a:t>
            </a:r>
            <a:r>
              <a:rPr lang="en-US" b="0" i="0" dirty="0">
                <a:solidFill>
                  <a:srgbClr val="008080"/>
                </a:solidFill>
                <a:effectLst/>
                <a:latin typeface="inherit"/>
              </a:rPr>
              <a:t>Child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h2</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   &lt;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err="1">
                <a:solidFill>
                  <a:srgbClr val="008080"/>
                </a:solidFill>
                <a:effectLst/>
                <a:latin typeface="inherit"/>
              </a:rPr>
              <a:t>placehodler</a:t>
            </a:r>
            <a:r>
              <a:rPr lang="en-US" b="0" i="0" dirty="0">
                <a:solidFill>
                  <a:srgbClr val="008080"/>
                </a:solidFill>
                <a:effectLst/>
                <a:latin typeface="inherit"/>
              </a:rPr>
              <a:t> </a:t>
            </a:r>
            <a:r>
              <a:rPr lang="en-US" b="1" i="0" dirty="0">
                <a:solidFill>
                  <a:srgbClr val="000000"/>
                </a:solidFill>
                <a:effectLst/>
                <a:latin typeface="inherit"/>
              </a:rPr>
              <a:t>for</a:t>
            </a:r>
            <a:r>
              <a:rPr lang="en-US" b="0" i="0" dirty="0">
                <a:solidFill>
                  <a:srgbClr val="006FE0"/>
                </a:solidFill>
                <a:effectLst/>
                <a:latin typeface="inherit"/>
              </a:rPr>
              <a:t> </a:t>
            </a:r>
            <a:r>
              <a:rPr lang="en-US" b="0" i="0" dirty="0">
                <a:solidFill>
                  <a:srgbClr val="008080"/>
                </a:solidFill>
                <a:effectLst/>
                <a:latin typeface="inherit"/>
              </a:rPr>
              <a:t>content from </a:t>
            </a:r>
            <a:r>
              <a:rPr lang="en-US" b="0" i="0" dirty="0">
                <a:solidFill>
                  <a:srgbClr val="000000"/>
                </a:solidFill>
                <a:effectLst/>
                <a:latin typeface="inherit"/>
              </a:rPr>
              <a:t>parent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h1</a:t>
            </a:r>
            <a:r>
              <a:rPr lang="en-US" b="0" i="0" dirty="0">
                <a:solidFill>
                  <a:srgbClr val="006FE0"/>
                </a:solidFill>
                <a:effectLst/>
                <a:latin typeface="inherit"/>
              </a:rPr>
              <a:t>&gt;</a:t>
            </a:r>
            <a:r>
              <a:rPr lang="en-US" b="0" i="0" dirty="0">
                <a:solidFill>
                  <a:srgbClr val="008080"/>
                </a:solidFill>
                <a:effectLst/>
                <a:latin typeface="inherit"/>
              </a:rPr>
              <a:t>Parent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h1</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 </a:t>
            </a:r>
            <a:r>
              <a:rPr lang="en-US" b="1" i="0" dirty="0">
                <a:solidFill>
                  <a:srgbClr val="000000"/>
                </a:solidFill>
                <a:effectLst/>
                <a:latin typeface="inherit"/>
              </a:rPr>
              <a:t>This</a:t>
            </a:r>
            <a:r>
              <a:rPr lang="en-US" b="0" i="0" dirty="0">
                <a:solidFill>
                  <a:srgbClr val="006FE0"/>
                </a:solidFill>
                <a:effectLst/>
                <a:latin typeface="inherit"/>
              </a:rPr>
              <a:t> &lt;</a:t>
            </a:r>
            <a:r>
              <a:rPr lang="en-US" b="0" i="0" dirty="0">
                <a:solidFill>
                  <a:srgbClr val="000000"/>
                </a:solidFill>
                <a:effectLst/>
                <a:latin typeface="inherit"/>
              </a:rPr>
              <a:t>b</a:t>
            </a:r>
            <a:r>
              <a:rPr lang="en-US" b="0" i="0" dirty="0">
                <a:solidFill>
                  <a:srgbClr val="006FE0"/>
                </a:solidFill>
                <a:effectLst/>
                <a:latin typeface="inherit"/>
              </a:rPr>
              <a:t>&gt;</a:t>
            </a:r>
            <a:r>
              <a:rPr lang="en-US" b="0" i="0" dirty="0">
                <a:solidFill>
                  <a:srgbClr val="000000"/>
                </a:solidFill>
                <a:effectLst/>
                <a:latin typeface="inherit"/>
              </a:rPr>
              <a:t>content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a:t>
            </a:r>
            <a:r>
              <a:rPr lang="en-US" b="0" i="0" dirty="0">
                <a:solidFill>
                  <a:srgbClr val="006FE0"/>
                </a:solidFill>
                <a:effectLst/>
                <a:latin typeface="inherit"/>
              </a:rPr>
              <a:t>&gt; </a:t>
            </a:r>
            <a:r>
              <a:rPr lang="en-US" b="1" i="0" dirty="0">
                <a:solidFill>
                  <a:srgbClr val="000000"/>
                </a:solidFill>
                <a:effectLst/>
                <a:latin typeface="inherit"/>
              </a:rPr>
              <a:t>is</a:t>
            </a:r>
            <a:r>
              <a:rPr lang="en-US" b="0" i="0" dirty="0">
                <a:solidFill>
                  <a:srgbClr val="006FE0"/>
                </a:solidFill>
                <a:effectLst/>
                <a:latin typeface="inherit"/>
              </a:rPr>
              <a:t> </a:t>
            </a:r>
            <a:r>
              <a:rPr lang="en-US" b="0" i="0" dirty="0">
                <a:solidFill>
                  <a:srgbClr val="008080"/>
                </a:solidFill>
                <a:effectLst/>
                <a:latin typeface="inherit"/>
              </a:rPr>
              <a:t>injected from </a:t>
            </a:r>
            <a:r>
              <a:rPr lang="en-US" b="0" i="0" dirty="0">
                <a:solidFill>
                  <a:srgbClr val="000000"/>
                </a:solidFill>
                <a:effectLst/>
                <a:latin typeface="inherit"/>
              </a:rPr>
              <a:t>parent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apple-system"/>
              </a:rPr>
              <a:t>During the change detection cycle, Angular checks if the injected content has changed and updates the DOM.</a:t>
            </a:r>
          </a:p>
          <a:p>
            <a:pPr algn="l" fontAlgn="base"/>
            <a:r>
              <a:rPr lang="en-US" b="0" i="0" dirty="0">
                <a:solidFill>
                  <a:srgbClr val="000000"/>
                </a:solidFill>
                <a:effectLst/>
                <a:latin typeface="-apple-system"/>
              </a:rPr>
              <a:t>This is a component only hook.</a:t>
            </a:r>
          </a:p>
          <a:p>
            <a:endParaRPr lang="en-IN" dirty="0"/>
          </a:p>
        </p:txBody>
      </p:sp>
    </p:spTree>
    <p:extLst>
      <p:ext uri="{BB962C8B-B14F-4D97-AF65-F5344CB8AC3E}">
        <p14:creationId xmlns:p14="http://schemas.microsoft.com/office/powerpoint/2010/main" val="1270675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798983" y="902310"/>
            <a:ext cx="11039452" cy="5053380"/>
          </a:xfrm>
        </p:spPr>
        <p:txBody>
          <a:bodyPr/>
          <a:lstStyle/>
          <a:p>
            <a:pPr algn="l" fontAlgn="base"/>
            <a:r>
              <a:rPr lang="en-US" b="0" i="0" dirty="0" err="1">
                <a:solidFill>
                  <a:srgbClr val="000000"/>
                </a:solidFill>
                <a:effectLst/>
                <a:latin typeface="-apple-system"/>
              </a:rPr>
              <a:t>ngAfterContentChecked</a:t>
            </a:r>
            <a:r>
              <a:rPr lang="en-US" b="0" i="0" dirty="0">
                <a:solidFill>
                  <a:srgbClr val="000000"/>
                </a:solidFill>
                <a:effectLst/>
                <a:latin typeface="-apple-system"/>
              </a:rPr>
              <a:t> Life cycle hook is called during every change detection cycle after Angular finishes checking of component’s projected content. Angular also updates the properties decorated with the </a:t>
            </a:r>
            <a:r>
              <a:rPr lang="en-US" b="0" i="0" u="none" strike="noStrike" dirty="0" err="1">
                <a:solidFill>
                  <a:srgbClr val="000000"/>
                </a:solidFill>
                <a:effectLst/>
                <a:latin typeface="-apple-system"/>
                <a:hlinkClick r:id="rId2"/>
              </a:rPr>
              <a:t>ContentChild</a:t>
            </a:r>
            <a:r>
              <a:rPr lang="en-US" b="0" i="0" u="none" strike="noStrike" dirty="0">
                <a:solidFill>
                  <a:srgbClr val="000000"/>
                </a:solidFill>
                <a:effectLst/>
                <a:latin typeface="-apple-system"/>
                <a:hlinkClick r:id="rId2"/>
              </a:rPr>
              <a:t> and </a:t>
            </a:r>
            <a:r>
              <a:rPr lang="en-US" b="0" i="0" u="none" strike="noStrike" dirty="0" err="1">
                <a:solidFill>
                  <a:srgbClr val="000000"/>
                </a:solidFill>
                <a:effectLst/>
                <a:latin typeface="-apple-system"/>
                <a:hlinkClick r:id="rId2"/>
              </a:rPr>
              <a:t>ContentChildren</a:t>
            </a:r>
            <a:r>
              <a:rPr lang="en-US" b="0" i="0" dirty="0">
                <a:solidFill>
                  <a:srgbClr val="000000"/>
                </a:solidFill>
                <a:effectLst/>
                <a:latin typeface="-apple-system"/>
              </a:rPr>
              <a:t> before raising this hook. Angular calls this hook even if there is no projected content in the component</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ngAfterContentInit</a:t>
            </a:r>
            <a:r>
              <a:rPr lang="en-US" b="0" i="0" dirty="0">
                <a:solidFill>
                  <a:srgbClr val="000000"/>
                </a:solidFill>
                <a:effectLst/>
                <a:latin typeface="-apple-system"/>
              </a:rPr>
              <a:t> hook. Both are called after the external content is initialized, checked &amp; updated. Only difference is that </a:t>
            </a:r>
            <a:r>
              <a:rPr lang="en-US" b="0" i="0" dirty="0" err="1">
                <a:solidFill>
                  <a:srgbClr val="000000"/>
                </a:solidFill>
                <a:effectLst/>
                <a:latin typeface="-apple-system"/>
              </a:rPr>
              <a:t>ngAfterContentChecked</a:t>
            </a:r>
            <a:r>
              <a:rPr lang="en-US" b="0" i="0" dirty="0">
                <a:solidFill>
                  <a:srgbClr val="000000"/>
                </a:solidFill>
                <a:effectLst/>
                <a:latin typeface="-apple-system"/>
              </a:rPr>
              <a:t> is raised after every change detection cycle. While </a:t>
            </a:r>
            <a:r>
              <a:rPr lang="en-US" b="0" i="0" dirty="0" err="1">
                <a:solidFill>
                  <a:srgbClr val="000000"/>
                </a:solidFill>
                <a:effectLst/>
                <a:latin typeface="-apple-system"/>
              </a:rPr>
              <a:t>ngAfterContentInit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7" name="TextBox 6">
            <a:extLst>
              <a:ext uri="{FF2B5EF4-FFF2-40B4-BE49-F238E27FC236}">
                <a16:creationId xmlns:a16="http://schemas.microsoft.com/office/drawing/2014/main" id="{110413D0-4101-49CA-B621-BE8BF391A7AC}"/>
              </a:ext>
            </a:extLst>
          </p:cNvPr>
          <p:cNvSpPr txBox="1"/>
          <p:nvPr/>
        </p:nvSpPr>
        <p:spPr>
          <a:xfrm>
            <a:off x="647295" y="92187"/>
            <a:ext cx="6094520" cy="584775"/>
          </a:xfrm>
          <a:prstGeom prst="rect">
            <a:avLst/>
          </a:prstGeom>
          <a:noFill/>
        </p:spPr>
        <p:txBody>
          <a:bodyPr wrap="square">
            <a:spAutoFit/>
          </a:bodyPr>
          <a:lstStyle/>
          <a:p>
            <a:pPr algn="l" fontAlgn="base"/>
            <a:r>
              <a:rPr lang="en-IN" sz="3200" b="1" i="0" dirty="0" err="1">
                <a:effectLst/>
                <a:latin typeface="-apple-system"/>
              </a:rPr>
              <a:t>ngAfterContentChecked</a:t>
            </a:r>
            <a:endParaRPr lang="en-IN" sz="3200" b="1" i="0" dirty="0">
              <a:effectLst/>
              <a:latin typeface="-apple-system"/>
            </a:endParaRPr>
          </a:p>
        </p:txBody>
      </p:sp>
    </p:spTree>
    <p:extLst>
      <p:ext uri="{BB962C8B-B14F-4D97-AF65-F5344CB8AC3E}">
        <p14:creationId xmlns:p14="http://schemas.microsoft.com/office/powerpoint/2010/main" val="1583689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pPr algn="l" fontAlgn="base"/>
            <a:r>
              <a:rPr lang="en-IN" b="1" i="0">
                <a:effectLst/>
                <a:latin typeface="-apple-system"/>
              </a:rPr>
              <a:t>ngAfterViewInit</a:t>
            </a:r>
          </a:p>
        </p:txBody>
      </p:sp>
      <p:sp>
        <p:nvSpPr>
          <p:cNvPr id="6" name="Rectangle 1">
            <a:extLst>
              <a:ext uri="{FF2B5EF4-FFF2-40B4-BE49-F238E27FC236}">
                <a16:creationId xmlns:a16="http://schemas.microsoft.com/office/drawing/2014/main" id="{9205F0E0-F8EE-441F-82E4-899ADAF60E97}"/>
              </a:ext>
            </a:extLst>
          </p:cNvPr>
          <p:cNvSpPr>
            <a:spLocks noGrp="1" noChangeArrowheads="1"/>
          </p:cNvSpPr>
          <p:nvPr>
            <p:ph idx="1"/>
          </p:nvPr>
        </p:nvSpPr>
        <p:spPr bwMode="auto">
          <a:xfrm>
            <a:off x="495905" y="994734"/>
            <a:ext cx="8472140" cy="505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pple-system"/>
              </a:rPr>
              <a:t>ngAfterViewInit</a:t>
            </a:r>
            <a:r>
              <a:rPr kumimoji="0" lang="en-US" altLang="en-US" b="0" i="0" u="none" strike="noStrike" cap="none" normalizeH="0" baseline="0" dirty="0">
                <a:ln>
                  <a:noFill/>
                </a:ln>
                <a:solidFill>
                  <a:srgbClr val="000000"/>
                </a:solidFill>
                <a:effectLst/>
                <a:latin typeface="-apple-system"/>
              </a:rPr>
              <a:t> hook is called after the Component’s View &amp; all its child views are fully initialized. Angular also updates the properties decorated with the </a:t>
            </a:r>
            <a:r>
              <a:rPr kumimoji="0" lang="en-US" altLang="en-US" b="0" i="0" u="none" strike="noStrike" cap="none" normalizeH="0" baseline="0" dirty="0" err="1">
                <a:ln>
                  <a:noFill/>
                </a:ln>
                <a:solidFill>
                  <a:srgbClr val="000000"/>
                </a:solidFill>
                <a:effectLst/>
                <a:latin typeface="-apple-system"/>
                <a:hlinkClick r:id="rId2"/>
              </a:rPr>
              <a:t>ViewChild</a:t>
            </a:r>
            <a:r>
              <a:rPr kumimoji="0" lang="en-US" altLang="en-US" b="0" i="0" u="none" strike="noStrike" cap="none" normalizeH="0" baseline="0" dirty="0">
                <a:ln>
                  <a:noFill/>
                </a:ln>
                <a:solidFill>
                  <a:srgbClr val="000000"/>
                </a:solidFill>
                <a:effectLst/>
                <a:latin typeface="-apple-system"/>
              </a:rPr>
              <a:t> &amp; </a:t>
            </a:r>
            <a:r>
              <a:rPr kumimoji="0" lang="en-US" altLang="en-US" b="0" i="0" u="none" strike="noStrike" cap="none" normalizeH="0" baseline="0" dirty="0" err="1">
                <a:ln>
                  <a:noFill/>
                </a:ln>
                <a:solidFill>
                  <a:srgbClr val="000000"/>
                </a:solidFill>
                <a:effectLst/>
                <a:latin typeface="-apple-system"/>
                <a:hlinkClick r:id="rId2"/>
              </a:rPr>
              <a:t>ViewChildren</a:t>
            </a:r>
            <a:r>
              <a:rPr kumimoji="0" lang="en-US" altLang="en-US" b="0" i="0" u="none" strike="noStrike" cap="none" normalizeH="0" baseline="0" dirty="0">
                <a:ln>
                  <a:noFill/>
                </a:ln>
                <a:solidFill>
                  <a:srgbClr val="000000"/>
                </a:solidFill>
                <a:effectLst/>
                <a:latin typeface="-apple-system"/>
              </a:rPr>
              <a:t> properties before raising this hook. </a:t>
            </a: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View here refers to the template of the current component and all its child components &amp; directives. </a:t>
            </a:r>
          </a:p>
          <a:p>
            <a:pPr algn="l" fontAlgn="base"/>
            <a:r>
              <a:rPr lang="en-US" b="0" i="0" dirty="0">
                <a:solidFill>
                  <a:srgbClr val="000000"/>
                </a:solidFill>
                <a:effectLst/>
                <a:latin typeface="-apple-system"/>
              </a:rPr>
              <a:t>This hook is called during the first change detection cycle, where angular initializes the view for the first time</a:t>
            </a:r>
          </a:p>
          <a:p>
            <a:pPr algn="l" fontAlgn="base"/>
            <a:r>
              <a:rPr lang="en-US" b="0" i="0" dirty="0">
                <a:solidFill>
                  <a:srgbClr val="000000"/>
                </a:solidFill>
                <a:effectLst/>
                <a:latin typeface="-apple-system"/>
              </a:rPr>
              <a:t>At this point all the lifecycle hook methods &amp; change detection  of all child components &amp; directives are processed &amp; Component is completely ready  </a:t>
            </a:r>
          </a:p>
          <a:p>
            <a:pPr algn="l" fontAlgn="base"/>
            <a:r>
              <a:rPr lang="en-US" b="0" i="0" dirty="0">
                <a:solidFill>
                  <a:srgbClr val="000000"/>
                </a:solidFill>
                <a:effectLst/>
                <a:latin typeface="-apple-system"/>
              </a:rPr>
              <a:t>This is a component only hook.</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771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862935"/>
            <a:ext cx="11039452" cy="5053380"/>
          </a:xfrm>
        </p:spPr>
        <p:txBody>
          <a:bodyPr/>
          <a:lstStyle/>
          <a:p>
            <a:pPr algn="l" fontAlgn="base"/>
            <a:r>
              <a:rPr lang="en-US" b="0" i="0" dirty="0">
                <a:solidFill>
                  <a:srgbClr val="000000"/>
                </a:solidFill>
                <a:effectLst/>
                <a:latin typeface="-apple-system"/>
              </a:rPr>
              <a:t>The Angular fires this hook after it checks &amp; updates the component’s views and child views. This event is fired after the </a:t>
            </a:r>
            <a:r>
              <a:rPr lang="en-US" b="0" i="0" dirty="0" err="1">
                <a:solidFill>
                  <a:srgbClr val="000000"/>
                </a:solidFill>
                <a:effectLst/>
                <a:latin typeface="-apple-system"/>
              </a:rPr>
              <a:t>ngAfterViewInit</a:t>
            </a:r>
            <a:r>
              <a:rPr lang="en-US" b="0" i="0" dirty="0">
                <a:solidFill>
                  <a:srgbClr val="000000"/>
                </a:solidFill>
                <a:effectLst/>
                <a:latin typeface="-apple-system"/>
              </a:rPr>
              <a:t> and after that during every change detection cycle</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ngAfterViewInit</a:t>
            </a:r>
            <a:r>
              <a:rPr lang="en-US" b="0" i="0" dirty="0">
                <a:solidFill>
                  <a:srgbClr val="000000"/>
                </a:solidFill>
                <a:effectLst/>
                <a:latin typeface="-apple-system"/>
              </a:rPr>
              <a:t> hook. Both are called after all the child components &amp; directives are initialized and updated. Only difference is that </a:t>
            </a:r>
            <a:r>
              <a:rPr lang="en-US" b="0" i="0" dirty="0" err="1">
                <a:solidFill>
                  <a:srgbClr val="000000"/>
                </a:solidFill>
                <a:effectLst/>
                <a:latin typeface="-apple-system"/>
              </a:rPr>
              <a:t>ngAfterViewChecked</a:t>
            </a:r>
            <a:r>
              <a:rPr lang="en-US" b="0" i="0" dirty="0">
                <a:solidFill>
                  <a:srgbClr val="000000"/>
                </a:solidFill>
                <a:effectLst/>
                <a:latin typeface="-apple-system"/>
              </a:rPr>
              <a:t> is raised during every change detection cycle. While </a:t>
            </a:r>
            <a:r>
              <a:rPr lang="en-US" b="0" i="0" dirty="0" err="1">
                <a:solidFill>
                  <a:srgbClr val="000000"/>
                </a:solidFill>
                <a:effectLst/>
                <a:latin typeface="-apple-system"/>
              </a:rPr>
              <a:t>ngAfterViewInit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5" name="TextBox 4">
            <a:extLst>
              <a:ext uri="{FF2B5EF4-FFF2-40B4-BE49-F238E27FC236}">
                <a16:creationId xmlns:a16="http://schemas.microsoft.com/office/drawing/2014/main" id="{395916DC-306D-46E3-A6E9-D282E744647C}"/>
              </a:ext>
            </a:extLst>
          </p:cNvPr>
          <p:cNvSpPr txBox="1"/>
          <p:nvPr/>
        </p:nvSpPr>
        <p:spPr>
          <a:xfrm>
            <a:off x="726724" y="258901"/>
            <a:ext cx="6094520" cy="584775"/>
          </a:xfrm>
          <a:prstGeom prst="rect">
            <a:avLst/>
          </a:prstGeom>
          <a:noFill/>
        </p:spPr>
        <p:txBody>
          <a:bodyPr wrap="square">
            <a:spAutoFit/>
          </a:bodyPr>
          <a:lstStyle/>
          <a:p>
            <a:pPr algn="l" fontAlgn="base"/>
            <a:r>
              <a:rPr lang="en-IN" sz="3200" b="1" i="0" dirty="0" err="1">
                <a:effectLst/>
                <a:latin typeface="-apple-system"/>
              </a:rPr>
              <a:t>ngAfterViewChecked</a:t>
            </a:r>
            <a:endParaRPr lang="en-IN" sz="3200" b="1" i="0" dirty="0">
              <a:effectLst/>
              <a:latin typeface="-apple-system"/>
            </a:endParaRPr>
          </a:p>
        </p:txBody>
      </p:sp>
    </p:spTree>
    <p:extLst>
      <p:ext uri="{BB962C8B-B14F-4D97-AF65-F5344CB8AC3E}">
        <p14:creationId xmlns:p14="http://schemas.microsoft.com/office/powerpoint/2010/main" val="2042983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791692"/>
            <a:ext cx="11039452" cy="5053380"/>
          </a:xfrm>
        </p:spPr>
        <p:txBody>
          <a:bodyPr/>
          <a:lstStyle/>
          <a:p>
            <a:pPr algn="l" fontAlgn="base"/>
            <a:r>
              <a:rPr lang="en-US" b="0" i="0" dirty="0">
                <a:solidFill>
                  <a:srgbClr val="000000"/>
                </a:solidFill>
                <a:effectLst/>
                <a:latin typeface="-apple-system"/>
              </a:rPr>
              <a:t>This hook is called just before the Component/Directive instance is </a:t>
            </a:r>
            <a:r>
              <a:rPr lang="en-US" b="0" i="0" u="none" strike="noStrike" dirty="0">
                <a:solidFill>
                  <a:srgbClr val="000000"/>
                </a:solidFill>
                <a:effectLst/>
                <a:latin typeface="-apple-system"/>
                <a:hlinkClick r:id="rId2"/>
              </a:rPr>
              <a:t>destroyed by Angular</a:t>
            </a:r>
            <a:endParaRPr lang="en-US" b="0" i="0" dirty="0">
              <a:solidFill>
                <a:srgbClr val="000000"/>
              </a:solidFill>
              <a:effectLst/>
              <a:latin typeface="-apple-system"/>
            </a:endParaRPr>
          </a:p>
          <a:p>
            <a:pPr algn="l" fontAlgn="base"/>
            <a:r>
              <a:rPr lang="en-US" b="0" i="0" dirty="0">
                <a:solidFill>
                  <a:srgbClr val="000000"/>
                </a:solidFill>
                <a:effectLst/>
                <a:latin typeface="-apple-system"/>
              </a:rPr>
              <a:t>You can Perform any cleanup logic for the Component here. This is the correct place where you would like to Unsubscribe Observables and detach event handlers to avoid memory leaks.</a:t>
            </a:r>
          </a:p>
          <a:p>
            <a:pPr algn="l" fontAlgn="base"/>
            <a:r>
              <a:rPr lang="en-US" b="1" i="0" dirty="0">
                <a:effectLst/>
                <a:latin typeface="-apple-system"/>
              </a:rPr>
              <a:t>How to Use Lifecycle Hooks?</a:t>
            </a:r>
          </a:p>
          <a:p>
            <a:pPr algn="l" fontAlgn="base">
              <a:buFont typeface="+mj-lt"/>
              <a:buAutoNum type="arabicPeriod"/>
            </a:pPr>
            <a:r>
              <a:rPr lang="en-US" b="0" i="0" dirty="0">
                <a:solidFill>
                  <a:srgbClr val="000000"/>
                </a:solidFill>
                <a:effectLst/>
                <a:latin typeface="-apple-system"/>
              </a:rPr>
              <a:t>Import Hook interfaces</a:t>
            </a:r>
          </a:p>
          <a:p>
            <a:pPr algn="l" fontAlgn="base">
              <a:buFont typeface="+mj-lt"/>
              <a:buAutoNum type="arabicPeriod"/>
            </a:pPr>
            <a:r>
              <a:rPr lang="en-US" b="0" i="0" dirty="0">
                <a:solidFill>
                  <a:srgbClr val="000000"/>
                </a:solidFill>
                <a:effectLst/>
                <a:latin typeface="-apple-system"/>
              </a:rPr>
              <a:t>Declare that Component/directive Implements lifecycle hook interface</a:t>
            </a:r>
          </a:p>
          <a:p>
            <a:pPr algn="l" fontAlgn="base">
              <a:buFont typeface="+mj-lt"/>
              <a:buAutoNum type="arabicPeriod"/>
            </a:pPr>
            <a:r>
              <a:rPr lang="en-US" b="0" i="0" dirty="0">
                <a:solidFill>
                  <a:srgbClr val="000000"/>
                </a:solidFill>
                <a:effectLst/>
                <a:latin typeface="-apple-system"/>
              </a:rPr>
              <a:t>Create the hook method</a:t>
            </a:r>
          </a:p>
          <a:p>
            <a:endParaRPr lang="en-IN" dirty="0"/>
          </a:p>
        </p:txBody>
      </p:sp>
      <p:sp>
        <p:nvSpPr>
          <p:cNvPr id="5" name="TextBox 4">
            <a:extLst>
              <a:ext uri="{FF2B5EF4-FFF2-40B4-BE49-F238E27FC236}">
                <a16:creationId xmlns:a16="http://schemas.microsoft.com/office/drawing/2014/main" id="{E30C3A2D-1C56-4556-BDC9-96EB10B9BAD5}"/>
              </a:ext>
            </a:extLst>
          </p:cNvPr>
          <p:cNvSpPr txBox="1"/>
          <p:nvPr/>
        </p:nvSpPr>
        <p:spPr>
          <a:xfrm>
            <a:off x="863353" y="181957"/>
            <a:ext cx="6094520" cy="584775"/>
          </a:xfrm>
          <a:prstGeom prst="rect">
            <a:avLst/>
          </a:prstGeom>
          <a:noFill/>
        </p:spPr>
        <p:txBody>
          <a:bodyPr wrap="square">
            <a:spAutoFit/>
          </a:bodyPr>
          <a:lstStyle/>
          <a:p>
            <a:pPr algn="l" fontAlgn="base"/>
            <a:r>
              <a:rPr lang="en-IN" sz="3200" b="1" i="0" dirty="0" err="1">
                <a:effectLst/>
                <a:latin typeface="-apple-system"/>
              </a:rPr>
              <a:t>ngOnDestroy</a:t>
            </a:r>
            <a:endParaRPr lang="en-IN" sz="3200" b="1" i="0" dirty="0">
              <a:effectLst/>
              <a:latin typeface="-apple-system"/>
            </a:endParaRPr>
          </a:p>
        </p:txBody>
      </p:sp>
    </p:spTree>
    <p:extLst>
      <p:ext uri="{BB962C8B-B14F-4D97-AF65-F5344CB8AC3E}">
        <p14:creationId xmlns:p14="http://schemas.microsoft.com/office/powerpoint/2010/main" val="16523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9185-D06B-43E5-A27E-0F43834C8076}"/>
              </a:ext>
            </a:extLst>
          </p:cNvPr>
          <p:cNvSpPr>
            <a:spLocks noGrp="1"/>
          </p:cNvSpPr>
          <p:nvPr>
            <p:ph type="title"/>
          </p:nvPr>
        </p:nvSpPr>
        <p:spPr>
          <a:xfrm>
            <a:off x="838200" y="365125"/>
            <a:ext cx="10515600" cy="646331"/>
          </a:xfrm>
        </p:spPr>
        <p:txBody>
          <a:bodyPr>
            <a:normAutofit/>
          </a:bodyPr>
          <a:lstStyle/>
          <a:p>
            <a:r>
              <a:rPr lang="en-US" sz="3600" b="1" i="0" dirty="0">
                <a:solidFill>
                  <a:srgbClr val="292929"/>
                </a:solidFill>
                <a:effectLst/>
                <a:latin typeface="charter"/>
              </a:rPr>
              <a:t>How to install Angular CLI 10 to your system?</a:t>
            </a:r>
            <a:endParaRPr lang="en-IN" sz="3600" dirty="0"/>
          </a:p>
        </p:txBody>
      </p:sp>
      <p:sp>
        <p:nvSpPr>
          <p:cNvPr id="4" name="TextBox 3">
            <a:extLst>
              <a:ext uri="{FF2B5EF4-FFF2-40B4-BE49-F238E27FC236}">
                <a16:creationId xmlns:a16="http://schemas.microsoft.com/office/drawing/2014/main" id="{3C6EBB81-9510-4B2C-B567-4DE397AC2E91}"/>
              </a:ext>
            </a:extLst>
          </p:cNvPr>
          <p:cNvSpPr txBox="1"/>
          <p:nvPr/>
        </p:nvSpPr>
        <p:spPr>
          <a:xfrm>
            <a:off x="838200" y="1159478"/>
            <a:ext cx="9130552" cy="646331"/>
          </a:xfrm>
          <a:prstGeom prst="rect">
            <a:avLst/>
          </a:prstGeom>
          <a:noFill/>
        </p:spPr>
        <p:txBody>
          <a:bodyPr wrap="square">
            <a:spAutoFit/>
          </a:bodyPr>
          <a:lstStyle/>
          <a:p>
            <a:pPr algn="l">
              <a:buFont typeface="+mj-lt"/>
              <a:buAutoNum type="arabicPeriod"/>
            </a:pPr>
            <a:r>
              <a:rPr lang="en-US" b="0" i="0" dirty="0">
                <a:solidFill>
                  <a:srgbClr val="292929"/>
                </a:solidFill>
                <a:effectLst/>
                <a:latin typeface="charter"/>
              </a:rPr>
              <a:t>The first step is to install the latest version of Angular CLI. Let’s install Angular CLI 10, the newest version on your machine. To do so, run the following commands -</a:t>
            </a:r>
          </a:p>
        </p:txBody>
      </p:sp>
      <p:sp>
        <p:nvSpPr>
          <p:cNvPr id="5" name="Rectangle 1">
            <a:extLst>
              <a:ext uri="{FF2B5EF4-FFF2-40B4-BE49-F238E27FC236}">
                <a16:creationId xmlns:a16="http://schemas.microsoft.com/office/drawing/2014/main" id="{8C9B319B-6F9E-475D-8605-E69B9AE8CB3E}"/>
              </a:ext>
            </a:extLst>
          </p:cNvPr>
          <p:cNvSpPr>
            <a:spLocks noChangeArrowheads="1"/>
          </p:cNvSpPr>
          <p:nvPr/>
        </p:nvSpPr>
        <p:spPr bwMode="auto">
          <a:xfrm>
            <a:off x="1237430" y="1875855"/>
            <a:ext cx="6458770" cy="18362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rgbClr val="292929"/>
                </a:solidFill>
                <a:effectLst/>
                <a:latin typeface="Menlo"/>
              </a:rPr>
              <a:t>npm</a:t>
            </a:r>
            <a:r>
              <a:rPr kumimoji="0" lang="en-US" altLang="en-US" sz="2400" b="0" i="1" u="none" strike="noStrike" cap="none" normalizeH="0" baseline="0" dirty="0">
                <a:ln>
                  <a:noFill/>
                </a:ln>
                <a:solidFill>
                  <a:srgbClr val="292929"/>
                </a:solidFill>
                <a:effectLst/>
                <a:latin typeface="Menlo"/>
              </a:rPr>
              <a:t> install -g @angular/cli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new test-app-project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cd test-test-project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serve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4D9E84C-3891-4E67-ABC4-D961A1A0A01E}"/>
              </a:ext>
            </a:extLst>
          </p:cNvPr>
          <p:cNvSpPr txBox="1"/>
          <p:nvPr/>
        </p:nvSpPr>
        <p:spPr>
          <a:xfrm>
            <a:off x="936663" y="3769570"/>
            <a:ext cx="6096000" cy="369332"/>
          </a:xfrm>
          <a:prstGeom prst="rect">
            <a:avLst/>
          </a:prstGeom>
          <a:noFill/>
        </p:spPr>
        <p:txBody>
          <a:bodyPr wrap="square">
            <a:spAutoFit/>
          </a:bodyPr>
          <a:lstStyle/>
          <a:p>
            <a:r>
              <a:rPr lang="en-US" b="0" i="0" dirty="0">
                <a:solidFill>
                  <a:srgbClr val="292929"/>
                </a:solidFill>
                <a:effectLst/>
                <a:latin typeface="charter"/>
              </a:rPr>
              <a:t>2. Now, in the new command-line interface, run the command -</a:t>
            </a:r>
            <a:endParaRPr lang="en-IN" dirty="0"/>
          </a:p>
        </p:txBody>
      </p:sp>
      <p:sp>
        <p:nvSpPr>
          <p:cNvPr id="9" name="TextBox 8">
            <a:extLst>
              <a:ext uri="{FF2B5EF4-FFF2-40B4-BE49-F238E27FC236}">
                <a16:creationId xmlns:a16="http://schemas.microsoft.com/office/drawing/2014/main" id="{11264158-86C4-47FA-9B7C-554F4C786DC7}"/>
              </a:ext>
            </a:extLst>
          </p:cNvPr>
          <p:cNvSpPr txBox="1"/>
          <p:nvPr/>
        </p:nvSpPr>
        <p:spPr>
          <a:xfrm>
            <a:off x="936663" y="4237008"/>
            <a:ext cx="6096000" cy="646331"/>
          </a:xfrm>
          <a:prstGeom prst="rect">
            <a:avLst/>
          </a:prstGeom>
          <a:noFill/>
        </p:spPr>
        <p:txBody>
          <a:bodyPr wrap="square">
            <a:spAutoFit/>
          </a:bodyPr>
          <a:lstStyle/>
          <a:p>
            <a:r>
              <a:rPr lang="en-US" b="0" i="1" dirty="0">
                <a:solidFill>
                  <a:srgbClr val="292929"/>
                </a:solidFill>
                <a:effectLst/>
                <a:latin typeface="Menlo"/>
              </a:rPr>
              <a:t>$</a:t>
            </a:r>
            <a:r>
              <a:rPr lang="en-US" b="0" i="1" dirty="0" err="1">
                <a:solidFill>
                  <a:srgbClr val="292929"/>
                </a:solidFill>
                <a:effectLst/>
                <a:latin typeface="Menlo"/>
              </a:rPr>
              <a:t>npm</a:t>
            </a:r>
            <a:r>
              <a:rPr lang="en-US" b="0" i="1" dirty="0">
                <a:solidFill>
                  <a:srgbClr val="292929"/>
                </a:solidFill>
                <a:effectLst/>
                <a:latin typeface="Menlo"/>
              </a:rPr>
              <a:t> install -g @angular/cli </a:t>
            </a:r>
          </a:p>
          <a:p>
            <a:r>
              <a:rPr lang="en-US" b="0" i="0" dirty="0">
                <a:solidFill>
                  <a:srgbClr val="292929"/>
                </a:solidFill>
                <a:effectLst/>
                <a:latin typeface="Menlo"/>
              </a:rPr>
              <a:t>(this command will install angular/cli v10.0.0.0.0)</a:t>
            </a:r>
            <a:endParaRPr lang="en-IN" dirty="0"/>
          </a:p>
        </p:txBody>
      </p:sp>
      <p:sp>
        <p:nvSpPr>
          <p:cNvPr id="10" name="TextBox 9">
            <a:extLst>
              <a:ext uri="{FF2B5EF4-FFF2-40B4-BE49-F238E27FC236}">
                <a16:creationId xmlns:a16="http://schemas.microsoft.com/office/drawing/2014/main" id="{E8D68849-6A2D-4432-A66E-7D639C7147B2}"/>
              </a:ext>
            </a:extLst>
          </p:cNvPr>
          <p:cNvSpPr txBox="1"/>
          <p:nvPr/>
        </p:nvSpPr>
        <p:spPr>
          <a:xfrm>
            <a:off x="936662" y="4981445"/>
            <a:ext cx="9130551" cy="369332"/>
          </a:xfrm>
          <a:prstGeom prst="rect">
            <a:avLst/>
          </a:prstGeom>
          <a:noFill/>
        </p:spPr>
        <p:txBody>
          <a:bodyPr wrap="square">
            <a:spAutoFit/>
          </a:bodyPr>
          <a:lstStyle/>
          <a:p>
            <a:r>
              <a:rPr lang="en-US" b="0" i="0" dirty="0">
                <a:solidFill>
                  <a:srgbClr val="292929"/>
                </a:solidFill>
                <a:effectLst/>
                <a:latin typeface="charter"/>
              </a:rPr>
              <a:t>3 Then to create a new Angular project, run the following command in your terminal.</a:t>
            </a:r>
            <a:endParaRPr lang="en-IN" dirty="0"/>
          </a:p>
        </p:txBody>
      </p:sp>
      <p:sp>
        <p:nvSpPr>
          <p:cNvPr id="11" name="Rectangle 1">
            <a:extLst>
              <a:ext uri="{FF2B5EF4-FFF2-40B4-BE49-F238E27FC236}">
                <a16:creationId xmlns:a16="http://schemas.microsoft.com/office/drawing/2014/main" id="{2B187E38-6175-4774-855F-CF523803CF6E}"/>
              </a:ext>
            </a:extLst>
          </p:cNvPr>
          <p:cNvSpPr>
            <a:spLocks noChangeArrowheads="1"/>
          </p:cNvSpPr>
          <p:nvPr/>
        </p:nvSpPr>
        <p:spPr bwMode="auto">
          <a:xfrm>
            <a:off x="1237430" y="5424351"/>
            <a:ext cx="7327900" cy="7282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 cd ~$ ng </a:t>
            </a:r>
            <a:r>
              <a:rPr kumimoji="0" lang="en-US" altLang="en-US" sz="2400" b="0" i="1" u="none" strike="noStrike" cap="none" normalizeH="0" baseline="0" dirty="0" err="1">
                <a:ln>
                  <a:noFill/>
                </a:ln>
                <a:solidFill>
                  <a:srgbClr val="292929"/>
                </a:solidFill>
                <a:effectLst/>
                <a:latin typeface="Menlo"/>
              </a:rPr>
              <a:t>myfirstproject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653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p:txBody>
          <a:bodyPr/>
          <a:lstStyle/>
          <a:p>
            <a:pPr algn="l" fontAlgn="base"/>
            <a:r>
              <a:rPr lang="en-US" b="0" i="0" dirty="0">
                <a:solidFill>
                  <a:srgbClr val="000000"/>
                </a:solidFill>
                <a:effectLst/>
                <a:latin typeface="-apple-system"/>
              </a:rPr>
              <a:t>On Component Creation</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
        <p:nvSpPr>
          <p:cNvPr id="5" name="TextBox 4">
            <a:extLst>
              <a:ext uri="{FF2B5EF4-FFF2-40B4-BE49-F238E27FC236}">
                <a16:creationId xmlns:a16="http://schemas.microsoft.com/office/drawing/2014/main" id="{2871D928-D427-4351-9D54-6B105588D005}"/>
              </a:ext>
            </a:extLst>
          </p:cNvPr>
          <p:cNvSpPr txBox="1"/>
          <p:nvPr/>
        </p:nvSpPr>
        <p:spPr>
          <a:xfrm>
            <a:off x="726724" y="278160"/>
            <a:ext cx="8639218" cy="584775"/>
          </a:xfrm>
          <a:prstGeom prst="rect">
            <a:avLst/>
          </a:prstGeom>
          <a:noFill/>
        </p:spPr>
        <p:txBody>
          <a:bodyPr wrap="square">
            <a:spAutoFit/>
          </a:bodyPr>
          <a:lstStyle/>
          <a:p>
            <a:pPr algn="l" fontAlgn="base"/>
            <a:r>
              <a:rPr lang="en-US" sz="3200" b="1" i="0" dirty="0">
                <a:effectLst/>
                <a:latin typeface="-apple-system"/>
              </a:rPr>
              <a:t>The Order of Execution of Life Cycle Hooks</a:t>
            </a:r>
          </a:p>
        </p:txBody>
      </p:sp>
    </p:spTree>
    <p:extLst>
      <p:ext uri="{BB962C8B-B14F-4D97-AF65-F5344CB8AC3E}">
        <p14:creationId xmlns:p14="http://schemas.microsoft.com/office/powerpoint/2010/main" val="219030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297495"/>
            <a:ext cx="11039452" cy="5053380"/>
          </a:xfrm>
        </p:spPr>
        <p:txBody>
          <a:bodyPr>
            <a:normAutofit fontScale="92500" lnSpcReduction="20000"/>
          </a:bodyPr>
          <a:lstStyle/>
          <a:p>
            <a:pPr algn="l" fontAlgn="base"/>
            <a:r>
              <a:rPr lang="en-US" b="0" i="0" dirty="0">
                <a:solidFill>
                  <a:srgbClr val="000000"/>
                </a:solidFill>
                <a:effectLst/>
                <a:latin typeface="-apple-system"/>
              </a:rPr>
              <a:t>When the Component with Child Component is created</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OnChanges</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DoCheck</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728991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91FE-9DF8-4B60-977E-BC5E40CFE42C}"/>
              </a:ext>
            </a:extLst>
          </p:cNvPr>
          <p:cNvSpPr>
            <a:spLocks noGrp="1"/>
          </p:cNvSpPr>
          <p:nvPr>
            <p:ph type="ctrTitle"/>
          </p:nvPr>
        </p:nvSpPr>
        <p:spPr/>
        <p:txBody>
          <a:bodyPr/>
          <a:lstStyle/>
          <a:p>
            <a:r>
              <a:rPr lang="en-IN" dirty="0"/>
              <a:t>Directives</a:t>
            </a:r>
          </a:p>
        </p:txBody>
      </p:sp>
      <p:sp>
        <p:nvSpPr>
          <p:cNvPr id="3" name="Subtitle 2">
            <a:extLst>
              <a:ext uri="{FF2B5EF4-FFF2-40B4-BE49-F238E27FC236}">
                <a16:creationId xmlns:a16="http://schemas.microsoft.com/office/drawing/2014/main" id="{915D27AE-75A9-49F7-B1BB-AEE8C8F08D08}"/>
              </a:ext>
            </a:extLst>
          </p:cNvPr>
          <p:cNvSpPr>
            <a:spLocks noGrp="1"/>
          </p:cNvSpPr>
          <p:nvPr>
            <p:ph type="subTitle" idx="1"/>
          </p:nvPr>
        </p:nvSpPr>
        <p:spPr/>
        <p:txBody>
          <a:bodyPr/>
          <a:lstStyle/>
          <a:p>
            <a:r>
              <a:rPr lang="en-IN" dirty="0"/>
              <a:t>Sarita Lad</a:t>
            </a:r>
          </a:p>
        </p:txBody>
      </p:sp>
    </p:spTree>
    <p:extLst>
      <p:ext uri="{BB962C8B-B14F-4D97-AF65-F5344CB8AC3E}">
        <p14:creationId xmlns:p14="http://schemas.microsoft.com/office/powerpoint/2010/main" val="663543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1" dirty="0"/>
              <a:t>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 you turn to attribute directives. </a:t>
            </a:r>
          </a:p>
          <a:p>
            <a:endParaRPr lang="en-US" dirty="0">
              <a:solidFill>
                <a:schemeClr val="tx1"/>
              </a:solidFill>
            </a:endParaRPr>
          </a:p>
        </p:txBody>
      </p:sp>
    </p:spTree>
    <p:extLst>
      <p:ext uri="{BB962C8B-B14F-4D97-AF65-F5344CB8AC3E}">
        <p14:creationId xmlns:p14="http://schemas.microsoft.com/office/powerpoint/2010/main" val="141652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9839046" cy="3188040"/>
          </a:xfrm>
        </p:spPr>
        <p:txBody>
          <a:bodyPr>
            <a:normAutofit/>
          </a:bodyPr>
          <a:lstStyle/>
          <a:p>
            <a:r>
              <a:rPr lang="en-US"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b="1" i="0" dirty="0">
                <a:solidFill>
                  <a:srgbClr val="273239"/>
                </a:solidFill>
                <a:effectLst/>
                <a:latin typeface="urw-din"/>
              </a:rPr>
              <a:t> *</a:t>
            </a:r>
            <a:r>
              <a:rPr lang="en-IN" b="1" i="0" dirty="0" err="1">
                <a:solidFill>
                  <a:srgbClr val="273239"/>
                </a:solidFill>
                <a:effectLst/>
                <a:latin typeface="urw-din"/>
              </a:rPr>
              <a:t>ngIf</a:t>
            </a:r>
            <a:r>
              <a:rPr lang="en-IN" b="1" i="0" dirty="0">
                <a:solidFill>
                  <a:srgbClr val="273239"/>
                </a:solidFill>
                <a:effectLst/>
                <a:latin typeface="urw-din"/>
              </a:rPr>
              <a:t>,*</a:t>
            </a:r>
            <a:r>
              <a:rPr lang="en-IN" b="1" i="0" dirty="0" err="1">
                <a:solidFill>
                  <a:srgbClr val="273239"/>
                </a:solidFill>
                <a:effectLst/>
                <a:latin typeface="urw-din"/>
              </a:rPr>
              <a:t>ngIf</a:t>
            </a:r>
            <a:r>
              <a:rPr lang="en-IN" b="1" i="0" dirty="0">
                <a:solidFill>
                  <a:srgbClr val="273239"/>
                </a:solidFill>
                <a:effectLst/>
                <a:latin typeface="urw-din"/>
              </a:rPr>
              <a:t> else,*</a:t>
            </a:r>
            <a:r>
              <a:rPr lang="en-IN" b="1" i="0" dirty="0" err="1">
                <a:solidFill>
                  <a:srgbClr val="273239"/>
                </a:solidFill>
                <a:effectLst/>
                <a:latin typeface="urw-din"/>
              </a:rPr>
              <a:t>ngFor</a:t>
            </a:r>
            <a:r>
              <a:rPr lang="en-IN" b="1" i="0" dirty="0">
                <a:solidFill>
                  <a:srgbClr val="273239"/>
                </a:solidFill>
                <a:effectLst/>
                <a:latin typeface="urw-din"/>
              </a:rPr>
              <a:t>,*</a:t>
            </a:r>
            <a:r>
              <a:rPr lang="en-IN" b="1" i="0" dirty="0" err="1">
                <a:solidFill>
                  <a:srgbClr val="273239"/>
                </a:solidFill>
                <a:effectLst/>
                <a:latin typeface="urw-din"/>
              </a:rPr>
              <a:t>ngSwitch</a:t>
            </a:r>
            <a:endParaRPr lang="en-US" dirty="0">
              <a:solidFill>
                <a:srgbClr val="273239"/>
              </a:solidFill>
              <a:latin typeface="urw-din"/>
            </a:endParaRPr>
          </a:p>
          <a:p>
            <a:endParaRPr lang="en-US" dirty="0"/>
          </a:p>
        </p:txBody>
      </p:sp>
      <p:sp>
        <p:nvSpPr>
          <p:cNvPr id="6" name="Rectangle 1">
            <a:extLst>
              <a:ext uri="{FF2B5EF4-FFF2-40B4-BE49-F238E27FC236}">
                <a16:creationId xmlns:a16="http://schemas.microsoft.com/office/drawing/2014/main" id="{1FCC7DCA-B6C9-4471-AB54-3727B2B1138E}"/>
              </a:ext>
            </a:extLst>
          </p:cNvPr>
          <p:cNvSpPr>
            <a:spLocks noChangeArrowheads="1"/>
          </p:cNvSpPr>
          <p:nvPr/>
        </p:nvSpPr>
        <p:spPr bwMode="auto">
          <a:xfrm>
            <a:off x="983277" y="3295191"/>
            <a:ext cx="10201794" cy="3018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urw-din"/>
              </a:rPr>
              <a:t>ngIf</a:t>
            </a:r>
            <a:r>
              <a:rPr kumimoji="0" lang="en-US" altLang="en-US" sz="24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boolean</a:t>
            </a:r>
            <a:r>
              <a:rPr kumimoji="0" lang="en-US" altLang="en-US" sz="2400" b="0" i="0" u="none" strike="noStrike" cap="none" normalizeH="0" baseline="0" dirty="0">
                <a:ln>
                  <a:noFill/>
                </a:ln>
                <a:solidFill>
                  <a:srgbClr val="273239"/>
                </a:solidFill>
                <a:effectLst/>
                <a:latin typeface="Consolas" panose="020B0609020204030204" pitchFamily="49" charset="0"/>
              </a:rPr>
              <a:t>"&gt; &lt;/div&gt;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In the above Syntax, </a:t>
            </a:r>
            <a:r>
              <a:rPr kumimoji="0" lang="en-US" altLang="en-US" sz="2400" b="0" i="0" u="none" strike="noStrike" cap="none" normalizeH="0" baseline="0" dirty="0" err="1">
                <a:ln>
                  <a:noFill/>
                </a:ln>
                <a:solidFill>
                  <a:srgbClr val="273239"/>
                </a:solidFill>
                <a:effectLst/>
                <a:latin typeface="urw-din"/>
              </a:rPr>
              <a:t>boolean</a:t>
            </a:r>
            <a:r>
              <a:rPr kumimoji="0" lang="en-US" altLang="en-US" sz="24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="true"&gt;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="false"&gt; &lt;/div&gt;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378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61A8-DAEF-48FB-AB4E-E2067BEA2B5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apple-system"/>
              </a:rPr>
              <a:t>Angular </a:t>
            </a:r>
            <a:r>
              <a:rPr kumimoji="0" lang="en-US" altLang="en-US" sz="4400" b="0" i="0" u="none" strike="noStrike" cap="none" normalizeH="0" baseline="0" dirty="0" err="1">
                <a:ln>
                  <a:noFill/>
                </a:ln>
                <a:solidFill>
                  <a:srgbClr val="000000"/>
                </a:solidFill>
                <a:effectLst/>
                <a:latin typeface="-apple-system"/>
              </a:rPr>
              <a:t>ngFor</a:t>
            </a:r>
            <a:r>
              <a:rPr kumimoji="0" lang="en-US" altLang="en-US" sz="4400" b="0" i="0" u="none" strike="noStrike" cap="none" normalizeH="0" baseline="0" dirty="0">
                <a:ln>
                  <a:noFill/>
                </a:ln>
                <a:solidFill>
                  <a:srgbClr val="000000"/>
                </a:solidFill>
                <a:effectLst/>
                <a:latin typeface="-apple-system"/>
              </a:rPr>
              <a:t> directive</a:t>
            </a:r>
            <a:endParaRPr lang="en-IN" dirty="0"/>
          </a:p>
        </p:txBody>
      </p:sp>
      <p:sp>
        <p:nvSpPr>
          <p:cNvPr id="3" name="Rectangle 1">
            <a:extLst>
              <a:ext uri="{FF2B5EF4-FFF2-40B4-BE49-F238E27FC236}">
                <a16:creationId xmlns:a16="http://schemas.microsoft.com/office/drawing/2014/main" id="{7BC45F4B-D5C4-4EEA-94BB-5A7976BC1593}"/>
              </a:ext>
            </a:extLst>
          </p:cNvPr>
          <p:cNvSpPr>
            <a:spLocks noChangeArrowheads="1"/>
          </p:cNvSpPr>
          <p:nvPr/>
        </p:nvSpPr>
        <p:spPr bwMode="auto">
          <a:xfrm>
            <a:off x="838200" y="1600354"/>
            <a:ext cx="9433250"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Angular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directive iterates over a collection of data like an array, list,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rgbClr val="000000"/>
                </a:solidFill>
                <a:effectLst/>
                <a:latin typeface="-apple-system"/>
              </a:rPr>
              <a:t>, and creates an HTML element for each of the items from an HTML template. It helps us to build lists or tables to display tabular data in a nice </a:t>
            </a:r>
            <a:r>
              <a:rPr kumimoji="0" lang="en-US" altLang="en-US" sz="2400" b="0" i="0" u="none" strike="noStrike" cap="none" normalizeH="0" baseline="0" dirty="0" err="1">
                <a:ln>
                  <a:noFill/>
                </a:ln>
                <a:solidFill>
                  <a:srgbClr val="000000"/>
                </a:solidFill>
                <a:effectLst/>
                <a:latin typeface="-apple-system"/>
              </a:rPr>
              <a:t>way.The</a:t>
            </a:r>
            <a:r>
              <a:rPr kumimoji="0" lang="en-US" altLang="en-US" sz="2400" b="0" i="0" u="none" strike="noStrike" cap="none" normalizeH="0" baseline="0" dirty="0">
                <a:ln>
                  <a:noFill/>
                </a:ln>
                <a:solidFill>
                  <a:srgbClr val="000000"/>
                </a:solidFill>
                <a:effectLst/>
                <a:latin typeface="-apple-system"/>
              </a:rPr>
              <a:t>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also exports several local variables like Index, First, Last, odd, even &amp; </a:t>
            </a:r>
            <a:r>
              <a:rPr kumimoji="0" lang="en-US" altLang="en-US" sz="2400" b="0" i="0" u="none" strike="noStrike" cap="none" normalizeH="0" baseline="0" dirty="0" err="1">
                <a:ln>
                  <a:noFill/>
                </a:ln>
                <a:solidFill>
                  <a:srgbClr val="000000"/>
                </a:solidFill>
                <a:effectLst/>
                <a:latin typeface="-apple-system"/>
              </a:rPr>
              <a:t>trackby.etc</a:t>
            </a:r>
            <a:r>
              <a:rPr kumimoji="0" lang="en-US" altLang="en-US" sz="2400" b="0" i="0" u="none" strike="noStrike" cap="none" normalizeH="0" baseline="0" dirty="0">
                <a:ln>
                  <a:noFill/>
                </a:ln>
                <a:solidFill>
                  <a:srgbClr val="000000"/>
                </a:solidFill>
                <a:effectLst/>
                <a:latin typeface="-apple-system"/>
              </a:rPr>
              <a:t>. In this article, we will learn the following</a:t>
            </a:r>
            <a:r>
              <a:rPr kumimoji="0" lang="en-US" altLang="en-US" sz="2400" b="0" i="0" u="none" strike="noStrike" cap="none" normalizeH="0" baseline="0" dirty="0">
                <a:ln>
                  <a:noFill/>
                </a:ln>
                <a:solidFill>
                  <a:schemeClr val="tx1"/>
                </a:solidFill>
                <a:effectLst/>
              </a:rPr>
              <a:t> </a:t>
            </a:r>
          </a:p>
        </p:txBody>
      </p:sp>
      <p:sp>
        <p:nvSpPr>
          <p:cNvPr id="5" name="TextBox 4">
            <a:extLst>
              <a:ext uri="{FF2B5EF4-FFF2-40B4-BE49-F238E27FC236}">
                <a16:creationId xmlns:a16="http://schemas.microsoft.com/office/drawing/2014/main" id="{F8F40837-32AF-447A-BED6-363C95762E2C}"/>
              </a:ext>
            </a:extLst>
          </p:cNvPr>
          <p:cNvSpPr txBox="1"/>
          <p:nvPr/>
        </p:nvSpPr>
        <p:spPr>
          <a:xfrm>
            <a:off x="838200" y="3925468"/>
            <a:ext cx="6097554" cy="369332"/>
          </a:xfrm>
          <a:prstGeom prst="rect">
            <a:avLst/>
          </a:prstGeom>
          <a:noFill/>
        </p:spPr>
        <p:txBody>
          <a:bodyPr wrap="square">
            <a:spAutoFit/>
          </a:bodyPr>
          <a:lstStyle/>
          <a:p>
            <a:pPr algn="l" fontAlgn="base"/>
            <a:r>
              <a:rPr lang="en-IN" b="1" i="0" dirty="0">
                <a:effectLst/>
                <a:latin typeface="-apple-system"/>
              </a:rPr>
              <a:t>Syntax of </a:t>
            </a:r>
            <a:r>
              <a:rPr lang="en-IN" b="1" i="0" dirty="0" err="1">
                <a:effectLst/>
                <a:latin typeface="-apple-system"/>
              </a:rPr>
              <a:t>ngFor</a:t>
            </a:r>
            <a:endParaRPr lang="en-IN" b="1" i="0" dirty="0">
              <a:effectLst/>
              <a:latin typeface="-apple-system"/>
            </a:endParaRPr>
          </a:p>
        </p:txBody>
      </p:sp>
      <p:sp>
        <p:nvSpPr>
          <p:cNvPr id="7" name="TextBox 6">
            <a:extLst>
              <a:ext uri="{FF2B5EF4-FFF2-40B4-BE49-F238E27FC236}">
                <a16:creationId xmlns:a16="http://schemas.microsoft.com/office/drawing/2014/main" id="{29E83599-DDE0-4922-BA1A-882478DCF338}"/>
              </a:ext>
            </a:extLst>
          </p:cNvPr>
          <p:cNvSpPr txBox="1"/>
          <p:nvPr/>
        </p:nvSpPr>
        <p:spPr>
          <a:xfrm>
            <a:off x="2795296" y="4110134"/>
            <a:ext cx="6097554"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F8116901-812F-4BB2-85BF-EFAD5706EC36}"/>
              </a:ext>
            </a:extLst>
          </p:cNvPr>
          <p:cNvSpPr txBox="1"/>
          <p:nvPr/>
        </p:nvSpPr>
        <p:spPr>
          <a:xfrm>
            <a:off x="986713" y="5251710"/>
            <a:ext cx="1364601" cy="369332"/>
          </a:xfrm>
          <a:prstGeom prst="rect">
            <a:avLst/>
          </a:prstGeom>
          <a:noFill/>
        </p:spPr>
        <p:txBody>
          <a:bodyPr wrap="square">
            <a:spAutoFit/>
          </a:bodyPr>
          <a:lstStyle/>
          <a:p>
            <a:pPr algn="l" fontAlgn="base"/>
            <a:r>
              <a:rPr lang="en-IN" b="1" i="0" dirty="0">
                <a:effectLst/>
                <a:latin typeface="-apple-system"/>
              </a:rPr>
              <a:t>Using </a:t>
            </a:r>
            <a:r>
              <a:rPr lang="en-IN" b="1" i="0" dirty="0" err="1">
                <a:effectLst/>
                <a:latin typeface="-apple-system"/>
              </a:rPr>
              <a:t>ngFor</a:t>
            </a:r>
            <a:endParaRPr lang="en-IN" b="1" i="0" dirty="0">
              <a:effectLst/>
              <a:latin typeface="-apple-system"/>
            </a:endParaRPr>
          </a:p>
        </p:txBody>
      </p:sp>
      <p:sp>
        <p:nvSpPr>
          <p:cNvPr id="13" name="TextBox 12">
            <a:extLst>
              <a:ext uri="{FF2B5EF4-FFF2-40B4-BE49-F238E27FC236}">
                <a16:creationId xmlns:a16="http://schemas.microsoft.com/office/drawing/2014/main" id="{5454AC56-7E45-46E0-9E9D-BC6FDFEB5C4A}"/>
              </a:ext>
            </a:extLst>
          </p:cNvPr>
          <p:cNvSpPr txBox="1"/>
          <p:nvPr/>
        </p:nvSpPr>
        <p:spPr>
          <a:xfrm>
            <a:off x="2209022" y="5103674"/>
            <a:ext cx="6097554" cy="1754326"/>
          </a:xfrm>
          <a:prstGeom prst="rect">
            <a:avLst/>
          </a:prstGeom>
          <a:noFill/>
        </p:spPr>
        <p:txBody>
          <a:bodyPr wrap="square">
            <a:spAutoFit/>
          </a:bodyPr>
          <a:lstStyle/>
          <a:p>
            <a:r>
              <a:rPr lang="en-IN" dirty="0"/>
              <a:t> </a:t>
            </a:r>
          </a:p>
          <a:p>
            <a:r>
              <a:rPr lang="en-IN" dirty="0"/>
              <a:t>  &lt;</a:t>
            </a:r>
            <a:r>
              <a:rPr lang="en-IN" dirty="0" err="1"/>
              <a:t>ul</a:t>
            </a:r>
            <a:r>
              <a:rPr lang="en-IN" dirty="0"/>
              <a:t>&gt;</a:t>
            </a:r>
          </a:p>
          <a:p>
            <a:r>
              <a:rPr lang="en-IN" dirty="0"/>
              <a:t>    &lt;li *</a:t>
            </a:r>
            <a:r>
              <a:rPr lang="en-IN" dirty="0" err="1"/>
              <a:t>ngFor</a:t>
            </a:r>
            <a:r>
              <a:rPr lang="en-IN" dirty="0"/>
              <a:t>="let movie of movies"&gt;</a:t>
            </a:r>
          </a:p>
          <a:p>
            <a:r>
              <a:rPr lang="en-IN" dirty="0"/>
              <a:t>      {{ </a:t>
            </a:r>
            <a:r>
              <a:rPr lang="en-IN" dirty="0" err="1"/>
              <a:t>movie.title</a:t>
            </a:r>
            <a:r>
              <a:rPr lang="en-IN" dirty="0"/>
              <a:t> }} - {{</a:t>
            </a:r>
            <a:r>
              <a:rPr lang="en-IN" dirty="0" err="1"/>
              <a:t>movie.director</a:t>
            </a:r>
            <a:r>
              <a:rPr lang="en-IN" dirty="0"/>
              <a:t>}}</a:t>
            </a:r>
          </a:p>
          <a:p>
            <a:r>
              <a:rPr lang="en-IN" dirty="0"/>
              <a:t>    &lt;/li&gt;</a:t>
            </a:r>
          </a:p>
          <a:p>
            <a:r>
              <a:rPr lang="en-IN" dirty="0"/>
              <a:t>  &lt;/</a:t>
            </a:r>
            <a:r>
              <a:rPr lang="en-IN" dirty="0" err="1"/>
              <a:t>ul</a:t>
            </a:r>
            <a:r>
              <a:rPr lang="en-IN" dirty="0"/>
              <a:t>&gt;</a:t>
            </a:r>
          </a:p>
        </p:txBody>
      </p:sp>
    </p:spTree>
    <p:extLst>
      <p:ext uri="{BB962C8B-B14F-4D97-AF65-F5344CB8AC3E}">
        <p14:creationId xmlns:p14="http://schemas.microsoft.com/office/powerpoint/2010/main" val="1056128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a16="http://schemas.microsoft.com/office/drawing/2014/main" id="{E88FC7BE-1080-4B37-BE06-EDE5155A87A8}"/>
              </a:ext>
            </a:extLst>
          </p:cNvPr>
          <p:cNvSpPr>
            <a:spLocks noChangeArrowheads="1"/>
          </p:cNvSpPr>
          <p:nvPr/>
        </p:nvSpPr>
        <p:spPr bwMode="auto">
          <a:xfrm>
            <a:off x="1411548" y="1007114"/>
            <a:ext cx="9438716"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ngStyle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C247CA-62C8-45B2-8DF9-838A341D344E}"/>
              </a:ext>
            </a:extLst>
          </p:cNvPr>
          <p:cNvSpPr>
            <a:spLocks noChangeArrowheads="1"/>
          </p:cNvSpPr>
          <p:nvPr/>
        </p:nvSpPr>
        <p:spPr bwMode="auto">
          <a:xfrm>
            <a:off x="1411548" y="2354783"/>
            <a:ext cx="7988423"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ngClass</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047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0651-3EA5-429D-AC9D-9F198A84E64C}"/>
              </a:ext>
            </a:extLst>
          </p:cNvPr>
          <p:cNvSpPr>
            <a:spLocks noGrp="1"/>
          </p:cNvSpPr>
          <p:nvPr>
            <p:ph type="title"/>
          </p:nvPr>
        </p:nvSpPr>
        <p:spPr/>
        <p:txBody>
          <a:bodyPr/>
          <a:lstStyle/>
          <a:p>
            <a:r>
              <a:rPr lang="en-IN" dirty="0"/>
              <a:t>Nested </a:t>
            </a:r>
            <a:r>
              <a:rPr lang="en-IN" dirty="0" err="1"/>
              <a:t>ngFor</a:t>
            </a:r>
            <a:r>
              <a:rPr lang="en-IN" dirty="0"/>
              <a:t> Loop Example</a:t>
            </a:r>
          </a:p>
        </p:txBody>
      </p:sp>
      <p:sp>
        <p:nvSpPr>
          <p:cNvPr id="4" name="TextBox 3">
            <a:extLst>
              <a:ext uri="{FF2B5EF4-FFF2-40B4-BE49-F238E27FC236}">
                <a16:creationId xmlns:a16="http://schemas.microsoft.com/office/drawing/2014/main" id="{B4703632-67E9-4CA4-B10B-A119CDF606B8}"/>
              </a:ext>
            </a:extLst>
          </p:cNvPr>
          <p:cNvSpPr txBox="1"/>
          <p:nvPr/>
        </p:nvSpPr>
        <p:spPr>
          <a:xfrm>
            <a:off x="838200" y="1344697"/>
            <a:ext cx="6097554" cy="2862322"/>
          </a:xfrm>
          <a:prstGeom prst="rect">
            <a:avLst/>
          </a:prstGeom>
          <a:noFill/>
        </p:spPr>
        <p:txBody>
          <a:bodyPr wrap="square">
            <a:spAutoFit/>
          </a:bodyPr>
          <a:lstStyle/>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employee of employees;"</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employee</a:t>
            </a:r>
            <a:r>
              <a:rPr lang="en-IN" b="0" i="0" dirty="0">
                <a:solidFill>
                  <a:srgbClr val="333333"/>
                </a:solidFill>
                <a:effectLst/>
                <a:latin typeface="inherit"/>
              </a:rPr>
              <a:t>.</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employee</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table </a:t>
            </a:r>
            <a:r>
              <a:rPr lang="en-IN" b="1" i="0" dirty="0">
                <a:solidFill>
                  <a:srgbClr val="800080"/>
                </a:solidFill>
                <a:effectLst/>
                <a:latin typeface="inherit"/>
              </a:rPr>
              <a:t>class</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'table table-</a:t>
            </a:r>
            <a:r>
              <a:rPr lang="en-IN" b="0" i="0" dirty="0" err="1">
                <a:solidFill>
                  <a:srgbClr val="DD1144"/>
                </a:solidFill>
                <a:effectLst/>
                <a:latin typeface="inherit"/>
              </a:rPr>
              <a:t>sm</a:t>
            </a:r>
            <a:r>
              <a:rPr lang="en-IN" b="0" i="0" dirty="0">
                <a:solidFill>
                  <a:srgbClr val="DD1144"/>
                </a:solidFill>
                <a:effectLst/>
                <a:latin typeface="inherit"/>
              </a:rPr>
              <a:t> '</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err="1">
                <a:solidFill>
                  <a:srgbClr val="000000"/>
                </a:solidFill>
                <a:effectLst/>
                <a:latin typeface="inherit"/>
              </a:rPr>
              <a:t>tbody</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skill of </a:t>
            </a:r>
            <a:r>
              <a:rPr lang="en-IN" b="0" i="0" dirty="0" err="1">
                <a:solidFill>
                  <a:srgbClr val="DD1144"/>
                </a:solidFill>
                <a:effectLst/>
                <a:latin typeface="inherit"/>
              </a:rPr>
              <a:t>employee.skills</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skill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exp</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E5BC0FE9-01C3-42DB-B8C1-DD31B0A1FE18}"/>
              </a:ext>
            </a:extLst>
          </p:cNvPr>
          <p:cNvSpPr txBox="1"/>
          <p:nvPr/>
        </p:nvSpPr>
        <p:spPr>
          <a:xfrm>
            <a:off x="1070688" y="4207019"/>
            <a:ext cx="6097554" cy="369332"/>
          </a:xfrm>
          <a:prstGeom prst="rect">
            <a:avLst/>
          </a:prstGeom>
          <a:noFill/>
        </p:spPr>
        <p:txBody>
          <a:bodyPr wrap="square">
            <a:spAutoFit/>
          </a:bodyPr>
          <a:lstStyle/>
          <a:p>
            <a:pPr algn="l" fontAlgn="base"/>
            <a:r>
              <a:rPr lang="en-IN" b="1" i="0" dirty="0">
                <a:effectLst/>
                <a:latin typeface="-apple-system"/>
              </a:rPr>
              <a:t>Finding the Index</a:t>
            </a:r>
          </a:p>
        </p:txBody>
      </p:sp>
      <p:sp>
        <p:nvSpPr>
          <p:cNvPr id="8" name="TextBox 7">
            <a:extLst>
              <a:ext uri="{FF2B5EF4-FFF2-40B4-BE49-F238E27FC236}">
                <a16:creationId xmlns:a16="http://schemas.microsoft.com/office/drawing/2014/main" id="{50F711B9-B487-4EC6-A39D-2F7677F3ED5C}"/>
              </a:ext>
            </a:extLst>
          </p:cNvPr>
          <p:cNvSpPr txBox="1"/>
          <p:nvPr/>
        </p:nvSpPr>
        <p:spPr>
          <a:xfrm>
            <a:off x="1359937" y="4692025"/>
            <a:ext cx="6097554" cy="2031325"/>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 let </a:t>
            </a:r>
            <a:r>
              <a:rPr lang="en-IN" b="0" i="0" dirty="0" err="1">
                <a:solidFill>
                  <a:srgbClr val="DD1144"/>
                </a:solidFill>
                <a:effectLst/>
                <a:latin typeface="inherit"/>
              </a:rPr>
              <a:t>i</a:t>
            </a:r>
            <a:r>
              <a:rPr lang="en-IN" b="0" i="0" dirty="0">
                <a:solidFill>
                  <a:srgbClr val="DD1144"/>
                </a:solidFill>
                <a:effectLst/>
                <a:latin typeface="inherit"/>
              </a:rPr>
              <a:t>=index;"</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 </a:t>
            </a:r>
            <a:r>
              <a:rPr lang="en-IN" b="0" i="0" dirty="0">
                <a:solidFill>
                  <a:srgbClr val="333333"/>
                </a:solidFill>
                <a:effectLst/>
                <a:latin typeface="inherit"/>
              </a:rPr>
              <a:t>{{</a:t>
            </a:r>
            <a:r>
              <a:rPr lang="en-IN" b="0" i="0" dirty="0" err="1">
                <a:solidFill>
                  <a:srgbClr val="000000"/>
                </a:solidFill>
                <a:effectLst/>
                <a:latin typeface="inherit"/>
              </a:rPr>
              <a:t>i</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cast</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releaseDate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39409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6E7C-A3D5-49CA-B8F5-4AEEC9ED2151}"/>
              </a:ext>
            </a:extLst>
          </p:cNvPr>
          <p:cNvSpPr>
            <a:spLocks noGrp="1"/>
          </p:cNvSpPr>
          <p:nvPr>
            <p:ph type="ctrTitle"/>
          </p:nvPr>
        </p:nvSpPr>
        <p:spPr/>
        <p:txBody>
          <a:bodyPr/>
          <a:lstStyle/>
          <a:p>
            <a:r>
              <a:rPr lang="en-US" dirty="0"/>
              <a:t>Parameter Decorator</a:t>
            </a:r>
            <a:endParaRPr lang="en-IN" dirty="0"/>
          </a:p>
        </p:txBody>
      </p:sp>
      <p:sp>
        <p:nvSpPr>
          <p:cNvPr id="3" name="Subtitle 2">
            <a:extLst>
              <a:ext uri="{FF2B5EF4-FFF2-40B4-BE49-F238E27FC236}">
                <a16:creationId xmlns:a16="http://schemas.microsoft.com/office/drawing/2014/main" id="{CE844C3A-BF10-4A90-8EE5-7AF649A63FBA}"/>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p14="http://schemas.microsoft.com/office/powerpoint/2010/main" val="2435426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0" i="0" dirty="0">
                <a:solidFill>
                  <a:srgbClr val="000000"/>
                </a:solidFill>
                <a:effectLst/>
                <a:latin typeface="-apple-system"/>
              </a:rPr>
              <a:t>how </a:t>
            </a:r>
            <a:r>
              <a:rPr lang="en-US" b="0" i="0" u="none" strike="noStrike" dirty="0">
                <a:effectLst/>
                <a:latin typeface="-apple-system"/>
                <a:hlinkClick r:id="rId2"/>
              </a:rPr>
              <a:t>Angular</a:t>
            </a:r>
            <a:r>
              <a:rPr lang="en-US" b="0" i="0" dirty="0">
                <a:solidFill>
                  <a:srgbClr val="000000"/>
                </a:solidFill>
                <a:effectLst/>
                <a:latin typeface="-apple-system"/>
              </a:rPr>
              <a:t> Passes the data to the child component?</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11039452" cy="593224"/>
          </a:xfrm>
        </p:spPr>
        <p:txBody>
          <a:bodyPr/>
          <a:lstStyle/>
          <a:p>
            <a:pPr marL="0" indent="0">
              <a:buNone/>
            </a:pPr>
            <a:r>
              <a:rPr lang="en-US" b="0" i="0" dirty="0">
                <a:solidFill>
                  <a:srgbClr val="000000"/>
                </a:solidFill>
                <a:effectLst/>
                <a:latin typeface="-apple-system"/>
              </a:rPr>
              <a:t>The </a:t>
            </a:r>
            <a:r>
              <a:rPr lang="en-US" b="0" i="0" u="none" strike="noStrike" dirty="0">
                <a:effectLst/>
                <a:latin typeface="-apple-system"/>
                <a:hlinkClick r:id="rId3"/>
              </a:rPr>
              <a:t>Angular Components</a:t>
            </a:r>
            <a:r>
              <a:rPr lang="en-US" b="0" i="0" dirty="0">
                <a:solidFill>
                  <a:srgbClr val="000000"/>
                </a:solidFill>
                <a:effectLst/>
                <a:latin typeface="-apple-system"/>
              </a:rPr>
              <a:t> communicate with each other using </a:t>
            </a:r>
            <a:r>
              <a:rPr lang="en-US" b="1" i="0" u="none" strike="noStrike" dirty="0">
                <a:solidFill>
                  <a:srgbClr val="000000"/>
                </a:solidFill>
                <a:effectLst/>
                <a:latin typeface="-apple-system"/>
                <a:hlinkClick r:id="rId4"/>
              </a:rPr>
              <a:t>@Input</a:t>
            </a:r>
            <a:r>
              <a:rPr lang="en-US" b="1" i="0" dirty="0">
                <a:solidFill>
                  <a:srgbClr val="000000"/>
                </a:solidFill>
                <a:effectLst/>
                <a:latin typeface="-apple-system"/>
              </a:rPr>
              <a:t> Decorator</a:t>
            </a:r>
            <a:r>
              <a:rPr lang="en-US" b="0" i="0" dirty="0">
                <a:solidFill>
                  <a:srgbClr val="000000"/>
                </a:solidFill>
                <a:effectLst/>
                <a:latin typeface="-apple-system"/>
              </a:rPr>
              <a:t>.</a:t>
            </a:r>
            <a:endParaRPr lang="en-US" dirty="0"/>
          </a:p>
        </p:txBody>
      </p:sp>
      <p:sp>
        <p:nvSpPr>
          <p:cNvPr id="3" name="Rectangle 1">
            <a:extLst>
              <a:ext uri="{FF2B5EF4-FFF2-40B4-BE49-F238E27FC236}">
                <a16:creationId xmlns:a16="http://schemas.microsoft.com/office/drawing/2014/main" id="{8933BF21-2D64-4343-9120-25DA4C3708D7}"/>
              </a:ext>
            </a:extLst>
          </p:cNvPr>
          <p:cNvSpPr>
            <a:spLocks noChangeArrowheads="1"/>
          </p:cNvSpPr>
          <p:nvPr/>
        </p:nvSpPr>
        <p:spPr bwMode="auto">
          <a:xfrm>
            <a:off x="353565" y="1777901"/>
            <a:ext cx="9916357" cy="29795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In Angular, the Parent Component can communicate with the child component by setting its Property. To do that the Child component must expose its properties to the parent component. The Child Component does this by using the </a:t>
            </a:r>
            <a:r>
              <a:rPr kumimoji="0" lang="en-US" altLang="en-US" sz="1600" b="1" i="0" u="none" strike="noStrike" cap="none" normalizeH="0" baseline="0" dirty="0">
                <a:ln>
                  <a:noFill/>
                </a:ln>
                <a:solidFill>
                  <a:srgbClr val="000000"/>
                </a:solidFill>
                <a:effectLst/>
                <a:latin typeface="-apple-system"/>
                <a:hlinkClick r:id="rId4"/>
              </a:rPr>
              <a:t>@Input</a:t>
            </a:r>
            <a:r>
              <a:rPr kumimoji="0" lang="en-US" altLang="en-US" sz="1600" b="1"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Child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Import the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module from @angular/Core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apple-system"/>
              </a:rPr>
              <a:t>Mark those property, which you need data from the parent as input property using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Parent Component</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Bind the Child component property in the Parent Component when instantiating the Child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10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6599-9278-490E-8AF5-BB1D657E67CE}"/>
              </a:ext>
            </a:extLst>
          </p:cNvPr>
          <p:cNvSpPr>
            <a:spLocks noGrp="1"/>
          </p:cNvSpPr>
          <p:nvPr>
            <p:ph type="title"/>
          </p:nvPr>
        </p:nvSpPr>
        <p:spPr/>
        <p:txBody>
          <a:bodyPr/>
          <a:lstStyle/>
          <a:p>
            <a:r>
              <a:rPr lang="en-IN" dirty="0">
                <a:solidFill>
                  <a:srgbClr val="292929"/>
                </a:solidFill>
                <a:latin typeface="charter"/>
              </a:rPr>
              <a:t>B</a:t>
            </a:r>
            <a:r>
              <a:rPr lang="en-IN" b="0" i="0" dirty="0">
                <a:solidFill>
                  <a:srgbClr val="292929"/>
                </a:solidFill>
                <a:effectLst/>
                <a:latin typeface="charter"/>
              </a:rPr>
              <a:t>uilding blocks in Angular</a:t>
            </a:r>
            <a:endParaRPr lang="en-IN" dirty="0"/>
          </a:p>
        </p:txBody>
      </p:sp>
      <p:sp>
        <p:nvSpPr>
          <p:cNvPr id="4" name="TextBox 3">
            <a:extLst>
              <a:ext uri="{FF2B5EF4-FFF2-40B4-BE49-F238E27FC236}">
                <a16:creationId xmlns:a16="http://schemas.microsoft.com/office/drawing/2014/main" id="{EC85823D-956B-4936-9E4F-4053C6D57228}"/>
              </a:ext>
            </a:extLst>
          </p:cNvPr>
          <p:cNvSpPr txBox="1"/>
          <p:nvPr/>
        </p:nvSpPr>
        <p:spPr>
          <a:xfrm>
            <a:off x="965200" y="1690688"/>
            <a:ext cx="6096000" cy="3785652"/>
          </a:xfrm>
          <a:prstGeom prst="rect">
            <a:avLst/>
          </a:prstGeom>
          <a:noFill/>
        </p:spPr>
        <p:txBody>
          <a:bodyPr wrap="square">
            <a:spAutoFit/>
          </a:bodyPr>
          <a:lstStyle/>
          <a:p>
            <a:pPr algn="l">
              <a:buFont typeface="+mj-lt"/>
              <a:buAutoNum type="arabicPeriod"/>
            </a:pPr>
            <a:r>
              <a:rPr lang="en-IN" sz="2400" b="0" i="0" dirty="0">
                <a:solidFill>
                  <a:srgbClr val="292929"/>
                </a:solidFill>
                <a:effectLst/>
                <a:latin typeface="charter"/>
              </a:rPr>
              <a:t>Components</a:t>
            </a:r>
          </a:p>
          <a:p>
            <a:pPr algn="l">
              <a:buFont typeface="+mj-lt"/>
              <a:buAutoNum type="arabicPeriod"/>
            </a:pPr>
            <a:r>
              <a:rPr lang="en-IN" sz="2400" b="0" i="0" dirty="0">
                <a:solidFill>
                  <a:srgbClr val="292929"/>
                </a:solidFill>
                <a:effectLst/>
                <a:latin typeface="charter"/>
              </a:rPr>
              <a:t>Modules</a:t>
            </a:r>
          </a:p>
          <a:p>
            <a:pPr algn="l">
              <a:buFont typeface="+mj-lt"/>
              <a:buAutoNum type="arabicPeriod"/>
            </a:pPr>
            <a:r>
              <a:rPr lang="en-IN" sz="2400" b="0" i="0" dirty="0">
                <a:solidFill>
                  <a:srgbClr val="292929"/>
                </a:solidFill>
                <a:effectLst/>
                <a:latin typeface="charter"/>
              </a:rPr>
              <a:t>Directives</a:t>
            </a:r>
          </a:p>
          <a:p>
            <a:pPr algn="l">
              <a:buFont typeface="+mj-lt"/>
              <a:buAutoNum type="arabicPeriod"/>
            </a:pPr>
            <a:r>
              <a:rPr lang="en-IN" sz="2400" b="0" i="0" dirty="0">
                <a:solidFill>
                  <a:srgbClr val="292929"/>
                </a:solidFill>
                <a:effectLst/>
                <a:latin typeface="charter"/>
              </a:rPr>
              <a:t>Decorators</a:t>
            </a:r>
          </a:p>
          <a:p>
            <a:pPr algn="l">
              <a:buFont typeface="+mj-lt"/>
              <a:buAutoNum type="arabicPeriod"/>
            </a:pPr>
            <a:r>
              <a:rPr lang="en-IN" sz="2400" b="0" i="0" dirty="0">
                <a:solidFill>
                  <a:srgbClr val="292929"/>
                </a:solidFill>
                <a:effectLst/>
                <a:latin typeface="charter"/>
              </a:rPr>
              <a:t>Pipes</a:t>
            </a:r>
          </a:p>
          <a:p>
            <a:pPr algn="l">
              <a:buFont typeface="+mj-lt"/>
              <a:buAutoNum type="arabicPeriod"/>
            </a:pPr>
            <a:r>
              <a:rPr lang="en-IN" sz="2400" b="0" i="0" dirty="0">
                <a:solidFill>
                  <a:srgbClr val="292929"/>
                </a:solidFill>
                <a:effectLst/>
                <a:latin typeface="charter"/>
              </a:rPr>
              <a:t>Data Binding</a:t>
            </a:r>
          </a:p>
          <a:p>
            <a:pPr algn="l">
              <a:buFont typeface="+mj-lt"/>
              <a:buAutoNum type="arabicPeriod"/>
            </a:pPr>
            <a:r>
              <a:rPr lang="en-IN" sz="2400" b="0" i="0" dirty="0">
                <a:solidFill>
                  <a:srgbClr val="292929"/>
                </a:solidFill>
                <a:effectLst/>
                <a:latin typeface="charter"/>
              </a:rPr>
              <a:t>Templates</a:t>
            </a:r>
          </a:p>
          <a:p>
            <a:pPr algn="l">
              <a:buFont typeface="+mj-lt"/>
              <a:buAutoNum type="arabicPeriod"/>
            </a:pPr>
            <a:r>
              <a:rPr lang="en-IN" sz="2400" b="0" i="0" dirty="0">
                <a:solidFill>
                  <a:srgbClr val="292929"/>
                </a:solidFill>
                <a:effectLst/>
                <a:latin typeface="charter"/>
              </a:rPr>
              <a:t>Metadata</a:t>
            </a:r>
          </a:p>
          <a:p>
            <a:pPr algn="l">
              <a:buFont typeface="+mj-lt"/>
              <a:buAutoNum type="arabicPeriod"/>
            </a:pPr>
            <a:r>
              <a:rPr lang="en-IN" sz="2400" b="0" i="0" dirty="0">
                <a:solidFill>
                  <a:srgbClr val="292929"/>
                </a:solidFill>
                <a:effectLst/>
                <a:latin typeface="charter"/>
              </a:rPr>
              <a:t>Services</a:t>
            </a:r>
          </a:p>
          <a:p>
            <a:pPr algn="l">
              <a:buFont typeface="+mj-lt"/>
              <a:buAutoNum type="arabicPeriod"/>
            </a:pPr>
            <a:r>
              <a:rPr lang="en-IN" sz="2400" b="0" i="0" dirty="0">
                <a:solidFill>
                  <a:srgbClr val="292929"/>
                </a:solidFill>
                <a:effectLst/>
                <a:latin typeface="charter"/>
              </a:rPr>
              <a:t>Dependency Injection</a:t>
            </a:r>
          </a:p>
        </p:txBody>
      </p:sp>
    </p:spTree>
    <p:extLst>
      <p:ext uri="{BB962C8B-B14F-4D97-AF65-F5344CB8AC3E}">
        <p14:creationId xmlns:p14="http://schemas.microsoft.com/office/powerpoint/2010/main" val="967772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2688354"/>
          </a:xfrm>
        </p:spPr>
        <p:txBody>
          <a:bodyPr>
            <a:normAutofit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val="3570347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2688354"/>
          </a:xfrm>
        </p:spPr>
        <p:txBody>
          <a:bodyPr>
            <a:normAutofit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val="980170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1039452" cy="5053380"/>
          </a:xfrm>
        </p:spPr>
        <p:txBody>
          <a:bodyPr>
            <a:normAutofit lnSpcReduction="10000"/>
          </a:bodyPr>
          <a:lstStyle/>
          <a:p>
            <a:pPr algn="l" fontAlgn="base"/>
            <a:r>
              <a:rPr lang="en-US" b="1" i="0" dirty="0">
                <a:effectLst/>
                <a:latin typeface="-apple-system"/>
              </a:rPr>
              <a:t>Various ways to use @Input Decorator</a:t>
            </a:r>
          </a:p>
          <a:p>
            <a:pPr algn="l" fontAlgn="base"/>
            <a:r>
              <a:rPr lang="en-US" b="0" i="0" dirty="0">
                <a:solidFill>
                  <a:srgbClr val="000000"/>
                </a:solidFill>
                <a:effectLst/>
                <a:latin typeface="-apple-system"/>
              </a:rPr>
              <a:t>We used input @Input Decorator to mark the property in child component as input property. There are two ways you can do it Angular.</a:t>
            </a:r>
          </a:p>
          <a:p>
            <a:pPr algn="l" fontAlgn="base">
              <a:buFont typeface="+mj-lt"/>
              <a:buAutoNum type="arabicPeriod"/>
            </a:pPr>
            <a:r>
              <a:rPr lang="en-US" b="0" i="0" dirty="0">
                <a:solidFill>
                  <a:srgbClr val="000000"/>
                </a:solidFill>
                <a:effectLst/>
                <a:latin typeface="-apple-system"/>
              </a:rPr>
              <a:t>Using the @Input decorator to decorate the class property</a:t>
            </a:r>
          </a:p>
          <a:p>
            <a:pPr algn="l" fontAlgn="base">
              <a:buFont typeface="+mj-lt"/>
              <a:buAutoNum type="arabicPeriod"/>
            </a:pPr>
            <a:r>
              <a:rPr lang="en-US" b="0" i="0" dirty="0">
                <a:solidFill>
                  <a:srgbClr val="000000"/>
                </a:solidFill>
                <a:effectLst/>
                <a:latin typeface="-apple-system"/>
              </a:rPr>
              <a:t>Using the input array meta data of the component decorator</a:t>
            </a:r>
          </a:p>
          <a:p>
            <a:pPr marL="0" indent="0" fontAlgn="base">
              <a:buNone/>
            </a:pPr>
            <a:r>
              <a:rPr lang="en-US" dirty="0">
                <a:effectLst/>
              </a:rPr>
              <a:t>You can Alias the input property and use the aliased name the parent component as shown below</a:t>
            </a:r>
          </a:p>
          <a:p>
            <a:pPr marL="0" indent="0" algn="l" fontAlgn="base">
              <a:buNone/>
            </a:pPr>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ChildComponent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r>
              <a:rPr lang="en-US" b="0" i="0" dirty="0">
                <a:solidFill>
                  <a:srgbClr val="DD1144"/>
                </a:solidFill>
                <a:effectLst/>
                <a:latin typeface="inherit"/>
              </a:rPr>
              <a:t>'MyCount'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fontAlgn="base">
              <a:buNone/>
            </a:pPr>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MyCount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ClickCounter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US" dirty="0">
              <a:effectLst/>
            </a:endParaRPr>
          </a:p>
          <a:p>
            <a:pPr marL="0" indent="0">
              <a:buNone/>
            </a:pPr>
            <a:br>
              <a:rPr lang="en-US" b="0" dirty="0">
                <a:effectLst/>
                <a:latin typeface="Monaco"/>
              </a:rPr>
            </a:b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3304829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0441928" cy="3913530"/>
          </a:xfrm>
        </p:spPr>
        <p:txBody>
          <a:bodyPr>
            <a:normAutofit/>
          </a:bodyPr>
          <a:lstStyle/>
          <a:p>
            <a:r>
              <a:rPr lang="en-IN" b="1" i="0" dirty="0">
                <a:effectLst/>
                <a:latin typeface="-apple-system"/>
              </a:rPr>
              <a:t>Detecting the Input changes</a:t>
            </a:r>
          </a:p>
          <a:p>
            <a:pPr algn="l" fontAlgn="base"/>
            <a:r>
              <a:rPr lang="en-US" b="0" i="0" dirty="0">
                <a:solidFill>
                  <a:srgbClr val="000000"/>
                </a:solidFill>
                <a:effectLst/>
                <a:latin typeface="-apple-system"/>
              </a:rPr>
              <a:t>We looked at how to pass the data from parent to the child using @Input decorator and property binding.</a:t>
            </a:r>
          </a:p>
          <a:p>
            <a:pPr algn="l" fontAlgn="base"/>
            <a:r>
              <a:rPr lang="en-US" b="0" i="0" dirty="0">
                <a:solidFill>
                  <a:srgbClr val="000000"/>
                </a:solidFill>
                <a:effectLst/>
                <a:latin typeface="-apple-system"/>
              </a:rPr>
              <a:t>Passing the data to child component is not sufficient, the child Component needs to know when the input changes so that it can act upon it.</a:t>
            </a:r>
          </a:p>
          <a:p>
            <a:endParaRPr lang="en-IN" b="1" i="0" dirty="0">
              <a:effectLst/>
              <a:latin typeface="-apple-system"/>
            </a:endParaRPr>
          </a:p>
          <a:p>
            <a:endParaRPr lang="en-IN" b="1" dirty="0">
              <a:latin typeface="-apple-system"/>
            </a:endParaRPr>
          </a:p>
          <a:p>
            <a:r>
              <a:rPr lang="en-IN" b="1" i="0" dirty="0">
                <a:effectLst/>
                <a:latin typeface="-apple-system"/>
              </a:rPr>
              <a:t>Using Input Setter will see here :</a:t>
            </a:r>
          </a:p>
          <a:p>
            <a:endParaRPr lang="en-IN" dirty="0"/>
          </a:p>
        </p:txBody>
      </p:sp>
      <p:sp>
        <p:nvSpPr>
          <p:cNvPr id="3" name="Rectangle 1">
            <a:extLst>
              <a:ext uri="{FF2B5EF4-FFF2-40B4-BE49-F238E27FC236}">
                <a16:creationId xmlns:a16="http://schemas.microsoft.com/office/drawing/2014/main" id="{E59524B0-5EE1-4CBA-B031-D60A84E01A3E}"/>
              </a:ext>
            </a:extLst>
          </p:cNvPr>
          <p:cNvSpPr>
            <a:spLocks noChangeArrowheads="1"/>
          </p:cNvSpPr>
          <p:nvPr/>
        </p:nvSpPr>
        <p:spPr bwMode="auto">
          <a:xfrm>
            <a:off x="852255" y="2990418"/>
            <a:ext cx="6042735" cy="87716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There are two ways of detecting when input changes in the child component in Angular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Using </a:t>
            </a:r>
            <a:r>
              <a:rPr kumimoji="0" lang="en-US" altLang="en-US" sz="1100" b="0" i="0" u="sng" strike="noStrike" cap="none" normalizeH="0" baseline="0" dirty="0" err="1">
                <a:ln>
                  <a:noFill/>
                </a:ln>
                <a:solidFill>
                  <a:srgbClr val="000000"/>
                </a:solidFill>
                <a:effectLst/>
                <a:latin typeface="-apple-system"/>
                <a:hlinkClick r:id="rId2" action="ppaction://hlinkpres?slideindex=1&amp;slidetitle="/>
              </a:rPr>
              <a:t>OnChanges</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a:t>
            </a:r>
            <a:r>
              <a:rPr kumimoji="0" lang="en-US" altLang="en-US" sz="1300" b="0" i="0" u="none" strike="noStrike" cap="none" normalizeH="0" baseline="0" dirty="0" err="1">
                <a:ln>
                  <a:noFill/>
                </a:ln>
                <a:solidFill>
                  <a:srgbClr val="000000"/>
                </a:solidFill>
                <a:effectLst/>
                <a:latin typeface="-apple-system"/>
                <a:hlinkClick r:id="rId2" action="ppaction://hlinkpres?slideindex=1&amp;slidetitle="/>
              </a:rPr>
              <a:t>LifeCycle</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Hook</a:t>
            </a:r>
            <a:r>
              <a:rPr kumimoji="0" lang="en-US" altLang="en-US" sz="1300" b="0" i="0" u="none" strike="noStrike" cap="none" normalizeH="0" baseline="0" dirty="0">
                <a:ln>
                  <a:noFill/>
                </a:ln>
                <a:solidFill>
                  <a:srgbClr val="000000"/>
                </a:solidFill>
                <a:effectLst/>
                <a:latin typeface="-apple-system"/>
              </a:rPr>
              <a:t>  see when we learn Life cycle hooks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rgbClr val="000000"/>
                </a:solidFill>
                <a:effectLst/>
                <a:latin typeface="-apple-system"/>
              </a:rPr>
              <a:t>Using Input Setter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181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902310"/>
            <a:ext cx="10441928" cy="2275230"/>
          </a:xfrm>
        </p:spPr>
        <p:txBody>
          <a:bodyPr>
            <a:normAutofit/>
          </a:bodyPr>
          <a:lstStyle/>
          <a:p>
            <a:pPr algn="l" fontAlgn="base"/>
            <a:r>
              <a:rPr lang="en-US" b="1" i="0" dirty="0">
                <a:effectLst/>
                <a:latin typeface="-apple-system"/>
              </a:rPr>
              <a:t>Using Input Setter</a:t>
            </a:r>
          </a:p>
          <a:p>
            <a:pPr algn="l" fontAlgn="base"/>
            <a:r>
              <a:rPr lang="en-US" b="0" i="0" dirty="0">
                <a:solidFill>
                  <a:srgbClr val="000000"/>
                </a:solidFill>
                <a:effectLst/>
                <a:latin typeface="-apple-system"/>
              </a:rPr>
              <a:t>We can use the property getter and setter to detect the changes made to the input property as shown below</a:t>
            </a:r>
          </a:p>
          <a:p>
            <a:pPr algn="l" fontAlgn="base"/>
            <a:r>
              <a:rPr lang="en-US" b="0" i="0" dirty="0">
                <a:solidFill>
                  <a:srgbClr val="000000"/>
                </a:solidFill>
                <a:effectLst/>
                <a:latin typeface="-apple-system"/>
              </a:rPr>
              <a:t>In the Child Component create a private property called _count</a:t>
            </a:r>
          </a:p>
          <a:p>
            <a:r>
              <a:rPr lang="en-IN" b="0" i="0" dirty="0">
                <a:solidFill>
                  <a:srgbClr val="800080"/>
                </a:solidFill>
                <a:effectLst/>
                <a:latin typeface="Verdana" panose="020B0604030504040204" pitchFamily="34" charset="0"/>
              </a:rPr>
              <a:t>private</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_count</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a:solidFill>
                  <a:srgbClr val="009999"/>
                </a:solidFill>
                <a:effectLst/>
                <a:latin typeface="Verdana" panose="020B0604030504040204" pitchFamily="34" charset="0"/>
              </a:rPr>
              <a:t>0</a:t>
            </a:r>
            <a:r>
              <a:rPr lang="en-IN" b="0" i="0" dirty="0">
                <a:solidFill>
                  <a:srgbClr val="333333"/>
                </a:solidFill>
                <a:effectLst/>
                <a:latin typeface="Verdana" panose="020B0604030504040204" pitchFamily="34" charset="0"/>
              </a:rPr>
              <a:t>;</a:t>
            </a:r>
          </a:p>
          <a:p>
            <a:endParaRPr lang="en-IN" dirty="0"/>
          </a:p>
        </p:txBody>
      </p:sp>
      <p:sp>
        <p:nvSpPr>
          <p:cNvPr id="3" name="Rectangle 1">
            <a:extLst>
              <a:ext uri="{FF2B5EF4-FFF2-40B4-BE49-F238E27FC236}">
                <a16:creationId xmlns:a16="http://schemas.microsoft.com/office/drawing/2014/main" id="{0E973062-C933-45B1-BEA4-76FAEB908AA1}"/>
              </a:ext>
            </a:extLst>
          </p:cNvPr>
          <p:cNvSpPr>
            <a:spLocks noChangeArrowheads="1"/>
          </p:cNvSpPr>
          <p:nvPr/>
        </p:nvSpPr>
        <p:spPr bwMode="auto">
          <a:xfrm>
            <a:off x="952500" y="3177540"/>
            <a:ext cx="4488180" cy="6172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Create getter &amp; setter on property count and attach </a:t>
            </a:r>
            <a:r>
              <a:rPr kumimoji="0" lang="en-US" altLang="en-US" sz="1100" b="0" i="0" u="none" strike="noStrike" cap="none" normalizeH="0" baseline="0" dirty="0">
                <a:ln>
                  <a:noFill/>
                </a:ln>
                <a:solidFill>
                  <a:srgbClr val="000000"/>
                </a:solidFill>
                <a:effectLst/>
                <a:latin typeface="-apple-system"/>
              </a:rPr>
              <a:t>@Input</a:t>
            </a:r>
            <a:r>
              <a:rPr kumimoji="0" lang="en-US" altLang="en-US" sz="1300" b="0" i="0" u="none" strike="noStrike" cap="none" normalizeH="0" baseline="0" dirty="0">
                <a:ln>
                  <a:noFill/>
                </a:ln>
                <a:solidFill>
                  <a:srgbClr val="000000"/>
                </a:solidFill>
                <a:effectLst/>
                <a:latin typeface="-apple-system"/>
              </a:rPr>
              <a:t> Decorator. We intercept the input changes from the setter function and log them to console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EFFF9E-D3DF-4D85-9E31-0A199FE4ADED}"/>
              </a:ext>
            </a:extLst>
          </p:cNvPr>
          <p:cNvSpPr txBox="1"/>
          <p:nvPr/>
        </p:nvSpPr>
        <p:spPr>
          <a:xfrm>
            <a:off x="3924300" y="3794760"/>
            <a:ext cx="6096000" cy="2308324"/>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set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r>
              <a:rPr lang="en-US" b="0" i="0" dirty="0">
                <a:solidFill>
                  <a:srgbClr val="006FE0"/>
                </a:solidFill>
                <a:effectLst/>
                <a:latin typeface="inherit"/>
              </a:rPr>
              <a:t> </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console</a:t>
            </a:r>
            <a:r>
              <a:rPr lang="en-US" b="0" i="0" dirty="0">
                <a:solidFill>
                  <a:srgbClr val="333333"/>
                </a:solidFill>
                <a:effectLst/>
                <a:latin typeface="inherit"/>
              </a:rPr>
              <a:t>.</a:t>
            </a:r>
            <a:r>
              <a:rPr lang="en-US" b="0" i="0" dirty="0">
                <a:solidFill>
                  <a:srgbClr val="008080"/>
                </a:solidFill>
                <a:effectLst/>
                <a:latin typeface="inherit"/>
              </a:rPr>
              <a:t>log</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get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number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189758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effectLst/>
                <a:latin typeface="-apple-system"/>
              </a:rPr>
              <a:t>Angular Pass data from Child to parent component</a:t>
            </a:r>
            <a:br>
              <a:rPr lang="en-US" b="0" i="0" dirty="0">
                <a:effectLst/>
                <a:latin typeface="-apple-system"/>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16610"/>
            <a:ext cx="10441928" cy="1703730"/>
          </a:xfrm>
        </p:spPr>
        <p:txBody>
          <a:bodyPr>
            <a:normAutofit/>
          </a:bodyPr>
          <a:lstStyle/>
          <a:p>
            <a:pPr algn="l" fontAlgn="base"/>
            <a:r>
              <a:rPr lang="en-US" sz="2000" b="0" i="0" dirty="0">
                <a:solidFill>
                  <a:srgbClr val="000000"/>
                </a:solidFill>
                <a:effectLst/>
                <a:latin typeface="-apple-system"/>
              </a:rPr>
              <a:t>There are three ways in which the parent component can interact with the child component</a:t>
            </a:r>
          </a:p>
          <a:p>
            <a:pPr algn="l" fontAlgn="base">
              <a:buFont typeface="+mj-lt"/>
              <a:buAutoNum type="arabicPeriod"/>
            </a:pPr>
            <a:r>
              <a:rPr lang="en-US" sz="2000" b="0" i="0" dirty="0">
                <a:solidFill>
                  <a:srgbClr val="000000"/>
                </a:solidFill>
                <a:effectLst/>
                <a:latin typeface="-apple-system"/>
              </a:rPr>
              <a:t>Listens to Child Event</a:t>
            </a:r>
          </a:p>
          <a:p>
            <a:pPr algn="l" fontAlgn="base">
              <a:buFont typeface="+mj-lt"/>
              <a:buAutoNum type="arabicPeriod"/>
            </a:pPr>
            <a:r>
              <a:rPr lang="en-US" sz="2000" b="0" i="0" dirty="0">
                <a:solidFill>
                  <a:srgbClr val="000000"/>
                </a:solidFill>
                <a:effectLst/>
                <a:latin typeface="-apple-system"/>
              </a:rPr>
              <a:t>Uses </a:t>
            </a:r>
            <a:r>
              <a:rPr lang="en-US" sz="2000" b="0" i="0" u="none" strike="noStrike" dirty="0">
                <a:solidFill>
                  <a:srgbClr val="000000"/>
                </a:solidFill>
                <a:effectLst/>
                <a:latin typeface="-apple-system"/>
                <a:hlinkClick r:id="rId2"/>
              </a:rPr>
              <a:t>Local Variable</a:t>
            </a:r>
            <a:r>
              <a:rPr lang="en-US" sz="2000" b="0" i="0" dirty="0">
                <a:solidFill>
                  <a:srgbClr val="000000"/>
                </a:solidFill>
                <a:effectLst/>
                <a:latin typeface="-apple-system"/>
              </a:rPr>
              <a:t> to access the child</a:t>
            </a:r>
          </a:p>
          <a:p>
            <a:pPr algn="l" fontAlgn="base">
              <a:buFont typeface="+mj-lt"/>
              <a:buAutoNum type="arabicPeriod"/>
            </a:pPr>
            <a:r>
              <a:rPr lang="en-US" sz="2000" b="0" i="0" dirty="0">
                <a:solidFill>
                  <a:srgbClr val="000000"/>
                </a:solidFill>
                <a:effectLst/>
                <a:latin typeface="-apple-system"/>
              </a:rPr>
              <a:t>Uses a </a:t>
            </a:r>
            <a:r>
              <a:rPr lang="en-US" sz="2000" b="0" i="0" u="none" strike="noStrike" dirty="0">
                <a:solidFill>
                  <a:srgbClr val="000000"/>
                </a:solidFill>
                <a:effectLst/>
                <a:latin typeface="-apple-system"/>
                <a:hlinkClick r:id="rId3"/>
              </a:rPr>
              <a:t>@ViewChild</a:t>
            </a:r>
            <a:r>
              <a:rPr lang="en-US" sz="2000" b="0" i="0" dirty="0">
                <a:solidFill>
                  <a:srgbClr val="000000"/>
                </a:solidFill>
                <a:effectLst/>
                <a:latin typeface="-apple-system"/>
              </a:rPr>
              <a:t> to get the reference to the child component</a:t>
            </a:r>
          </a:p>
        </p:txBody>
      </p:sp>
      <p:sp>
        <p:nvSpPr>
          <p:cNvPr id="6" name="TextBox 5">
            <a:extLst>
              <a:ext uri="{FF2B5EF4-FFF2-40B4-BE49-F238E27FC236}">
                <a16:creationId xmlns:a16="http://schemas.microsoft.com/office/drawing/2014/main" id="{D84807C4-8D37-434C-B2D2-F7B05BB853F8}"/>
              </a:ext>
            </a:extLst>
          </p:cNvPr>
          <p:cNvSpPr txBox="1"/>
          <p:nvPr/>
        </p:nvSpPr>
        <p:spPr>
          <a:xfrm>
            <a:off x="576274" y="2574697"/>
            <a:ext cx="6096000" cy="369332"/>
          </a:xfrm>
          <a:prstGeom prst="rect">
            <a:avLst/>
          </a:prstGeom>
          <a:noFill/>
        </p:spPr>
        <p:txBody>
          <a:bodyPr wrap="square">
            <a:spAutoFit/>
          </a:bodyPr>
          <a:lstStyle/>
          <a:p>
            <a:pPr algn="l" fontAlgn="base"/>
            <a:r>
              <a:rPr lang="en-US" b="1" i="0" dirty="0">
                <a:effectLst/>
                <a:latin typeface="-apple-system"/>
              </a:rPr>
              <a:t>Parent listens for child event</a:t>
            </a:r>
          </a:p>
        </p:txBody>
      </p:sp>
      <p:sp>
        <p:nvSpPr>
          <p:cNvPr id="8" name="TextBox 7">
            <a:extLst>
              <a:ext uri="{FF2B5EF4-FFF2-40B4-BE49-F238E27FC236}">
                <a16:creationId xmlns:a16="http://schemas.microsoft.com/office/drawing/2014/main" id="{2ECAC2D3-0D54-45A8-A1DC-592D419F5D9D}"/>
              </a:ext>
            </a:extLst>
          </p:cNvPr>
          <p:cNvSpPr txBox="1"/>
          <p:nvPr/>
        </p:nvSpPr>
        <p:spPr>
          <a:xfrm>
            <a:off x="576274" y="2944029"/>
            <a:ext cx="8384846" cy="923330"/>
          </a:xfrm>
          <a:prstGeom prst="rect">
            <a:avLst/>
          </a:prstGeom>
          <a:noFill/>
        </p:spPr>
        <p:txBody>
          <a:bodyPr wrap="square">
            <a:spAutoFit/>
          </a:bodyPr>
          <a:lstStyle/>
          <a:p>
            <a:r>
              <a:rPr lang="en-US" b="0" i="0" dirty="0">
                <a:solidFill>
                  <a:srgbClr val="000000"/>
                </a:solidFill>
                <a:effectLst/>
                <a:latin typeface="-apple-system"/>
              </a:rPr>
              <a:t>The Child Component exposes an </a:t>
            </a:r>
            <a:r>
              <a:rPr lang="en-US" b="0" i="0" u="none" strike="noStrike" dirty="0" err="1">
                <a:effectLst/>
                <a:latin typeface="-apple-system"/>
                <a:hlinkClick r:id="rId4"/>
              </a:rPr>
              <a:t>EventEmitter</a:t>
            </a:r>
            <a:r>
              <a:rPr lang="en-US" b="0" i="0" dirty="0">
                <a:solidFill>
                  <a:srgbClr val="000000"/>
                </a:solidFill>
                <a:effectLst/>
                <a:latin typeface="-apple-system"/>
              </a:rPr>
              <a:t> Property. This Property is adorned with the </a:t>
            </a:r>
            <a:r>
              <a:rPr lang="en-US" b="0" i="0" u="none" strike="noStrike" dirty="0">
                <a:effectLst/>
                <a:latin typeface="-apple-system"/>
                <a:hlinkClick r:id="rId4"/>
              </a:rPr>
              <a:t>@Output</a:t>
            </a:r>
            <a:r>
              <a:rPr lang="en-US" b="0" i="0" dirty="0">
                <a:solidFill>
                  <a:srgbClr val="000000"/>
                </a:solidFill>
                <a:effectLst/>
                <a:latin typeface="-apple-system"/>
              </a:rPr>
              <a:t> decorator. When Child Component needs to communicate with the parent it raises the event. The Parent Component listens to that event and reacts to it.</a:t>
            </a:r>
            <a:endParaRPr lang="en-IN" dirty="0"/>
          </a:p>
        </p:txBody>
      </p:sp>
      <p:sp>
        <p:nvSpPr>
          <p:cNvPr id="10" name="TextBox 9">
            <a:extLst>
              <a:ext uri="{FF2B5EF4-FFF2-40B4-BE49-F238E27FC236}">
                <a16:creationId xmlns:a16="http://schemas.microsoft.com/office/drawing/2014/main" id="{5D40EF92-E85F-42AF-BBF1-3E6FC9ACAAE0}"/>
              </a:ext>
            </a:extLst>
          </p:cNvPr>
          <p:cNvSpPr txBox="1"/>
          <p:nvPr/>
        </p:nvSpPr>
        <p:spPr>
          <a:xfrm>
            <a:off x="576274" y="3867359"/>
            <a:ext cx="8758226" cy="923330"/>
          </a:xfrm>
          <a:prstGeom prst="rect">
            <a:avLst/>
          </a:prstGeom>
          <a:noFill/>
        </p:spPr>
        <p:txBody>
          <a:bodyPr wrap="square">
            <a:spAutoFit/>
          </a:bodyPr>
          <a:lstStyle/>
          <a:p>
            <a:pPr algn="l" fontAlgn="base"/>
            <a:r>
              <a:rPr lang="en-US" b="1" i="0" dirty="0" err="1">
                <a:effectLst/>
                <a:latin typeface="-apple-system"/>
              </a:rPr>
              <a:t>EventEmitter</a:t>
            </a:r>
            <a:r>
              <a:rPr lang="en-US" b="1" i="0" dirty="0">
                <a:effectLst/>
                <a:latin typeface="-apple-system"/>
              </a:rPr>
              <a:t> Property</a:t>
            </a:r>
          </a:p>
          <a:p>
            <a:pPr algn="l" fontAlgn="base"/>
            <a:r>
              <a:rPr lang="en-US" b="0" i="0" dirty="0">
                <a:solidFill>
                  <a:srgbClr val="000000"/>
                </a:solidFill>
                <a:effectLst/>
                <a:latin typeface="-apple-system"/>
              </a:rPr>
              <a:t>To Raise an event, the component must declare an </a:t>
            </a:r>
            <a:r>
              <a:rPr lang="en-US" b="0" i="0" dirty="0" err="1">
                <a:solidFill>
                  <a:srgbClr val="000000"/>
                </a:solidFill>
                <a:effectLst/>
                <a:latin typeface="-apple-system"/>
              </a:rPr>
              <a:t>EventEmmitter</a:t>
            </a:r>
            <a:r>
              <a:rPr lang="en-US" b="0" i="0" dirty="0">
                <a:solidFill>
                  <a:srgbClr val="000000"/>
                </a:solidFill>
                <a:effectLst/>
                <a:latin typeface="-apple-system"/>
              </a:rPr>
              <a:t> Property. The Event can be emitted by calling the .emit() method</a:t>
            </a:r>
          </a:p>
        </p:txBody>
      </p:sp>
    </p:spTree>
    <p:extLst>
      <p:ext uri="{BB962C8B-B14F-4D97-AF65-F5344CB8AC3E}">
        <p14:creationId xmlns:p14="http://schemas.microsoft.com/office/powerpoint/2010/main" val="2532017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78161"/>
            <a:ext cx="9438716" cy="666720"/>
          </a:xfrm>
        </p:spPr>
        <p:txBody>
          <a:bodyPr>
            <a:normAutofit fontScale="90000"/>
          </a:bodyPr>
          <a:lstStyle/>
          <a:p>
            <a:r>
              <a:rPr lang="en-IN" b="1" i="0" dirty="0">
                <a:effectLst/>
                <a:latin typeface="-apple-system"/>
              </a:rPr>
              <a:t>@Output Decorator</a:t>
            </a:r>
            <a:br>
              <a:rPr lang="en-IN" b="1" i="0" dirty="0">
                <a:effectLst/>
                <a:latin typeface="-apple-system"/>
              </a:rPr>
            </a:br>
            <a:endParaRPr lang="en-US" dirty="0"/>
          </a:p>
        </p:txBody>
      </p:sp>
      <p:sp>
        <p:nvSpPr>
          <p:cNvPr id="5" name="Content Placeholder 4">
            <a:extLst>
              <a:ext uri="{FF2B5EF4-FFF2-40B4-BE49-F238E27FC236}">
                <a16:creationId xmlns:a16="http://schemas.microsoft.com/office/drawing/2014/main" id="{09A3AABB-4668-4360-89B7-5F59108D648F}"/>
              </a:ext>
            </a:extLst>
          </p:cNvPr>
          <p:cNvSpPr>
            <a:spLocks noGrp="1"/>
          </p:cNvSpPr>
          <p:nvPr>
            <p:ph idx="1"/>
          </p:nvPr>
        </p:nvSpPr>
        <p:spPr>
          <a:xfrm>
            <a:off x="490504" y="742791"/>
            <a:ext cx="11808176" cy="5053380"/>
          </a:xfrm>
        </p:spPr>
        <p:txBody>
          <a:bodyPr>
            <a:normAutofit fontScale="85000" lnSpcReduction="20000"/>
          </a:bodyPr>
          <a:lstStyle/>
          <a:p>
            <a:pPr algn="l" fontAlgn="base"/>
            <a:r>
              <a:rPr lang="en-US" sz="2000" b="0" i="0" dirty="0">
                <a:solidFill>
                  <a:srgbClr val="000000"/>
                </a:solidFill>
                <a:effectLst/>
                <a:latin typeface="-apple-system"/>
              </a:rPr>
              <a:t>Using the </a:t>
            </a:r>
            <a:r>
              <a:rPr lang="en-US" sz="2000" b="0" i="0" dirty="0" err="1">
                <a:solidFill>
                  <a:srgbClr val="000000"/>
                </a:solidFill>
                <a:effectLst/>
                <a:latin typeface="-apple-system"/>
              </a:rPr>
              <a:t>EventEmitter</a:t>
            </a:r>
            <a:r>
              <a:rPr lang="en-US" sz="2000" b="0" i="0" dirty="0">
                <a:solidFill>
                  <a:srgbClr val="000000"/>
                </a:solidFill>
                <a:effectLst/>
                <a:latin typeface="-apple-system"/>
              </a:rPr>
              <a:t> Property gives the components ability to raise an event. But to make that event accessible from parent component, you must decorate the property with @Output decorator</a:t>
            </a:r>
          </a:p>
          <a:p>
            <a:pPr algn="l" fontAlgn="base"/>
            <a:r>
              <a:rPr lang="en-US" sz="2000" b="0" i="0" dirty="0">
                <a:solidFill>
                  <a:srgbClr val="000000"/>
                </a:solidFill>
                <a:effectLst/>
                <a:latin typeface="-apple-system"/>
              </a:rPr>
              <a:t>Declare a property of type </a:t>
            </a:r>
            <a:r>
              <a:rPr lang="en-US" sz="2000" b="0" i="0" dirty="0" err="1">
                <a:solidFill>
                  <a:srgbClr val="000000"/>
                </a:solidFill>
                <a:effectLst/>
                <a:latin typeface="-apple-system"/>
              </a:rPr>
              <a:t>EventEmitter</a:t>
            </a:r>
            <a:r>
              <a:rPr lang="en-US" sz="2000" b="0" i="0" dirty="0">
                <a:solidFill>
                  <a:srgbClr val="000000"/>
                </a:solidFill>
                <a:effectLst/>
                <a:latin typeface="-apple-system"/>
              </a:rPr>
              <a:t> and instantiate it</a:t>
            </a:r>
          </a:p>
          <a:p>
            <a:pPr marL="342900" indent="-342900" fontAlgn="base">
              <a:buFont typeface="+mj-lt"/>
              <a:buAutoNum type="arabicPeriod"/>
            </a:pPr>
            <a:r>
              <a:rPr lang="en-US" sz="2000" b="0" i="0" dirty="0">
                <a:solidFill>
                  <a:srgbClr val="000000"/>
                </a:solidFill>
                <a:effectLst/>
                <a:latin typeface="-apple-system"/>
              </a:rPr>
              <a:t>Mark it with a @Output Decorator  </a:t>
            </a:r>
          </a:p>
          <a:p>
            <a:pPr marL="0" indent="0" fontAlgn="base">
              <a:buNone/>
            </a:pPr>
            <a:r>
              <a:rPr lang="en-US" sz="2000" b="0" dirty="0">
                <a:solidFill>
                  <a:srgbClr val="D4D4D4"/>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Output</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newItemEvent</a:t>
            </a:r>
            <a:r>
              <a:rPr lang="en-US" sz="2000" b="0" dirty="0">
                <a:solidFill>
                  <a:srgbClr val="D4D4D4"/>
                </a:solidFill>
                <a:effectLst/>
                <a:highlight>
                  <a:srgbClr val="000000"/>
                </a:highlight>
                <a:latin typeface="Consolas" panose="020B0609020204030204" pitchFamily="49" charset="0"/>
              </a:rPr>
              <a:t> = </a:t>
            </a:r>
            <a:r>
              <a:rPr lang="en-US" sz="2000" b="0" dirty="0">
                <a:solidFill>
                  <a:srgbClr val="569CD6"/>
                </a:solidFill>
                <a:effectLst/>
                <a:highlight>
                  <a:srgbClr val="000000"/>
                </a:highlight>
                <a:latin typeface="Consolas" panose="020B0609020204030204" pitchFamily="49" charset="0"/>
              </a:rPr>
              <a:t>new</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EventEmitter</a:t>
            </a:r>
            <a:r>
              <a:rPr lang="en-US" sz="2000" b="0" dirty="0">
                <a:solidFill>
                  <a:srgbClr val="D4D4D4"/>
                </a:solidFill>
                <a:effectLst/>
                <a:highlight>
                  <a:srgbClr val="000000"/>
                </a:highlight>
                <a:latin typeface="Consolas" panose="020B0609020204030204" pitchFamily="49" charset="0"/>
              </a:rPr>
              <a:t>&lt;</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D4D4D4"/>
                </a:solidFill>
                <a:effectLst/>
                <a:highlight>
                  <a:srgbClr val="000000"/>
                </a:highlight>
                <a:latin typeface="Consolas" panose="020B0609020204030204" pitchFamily="49" charset="0"/>
              </a:rPr>
              <a:t>&gt;();  </a:t>
            </a:r>
            <a:endParaRPr lang="en-US"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DCDCAA"/>
                </a:solidFill>
                <a:effectLst/>
                <a:highlight>
                  <a:srgbClr val="000000"/>
                </a:highlight>
                <a:latin typeface="Consolas" panose="020B0609020204030204" pitchFamily="49" charset="0"/>
              </a:rPr>
              <a:t>addNewItem</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 </a:t>
            </a:r>
            <a:r>
              <a:rPr lang="en-IN" sz="2000" b="0" dirty="0">
                <a:solidFill>
                  <a:srgbClr val="4EC9B0"/>
                </a:solidFill>
                <a:effectLst/>
                <a:highlight>
                  <a:srgbClr val="000000"/>
                </a:highlight>
                <a:latin typeface="Consolas" panose="020B0609020204030204" pitchFamily="49" charset="0"/>
              </a:rPr>
              <a:t>string</a:t>
            </a:r>
            <a:r>
              <a:rPr lang="en-IN" sz="2000" b="0" dirty="0">
                <a:solidFill>
                  <a:srgbClr val="D4D4D4"/>
                </a:solidFill>
                <a:effectLst/>
                <a:highlight>
                  <a:srgbClr val="000000"/>
                </a:highlight>
                <a:latin typeface="Consolas" panose="020B0609020204030204" pitchFamily="49" charset="0"/>
              </a:rPr>
              <a:t>) {</a:t>
            </a: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569CD6"/>
                </a:solidFill>
                <a:effectLst/>
                <a:highlight>
                  <a:srgbClr val="000000"/>
                </a:highlight>
                <a:latin typeface="Consolas" panose="020B0609020204030204" pitchFamily="49" charset="0"/>
              </a:rPr>
              <a:t>this</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4EC9B0"/>
                </a:solidFill>
                <a:effectLst/>
                <a:highlight>
                  <a:srgbClr val="000000"/>
                </a:highlight>
                <a:latin typeface="Consolas" panose="020B0609020204030204" pitchFamily="49" charset="0"/>
              </a:rPr>
              <a:t>newItemEvent</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DCDCAA"/>
                </a:solidFill>
                <a:effectLst/>
                <a:highlight>
                  <a:srgbClr val="000000"/>
                </a:highlight>
                <a:latin typeface="Consolas" panose="020B0609020204030204" pitchFamily="49" charset="0"/>
              </a:rPr>
              <a:t>emit</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a:t>
            </a:r>
          </a:p>
          <a:p>
            <a:pPr marL="0" indent="0">
              <a:buNone/>
            </a:pPr>
            <a:r>
              <a:rPr lang="en-IN" sz="2000" b="0" dirty="0">
                <a:solidFill>
                  <a:srgbClr val="D4D4D4"/>
                </a:solidFill>
                <a:effectLst/>
                <a:highlight>
                  <a:srgbClr val="000000"/>
                </a:highlight>
                <a:latin typeface="Consolas" panose="020B0609020204030204" pitchFamily="49" charset="0"/>
              </a:rPr>
              <a:t>  }</a:t>
            </a:r>
          </a:p>
          <a:p>
            <a:pPr marL="0" indent="0" fontAlgn="base">
              <a:buNone/>
            </a:pPr>
            <a:r>
              <a:rPr lang="en-US" sz="2000" b="0" i="0" dirty="0">
                <a:solidFill>
                  <a:srgbClr val="000000"/>
                </a:solidFill>
                <a:effectLst/>
                <a:latin typeface="-apple-system"/>
              </a:rPr>
              <a:t>2. </a:t>
            </a:r>
            <a:r>
              <a:rPr lang="en-US" sz="2000" dirty="0">
                <a:solidFill>
                  <a:srgbClr val="000000"/>
                </a:solidFill>
                <a:latin typeface="-apple-system"/>
              </a:rPr>
              <a:t>Raise the event passing it with the desired data</a:t>
            </a:r>
          </a:p>
          <a:p>
            <a:pPr marL="0" indent="0" fontAlgn="base">
              <a:buNone/>
            </a:pP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type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(click)</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addNewItem</a:t>
            </a:r>
            <a:r>
              <a:rPr lang="en-US" sz="2000" b="0" dirty="0">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value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a:t>
            </a:r>
            <a:r>
              <a:rPr lang="en-US" sz="2000" b="0" dirty="0">
                <a:solidFill>
                  <a:srgbClr val="D4D4D4"/>
                </a:solidFill>
                <a:effectLst/>
                <a:highlight>
                  <a:srgbClr val="000000"/>
                </a:highlight>
                <a:latin typeface="Consolas" panose="020B0609020204030204" pitchFamily="49" charset="0"/>
              </a:rPr>
              <a:t>Add to parent's list</a:t>
            </a: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808080"/>
                </a:solidFill>
                <a:effectLst/>
                <a:highlight>
                  <a:srgbClr val="000000"/>
                </a:highlight>
                <a:latin typeface="Consolas" panose="020B0609020204030204" pitchFamily="49" charset="0"/>
              </a:rPr>
              <a:t>&gt;</a:t>
            </a:r>
            <a:endParaRPr lang="en-US" sz="2000" b="0" i="0" dirty="0">
              <a:solidFill>
                <a:srgbClr val="000000"/>
              </a:solidFill>
              <a:effectLst/>
              <a:highlight>
                <a:srgbClr val="000000"/>
              </a:highlight>
              <a:latin typeface="-apple-system"/>
            </a:endParaRPr>
          </a:p>
          <a:p>
            <a:pPr algn="l" fontAlgn="base"/>
            <a:r>
              <a:rPr lang="en-US" sz="2000" b="0" i="0" dirty="0">
                <a:solidFill>
                  <a:srgbClr val="000000"/>
                </a:solidFill>
                <a:effectLst/>
                <a:latin typeface="-apple-system"/>
              </a:rPr>
              <a:t>In the Parent Component</a:t>
            </a:r>
          </a:p>
          <a:p>
            <a:pPr fontAlgn="base">
              <a:buFont typeface="+mj-lt"/>
              <a:buAutoNum type="arabicPeriod"/>
            </a:pPr>
            <a:r>
              <a:rPr lang="en-US" sz="2000" b="0" i="0" dirty="0">
                <a:solidFill>
                  <a:srgbClr val="000000"/>
                </a:solidFill>
                <a:effectLst/>
                <a:latin typeface="-apple-system"/>
              </a:rPr>
              <a:t>Bind to the Child Component using </a:t>
            </a:r>
            <a:r>
              <a:rPr lang="en-US" sz="2000" b="0" i="0" u="none" strike="noStrike" dirty="0">
                <a:solidFill>
                  <a:srgbClr val="000000"/>
                </a:solidFill>
                <a:effectLst/>
                <a:latin typeface="-apple-system"/>
                <a:hlinkClick r:id="rId2"/>
              </a:rPr>
              <a:t>Event Binding</a:t>
            </a:r>
            <a:r>
              <a:rPr lang="en-US" sz="2000" b="0" i="0" dirty="0">
                <a:solidFill>
                  <a:srgbClr val="000000"/>
                </a:solidFill>
                <a:effectLst/>
                <a:latin typeface="-apple-system"/>
              </a:rPr>
              <a:t> and listen to the child events</a:t>
            </a:r>
            <a:br>
              <a:rPr lang="en-US" sz="2000" b="0" i="0" dirty="0">
                <a:solidFill>
                  <a:srgbClr val="000000"/>
                </a:solidFill>
                <a:effectLst/>
                <a:latin typeface="-apple-system"/>
              </a:rPr>
            </a:b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app-student</a:t>
            </a:r>
            <a:r>
              <a:rPr lang="en-US" sz="2000" dirty="0">
                <a:solidFill>
                  <a:srgbClr val="D4D4D4"/>
                </a:solidFill>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newItemEvent</a:t>
            </a:r>
            <a:r>
              <a:rPr lang="en-US" sz="2000" b="0" dirty="0">
                <a:solidFill>
                  <a:srgbClr val="9CDCFE"/>
                </a:solidFill>
                <a:effectLst/>
                <a:highlight>
                  <a:srgbClr val="000000"/>
                </a:highlight>
                <a:latin typeface="Consolas" panose="020B0609020204030204" pitchFamily="49" charset="0"/>
              </a:rPr>
              <a: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addItem</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$event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app-student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div</a:t>
            </a:r>
            <a:r>
              <a:rPr lang="en-US" sz="2000" b="0" dirty="0">
                <a:solidFill>
                  <a:srgbClr val="808080"/>
                </a:solidFill>
                <a:effectLst/>
                <a:highlight>
                  <a:srgbClr val="000000"/>
                </a:highlight>
                <a:latin typeface="Consolas" panose="020B0609020204030204" pitchFamily="49" charset="0"/>
              </a:rPr>
              <a:t>&gt;</a:t>
            </a:r>
            <a:endParaRPr lang="en-US" sz="2000" b="0" dirty="0">
              <a:solidFill>
                <a:srgbClr val="D4D4D4"/>
              </a:solidFill>
              <a:effectLst/>
              <a:highlight>
                <a:srgbClr val="000000"/>
              </a:highlight>
              <a:latin typeface="Consolas" panose="020B0609020204030204" pitchFamily="49" charset="0"/>
            </a:endParaRPr>
          </a:p>
          <a:p>
            <a:pPr algn="l" fontAlgn="base">
              <a:buFont typeface="+mj-lt"/>
              <a:buAutoNum type="arabicPeriod"/>
            </a:pPr>
            <a:r>
              <a:rPr lang="en-US" sz="2000" b="0" i="0" dirty="0">
                <a:solidFill>
                  <a:srgbClr val="000000"/>
                </a:solidFill>
                <a:effectLst/>
                <a:latin typeface="-apple-system"/>
              </a:rPr>
              <a:t>Define the event handler function</a:t>
            </a:r>
          </a:p>
          <a:p>
            <a:pPr marL="457200" lvl="1" indent="0">
              <a:buNone/>
            </a:pPr>
            <a:r>
              <a:rPr lang="en-US" b="0" dirty="0" err="1">
                <a:solidFill>
                  <a:srgbClr val="DCDCAA"/>
                </a:solidFill>
                <a:effectLst/>
                <a:highlight>
                  <a:srgbClr val="000000"/>
                </a:highlight>
                <a:latin typeface="Consolas" panose="020B0609020204030204" pitchFamily="49" charset="0"/>
              </a:rPr>
              <a:t>addItem</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D4D4D4"/>
                </a:solidFill>
                <a:effectLst/>
                <a:highlight>
                  <a:srgbClr val="000000"/>
                </a:highlight>
                <a:latin typeface="Consolas" panose="020B0609020204030204" pitchFamily="49" charset="0"/>
              </a:rPr>
              <a:t>) {</a:t>
            </a:r>
          </a:p>
          <a:p>
            <a:pPr marL="457200" lvl="1" indent="0">
              <a:buNone/>
            </a:pPr>
            <a:r>
              <a:rPr lang="en-US" b="0" dirty="0">
                <a:solidFill>
                  <a:srgbClr val="D4D4D4"/>
                </a:solidFill>
                <a:effectLst/>
                <a:highlight>
                  <a:srgbClr val="000000"/>
                </a:highlight>
                <a:latin typeface="Consolas" panose="020B0609020204030204" pitchFamily="49" charset="0"/>
              </a:rPr>
              <a:t>  </a:t>
            </a:r>
            <a:r>
              <a:rPr lang="en-US" b="0" dirty="0" err="1">
                <a:solidFill>
                  <a:srgbClr val="569CD6"/>
                </a:solidFill>
                <a:effectLst/>
                <a:highlight>
                  <a:srgbClr val="000000"/>
                </a:highlight>
                <a:latin typeface="Consolas" panose="020B0609020204030204" pitchFamily="49" charset="0"/>
              </a:rPr>
              <a:t>this</a:t>
            </a:r>
            <a:r>
              <a:rPr lang="en-US" b="0" dirty="0" err="1">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items</a:t>
            </a:r>
            <a:r>
              <a:rPr lang="en-US" b="0" dirty="0" err="1">
                <a:solidFill>
                  <a:srgbClr val="D4D4D4"/>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push</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a:t>
            </a:r>
          </a:p>
          <a:p>
            <a:pPr marL="457200" lvl="1" indent="0">
              <a:buNone/>
            </a:pPr>
            <a:r>
              <a:rPr lang="en-US" sz="1800" b="0" dirty="0">
                <a:solidFill>
                  <a:srgbClr val="D4D4D4"/>
                </a:solidFill>
                <a:effectLst/>
                <a:highlight>
                  <a:srgbClr val="000000"/>
                </a:highlight>
                <a:latin typeface="Consolas" panose="020B0609020204030204" pitchFamily="49" charset="0"/>
              </a:rPr>
              <a:t>}</a:t>
            </a:r>
          </a:p>
          <a:p>
            <a:pPr marL="914400" lvl="2" indent="0">
              <a:buNone/>
            </a:pPr>
            <a:endParaRPr lang="en-IN" sz="1400" dirty="0"/>
          </a:p>
        </p:txBody>
      </p:sp>
    </p:spTree>
    <p:extLst>
      <p:ext uri="{BB962C8B-B14F-4D97-AF65-F5344CB8AC3E}">
        <p14:creationId xmlns:p14="http://schemas.microsoft.com/office/powerpoint/2010/main" val="2818855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F591-B1BD-49AD-9D32-3D2DE6EADF1E}"/>
              </a:ext>
            </a:extLst>
          </p:cNvPr>
          <p:cNvSpPr>
            <a:spLocks noGrp="1"/>
          </p:cNvSpPr>
          <p:nvPr>
            <p:ph type="title"/>
          </p:nvPr>
        </p:nvSpPr>
        <p:spPr/>
        <p:txBody>
          <a:bodyPr/>
          <a:lstStyle/>
          <a:p>
            <a:r>
              <a:rPr lang="en-IN" b="1" i="0" dirty="0">
                <a:solidFill>
                  <a:srgbClr val="273239"/>
                </a:solidFill>
                <a:effectLst/>
                <a:latin typeface="sofia-pro"/>
              </a:rPr>
              <a:t>String Interpolation</a:t>
            </a:r>
            <a:br>
              <a:rPr lang="en-IN" b="1" i="0" dirty="0">
                <a:solidFill>
                  <a:srgbClr val="273239"/>
                </a:solidFill>
                <a:effectLst/>
                <a:latin typeface="sofia-pro"/>
              </a:rPr>
            </a:br>
            <a:endParaRPr lang="en-IN" dirty="0"/>
          </a:p>
        </p:txBody>
      </p:sp>
      <p:sp>
        <p:nvSpPr>
          <p:cNvPr id="3" name="Rectangle 1">
            <a:extLst>
              <a:ext uri="{FF2B5EF4-FFF2-40B4-BE49-F238E27FC236}">
                <a16:creationId xmlns:a16="http://schemas.microsoft.com/office/drawing/2014/main" id="{5CBCC80F-7CFC-4A99-929F-A051FD8B5FCA}"/>
              </a:ext>
            </a:extLst>
          </p:cNvPr>
          <p:cNvSpPr>
            <a:spLocks noChangeArrowheads="1"/>
          </p:cNvSpPr>
          <p:nvPr/>
        </p:nvSpPr>
        <p:spPr bwMode="auto">
          <a:xfrm>
            <a:off x="838200" y="1430061"/>
            <a:ext cx="9502816" cy="2649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String Interpolation in Angular 8 is a </a:t>
            </a:r>
            <a:r>
              <a:rPr kumimoji="0" lang="en-US" altLang="en-US" sz="2400" b="1" i="0" u="none" strike="noStrike" cap="none" normalizeH="0" baseline="0" dirty="0">
                <a:ln>
                  <a:noFill/>
                </a:ln>
                <a:solidFill>
                  <a:srgbClr val="273239"/>
                </a:solidFill>
                <a:effectLst/>
                <a:latin typeface="urw-din"/>
              </a:rPr>
              <a:t>one-way data-binding </a:t>
            </a:r>
            <a:r>
              <a:rPr kumimoji="0" lang="en-US" altLang="en-US" sz="2400" b="0" i="0" u="none" strike="noStrike" cap="none" normalizeH="0" baseline="0" dirty="0">
                <a:ln>
                  <a:noFill/>
                </a:ln>
                <a:solidFill>
                  <a:srgbClr val="273239"/>
                </a:solidFill>
                <a:effectLst/>
                <a:latin typeface="urw-din"/>
              </a:rPr>
              <a:t>technique that is used to transfer the data from a TypeScript code to an HTML template (view). It uses the template expression in </a:t>
            </a:r>
            <a:r>
              <a:rPr kumimoji="0" lang="en-US" altLang="en-US" sz="2400" b="1" i="0" u="none" strike="noStrike" cap="none" normalizeH="0" baseline="0" dirty="0">
                <a:ln>
                  <a:noFill/>
                </a:ln>
                <a:solidFill>
                  <a:srgbClr val="273239"/>
                </a:solidFill>
                <a:effectLst/>
                <a:latin typeface="urw-din"/>
              </a:rPr>
              <a:t>double curly braces</a:t>
            </a:r>
            <a:r>
              <a:rPr kumimoji="0" lang="en-US" altLang="en-US" sz="2400" b="0" i="0" u="none" strike="noStrike" cap="none" normalizeH="0" baseline="0" dirty="0">
                <a:ln>
                  <a:noFill/>
                </a:ln>
                <a:solidFill>
                  <a:srgbClr val="273239"/>
                </a:solidFill>
                <a:effectLst/>
                <a:latin typeface="urw-din"/>
              </a:rPr>
              <a:t> to display the data from the component to the view. String interpolation adds the value of a property from the component to the HTML template view.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273239"/>
                </a:solidFill>
                <a:effectLst/>
                <a:latin typeface="Consolas" panose="020B0609020204030204" pitchFamily="49" charset="0"/>
              </a:rPr>
              <a:t>component_property</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45D1A655-1170-47DF-8671-AC0DC97BE943}"/>
              </a:ext>
            </a:extLst>
          </p:cNvPr>
          <p:cNvPicPr>
            <a:picLocks noChangeAspect="1"/>
          </p:cNvPicPr>
          <p:nvPr/>
        </p:nvPicPr>
        <p:blipFill>
          <a:blip r:embed="rId2"/>
          <a:stretch>
            <a:fillRect/>
          </a:stretch>
        </p:blipFill>
        <p:spPr>
          <a:xfrm>
            <a:off x="6342083" y="3988044"/>
            <a:ext cx="4505325" cy="1838325"/>
          </a:xfrm>
          <a:prstGeom prst="rect">
            <a:avLst/>
          </a:prstGeom>
        </p:spPr>
      </p:pic>
      <p:pic>
        <p:nvPicPr>
          <p:cNvPr id="11" name="Picture 10">
            <a:extLst>
              <a:ext uri="{FF2B5EF4-FFF2-40B4-BE49-F238E27FC236}">
                <a16:creationId xmlns:a16="http://schemas.microsoft.com/office/drawing/2014/main" id="{4C24F51F-5635-4769-9BFA-EAE3EBC9FA79}"/>
              </a:ext>
            </a:extLst>
          </p:cNvPr>
          <p:cNvPicPr>
            <a:picLocks noChangeAspect="1"/>
          </p:cNvPicPr>
          <p:nvPr/>
        </p:nvPicPr>
        <p:blipFill>
          <a:blip r:embed="rId3"/>
          <a:stretch>
            <a:fillRect/>
          </a:stretch>
        </p:blipFill>
        <p:spPr>
          <a:xfrm>
            <a:off x="976312" y="4342089"/>
            <a:ext cx="4295775" cy="2171700"/>
          </a:xfrm>
          <a:prstGeom prst="rect">
            <a:avLst/>
          </a:prstGeom>
        </p:spPr>
      </p:pic>
    </p:spTree>
    <p:extLst>
      <p:ext uri="{BB962C8B-B14F-4D97-AF65-F5344CB8AC3E}">
        <p14:creationId xmlns:p14="http://schemas.microsoft.com/office/powerpoint/2010/main" val="544227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07EB-2365-4222-9CB8-D0AB6AAF243B}"/>
              </a:ext>
            </a:extLst>
          </p:cNvPr>
          <p:cNvSpPr>
            <a:spLocks noGrp="1"/>
          </p:cNvSpPr>
          <p:nvPr>
            <p:ph type="title"/>
          </p:nvPr>
        </p:nvSpPr>
        <p:spPr>
          <a:xfrm>
            <a:off x="838200" y="365125"/>
            <a:ext cx="10515600" cy="1428951"/>
          </a:xfrm>
        </p:spPr>
        <p:txBody>
          <a:bodyPr/>
          <a:lstStyle/>
          <a:p>
            <a:r>
              <a:rPr lang="en-IN" b="1" i="0" dirty="0">
                <a:effectLst/>
                <a:latin typeface="-apple-system"/>
              </a:rPr>
              <a:t>Template Reference Variable</a:t>
            </a:r>
            <a:br>
              <a:rPr lang="en-IN" b="1" i="0" dirty="0">
                <a:effectLst/>
                <a:latin typeface="-apple-system"/>
              </a:rPr>
            </a:br>
            <a:endParaRPr lang="en-IN" dirty="0"/>
          </a:p>
        </p:txBody>
      </p:sp>
      <p:sp>
        <p:nvSpPr>
          <p:cNvPr id="3" name="Rectangle 1">
            <a:extLst>
              <a:ext uri="{FF2B5EF4-FFF2-40B4-BE49-F238E27FC236}">
                <a16:creationId xmlns:a16="http://schemas.microsoft.com/office/drawing/2014/main" id="{477649D3-0232-4AA8-AA54-466232397FDE}"/>
              </a:ext>
            </a:extLst>
          </p:cNvPr>
          <p:cNvSpPr>
            <a:spLocks noChangeArrowheads="1"/>
          </p:cNvSpPr>
          <p:nvPr/>
        </p:nvSpPr>
        <p:spPr bwMode="auto">
          <a:xfrm>
            <a:off x="953947" y="1229032"/>
            <a:ext cx="9729486" cy="147732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Template reference variable is a reference to any DOM element, </a:t>
            </a:r>
            <a:r>
              <a:rPr kumimoji="0" lang="en-US" altLang="en-US" sz="2400" b="0" i="0" u="none" strike="noStrike" cap="none" normalizeH="0" baseline="0" dirty="0">
                <a:ln>
                  <a:noFill/>
                </a:ln>
                <a:solidFill>
                  <a:schemeClr val="tx1"/>
                </a:solidFill>
                <a:effectLst/>
                <a:latin typeface="-apple-system"/>
                <a:hlinkClick r:id="rId2"/>
              </a:rPr>
              <a:t>component</a:t>
            </a:r>
            <a:r>
              <a:rPr kumimoji="0" lang="en-US" altLang="en-US" sz="2400" b="0" i="0" u="none" strike="noStrike" cap="none" normalizeH="0" baseline="0" dirty="0">
                <a:ln>
                  <a:noFill/>
                </a:ln>
                <a:solidFill>
                  <a:srgbClr val="000000"/>
                </a:solidFill>
                <a:effectLst/>
                <a:latin typeface="-apple-system"/>
              </a:rPr>
              <a:t> or a </a:t>
            </a:r>
            <a:r>
              <a:rPr kumimoji="0" lang="en-US" altLang="en-US" sz="2400" b="0" i="0" u="none" strike="noStrike" cap="none" normalizeH="0" baseline="0" dirty="0">
                <a:ln>
                  <a:noFill/>
                </a:ln>
                <a:solidFill>
                  <a:schemeClr val="tx1"/>
                </a:solidFill>
                <a:effectLst/>
                <a:latin typeface="-apple-system"/>
                <a:hlinkClick r:id="rId3"/>
              </a:rPr>
              <a:t>directive</a:t>
            </a:r>
            <a:r>
              <a:rPr kumimoji="0" lang="en-US" altLang="en-US" sz="2400" b="0" i="0" u="none" strike="noStrike" cap="none" normalizeH="0" baseline="0" dirty="0">
                <a:ln>
                  <a:noFill/>
                </a:ln>
                <a:solidFill>
                  <a:srgbClr val="000000"/>
                </a:solidFill>
                <a:effectLst/>
                <a:latin typeface="-apple-system"/>
              </a:rPr>
              <a:t> in the Template. We can use it elsewhere in the template. We can also pass it to a method in the component. It can contain a reference to elements like h1, div,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785CE49-C2C3-45D3-B898-DFCFAB5FCD57}"/>
              </a:ext>
            </a:extLst>
          </p:cNvPr>
          <p:cNvSpPr txBox="1"/>
          <p:nvPr/>
        </p:nvSpPr>
        <p:spPr>
          <a:xfrm>
            <a:off x="953946" y="2828835"/>
            <a:ext cx="10053577" cy="1015663"/>
          </a:xfrm>
          <a:prstGeom prst="rect">
            <a:avLst/>
          </a:prstGeom>
          <a:noFill/>
        </p:spPr>
        <p:txBody>
          <a:bodyPr wrap="square">
            <a:spAutoFit/>
          </a:bodyPr>
          <a:lstStyle/>
          <a:p>
            <a:r>
              <a:rPr lang="en-US" sz="2000" dirty="0"/>
              <a:t>We declare Template reference variables using # followed by the name of the variable ( #variable). We can also declare them using #variable="customer" when the component/directive defines a customer as the </a:t>
            </a:r>
            <a:r>
              <a:rPr lang="en-US" sz="2000" dirty="0" err="1"/>
              <a:t>exportAs</a:t>
            </a:r>
            <a:r>
              <a:rPr lang="en-US" sz="2000" dirty="0"/>
              <a:t> Property.</a:t>
            </a:r>
            <a:endParaRPr lang="en-IN" sz="2000" dirty="0"/>
          </a:p>
        </p:txBody>
      </p:sp>
      <p:sp>
        <p:nvSpPr>
          <p:cNvPr id="8" name="TextBox 7">
            <a:extLst>
              <a:ext uri="{FF2B5EF4-FFF2-40B4-BE49-F238E27FC236}">
                <a16:creationId xmlns:a16="http://schemas.microsoft.com/office/drawing/2014/main" id="{E68FDC18-1ECF-4FC7-88EF-D29803562615}"/>
              </a:ext>
            </a:extLst>
          </p:cNvPr>
          <p:cNvSpPr txBox="1"/>
          <p:nvPr/>
        </p:nvSpPr>
        <p:spPr>
          <a:xfrm>
            <a:off x="1067765" y="3966973"/>
            <a:ext cx="6094070" cy="1200329"/>
          </a:xfrm>
          <a:prstGeom prst="rect">
            <a:avLst/>
          </a:prstGeom>
          <a:noFill/>
        </p:spPr>
        <p:txBody>
          <a:bodyPr wrap="square">
            <a:spAutoFit/>
          </a:bodyPr>
          <a:lstStyle/>
          <a:p>
            <a:r>
              <a:rPr lang="en-IN" dirty="0"/>
              <a:t>For Example</a:t>
            </a:r>
          </a:p>
          <a:p>
            <a:endParaRPr lang="en-IN" dirty="0"/>
          </a:p>
          <a:p>
            <a:r>
              <a:rPr lang="en-IN" dirty="0"/>
              <a:t>HTML Element</a:t>
            </a:r>
          </a:p>
          <a:p>
            <a:endParaRPr lang="en-IN" dirty="0"/>
          </a:p>
        </p:txBody>
      </p:sp>
      <p:sp>
        <p:nvSpPr>
          <p:cNvPr id="10" name="TextBox 9">
            <a:extLst>
              <a:ext uri="{FF2B5EF4-FFF2-40B4-BE49-F238E27FC236}">
                <a16:creationId xmlns:a16="http://schemas.microsoft.com/office/drawing/2014/main" id="{5AA5705B-AC4F-43D0-B6A0-313806861CD1}"/>
              </a:ext>
            </a:extLst>
          </p:cNvPr>
          <p:cNvSpPr txBox="1"/>
          <p:nvPr/>
        </p:nvSpPr>
        <p:spPr>
          <a:xfrm>
            <a:off x="1067765" y="5063925"/>
            <a:ext cx="6094070" cy="369332"/>
          </a:xfrm>
          <a:prstGeom prst="rect">
            <a:avLst/>
          </a:prstGeom>
          <a:noFill/>
        </p:spPr>
        <p:txBody>
          <a:bodyPr wrap="square">
            <a:spAutoFit/>
          </a:bodyPr>
          <a:lstStyle/>
          <a:p>
            <a:r>
              <a:rPr lang="en-IN" dirty="0"/>
              <a:t>&lt;input type="text" #firstName&gt;</a:t>
            </a:r>
          </a:p>
        </p:txBody>
      </p:sp>
    </p:spTree>
    <p:extLst>
      <p:ext uri="{BB962C8B-B14F-4D97-AF65-F5344CB8AC3E}">
        <p14:creationId xmlns:p14="http://schemas.microsoft.com/office/powerpoint/2010/main" val="789104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E34B-59AC-4FAC-B7D5-9637D4F99C8D}"/>
              </a:ext>
            </a:extLst>
          </p:cNvPr>
          <p:cNvSpPr>
            <a:spLocks noGrp="1"/>
          </p:cNvSpPr>
          <p:nvPr>
            <p:ph type="title"/>
          </p:nvPr>
        </p:nvSpPr>
        <p:spPr>
          <a:xfrm>
            <a:off x="838200" y="365126"/>
            <a:ext cx="2958296" cy="526126"/>
          </a:xfrm>
        </p:spPr>
        <p:txBody>
          <a:bodyPr>
            <a:normAutofit fontScale="90000"/>
          </a:bodyPr>
          <a:lstStyle/>
          <a:p>
            <a:r>
              <a:rPr lang="en-IN" dirty="0"/>
              <a:t>Example</a:t>
            </a:r>
          </a:p>
        </p:txBody>
      </p:sp>
      <p:sp>
        <p:nvSpPr>
          <p:cNvPr id="6" name="TextBox 5">
            <a:extLst>
              <a:ext uri="{FF2B5EF4-FFF2-40B4-BE49-F238E27FC236}">
                <a16:creationId xmlns:a16="http://schemas.microsoft.com/office/drawing/2014/main" id="{CFE11798-C6BE-4A88-BA3E-5267B6CDCFB5}"/>
              </a:ext>
            </a:extLst>
          </p:cNvPr>
          <p:cNvSpPr txBox="1"/>
          <p:nvPr/>
        </p:nvSpPr>
        <p:spPr>
          <a:xfrm>
            <a:off x="838200" y="1019356"/>
            <a:ext cx="6094070" cy="2585323"/>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First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#firstName id="</a:t>
            </a:r>
            <a:r>
              <a:rPr lang="en-IN" b="0" i="0" dirty="0" err="1">
                <a:solidFill>
                  <a:srgbClr val="B85C00"/>
                </a:solidFill>
                <a:effectLst/>
                <a:latin typeface="inherit"/>
              </a:rPr>
              <a:t>firstName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Last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#lastName id="</a:t>
            </a:r>
            <a:r>
              <a:rPr lang="en-IN" b="0" i="0" dirty="0" err="1">
                <a:solidFill>
                  <a:srgbClr val="B85C00"/>
                </a:solidFill>
                <a:effectLst/>
                <a:latin typeface="inherit"/>
              </a:rPr>
              <a:t>lastName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b</a:t>
            </a:r>
            <a:r>
              <a:rPr lang="en-IN" b="0" i="0" dirty="0">
                <a:solidFill>
                  <a:srgbClr val="006FE0"/>
                </a:solidFill>
                <a:effectLst/>
                <a:latin typeface="inherit"/>
              </a:rPr>
              <a:t>&gt;</a:t>
            </a:r>
            <a:r>
              <a:rPr lang="en-IN" b="0" i="0" dirty="0">
                <a:solidFill>
                  <a:srgbClr val="008080"/>
                </a:solidFill>
                <a:effectLst/>
                <a:latin typeface="inherit"/>
              </a:rPr>
              <a:t>Welcome</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b</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8" name="TextBox 7">
            <a:extLst>
              <a:ext uri="{FF2B5EF4-FFF2-40B4-BE49-F238E27FC236}">
                <a16:creationId xmlns:a16="http://schemas.microsoft.com/office/drawing/2014/main" id="{6283ADE1-999B-4383-98E3-0B1C9FE4D624}"/>
              </a:ext>
            </a:extLst>
          </p:cNvPr>
          <p:cNvSpPr txBox="1"/>
          <p:nvPr/>
        </p:nvSpPr>
        <p:spPr>
          <a:xfrm>
            <a:off x="838200" y="3732783"/>
            <a:ext cx="6094070" cy="1200329"/>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8080"/>
                </a:solidFill>
                <a:effectLst/>
                <a:latin typeface="inherit"/>
              </a:rPr>
              <a:t>button</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0000"/>
                </a:solidFill>
                <a:effectLst/>
                <a:latin typeface="inherit"/>
              </a:rPr>
              <a:t>click</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a:t>
            </a:r>
            <a:r>
              <a:rPr lang="en-US" b="0" i="0" dirty="0" err="1">
                <a:solidFill>
                  <a:srgbClr val="DD1144"/>
                </a:solidFill>
                <a:effectLst/>
                <a:latin typeface="inherit"/>
              </a:rPr>
              <a:t>sayHello</a:t>
            </a:r>
            <a:r>
              <a:rPr lang="en-US" b="0" i="0" dirty="0">
                <a:solidFill>
                  <a:srgbClr val="DD1144"/>
                </a:solidFill>
                <a:effectLst/>
                <a:latin typeface="inherit"/>
              </a:rPr>
              <a:t>(</a:t>
            </a:r>
            <a:r>
              <a:rPr lang="en-US" b="0" i="0" dirty="0" err="1">
                <a:solidFill>
                  <a:srgbClr val="DD1144"/>
                </a:solidFill>
                <a:effectLst/>
                <a:latin typeface="inherit"/>
              </a:rPr>
              <a:t>firstName</a:t>
            </a:r>
            <a:r>
              <a:rPr lang="en-US" b="0" i="0" dirty="0">
                <a:solidFill>
                  <a:srgbClr val="DD1144"/>
                </a:solidFill>
                <a:effectLst/>
                <a:latin typeface="inherit"/>
              </a:rPr>
              <a:t>, </a:t>
            </a:r>
            <a:r>
              <a:rPr lang="en-US" b="0" i="0" dirty="0" err="1">
                <a:solidFill>
                  <a:srgbClr val="DD1144"/>
                </a:solidFill>
                <a:effectLst/>
                <a:latin typeface="inherit"/>
              </a:rPr>
              <a:t>lastName</a:t>
            </a:r>
            <a:r>
              <a:rPr lang="en-US" b="0" i="0" dirty="0">
                <a:solidFill>
                  <a:srgbClr val="DD1144"/>
                </a:solidFill>
                <a:effectLst/>
                <a:latin typeface="inherit"/>
              </a:rPr>
              <a:t>)"</a:t>
            </a:r>
            <a:r>
              <a:rPr lang="en-US" b="0" i="0" dirty="0">
                <a:solidFill>
                  <a:srgbClr val="006FE0"/>
                </a:solidFill>
                <a:effectLst/>
                <a:latin typeface="inherit"/>
              </a:rPr>
              <a:t>&gt; </a:t>
            </a:r>
            <a:r>
              <a:rPr lang="en-US" b="0" i="0" dirty="0">
                <a:solidFill>
                  <a:srgbClr val="008080"/>
                </a:solidFill>
                <a:effectLst/>
                <a:latin typeface="inherit"/>
              </a:rPr>
              <a:t>Say </a:t>
            </a:r>
            <a:r>
              <a:rPr lang="en-US" b="0" i="0" dirty="0">
                <a:solidFill>
                  <a:srgbClr val="000000"/>
                </a:solidFill>
                <a:effectLst/>
                <a:latin typeface="inherit"/>
              </a:rPr>
              <a:t>Hello</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button</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B67013ED-E379-44C5-89F8-1F00A3C5B4ED}"/>
              </a:ext>
            </a:extLst>
          </p:cNvPr>
          <p:cNvSpPr txBox="1"/>
          <p:nvPr/>
        </p:nvSpPr>
        <p:spPr>
          <a:xfrm>
            <a:off x="838200" y="5061216"/>
            <a:ext cx="6094070" cy="369332"/>
          </a:xfrm>
          <a:prstGeom prst="rect">
            <a:avLst/>
          </a:prstGeom>
          <a:noFill/>
        </p:spPr>
        <p:txBody>
          <a:bodyPr wrap="square">
            <a:spAutoFit/>
          </a:bodyPr>
          <a:lstStyle/>
          <a:p>
            <a:r>
              <a:rPr lang="en-US" b="0" i="0" dirty="0">
                <a:solidFill>
                  <a:srgbClr val="000000"/>
                </a:solidFill>
                <a:effectLst/>
                <a:latin typeface="-apple-system"/>
              </a:rPr>
              <a:t>Add this to </a:t>
            </a:r>
            <a:r>
              <a:rPr lang="en-US" b="0" i="0" dirty="0" err="1">
                <a:solidFill>
                  <a:srgbClr val="000000"/>
                </a:solidFill>
                <a:effectLst/>
                <a:latin typeface="-apple-system"/>
              </a:rPr>
              <a:t>app.component.ts</a:t>
            </a:r>
            <a:endParaRPr lang="en-IN" dirty="0"/>
          </a:p>
        </p:txBody>
      </p:sp>
      <p:sp>
        <p:nvSpPr>
          <p:cNvPr id="12" name="TextBox 11">
            <a:extLst>
              <a:ext uri="{FF2B5EF4-FFF2-40B4-BE49-F238E27FC236}">
                <a16:creationId xmlns:a16="http://schemas.microsoft.com/office/drawing/2014/main" id="{BE6C6524-56C3-422F-A584-C49C97C64F3F}"/>
              </a:ext>
            </a:extLst>
          </p:cNvPr>
          <p:cNvSpPr txBox="1"/>
          <p:nvPr/>
        </p:nvSpPr>
        <p:spPr>
          <a:xfrm>
            <a:off x="3796496" y="5558652"/>
            <a:ext cx="6094070" cy="923330"/>
          </a:xfrm>
          <a:prstGeom prst="rect">
            <a:avLst/>
          </a:prstGeom>
          <a:noFill/>
        </p:spPr>
        <p:txBody>
          <a:bodyPr wrap="square">
            <a:spAutoFit/>
          </a:bodyPr>
          <a:lstStyle/>
          <a:p>
            <a:pPr algn="l" fontAlgn="base"/>
            <a:r>
              <a:rPr lang="en-IN" b="0" i="0" dirty="0" err="1">
                <a:solidFill>
                  <a:srgbClr val="008080"/>
                </a:solidFill>
                <a:effectLst/>
                <a:latin typeface="inherit"/>
              </a:rPr>
              <a:t>sayHello</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8080"/>
                </a:solidFill>
                <a:effectLst/>
                <a:latin typeface="inherit"/>
              </a:rPr>
              <a:t>alert</a:t>
            </a:r>
            <a:r>
              <a:rPr lang="en-IN" b="0" i="0" dirty="0">
                <a:solidFill>
                  <a:srgbClr val="333333"/>
                </a:solidFill>
                <a:effectLst/>
                <a:latin typeface="inherit"/>
              </a:rPr>
              <a:t>(</a:t>
            </a:r>
            <a:r>
              <a:rPr lang="en-IN" b="0" i="0" dirty="0">
                <a:solidFill>
                  <a:srgbClr val="DD1144"/>
                </a:solidFill>
                <a:effectLst/>
                <a:latin typeface="inherit"/>
              </a:rPr>
              <a:t>'Hello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9051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C1E7-90E2-4A31-8130-466C54C26C8B}"/>
              </a:ext>
            </a:extLst>
          </p:cNvPr>
          <p:cNvSpPr>
            <a:spLocks noGrp="1"/>
          </p:cNvSpPr>
          <p:nvPr>
            <p:ph type="title"/>
          </p:nvPr>
        </p:nvSpPr>
        <p:spPr>
          <a:xfrm>
            <a:off x="353565" y="278160"/>
            <a:ext cx="9438716" cy="797605"/>
          </a:xfrm>
        </p:spPr>
        <p:txBody>
          <a:bodyPr anchor="ctr">
            <a:normAutofit/>
          </a:bodyPr>
          <a:lstStyle/>
          <a:p>
            <a:br>
              <a:rPr lang="en-IN" sz="1500">
                <a:effectLst/>
              </a:rPr>
            </a:br>
            <a:r>
              <a:rPr lang="en-IN" sz="1500">
                <a:effectLst/>
              </a:rPr>
              <a:t>Basic Architecture of an Angular Application</a:t>
            </a:r>
            <a:br>
              <a:rPr lang="en-IN" sz="1500">
                <a:effectLst/>
              </a:rPr>
            </a:br>
            <a:endParaRPr lang="en-IN" sz="1500"/>
          </a:p>
        </p:txBody>
      </p:sp>
      <p:pic>
        <p:nvPicPr>
          <p:cNvPr id="1026" name="Picture 2">
            <a:extLst>
              <a:ext uri="{FF2B5EF4-FFF2-40B4-BE49-F238E27FC236}">
                <a16:creationId xmlns:a16="http://schemas.microsoft.com/office/drawing/2014/main" id="{7F90B10B-8FDE-49EF-9A3E-53C503BE87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7751" y="1253331"/>
            <a:ext cx="9957398" cy="5053380"/>
          </a:xfrm>
          <a:prstGeom prst="rect">
            <a:avLst/>
          </a:prstGeom>
          <a:solidFill>
            <a:srgbClr val="FFFFFF"/>
          </a:solidFill>
        </p:spPr>
      </p:pic>
    </p:spTree>
    <p:extLst>
      <p:ext uri="{BB962C8B-B14F-4D97-AF65-F5344CB8AC3E}">
        <p14:creationId xmlns:p14="http://schemas.microsoft.com/office/powerpoint/2010/main" val="4036345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a:t>This is all about How </a:t>
            </a:r>
            <a:r>
              <a:rPr lang="en-US"/>
              <a:t>Angular works!!!</a:t>
            </a:r>
          </a:p>
        </p:txBody>
      </p:sp>
    </p:spTree>
    <p:extLst>
      <p:ext uri="{BB962C8B-B14F-4D97-AF65-F5344CB8AC3E}">
        <p14:creationId xmlns:p14="http://schemas.microsoft.com/office/powerpoint/2010/main"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6599-9278-490E-8AF5-BB1D657E67CE}"/>
              </a:ext>
            </a:extLst>
          </p:cNvPr>
          <p:cNvSpPr>
            <a:spLocks noGrp="1"/>
          </p:cNvSpPr>
          <p:nvPr>
            <p:ph type="title"/>
          </p:nvPr>
        </p:nvSpPr>
        <p:spPr/>
        <p:txBody>
          <a:bodyPr/>
          <a:lstStyle/>
          <a:p>
            <a:r>
              <a:rPr lang="en-US" b="1" i="0" dirty="0">
                <a:solidFill>
                  <a:srgbClr val="292929"/>
                </a:solidFill>
                <a:effectLst/>
                <a:latin typeface="charter"/>
              </a:rPr>
              <a:t>The Eight main building blocks of an Angular application:</a:t>
            </a:r>
            <a:endParaRPr lang="en-IN" dirty="0"/>
          </a:p>
        </p:txBody>
      </p:sp>
      <p:sp>
        <p:nvSpPr>
          <p:cNvPr id="4" name="TextBox 3">
            <a:extLst>
              <a:ext uri="{FF2B5EF4-FFF2-40B4-BE49-F238E27FC236}">
                <a16:creationId xmlns:a16="http://schemas.microsoft.com/office/drawing/2014/main" id="{B40D7B25-B07B-4BD4-8F12-8372EC336541}"/>
              </a:ext>
            </a:extLst>
          </p:cNvPr>
          <p:cNvSpPr txBox="1"/>
          <p:nvPr/>
        </p:nvSpPr>
        <p:spPr>
          <a:xfrm>
            <a:off x="952500" y="2084338"/>
            <a:ext cx="6096000" cy="2308324"/>
          </a:xfrm>
          <a:prstGeom prst="rect">
            <a:avLst/>
          </a:prstGeom>
          <a:noFill/>
        </p:spPr>
        <p:txBody>
          <a:bodyPr wrap="square">
            <a:spAutoFit/>
          </a:bodyPr>
          <a:lstStyle/>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val="tx"/>
                    </a:ext>
                  </a:extLst>
                </a:hlinkClick>
              </a:rPr>
              <a:t>Modules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3">
                  <a:extLst>
                    <a:ext uri="{A12FA001-AC4F-418D-AE19-62706E023703}">
                      <ahyp:hlinkClr xmlns:ahyp="http://schemas.microsoft.com/office/drawing/2018/hyperlinkcolor" val="tx"/>
                    </a:ext>
                  </a:extLst>
                </a:hlinkClick>
              </a:rPr>
              <a:t>Components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4">
                  <a:extLst>
                    <a:ext uri="{A12FA001-AC4F-418D-AE19-62706E023703}">
                      <ahyp:hlinkClr xmlns:ahyp="http://schemas.microsoft.com/office/drawing/2018/hyperlinkcolor" val="tx"/>
                    </a:ext>
                  </a:extLst>
                </a:hlinkClick>
              </a:rPr>
              <a:t>Templates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5">
                  <a:extLst>
                    <a:ext uri="{A12FA001-AC4F-418D-AE19-62706E023703}">
                      <ahyp:hlinkClr xmlns:ahyp="http://schemas.microsoft.com/office/drawing/2018/hyperlinkcolor" val="tx"/>
                    </a:ext>
                  </a:extLst>
                </a:hlinkClick>
              </a:rPr>
              <a:t>Metadata</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6">
                  <a:extLst>
                    <a:ext uri="{A12FA001-AC4F-418D-AE19-62706E023703}">
                      <ahyp:hlinkClr xmlns:ahyp="http://schemas.microsoft.com/office/drawing/2018/hyperlinkcolor" val="tx"/>
                    </a:ext>
                  </a:extLst>
                </a:hlinkClick>
              </a:rPr>
              <a:t>Data binding</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7">
                  <a:extLst>
                    <a:ext uri="{A12FA001-AC4F-418D-AE19-62706E023703}">
                      <ahyp:hlinkClr xmlns:ahyp="http://schemas.microsoft.com/office/drawing/2018/hyperlinkcolor" val="tx"/>
                    </a:ext>
                  </a:extLst>
                </a:hlinkClick>
              </a:rPr>
              <a:t>Directives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8">
                  <a:extLst>
                    <a:ext uri="{A12FA001-AC4F-418D-AE19-62706E023703}">
                      <ahyp:hlinkClr xmlns:ahyp="http://schemas.microsoft.com/office/drawing/2018/hyperlinkcolor" val="tx"/>
                    </a:ext>
                  </a:extLst>
                </a:hlinkClick>
              </a:rPr>
              <a:t>Services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9">
                  <a:extLst>
                    <a:ext uri="{A12FA001-AC4F-418D-AE19-62706E023703}">
                      <ahyp:hlinkClr xmlns:ahyp="http://schemas.microsoft.com/office/drawing/2018/hyperlinkcolor" val="tx"/>
                    </a:ext>
                  </a:extLst>
                </a:hlinkClick>
              </a:rPr>
              <a:t>Dependency injection</a:t>
            </a:r>
            <a:endParaRPr lang="en-IN" b="0" i="0" dirty="0">
              <a:effectLst/>
              <a:latin typeface="charter"/>
            </a:endParaRPr>
          </a:p>
        </p:txBody>
      </p:sp>
    </p:spTree>
    <p:extLst>
      <p:ext uri="{BB962C8B-B14F-4D97-AF65-F5344CB8AC3E}">
        <p14:creationId xmlns:p14="http://schemas.microsoft.com/office/powerpoint/2010/main" val="325172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F1AB-45B6-41D9-8637-F49A4822C782}"/>
              </a:ext>
            </a:extLst>
          </p:cNvPr>
          <p:cNvSpPr>
            <a:spLocks noGrp="1"/>
          </p:cNvSpPr>
          <p:nvPr>
            <p:ph type="title"/>
          </p:nvPr>
        </p:nvSpPr>
        <p:spPr/>
        <p:txBody>
          <a:bodyPr/>
          <a:lstStyle/>
          <a:p>
            <a:r>
              <a:rPr lang="en-IN" b="1" i="0" dirty="0">
                <a:solidFill>
                  <a:srgbClr val="292929"/>
                </a:solidFill>
                <a:effectLst/>
                <a:latin typeface="sohne"/>
              </a:rPr>
              <a:t>Components</a:t>
            </a:r>
            <a:br>
              <a:rPr lang="en-IN" b="1" i="0" dirty="0">
                <a:solidFill>
                  <a:srgbClr val="292929"/>
                </a:solidFill>
                <a:effectLst/>
                <a:latin typeface="sohne"/>
              </a:rPr>
            </a:br>
            <a:endParaRPr lang="en-IN" dirty="0"/>
          </a:p>
        </p:txBody>
      </p:sp>
      <p:sp>
        <p:nvSpPr>
          <p:cNvPr id="4" name="TextBox 3">
            <a:extLst>
              <a:ext uri="{FF2B5EF4-FFF2-40B4-BE49-F238E27FC236}">
                <a16:creationId xmlns:a16="http://schemas.microsoft.com/office/drawing/2014/main" id="{B232EA54-BB8A-4EE8-ABF2-28F5FBFD5259}"/>
              </a:ext>
            </a:extLst>
          </p:cNvPr>
          <p:cNvSpPr txBox="1"/>
          <p:nvPr/>
        </p:nvSpPr>
        <p:spPr>
          <a:xfrm>
            <a:off x="838200" y="1350139"/>
            <a:ext cx="9067800" cy="3416320"/>
          </a:xfrm>
          <a:prstGeom prst="rect">
            <a:avLst/>
          </a:prstGeom>
          <a:noFill/>
        </p:spPr>
        <p:txBody>
          <a:bodyPr wrap="square">
            <a:spAutoFit/>
          </a:bodyPr>
          <a:lstStyle/>
          <a:p>
            <a:pPr algn="l"/>
            <a:r>
              <a:rPr lang="en-US" sz="2400" b="0" i="0" dirty="0">
                <a:solidFill>
                  <a:srgbClr val="292929"/>
                </a:solidFill>
                <a:effectLst/>
                <a:latin typeface="charter"/>
              </a:rPr>
              <a:t>Every Angular project has at least one component, the </a:t>
            </a:r>
            <a:r>
              <a:rPr lang="en-US" sz="2400" b="0" i="1" dirty="0">
                <a:solidFill>
                  <a:srgbClr val="292929"/>
                </a:solidFill>
                <a:effectLst/>
                <a:latin typeface="charter"/>
              </a:rPr>
              <a:t>root component and</a:t>
            </a:r>
            <a:r>
              <a:rPr lang="en-US" sz="2400" b="0" i="0" dirty="0">
                <a:solidFill>
                  <a:srgbClr val="292929"/>
                </a:solidFill>
                <a:effectLst/>
                <a:latin typeface="charter"/>
              </a:rPr>
              <a:t> root component connects the component hierarchy with a page document object model (DOM). Each component defines the class that contains application data and logic, and it is associated with the HTML template that defines the view to be displayed in a target </a:t>
            </a:r>
            <a:r>
              <a:rPr lang="en-US" sz="2400" b="0" i="0" dirty="0" err="1">
                <a:solidFill>
                  <a:srgbClr val="292929"/>
                </a:solidFill>
                <a:effectLst/>
                <a:latin typeface="charter"/>
              </a:rPr>
              <a:t>app.A</a:t>
            </a:r>
            <a:r>
              <a:rPr lang="en-US" sz="2400" b="0" i="0" dirty="0">
                <a:solidFill>
                  <a:srgbClr val="292929"/>
                </a:solidFill>
                <a:effectLst/>
                <a:latin typeface="charter"/>
              </a:rPr>
              <a:t> </a:t>
            </a:r>
            <a:r>
              <a:rPr lang="en-US" sz="2400" b="0" i="1" dirty="0">
                <a:solidFill>
                  <a:srgbClr val="292929"/>
                </a:solidFill>
                <a:effectLst/>
                <a:latin typeface="charter"/>
              </a:rPr>
              <a:t>component</a:t>
            </a:r>
            <a:r>
              <a:rPr lang="en-US" sz="2400" b="0" i="0" dirty="0">
                <a:solidFill>
                  <a:srgbClr val="292929"/>
                </a:solidFill>
                <a:effectLst/>
                <a:latin typeface="charter"/>
              </a:rPr>
              <a:t> controls a patch of screen called a </a:t>
            </a:r>
            <a:r>
              <a:rPr lang="en-US" sz="2400" b="0" i="1" dirty="0">
                <a:solidFill>
                  <a:srgbClr val="292929"/>
                </a:solidFill>
                <a:effectLst/>
                <a:latin typeface="charter"/>
              </a:rPr>
              <a:t>view</a:t>
            </a:r>
            <a:r>
              <a:rPr lang="en-US" sz="2400" b="0" i="0" dirty="0">
                <a:solidFill>
                  <a:srgbClr val="292929"/>
                </a:solidFill>
                <a:effectLst/>
                <a:latin typeface="charter"/>
              </a:rPr>
              <a:t>.</a:t>
            </a:r>
          </a:p>
          <a:p>
            <a:pPr algn="l"/>
            <a:r>
              <a:rPr lang="en-US" sz="2400" b="0" i="0" dirty="0">
                <a:solidFill>
                  <a:srgbClr val="292929"/>
                </a:solidFill>
                <a:effectLst/>
                <a:latin typeface="charter"/>
              </a:rPr>
              <a:t>The @Component decorator identifies the class immediately below it as the component and provides the template and related component-specific metadata.</a:t>
            </a:r>
          </a:p>
        </p:txBody>
      </p:sp>
    </p:spTree>
    <p:extLst>
      <p:ext uri="{BB962C8B-B14F-4D97-AF65-F5344CB8AC3E}">
        <p14:creationId xmlns:p14="http://schemas.microsoft.com/office/powerpoint/2010/main" val="235817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BB0C-B681-495F-8625-1C3480313A16}"/>
              </a:ext>
            </a:extLst>
          </p:cNvPr>
          <p:cNvSpPr>
            <a:spLocks noGrp="1"/>
          </p:cNvSpPr>
          <p:nvPr>
            <p:ph type="title"/>
          </p:nvPr>
        </p:nvSpPr>
        <p:spPr/>
        <p:txBody>
          <a:bodyPr/>
          <a:lstStyle/>
          <a:p>
            <a:r>
              <a:rPr lang="en-IN" b="1" i="0" dirty="0">
                <a:solidFill>
                  <a:srgbClr val="292929"/>
                </a:solidFill>
                <a:effectLst/>
                <a:latin typeface="sohne"/>
              </a:rPr>
              <a:t>Angular libraries</a:t>
            </a:r>
            <a:br>
              <a:rPr lang="en-IN" b="1" i="0" dirty="0">
                <a:solidFill>
                  <a:srgbClr val="292929"/>
                </a:solidFill>
                <a:effectLst/>
                <a:latin typeface="sohne"/>
              </a:rPr>
            </a:br>
            <a:endParaRPr lang="en-IN" dirty="0"/>
          </a:p>
        </p:txBody>
      </p:sp>
      <p:sp>
        <p:nvSpPr>
          <p:cNvPr id="3" name="Rectangle 1">
            <a:extLst>
              <a:ext uri="{FF2B5EF4-FFF2-40B4-BE49-F238E27FC236}">
                <a16:creationId xmlns:a16="http://schemas.microsoft.com/office/drawing/2014/main" id="{9398D7E1-111D-4ED8-939E-396CF5541E46}"/>
              </a:ext>
            </a:extLst>
          </p:cNvPr>
          <p:cNvSpPr>
            <a:spLocks noChangeArrowheads="1"/>
          </p:cNvSpPr>
          <p:nvPr/>
        </p:nvSpPr>
        <p:spPr bwMode="auto">
          <a:xfrm>
            <a:off x="838200" y="1170455"/>
            <a:ext cx="10147300"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Angular ships as a collection of JavaScript modules. You can think of them as library modules.</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Each Angular library name begins with the </a:t>
            </a:r>
            <a:r>
              <a:rPr kumimoji="0" lang="en-US" altLang="en-US" sz="2400" b="0" i="0" u="none" strike="noStrike" cap="none" normalizeH="0" baseline="0">
                <a:ln>
                  <a:noFill/>
                </a:ln>
                <a:solidFill>
                  <a:srgbClr val="292929"/>
                </a:solidFill>
                <a:effectLst/>
                <a:latin typeface="Menlo"/>
              </a:rPr>
              <a:t>@angular</a:t>
            </a:r>
            <a:r>
              <a:rPr kumimoji="0" lang="en-US" altLang="en-US" sz="2400" b="0" i="0" u="none" strike="noStrike" cap="none" normalizeH="0" baseline="0">
                <a:ln>
                  <a:noFill/>
                </a:ln>
                <a:solidFill>
                  <a:srgbClr val="292929"/>
                </a:solidFill>
                <a:effectLst/>
                <a:latin typeface="charter"/>
              </a:rPr>
              <a:t> prefix.</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You install them with the </a:t>
            </a:r>
            <a:r>
              <a:rPr kumimoji="0" lang="en-US" altLang="en-US" sz="2400" b="1" i="0" u="none" strike="noStrike" cap="none" normalizeH="0" baseline="0">
                <a:ln>
                  <a:noFill/>
                </a:ln>
                <a:solidFill>
                  <a:srgbClr val="292929"/>
                </a:solidFill>
                <a:effectLst/>
                <a:latin typeface="charter"/>
              </a:rPr>
              <a:t>npm</a:t>
            </a:r>
            <a:r>
              <a:rPr kumimoji="0" lang="en-US" altLang="en-US" sz="2400" b="0" i="0" u="none" strike="noStrike" cap="none" normalizeH="0" baseline="0">
                <a:ln>
                  <a:noFill/>
                </a:ln>
                <a:solidFill>
                  <a:srgbClr val="292929"/>
                </a:solidFill>
                <a:effectLst/>
                <a:latin typeface="charter"/>
              </a:rPr>
              <a:t> package manager and import parts of them with JavaScript </a:t>
            </a:r>
            <a:r>
              <a:rPr kumimoji="0" lang="en-US" altLang="en-US" sz="2400" b="0" i="0" u="none" strike="noStrike" cap="none" normalizeH="0" baseline="0">
                <a:ln>
                  <a:noFill/>
                </a:ln>
                <a:solidFill>
                  <a:srgbClr val="292929"/>
                </a:solidFill>
                <a:effectLst/>
                <a:latin typeface="Menlo"/>
              </a:rPr>
              <a:t>import</a:t>
            </a:r>
            <a:r>
              <a:rPr kumimoji="0" lang="en-US" altLang="en-US" sz="2400" b="0" i="0" u="none" strike="noStrike" cap="none" normalizeH="0" baseline="0">
                <a:ln>
                  <a:noFill/>
                </a:ln>
                <a:solidFill>
                  <a:srgbClr val="292929"/>
                </a:solidFill>
                <a:effectLst/>
                <a:latin typeface="charter"/>
              </a:rPr>
              <a:t>statements.</a:t>
            </a:r>
            <a:endParaRPr kumimoji="0" lang="en-US" altLang="en-US" sz="2400" b="0" i="0" u="none" strike="noStrike" cap="none" normalizeH="0" baseline="0">
              <a:ln>
                <a:noFill/>
              </a:ln>
              <a:solidFill>
                <a:schemeClr val="tx1"/>
              </a:solidFill>
              <a:effectLst/>
            </a:endParaRPr>
          </a:p>
        </p:txBody>
      </p:sp>
      <p:sp>
        <p:nvSpPr>
          <p:cNvPr id="5" name="TextBox 4">
            <a:extLst>
              <a:ext uri="{FF2B5EF4-FFF2-40B4-BE49-F238E27FC236}">
                <a16:creationId xmlns:a16="http://schemas.microsoft.com/office/drawing/2014/main" id="{A2AAA975-049C-4D65-9730-110D3AEC5AC0}"/>
              </a:ext>
            </a:extLst>
          </p:cNvPr>
          <p:cNvSpPr txBox="1"/>
          <p:nvPr/>
        </p:nvSpPr>
        <p:spPr>
          <a:xfrm>
            <a:off x="952500" y="3244334"/>
            <a:ext cx="6096000" cy="369332"/>
          </a:xfrm>
          <a:prstGeom prst="rect">
            <a:avLst/>
          </a:prstGeom>
          <a:noFill/>
        </p:spPr>
        <p:txBody>
          <a:bodyPr wrap="square">
            <a:spAutoFit/>
          </a:bodyPr>
          <a:lstStyle/>
          <a:p>
            <a:r>
              <a:rPr lang="en-US" b="0" i="0" dirty="0">
                <a:solidFill>
                  <a:srgbClr val="292929"/>
                </a:solidFill>
                <a:effectLst/>
                <a:latin typeface="Menlo"/>
              </a:rPr>
              <a:t>import { Component } from '@angular/core';</a:t>
            </a:r>
            <a:endParaRPr lang="en-IN" dirty="0"/>
          </a:p>
        </p:txBody>
      </p:sp>
      <p:sp>
        <p:nvSpPr>
          <p:cNvPr id="7" name="TextBox 6">
            <a:extLst>
              <a:ext uri="{FF2B5EF4-FFF2-40B4-BE49-F238E27FC236}">
                <a16:creationId xmlns:a16="http://schemas.microsoft.com/office/drawing/2014/main" id="{688B96A2-A95D-4C89-B06D-DF5DED452D23}"/>
              </a:ext>
            </a:extLst>
          </p:cNvPr>
          <p:cNvSpPr txBox="1"/>
          <p:nvPr/>
        </p:nvSpPr>
        <p:spPr>
          <a:xfrm>
            <a:off x="952500" y="3748553"/>
            <a:ext cx="9182100" cy="369332"/>
          </a:xfrm>
          <a:prstGeom prst="rect">
            <a:avLst/>
          </a:prstGeom>
          <a:noFill/>
        </p:spPr>
        <p:txBody>
          <a:bodyPr wrap="square">
            <a:spAutoFit/>
          </a:bodyPr>
          <a:lstStyle/>
          <a:p>
            <a:r>
              <a:rPr lang="en-US" b="0" i="0" dirty="0">
                <a:solidFill>
                  <a:srgbClr val="292929"/>
                </a:solidFill>
                <a:effectLst/>
                <a:latin typeface="charter"/>
              </a:rPr>
              <a:t>You also import Angular </a:t>
            </a:r>
            <a:r>
              <a:rPr lang="en-US" b="0" i="1" dirty="0">
                <a:solidFill>
                  <a:srgbClr val="292929"/>
                </a:solidFill>
                <a:effectLst/>
                <a:latin typeface="charter"/>
              </a:rPr>
              <a:t>modules</a:t>
            </a:r>
            <a:r>
              <a:rPr lang="en-US" b="0" i="0" dirty="0">
                <a:solidFill>
                  <a:srgbClr val="292929"/>
                </a:solidFill>
                <a:effectLst/>
                <a:latin typeface="charter"/>
              </a:rPr>
              <a:t> from Angular </a:t>
            </a:r>
            <a:r>
              <a:rPr lang="en-US" b="0" i="1" dirty="0">
                <a:solidFill>
                  <a:srgbClr val="292929"/>
                </a:solidFill>
                <a:effectLst/>
                <a:latin typeface="charter"/>
              </a:rPr>
              <a:t>libraries</a:t>
            </a:r>
            <a:r>
              <a:rPr lang="en-US" b="0" i="0" dirty="0">
                <a:solidFill>
                  <a:srgbClr val="292929"/>
                </a:solidFill>
                <a:effectLst/>
                <a:latin typeface="charter"/>
              </a:rPr>
              <a:t> using JavaScript import statements:</a:t>
            </a:r>
            <a:endParaRPr lang="en-IN" dirty="0"/>
          </a:p>
        </p:txBody>
      </p:sp>
      <p:sp>
        <p:nvSpPr>
          <p:cNvPr id="9" name="TextBox 8">
            <a:extLst>
              <a:ext uri="{FF2B5EF4-FFF2-40B4-BE49-F238E27FC236}">
                <a16:creationId xmlns:a16="http://schemas.microsoft.com/office/drawing/2014/main" id="{478CDDCA-9F93-4333-929B-16079844A1CE}"/>
              </a:ext>
            </a:extLst>
          </p:cNvPr>
          <p:cNvSpPr txBox="1"/>
          <p:nvPr/>
        </p:nvSpPr>
        <p:spPr>
          <a:xfrm>
            <a:off x="1054100" y="4387659"/>
            <a:ext cx="6096000" cy="369332"/>
          </a:xfrm>
          <a:prstGeom prst="rect">
            <a:avLst/>
          </a:prstGeom>
          <a:noFill/>
        </p:spPr>
        <p:txBody>
          <a:bodyPr wrap="square">
            <a:spAutoFit/>
          </a:bodyPr>
          <a:lstStyle/>
          <a:p>
            <a:r>
              <a:rPr lang="en-US" b="0" i="0" dirty="0">
                <a:solidFill>
                  <a:srgbClr val="292929"/>
                </a:solidFill>
                <a:effectLst/>
                <a:latin typeface="Menlo"/>
              </a:rPr>
              <a:t>import { </a:t>
            </a:r>
            <a:r>
              <a:rPr lang="en-US" b="0" i="0" dirty="0" err="1">
                <a:solidFill>
                  <a:srgbClr val="292929"/>
                </a:solidFill>
                <a:effectLst/>
                <a:latin typeface="Menlo"/>
              </a:rPr>
              <a:t>BrowserModule</a:t>
            </a:r>
            <a:r>
              <a:rPr lang="en-US" b="0" i="0" dirty="0">
                <a:solidFill>
                  <a:srgbClr val="292929"/>
                </a:solidFill>
                <a:effectLst/>
                <a:latin typeface="Menlo"/>
              </a:rPr>
              <a:t> } from '@angular/platform-browser';</a:t>
            </a:r>
            <a:endParaRPr lang="en-IN" dirty="0"/>
          </a:p>
        </p:txBody>
      </p:sp>
    </p:spTree>
    <p:extLst>
      <p:ext uri="{BB962C8B-B14F-4D97-AF65-F5344CB8AC3E}">
        <p14:creationId xmlns:p14="http://schemas.microsoft.com/office/powerpoint/2010/main" val="67947612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463</TotalTime>
  <Words>6136</Words>
  <Application>Microsoft Office PowerPoint</Application>
  <PresentationFormat>Widescreen</PresentationFormat>
  <Paragraphs>489</Paragraphs>
  <Slides>60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60</vt:i4>
      </vt:variant>
    </vt:vector>
  </HeadingPairs>
  <TitlesOfParts>
    <vt:vector size="81" baseType="lpstr">
      <vt:lpstr>-apple-system</vt:lpstr>
      <vt:lpstr>arial</vt:lpstr>
      <vt:lpstr>arial</vt:lpstr>
      <vt:lpstr>Calibri</vt:lpstr>
      <vt:lpstr>Calibri Light</vt:lpstr>
      <vt:lpstr>charter</vt:lpstr>
      <vt:lpstr>Consolas</vt:lpstr>
      <vt:lpstr>inherit</vt:lpstr>
      <vt:lpstr>Menlo</vt:lpstr>
      <vt:lpstr>Monaco</vt:lpstr>
      <vt:lpstr>open sans</vt:lpstr>
      <vt:lpstr>open sans</vt:lpstr>
      <vt:lpstr>Roboto</vt:lpstr>
      <vt:lpstr>Roboto Mono</vt:lpstr>
      <vt:lpstr>Segoe UI</vt:lpstr>
      <vt:lpstr>sofia-pro</vt:lpstr>
      <vt:lpstr>sohne</vt:lpstr>
      <vt:lpstr>Trebuchet MS</vt:lpstr>
      <vt:lpstr>urw-din</vt:lpstr>
      <vt:lpstr>Verdana</vt:lpstr>
      <vt:lpstr>2018</vt:lpstr>
      <vt:lpstr>Introduction to Angular 2 version 10.0</vt:lpstr>
      <vt:lpstr>What is Angular?</vt:lpstr>
      <vt:lpstr> features of Angular 10</vt:lpstr>
      <vt:lpstr>How to install Angular CLI 10 to your system?</vt:lpstr>
      <vt:lpstr>Building blocks in Angular</vt:lpstr>
      <vt:lpstr> Basic Architecture of an Angular Application </vt:lpstr>
      <vt:lpstr>The Eight main building blocks of an Angular application:</vt:lpstr>
      <vt:lpstr>Components </vt:lpstr>
      <vt:lpstr>Angular libraries </vt:lpstr>
      <vt:lpstr>Modules </vt:lpstr>
      <vt:lpstr>Slides</vt:lpstr>
      <vt:lpstr>What is Angular 2 ?</vt:lpstr>
      <vt:lpstr>PowerPoint Presentation</vt:lpstr>
      <vt:lpstr>Grammar :naming convensions:</vt:lpstr>
      <vt:lpstr>Basic Structure Of An Angular Application  </vt:lpstr>
      <vt:lpstr>continued</vt:lpstr>
      <vt:lpstr>PowerPoint Presentation</vt:lpstr>
      <vt:lpstr>angular.json File </vt:lpstr>
      <vt:lpstr>main.ts</vt:lpstr>
      <vt:lpstr>app.module.ts</vt:lpstr>
      <vt:lpstr>app.component.ts</vt:lpstr>
      <vt:lpstr>Components and Templates</vt:lpstr>
      <vt:lpstr>Angular Components </vt:lpstr>
      <vt:lpstr>PowerPoint Presentation</vt:lpstr>
      <vt:lpstr>PowerPoint Presentation</vt:lpstr>
      <vt:lpstr>Angular Component lifecycle hooks</vt:lpstr>
      <vt:lpstr>Life Cycle Hooks</vt:lpstr>
      <vt:lpstr>Life Cycle Hooks</vt:lpstr>
      <vt:lpstr>Angular lifecycle hooks</vt:lpstr>
      <vt:lpstr>Constructor</vt:lpstr>
      <vt:lpstr>Constructor</vt:lpstr>
      <vt:lpstr>ngOnChanges </vt:lpstr>
      <vt:lpstr>ngOnInit </vt:lpstr>
      <vt:lpstr>ngDoCheck </vt:lpstr>
      <vt:lpstr>ngAfterContentInit </vt:lpstr>
      <vt:lpstr> </vt:lpstr>
      <vt:lpstr>ngAfterViewInit</vt:lpstr>
      <vt:lpstr> </vt:lpstr>
      <vt:lpstr> </vt:lpstr>
      <vt:lpstr> </vt:lpstr>
      <vt:lpstr> </vt:lpstr>
      <vt:lpstr>Directives</vt:lpstr>
      <vt:lpstr>Directives in Angular:</vt:lpstr>
      <vt:lpstr>Structural Directives in Angular</vt:lpstr>
      <vt:lpstr>Angular ngFor directive</vt:lpstr>
      <vt:lpstr>Attribute Directives </vt:lpstr>
      <vt:lpstr>Nested ngFor Loop Example</vt:lpstr>
      <vt:lpstr>Parameter Decorator</vt:lpstr>
      <vt:lpstr>how Angular Passes the data to the child component?</vt:lpstr>
      <vt:lpstr>@Input Decorator</vt:lpstr>
      <vt:lpstr>@Input Decorator</vt:lpstr>
      <vt:lpstr>@Input Decorator</vt:lpstr>
      <vt:lpstr>@Input Decorator</vt:lpstr>
      <vt:lpstr>@Input Decorator</vt:lpstr>
      <vt:lpstr>Angular Pass data from Child to parent component </vt:lpstr>
      <vt:lpstr>@Output Decorator </vt:lpstr>
      <vt:lpstr>String Interpolation </vt:lpstr>
      <vt:lpstr>Template Reference Variable </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19</cp:revision>
  <dcterms:created xsi:type="dcterms:W3CDTF">2019-03-07T07:10:25Z</dcterms:created>
  <dcterms:modified xsi:type="dcterms:W3CDTF">2022-06-06T04:52:00Z</dcterms:modified>
</cp:coreProperties>
</file>