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63" r:id="rId7"/>
    <p:sldId id="264" r:id="rId8"/>
    <p:sldId id="262"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ktutorialshub.com/angular/angular-canactivate-guard-example/" TargetMode="External"/><Relationship Id="rId2" Type="http://schemas.openxmlformats.org/officeDocument/2006/relationships/hyperlink" Target="https://www.tektutorialshub.com/angular/angular-routing-navig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ktutorialshub.com/angular/angular-lazy-load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1" i="0" dirty="0">
                <a:effectLst/>
                <a:latin typeface="-apple-system"/>
              </a:rPr>
              <a:t>Angular Route Guards</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a:t>Slides</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907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pPr algn="l" fontAlgn="base"/>
            <a:r>
              <a:rPr lang="en-IN" b="1" i="0" dirty="0">
                <a:effectLst/>
                <a:latin typeface="-apple-system"/>
              </a:rPr>
              <a:t>Why Guards?</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r>
              <a:rPr lang="en-US" b="0" i="0" dirty="0">
                <a:solidFill>
                  <a:srgbClr val="000000"/>
                </a:solidFill>
                <a:effectLst/>
                <a:latin typeface="-apple-system"/>
              </a:rPr>
              <a:t>We looked at how to configure our routes and navigate to the different parts of our application in our </a:t>
            </a:r>
            <a:r>
              <a:rPr lang="en-US" b="0" i="0" u="none" strike="noStrike" dirty="0">
                <a:effectLst/>
                <a:latin typeface="-apple-system"/>
                <a:hlinkClick r:id="rId2"/>
              </a:rPr>
              <a:t>Angular Router Tutorial</a:t>
            </a:r>
            <a:r>
              <a:rPr lang="en-US" b="0" i="0" dirty="0">
                <a:solidFill>
                  <a:srgbClr val="000000"/>
                </a:solidFill>
                <a:effectLst/>
                <a:latin typeface="-apple-system"/>
              </a:rPr>
              <a:t>. Allowing the user to navigate all parts of the application is not a good idea. We need to restrict the user until the user performs specific actions like login. Angular provides the </a:t>
            </a:r>
            <a:r>
              <a:rPr lang="en-US" b="1" i="0" dirty="0">
                <a:solidFill>
                  <a:srgbClr val="000000"/>
                </a:solidFill>
                <a:effectLst/>
                <a:latin typeface="-apple-system"/>
              </a:rPr>
              <a:t>Route Guards</a:t>
            </a:r>
            <a:r>
              <a:rPr lang="en-US" b="0" i="0" dirty="0">
                <a:solidFill>
                  <a:srgbClr val="000000"/>
                </a:solidFill>
                <a:effectLst/>
                <a:latin typeface="-apple-system"/>
              </a:rPr>
              <a:t> for this purpose.</a:t>
            </a:r>
          </a:p>
          <a:p>
            <a:r>
              <a:rPr lang="en-US" b="0" i="0" dirty="0">
                <a:solidFill>
                  <a:srgbClr val="000000"/>
                </a:solidFill>
                <a:effectLst/>
                <a:latin typeface="-apple-system"/>
              </a:rPr>
              <a:t>One of the common scenario, where we use Route guards is authentication. We want our App to stop the unauthorized user from accessing the protected route. We achieve this by using the </a:t>
            </a:r>
            <a:r>
              <a:rPr lang="en-US" b="1" i="0" u="none" strike="noStrike" dirty="0" err="1">
                <a:solidFill>
                  <a:srgbClr val="000000"/>
                </a:solidFill>
                <a:effectLst/>
                <a:latin typeface="-apple-system"/>
                <a:hlinkClick r:id="rId3"/>
              </a:rPr>
              <a:t>CanActivate</a:t>
            </a:r>
            <a:r>
              <a:rPr lang="en-US" b="1" i="0" u="none" strike="noStrike" dirty="0">
                <a:solidFill>
                  <a:srgbClr val="000000"/>
                </a:solidFill>
                <a:effectLst/>
                <a:latin typeface="-apple-system"/>
                <a:hlinkClick r:id="rId3"/>
              </a:rPr>
              <a:t> guard</a:t>
            </a:r>
            <a:r>
              <a:rPr lang="en-US" b="0" i="0" dirty="0">
                <a:solidFill>
                  <a:srgbClr val="000000"/>
                </a:solidFill>
                <a:effectLst/>
                <a:latin typeface="-apple-system"/>
              </a:rPr>
              <a:t>, which angular invokes when the user tries to navigate into the protected route. Then we hook into the </a:t>
            </a:r>
            <a:r>
              <a:rPr lang="en-US" b="1" i="0" u="none" strike="noStrike" dirty="0" err="1">
                <a:solidFill>
                  <a:srgbClr val="000000"/>
                </a:solidFill>
                <a:effectLst/>
                <a:latin typeface="-apple-system"/>
                <a:hlinkClick r:id="rId3"/>
              </a:rPr>
              <a:t>CanActivate</a:t>
            </a:r>
            <a:r>
              <a:rPr lang="en-US" b="1" i="0" u="none" strike="noStrike" dirty="0">
                <a:solidFill>
                  <a:srgbClr val="000000"/>
                </a:solidFill>
                <a:effectLst/>
                <a:latin typeface="-apple-system"/>
                <a:hlinkClick r:id="rId3"/>
              </a:rPr>
              <a:t> guard</a:t>
            </a:r>
            <a:r>
              <a:rPr lang="en-US" b="0" i="0" dirty="0">
                <a:solidFill>
                  <a:srgbClr val="000000"/>
                </a:solidFill>
                <a:effectLst/>
                <a:latin typeface="-apple-system"/>
              </a:rPr>
              <a:t> and use the authentication service to check whether the user is authorized to use the route and if not we can redirect the user to the login page.</a:t>
            </a:r>
            <a:endParaRPr lang="en-US" dirty="0"/>
          </a:p>
        </p:txBody>
      </p:sp>
    </p:spTree>
    <p:extLst>
      <p:ext uri="{BB962C8B-B14F-4D97-AF65-F5344CB8AC3E}">
        <p14:creationId xmlns:p14="http://schemas.microsoft.com/office/powerpoint/2010/main" val="99329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US" b="1" i="0" dirty="0">
                <a:effectLst/>
                <a:latin typeface="-apple-system"/>
              </a:rPr>
              <a:t>Uses of  Angular Route Guards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000000"/>
                </a:solidFill>
                <a:effectLst/>
                <a:latin typeface="-apple-system"/>
              </a:rPr>
              <a:t>To Confirm the navigational operation</a:t>
            </a:r>
          </a:p>
          <a:p>
            <a:pPr algn="l" fontAlgn="base">
              <a:buFont typeface="Arial" panose="020B0604020202020204" pitchFamily="34" charset="0"/>
              <a:buChar char="•"/>
            </a:pPr>
            <a:r>
              <a:rPr lang="en-US" b="0" i="0" dirty="0">
                <a:solidFill>
                  <a:srgbClr val="000000"/>
                </a:solidFill>
                <a:effectLst/>
                <a:latin typeface="-apple-system"/>
              </a:rPr>
              <a:t>Asking whether to save before moving away from a view</a:t>
            </a:r>
          </a:p>
          <a:p>
            <a:pPr algn="l" fontAlgn="base">
              <a:buFont typeface="Arial" panose="020B0604020202020204" pitchFamily="34" charset="0"/>
              <a:buChar char="•"/>
            </a:pPr>
            <a:r>
              <a:rPr lang="en-US" b="0" i="0" dirty="0">
                <a:solidFill>
                  <a:srgbClr val="000000"/>
                </a:solidFill>
                <a:effectLst/>
                <a:latin typeface="-apple-system"/>
              </a:rPr>
              <a:t>Allow access to certain parts of the application to specific users</a:t>
            </a:r>
          </a:p>
          <a:p>
            <a:pPr algn="l" fontAlgn="base">
              <a:buFont typeface="Arial" panose="020B0604020202020204" pitchFamily="34" charset="0"/>
              <a:buChar char="•"/>
            </a:pPr>
            <a:r>
              <a:rPr lang="en-US" b="0" i="0" dirty="0">
                <a:solidFill>
                  <a:srgbClr val="000000"/>
                </a:solidFill>
                <a:effectLst/>
                <a:latin typeface="-apple-system"/>
              </a:rPr>
              <a:t>Validating the route parameters before navigating to the route</a:t>
            </a:r>
          </a:p>
          <a:p>
            <a:pPr algn="l" fontAlgn="base">
              <a:buFont typeface="Arial" panose="020B0604020202020204" pitchFamily="34" charset="0"/>
              <a:buChar char="•"/>
            </a:pPr>
            <a:r>
              <a:rPr lang="en-US" b="0" i="0" dirty="0">
                <a:solidFill>
                  <a:srgbClr val="000000"/>
                </a:solidFill>
                <a:effectLst/>
                <a:latin typeface="-apple-system"/>
              </a:rPr>
              <a:t>Fetching some data before you display the component.</a:t>
            </a:r>
          </a:p>
          <a:p>
            <a:endParaRPr lang="en-IN" dirty="0"/>
          </a:p>
        </p:txBody>
      </p:sp>
    </p:spTree>
    <p:extLst>
      <p:ext uri="{BB962C8B-B14F-4D97-AF65-F5344CB8AC3E}">
        <p14:creationId xmlns:p14="http://schemas.microsoft.com/office/powerpoint/2010/main" val="152179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1" i="0" dirty="0">
                <a:effectLst/>
                <a:latin typeface="-apple-system"/>
              </a:rPr>
              <a:t>Types of Route Guards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7786961" cy="3274281"/>
          </a:xfrm>
        </p:spPr>
        <p:txBody>
          <a:bodyPr/>
          <a:lstStyle/>
          <a:p>
            <a:pPr algn="l" fontAlgn="base"/>
            <a:r>
              <a:rPr lang="en-US" b="0" i="0" dirty="0">
                <a:solidFill>
                  <a:srgbClr val="000000"/>
                </a:solidFill>
                <a:effectLst/>
                <a:latin typeface="-apple-system"/>
              </a:rPr>
              <a:t>The Angular Router supports Five different guards, which you can use to protect the route</a:t>
            </a:r>
          </a:p>
          <a:p>
            <a:pPr algn="l" fontAlgn="base">
              <a:buFont typeface="+mj-lt"/>
              <a:buAutoNum type="arabicPeriod"/>
            </a:pPr>
            <a:r>
              <a:rPr lang="en-US" b="0" i="0" dirty="0" err="1">
                <a:solidFill>
                  <a:srgbClr val="000000"/>
                </a:solidFill>
                <a:effectLst/>
                <a:latin typeface="-apple-system"/>
              </a:rPr>
              <a:t>CanActivate</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CanDeactivate</a:t>
            </a:r>
            <a:endParaRPr lang="en-US" b="0" i="0" dirty="0">
              <a:solidFill>
                <a:srgbClr val="000000"/>
              </a:solidFill>
              <a:effectLst/>
              <a:latin typeface="-apple-system"/>
            </a:endParaRPr>
          </a:p>
          <a:p>
            <a:pPr algn="l" fontAlgn="base">
              <a:buFont typeface="+mj-lt"/>
              <a:buAutoNum type="arabicPeriod"/>
            </a:pPr>
            <a:r>
              <a:rPr lang="en-US" b="0" i="0" dirty="0">
                <a:solidFill>
                  <a:srgbClr val="000000"/>
                </a:solidFill>
                <a:effectLst/>
                <a:latin typeface="-apple-system"/>
              </a:rPr>
              <a:t>Resolve</a:t>
            </a:r>
          </a:p>
          <a:p>
            <a:pPr algn="l" fontAlgn="base">
              <a:buFont typeface="+mj-lt"/>
              <a:buAutoNum type="arabicPeriod"/>
            </a:pPr>
            <a:r>
              <a:rPr lang="en-US" b="0" i="0" dirty="0" err="1">
                <a:solidFill>
                  <a:srgbClr val="000000"/>
                </a:solidFill>
                <a:effectLst/>
                <a:latin typeface="-apple-system"/>
              </a:rPr>
              <a:t>CanLoad</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CanActivateChild</a:t>
            </a:r>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296739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46825" y="179133"/>
            <a:ext cx="11039452" cy="5053380"/>
          </a:xfrm>
        </p:spPr>
        <p:txBody>
          <a:bodyPr/>
          <a:lstStyle/>
          <a:p>
            <a:pPr algn="l" fontAlgn="base"/>
            <a:r>
              <a:rPr lang="en-US" b="1" i="0" dirty="0" err="1">
                <a:effectLst/>
                <a:latin typeface="-apple-system"/>
              </a:rPr>
              <a:t>CanActivate</a:t>
            </a:r>
            <a:endParaRPr lang="en-US" b="1" i="0" dirty="0">
              <a:effectLst/>
              <a:latin typeface="-apple-system"/>
            </a:endParaRPr>
          </a:p>
          <a:p>
            <a:pPr algn="l" fontAlgn="base"/>
            <a:r>
              <a:rPr lang="en-US" b="0" i="0" dirty="0">
                <a:solidFill>
                  <a:srgbClr val="000000"/>
                </a:solidFill>
                <a:effectLst/>
                <a:latin typeface="-apple-system"/>
              </a:rPr>
              <a:t>This guard decides if a route can be activated (or component gets used). This guard is useful in the circumstance where the user is not authorized to navigate to the target component. Or the user might not be logged into the system</a:t>
            </a:r>
          </a:p>
          <a:p>
            <a:pPr algn="l" fontAlgn="base"/>
            <a:r>
              <a:rPr lang="en-US" b="1" i="0" dirty="0" err="1">
                <a:effectLst/>
                <a:latin typeface="-apple-system"/>
              </a:rPr>
              <a:t>CanDeactivate</a:t>
            </a:r>
            <a:endParaRPr lang="en-US" b="1" i="0" dirty="0">
              <a:effectLst/>
              <a:latin typeface="-apple-system"/>
            </a:endParaRPr>
          </a:p>
          <a:p>
            <a:pPr algn="l" fontAlgn="base"/>
            <a:r>
              <a:rPr lang="en-US" b="0" i="0" dirty="0">
                <a:solidFill>
                  <a:srgbClr val="000000"/>
                </a:solidFill>
                <a:effectLst/>
                <a:latin typeface="-apple-system"/>
              </a:rPr>
              <a:t>This Guard decides if the user can leave the component (navigate away from the current route). This route is useful in where the user might have some pending changes, which was not saved. The </a:t>
            </a:r>
            <a:r>
              <a:rPr lang="en-US" b="0" i="0" dirty="0" err="1">
                <a:solidFill>
                  <a:srgbClr val="000000"/>
                </a:solidFill>
                <a:effectLst/>
                <a:latin typeface="-apple-system"/>
              </a:rPr>
              <a:t>CanDeactivate</a:t>
            </a:r>
            <a:r>
              <a:rPr lang="en-US" b="0" i="0" dirty="0">
                <a:solidFill>
                  <a:srgbClr val="000000"/>
                </a:solidFill>
                <a:effectLst/>
                <a:latin typeface="-apple-system"/>
              </a:rPr>
              <a:t> route allows us to ask user confirmation before leaving the component.  You might ask the user if it’s OK to discard pending changes rather than save them.</a:t>
            </a:r>
          </a:p>
          <a:p>
            <a:pPr algn="l" fontAlgn="base"/>
            <a:r>
              <a:rPr lang="en-US" b="1" i="0" dirty="0">
                <a:effectLst/>
                <a:latin typeface="-apple-system"/>
              </a:rPr>
              <a:t>Resolve</a:t>
            </a:r>
          </a:p>
          <a:p>
            <a:pPr algn="l" fontAlgn="base"/>
            <a:r>
              <a:rPr lang="en-US" b="0" i="0" dirty="0">
                <a:solidFill>
                  <a:srgbClr val="000000"/>
                </a:solidFill>
                <a:effectLst/>
                <a:latin typeface="-apple-system"/>
              </a:rPr>
              <a:t>This guard delays the activation of the route until some tasks are complete. You can use the guard to pre-fetch the data from the backend API, before activating the route</a:t>
            </a:r>
          </a:p>
          <a:p>
            <a:endParaRPr lang="en-IN" dirty="0"/>
          </a:p>
        </p:txBody>
      </p:sp>
    </p:spTree>
    <p:extLst>
      <p:ext uri="{BB962C8B-B14F-4D97-AF65-F5344CB8AC3E}">
        <p14:creationId xmlns:p14="http://schemas.microsoft.com/office/powerpoint/2010/main" val="257576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EF8E6F0-ED23-4702-9F5E-25E96DA93B04}"/>
              </a:ext>
            </a:extLst>
          </p:cNvPr>
          <p:cNvSpPr>
            <a:spLocks noChangeArrowheads="1"/>
          </p:cNvSpPr>
          <p:nvPr/>
        </p:nvSpPr>
        <p:spPr bwMode="auto">
          <a:xfrm>
            <a:off x="514904" y="474345"/>
            <a:ext cx="8904304" cy="295465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CanLoad</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a:t>
            </a:r>
            <a:r>
              <a:rPr kumimoji="0" lang="en-US" altLang="en-US" sz="2400" b="0" i="0" u="none" strike="noStrike" cap="none" normalizeH="0" baseline="0" dirty="0" err="1">
                <a:ln>
                  <a:noFill/>
                </a:ln>
                <a:solidFill>
                  <a:srgbClr val="000000"/>
                </a:solidFill>
                <a:effectLst/>
                <a:latin typeface="-apple-system"/>
              </a:rPr>
              <a:t>CanLoad</a:t>
            </a:r>
            <a:r>
              <a:rPr kumimoji="0" lang="en-US" altLang="en-US" sz="2400" b="0" i="0" u="none" strike="noStrike" cap="none" normalizeH="0" baseline="0" dirty="0">
                <a:ln>
                  <a:noFill/>
                </a:ln>
                <a:solidFill>
                  <a:srgbClr val="000000"/>
                </a:solidFill>
                <a:effectLst/>
                <a:latin typeface="-apple-system"/>
              </a:rPr>
              <a:t> Guard prevents the loading of the </a:t>
            </a:r>
            <a:r>
              <a:rPr kumimoji="0" lang="en-US" altLang="en-US" sz="2400" b="0" i="0" u="none" strike="noStrike" cap="none" normalizeH="0" baseline="0" dirty="0">
                <a:ln>
                  <a:noFill/>
                </a:ln>
                <a:solidFill>
                  <a:srgbClr val="000000"/>
                </a:solidFill>
                <a:effectLst/>
                <a:latin typeface="-apple-system"/>
                <a:hlinkClick r:id="rId2"/>
              </a:rPr>
              <a:t>Lazy Loaded Module</a:t>
            </a:r>
            <a:r>
              <a:rPr kumimoji="0" lang="en-US" altLang="en-US" sz="2400" b="0" i="0" u="none" strike="noStrike" cap="none" normalizeH="0" baseline="0" dirty="0">
                <a:ln>
                  <a:noFill/>
                </a:ln>
                <a:solidFill>
                  <a:srgbClr val="000000"/>
                </a:solidFill>
                <a:effectLst/>
                <a:latin typeface="-apple-system"/>
              </a:rPr>
              <a:t>. We generally use this guard when we do not want to unauthorized user to be able to even see the source code of the module.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This guard works similar to </a:t>
            </a:r>
            <a:r>
              <a:rPr kumimoji="0" lang="en-US" altLang="en-US" sz="2400" b="0" i="0" u="none" strike="noStrike" cap="none" normalizeH="0" baseline="0" dirty="0" err="1">
                <a:ln>
                  <a:noFill/>
                </a:ln>
                <a:solidFill>
                  <a:srgbClr val="000000"/>
                </a:solidFill>
                <a:effectLst/>
                <a:latin typeface="-apple-system"/>
              </a:rPr>
              <a:t>CanActivate</a:t>
            </a:r>
            <a:r>
              <a:rPr kumimoji="0" lang="en-US" altLang="en-US" sz="2400" b="0" i="0" u="none" strike="noStrike" cap="none" normalizeH="0" baseline="0" dirty="0">
                <a:ln>
                  <a:noFill/>
                </a:ln>
                <a:solidFill>
                  <a:srgbClr val="000000"/>
                </a:solidFill>
                <a:effectLst/>
                <a:latin typeface="-apple-system"/>
              </a:rPr>
              <a:t> guard with one difference. The </a:t>
            </a:r>
            <a:r>
              <a:rPr kumimoji="0" lang="en-US" altLang="en-US" sz="2400" b="0" i="0" u="none" strike="noStrike" cap="none" normalizeH="0" baseline="0" dirty="0" err="1">
                <a:ln>
                  <a:noFill/>
                </a:ln>
                <a:solidFill>
                  <a:srgbClr val="000000"/>
                </a:solidFill>
                <a:effectLst/>
                <a:latin typeface="-apple-system"/>
              </a:rPr>
              <a:t>CanActivate</a:t>
            </a:r>
            <a:r>
              <a:rPr kumimoji="0" lang="en-US" altLang="en-US" sz="2400" b="0" i="0" u="none" strike="noStrike" cap="none" normalizeH="0" baseline="0" dirty="0">
                <a:ln>
                  <a:noFill/>
                </a:ln>
                <a:solidFill>
                  <a:srgbClr val="000000"/>
                </a:solidFill>
                <a:effectLst/>
                <a:latin typeface="-apple-system"/>
              </a:rPr>
              <a:t> guard prevents a particular route being accessed. The </a:t>
            </a:r>
            <a:r>
              <a:rPr kumimoji="0" lang="en-US" altLang="en-US" sz="2400" b="0" i="0" u="none" strike="noStrike" cap="none" normalizeH="0" baseline="0" dirty="0" err="1">
                <a:ln>
                  <a:noFill/>
                </a:ln>
                <a:solidFill>
                  <a:srgbClr val="000000"/>
                </a:solidFill>
                <a:effectLst/>
                <a:latin typeface="-apple-system"/>
              </a:rPr>
              <a:t>CanLoad</a:t>
            </a:r>
            <a:r>
              <a:rPr kumimoji="0" lang="en-US" altLang="en-US" sz="2400" b="0" i="0" u="none" strike="noStrike" cap="none" normalizeH="0" baseline="0" dirty="0">
                <a:ln>
                  <a:noFill/>
                </a:ln>
                <a:solidFill>
                  <a:srgbClr val="000000"/>
                </a:solidFill>
                <a:effectLst/>
                <a:latin typeface="-apple-system"/>
              </a:rPr>
              <a:t> prevents entire lazy loaded module from being downloaded, Hence protecting all the routes within that module.</a:t>
            </a:r>
            <a:endParaRPr kumimoji="0" lang="en-US" altLang="en-US" sz="2400" b="0" i="0" u="none" strike="noStrike" cap="none" normalizeH="0" baseline="0" dirty="0">
              <a:ln>
                <a:noFill/>
              </a:ln>
              <a:solidFill>
                <a:schemeClr val="tx1"/>
              </a:solidFill>
              <a:effectLst/>
            </a:endParaRPr>
          </a:p>
        </p:txBody>
      </p:sp>
      <p:sp>
        <p:nvSpPr>
          <p:cNvPr id="9" name="TextBox 8">
            <a:extLst>
              <a:ext uri="{FF2B5EF4-FFF2-40B4-BE49-F238E27FC236}">
                <a16:creationId xmlns:a16="http://schemas.microsoft.com/office/drawing/2014/main" id="{5F56F69B-967E-4FB2-809D-2AFD1EC08BC9}"/>
              </a:ext>
            </a:extLst>
          </p:cNvPr>
          <p:cNvSpPr txBox="1"/>
          <p:nvPr/>
        </p:nvSpPr>
        <p:spPr>
          <a:xfrm>
            <a:off x="390616" y="3507510"/>
            <a:ext cx="7945515" cy="2677656"/>
          </a:xfrm>
          <a:prstGeom prst="rect">
            <a:avLst/>
          </a:prstGeom>
          <a:noFill/>
        </p:spPr>
        <p:txBody>
          <a:bodyPr wrap="square">
            <a:spAutoFit/>
          </a:bodyPr>
          <a:lstStyle/>
          <a:p>
            <a:pPr algn="l" fontAlgn="base"/>
            <a:r>
              <a:rPr lang="en-US" sz="2400" b="1" i="0" dirty="0" err="1">
                <a:effectLst/>
                <a:latin typeface="-apple-system"/>
              </a:rPr>
              <a:t>CanActivateChild</a:t>
            </a:r>
            <a:endParaRPr lang="en-US" sz="2400" b="1" i="0" dirty="0">
              <a:effectLst/>
              <a:latin typeface="-apple-system"/>
            </a:endParaRPr>
          </a:p>
          <a:p>
            <a:pPr algn="l" fontAlgn="base"/>
            <a:r>
              <a:rPr lang="en-US" sz="2400" b="0" i="0" dirty="0">
                <a:solidFill>
                  <a:srgbClr val="000000"/>
                </a:solidFill>
                <a:effectLst/>
                <a:latin typeface="-apple-system"/>
              </a:rPr>
              <a:t>This guard determines whether a child route can be activated. This guard is very similar to </a:t>
            </a:r>
            <a:r>
              <a:rPr lang="en-US" sz="2400" b="0" i="0" dirty="0" err="1">
                <a:solidFill>
                  <a:srgbClr val="000000"/>
                </a:solidFill>
                <a:effectLst/>
                <a:latin typeface="-apple-system"/>
              </a:rPr>
              <a:t>CanActivateGuard</a:t>
            </a:r>
            <a:r>
              <a:rPr lang="en-US" sz="2400" b="0" i="0" dirty="0">
                <a:solidFill>
                  <a:srgbClr val="000000"/>
                </a:solidFill>
                <a:effectLst/>
                <a:latin typeface="-apple-system"/>
              </a:rPr>
              <a:t>. We apply this guard to the parent route. The Angular invokes this guard whenever the user tries to navigate to any of its child route. This allows us to check some condition and decide whether to proceed with the navigation or cancel it.</a:t>
            </a:r>
          </a:p>
        </p:txBody>
      </p:sp>
    </p:spTree>
    <p:extLst>
      <p:ext uri="{BB962C8B-B14F-4D97-AF65-F5344CB8AC3E}">
        <p14:creationId xmlns:p14="http://schemas.microsoft.com/office/powerpoint/2010/main" val="307584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US" b="1" i="0" dirty="0">
                <a:effectLst/>
                <a:latin typeface="-apple-system"/>
              </a:rPr>
              <a:t>How to Build Angular Route Guards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4206436"/>
          </a:xfrm>
        </p:spPr>
        <p:txBody>
          <a:bodyPr/>
          <a:lstStyle/>
          <a:p>
            <a:pPr algn="l" fontAlgn="base"/>
            <a:r>
              <a:rPr lang="en-US" b="0" i="0" dirty="0">
                <a:solidFill>
                  <a:srgbClr val="000000"/>
                </a:solidFill>
                <a:effectLst/>
                <a:latin typeface="-apple-system"/>
              </a:rPr>
              <a:t>Building the Guards are very easy.</a:t>
            </a:r>
          </a:p>
          <a:p>
            <a:pPr algn="l" fontAlgn="base">
              <a:buFont typeface="+mj-lt"/>
              <a:buAutoNum type="arabicPeriod"/>
            </a:pPr>
            <a:r>
              <a:rPr lang="en-US" b="0" i="0" dirty="0">
                <a:solidFill>
                  <a:srgbClr val="000000"/>
                </a:solidFill>
                <a:effectLst/>
                <a:latin typeface="-apple-system"/>
              </a:rPr>
              <a:t>Build the Guard as Service.</a:t>
            </a:r>
          </a:p>
          <a:p>
            <a:pPr algn="l" fontAlgn="base">
              <a:buFont typeface="+mj-lt"/>
              <a:buAutoNum type="arabicPeriod"/>
            </a:pPr>
            <a:r>
              <a:rPr lang="en-US" b="0" i="0" dirty="0">
                <a:solidFill>
                  <a:srgbClr val="000000"/>
                </a:solidFill>
                <a:effectLst/>
                <a:latin typeface="-apple-system"/>
              </a:rPr>
              <a:t>Implement the Guard Method in the Service</a:t>
            </a:r>
          </a:p>
          <a:p>
            <a:pPr algn="l" fontAlgn="base">
              <a:buFont typeface="+mj-lt"/>
              <a:buAutoNum type="arabicPeriod"/>
            </a:pPr>
            <a:r>
              <a:rPr lang="en-US" b="0" i="0" dirty="0">
                <a:solidFill>
                  <a:srgbClr val="000000"/>
                </a:solidFill>
                <a:effectLst/>
                <a:latin typeface="-apple-system"/>
              </a:rPr>
              <a:t>Register the Guard Service in the Root Module</a:t>
            </a:r>
          </a:p>
          <a:p>
            <a:pPr algn="l" fontAlgn="base">
              <a:buFont typeface="+mj-lt"/>
              <a:buAutoNum type="arabicPeriod"/>
            </a:pPr>
            <a:r>
              <a:rPr lang="en-US" b="0" i="0" dirty="0">
                <a:solidFill>
                  <a:srgbClr val="000000"/>
                </a:solidFill>
                <a:effectLst/>
                <a:latin typeface="-apple-system"/>
              </a:rPr>
              <a:t>Update the Routes to use the guards</a:t>
            </a:r>
          </a:p>
          <a:p>
            <a:endParaRPr lang="en-IN" dirty="0"/>
          </a:p>
        </p:txBody>
      </p:sp>
    </p:spTree>
    <p:extLst>
      <p:ext uri="{BB962C8B-B14F-4D97-AF65-F5344CB8AC3E}">
        <p14:creationId xmlns:p14="http://schemas.microsoft.com/office/powerpoint/2010/main" val="59442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131</TotalTime>
  <Words>572</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Calibri Light</vt:lpstr>
      <vt:lpstr>Segoe UI</vt:lpstr>
      <vt:lpstr>Trebuchet MS</vt:lpstr>
      <vt:lpstr>2018</vt:lpstr>
      <vt:lpstr>Angular Route Guards</vt:lpstr>
      <vt:lpstr>Slides</vt:lpstr>
      <vt:lpstr>Why Guards?</vt:lpstr>
      <vt:lpstr>Uses of  Angular Route Guards</vt:lpstr>
      <vt:lpstr>Types of Route Guards</vt:lpstr>
      <vt:lpstr>PowerPoint Presentation</vt:lpstr>
      <vt:lpstr>PowerPoint Presentation</vt:lpstr>
      <vt:lpstr>How to Build Angular Route Guards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7</cp:revision>
  <dcterms:created xsi:type="dcterms:W3CDTF">2019-03-07T07:10:25Z</dcterms:created>
  <dcterms:modified xsi:type="dcterms:W3CDTF">2022-04-01T17:52:58Z</dcterms:modified>
</cp:coreProperties>
</file>