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0" r:id="rId7"/>
    <p:sldId id="263" r:id="rId8"/>
    <p:sldId id="264" r:id="rId9"/>
    <p:sldId id="266" r:id="rId10"/>
    <p:sldId id="265" r:id="rId11"/>
    <p:sldId id="267" r:id="rId12"/>
    <p:sldId id="268" r:id="rId13"/>
    <p:sldId id="269" r:id="rId14"/>
    <p:sldId id="270"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40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6/6/2022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6/6/2022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decraft.tv/courses/angular/pipes/built-in-pipes/#_percentpip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decraft.tv/courses/angular/pipes/built-in-pipes/#_slicepip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decraft.tv/courses/angular/pipes/built-in-pipes/#_asyncpip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tektutorialshub.com/angular/formatting-dates-with-angular-date-pip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codecraft.tv/courses/angular/pipes/built-in-pipes/#_uppercasepipe" TargetMode="External"/><Relationship Id="rId3" Type="http://schemas.openxmlformats.org/officeDocument/2006/relationships/hyperlink" Target="https://codecraft.tv/courses/angular/pipes/built-in-pipes/#_currencypipe" TargetMode="External"/><Relationship Id="rId7" Type="http://schemas.openxmlformats.org/officeDocument/2006/relationships/hyperlink" Target="https://codecraft.tv/courses/angular/pipes/built-in-pipes/#_lowercasepipe" TargetMode="External"/><Relationship Id="rId2" Type="http://schemas.openxmlformats.org/officeDocument/2006/relationships/hyperlink" Target="https://codecraft.tv/courses/angular/pipes/built-in-pipes/#_pipes_provided_by_angular" TargetMode="External"/><Relationship Id="rId1" Type="http://schemas.openxmlformats.org/officeDocument/2006/relationships/slideLayout" Target="../slideLayouts/slideLayout2.xml"/><Relationship Id="rId6" Type="http://schemas.openxmlformats.org/officeDocument/2006/relationships/hyperlink" Target="https://codecraft.tv/courses/angular/pipes/built-in-pipes/#_jsonpipe" TargetMode="External"/><Relationship Id="rId11" Type="http://schemas.openxmlformats.org/officeDocument/2006/relationships/hyperlink" Target="https://codecraft.tv/courses/angular/pipes/built-in-pipes/#_asyncpipe" TargetMode="External"/><Relationship Id="rId5" Type="http://schemas.openxmlformats.org/officeDocument/2006/relationships/hyperlink" Target="https://codecraft.tv/courses/angular/pipes/built-in-pipes/#_decimalpipe" TargetMode="External"/><Relationship Id="rId10" Type="http://schemas.openxmlformats.org/officeDocument/2006/relationships/hyperlink" Target="https://codecraft.tv/courses/angular/pipes/built-in-pipes/#_slicepipe" TargetMode="External"/><Relationship Id="rId4" Type="http://schemas.openxmlformats.org/officeDocument/2006/relationships/hyperlink" Target="https://codecraft.tv/courses/angular/pipes/built-in-pipes/#_datepipe" TargetMode="External"/><Relationship Id="rId9" Type="http://schemas.openxmlformats.org/officeDocument/2006/relationships/hyperlink" Target="https://codecraft.tv/courses/angular/pipes/built-in-pipes/#_percentpip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decraft.tv/courses/angular/pipes/built-in-pipes/#_datepip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decraft.tv/courses/angular/pipes/built-in-pipes/#_decimalpip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decraft.tv/courses/angular/pipes/built-in-pipes/#_jsonpip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odecraft.tv/courses/angular/pipes/built-in-pipes/#_lowercasepip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odecraft.tv/courses/angular/pipes/built-in-pipes/#_uppercasepip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a:t>Pipe in angular 2</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fontScale="62500" lnSpcReduction="20000"/>
          </a:bodyPr>
          <a:lstStyle/>
          <a:p>
            <a:r>
              <a:rPr lang="en-US" dirty="0"/>
              <a:t>Sarita Lad</a:t>
            </a:r>
          </a:p>
          <a:p>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PercentPipe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r>
              <a:rPr lang="en-US" b="0" i="0" dirty="0">
                <a:solidFill>
                  <a:srgbClr val="333333"/>
                </a:solidFill>
                <a:effectLst/>
                <a:latin typeface="Lato" panose="020F0502020204030203" pitchFamily="34" charset="0"/>
              </a:rPr>
              <a:t>Formats a number as a percent, like so:</a:t>
            </a:r>
          </a:p>
          <a:p>
            <a:endParaRPr lang="en-US" b="0" i="0" dirty="0">
              <a:solidFill>
                <a:srgbClr val="333333"/>
              </a:solidFill>
              <a:effectLst/>
              <a:latin typeface="Lato" panose="020F0502020204030203" pitchFamily="34" charset="0"/>
            </a:endParaRPr>
          </a:p>
          <a:p>
            <a:r>
              <a:rPr lang="en-US" dirty="0">
                <a:solidFill>
                  <a:srgbClr val="333333"/>
                </a:solidFill>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3C5321A5-629C-4D4D-88C1-40A6962367E0}"/>
              </a:ext>
            </a:extLst>
          </p:cNvPr>
          <p:cNvSpPr>
            <a:spLocks noChangeArrowheads="1"/>
          </p:cNvSpPr>
          <p:nvPr/>
        </p:nvSpPr>
        <p:spPr bwMode="auto">
          <a:xfrm>
            <a:off x="892204" y="2734527"/>
            <a:ext cx="2752077"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0.123456 | percent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1FC428F-9710-456F-BD0D-E40115666328}"/>
              </a:ext>
            </a:extLst>
          </p:cNvPr>
          <p:cNvSpPr>
            <a:spLocks noChangeArrowheads="1"/>
          </p:cNvSpPr>
          <p:nvPr/>
        </p:nvSpPr>
        <p:spPr bwMode="auto">
          <a:xfrm>
            <a:off x="892204" y="3271931"/>
            <a:ext cx="2974020"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0.123456 | percent: '2.1-2'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4A157FE-DF4D-4663-836B-54BA0F044F0B}"/>
              </a:ext>
            </a:extLst>
          </p:cNvPr>
          <p:cNvSpPr>
            <a:spLocks noChangeArrowheads="1"/>
          </p:cNvSpPr>
          <p:nvPr/>
        </p:nvSpPr>
        <p:spPr bwMode="auto">
          <a:xfrm>
            <a:off x="905522" y="3763635"/>
            <a:ext cx="3187083"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0.123456 | percent : "10.4-4"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7" name="Picture 5" descr="percent pipe">
            <a:extLst>
              <a:ext uri="{FF2B5EF4-FFF2-40B4-BE49-F238E27FC236}">
                <a16:creationId xmlns:a16="http://schemas.microsoft.com/office/drawing/2014/main" id="{F61D3844-4167-4A32-86A2-7BF1838EB2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18" t="21323" r="12812" b="16888"/>
          <a:stretch/>
        </p:blipFill>
        <p:spPr bwMode="auto">
          <a:xfrm>
            <a:off x="5326602" y="2024109"/>
            <a:ext cx="4582334" cy="37019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72F5756F-2370-4C94-ABFE-BF1343B587CD}"/>
              </a:ext>
            </a:extLst>
          </p:cNvPr>
          <p:cNvGraphicFramePr>
            <a:graphicFrameLocks noGrp="1"/>
          </p:cNvGraphicFramePr>
          <p:nvPr>
            <p:extLst>
              <p:ext uri="{D42A27DB-BD31-4B8C-83A1-F6EECF244321}">
                <p14:modId xmlns:p14="http://schemas.microsoft.com/office/powerpoint/2010/main" val="3312939321"/>
              </p:ext>
            </p:extLst>
          </p:nvPr>
        </p:nvGraphicFramePr>
        <p:xfrm>
          <a:off x="905522" y="1651156"/>
          <a:ext cx="10515600" cy="365760"/>
        </p:xfrm>
        <a:graphic>
          <a:graphicData uri="http://schemas.openxmlformats.org/drawingml/2006/table">
            <a:tbl>
              <a:tblPr/>
              <a:tblGrid>
                <a:gridCol w="10515600">
                  <a:extLst>
                    <a:ext uri="{9D8B030D-6E8A-4147-A177-3AD203B41FA5}">
                      <a16:colId xmlns:a16="http://schemas.microsoft.com/office/drawing/2014/main" val="1918407538"/>
                    </a:ext>
                  </a:extLst>
                </a:gridCol>
              </a:tblGrid>
              <a:tr h="0">
                <a:tc>
                  <a:txBody>
                    <a:bodyPr/>
                    <a:lstStyle/>
                    <a:p>
                      <a:r>
                        <a:rPr lang="en-US" dirty="0">
                          <a:effectLst/>
                        </a:rPr>
                        <a:t>Percent can be passed a format string similar to the format passed to the </a:t>
                      </a:r>
                      <a:r>
                        <a:rPr lang="en-US" dirty="0" err="1">
                          <a:effectLst/>
                        </a:rPr>
                        <a:t>DecimalPipe</a:t>
                      </a:r>
                      <a:r>
                        <a:rPr lang="en-US" dirty="0">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221324160"/>
                  </a:ext>
                </a:extLst>
              </a:tr>
            </a:tbl>
          </a:graphicData>
        </a:graphic>
      </p:graphicFrame>
    </p:spTree>
    <p:extLst>
      <p:ext uri="{BB962C8B-B14F-4D97-AF65-F5344CB8AC3E}">
        <p14:creationId xmlns:p14="http://schemas.microsoft.com/office/powerpoint/2010/main" val="205197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SlicePipe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16005" y="1075765"/>
            <a:ext cx="11039452" cy="5053380"/>
          </a:xfrm>
        </p:spPr>
        <p:txBody>
          <a:bodyPr/>
          <a:lstStyle/>
          <a:p>
            <a:pPr algn="l"/>
            <a:r>
              <a:rPr lang="en-US" b="0" i="0" dirty="0">
                <a:solidFill>
                  <a:srgbClr val="333333"/>
                </a:solidFill>
                <a:effectLst/>
                <a:latin typeface="Lato" panose="020F0502020204030203" pitchFamily="34" charset="0"/>
              </a:rPr>
              <a:t>This returns a </a:t>
            </a:r>
            <a:r>
              <a:rPr lang="en-US" b="0" i="1" dirty="0">
                <a:solidFill>
                  <a:srgbClr val="333333"/>
                </a:solidFill>
                <a:effectLst/>
                <a:latin typeface="Lato" panose="020F0502020204030203" pitchFamily="34" charset="0"/>
              </a:rPr>
              <a:t>slice</a:t>
            </a:r>
            <a:r>
              <a:rPr lang="en-US" b="0" i="0" dirty="0">
                <a:solidFill>
                  <a:srgbClr val="333333"/>
                </a:solidFill>
                <a:effectLst/>
                <a:latin typeface="Lato" panose="020F0502020204030203" pitchFamily="34" charset="0"/>
              </a:rPr>
              <a:t> of an array. The first argument is the start index of the slice and the second argument is the end index.</a:t>
            </a:r>
          </a:p>
          <a:p>
            <a:pPr algn="l"/>
            <a:r>
              <a:rPr lang="en-US" b="0" i="0" dirty="0">
                <a:solidFill>
                  <a:srgbClr val="333333"/>
                </a:solidFill>
                <a:effectLst/>
                <a:latin typeface="Lato" panose="020F0502020204030203" pitchFamily="34" charset="0"/>
              </a:rPr>
              <a:t>If either indexes are not provided it assumes the start or the end of the array and we can use negative indexes to indicate an offset from the end, like so:</a:t>
            </a:r>
          </a:p>
          <a:p>
            <a:r>
              <a:rPr lang="en-IN" dirty="0"/>
              <a:t>Example:</a:t>
            </a:r>
          </a:p>
          <a:p>
            <a:endParaRPr lang="en-IN" dirty="0"/>
          </a:p>
        </p:txBody>
      </p:sp>
      <p:sp>
        <p:nvSpPr>
          <p:cNvPr id="3" name="Rectangle 1">
            <a:extLst>
              <a:ext uri="{FF2B5EF4-FFF2-40B4-BE49-F238E27FC236}">
                <a16:creationId xmlns:a16="http://schemas.microsoft.com/office/drawing/2014/main" id="{CAA85FC8-AC4A-4D9B-9A3C-F22F1C3AA6B7}"/>
              </a:ext>
            </a:extLst>
          </p:cNvPr>
          <p:cNvSpPr>
            <a:spLocks noChangeArrowheads="1"/>
          </p:cNvSpPr>
          <p:nvPr/>
        </p:nvSpPr>
        <p:spPr bwMode="auto">
          <a:xfrm>
            <a:off x="736543" y="3114862"/>
            <a:ext cx="3879845"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[1,2,3,4,5,6] | slice:1:3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AA19944-6DE5-4390-BB39-F1724CE47DFC}"/>
              </a:ext>
            </a:extLst>
          </p:cNvPr>
          <p:cNvSpPr>
            <a:spLocks noChangeArrowheads="1"/>
          </p:cNvSpPr>
          <p:nvPr/>
        </p:nvSpPr>
        <p:spPr bwMode="auto">
          <a:xfrm>
            <a:off x="736543" y="3650512"/>
            <a:ext cx="2983201"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[1,2,3,4,5,6] | slice:2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642E1E5-82DF-49C7-A2E2-FD90422F0142}"/>
              </a:ext>
            </a:extLst>
          </p:cNvPr>
          <p:cNvSpPr>
            <a:spLocks noChangeArrowheads="1"/>
          </p:cNvSpPr>
          <p:nvPr/>
        </p:nvSpPr>
        <p:spPr bwMode="auto">
          <a:xfrm>
            <a:off x="736543" y="4343263"/>
            <a:ext cx="3382696"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[1,2,3,4,5,6] | slice:2:-1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21" name="Picture 5" descr="slice pipe">
            <a:extLst>
              <a:ext uri="{FF2B5EF4-FFF2-40B4-BE49-F238E27FC236}">
                <a16:creationId xmlns:a16="http://schemas.microsoft.com/office/drawing/2014/main" id="{C79E7EA6-74DE-485C-BB5F-7A71BDC47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11" t="18253" r="11876" b="18706"/>
          <a:stretch/>
        </p:blipFill>
        <p:spPr bwMode="auto">
          <a:xfrm>
            <a:off x="7461446" y="2534575"/>
            <a:ext cx="4314549" cy="432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86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AsyncPipe</a:t>
            </a:r>
            <a:endParaRPr lang="en-US" dirty="0"/>
          </a:p>
        </p:txBody>
      </p:sp>
      <p:sp>
        <p:nvSpPr>
          <p:cNvPr id="5" name="Rectangle 2">
            <a:extLst>
              <a:ext uri="{FF2B5EF4-FFF2-40B4-BE49-F238E27FC236}">
                <a16:creationId xmlns:a16="http://schemas.microsoft.com/office/drawing/2014/main" id="{B34EF16A-0077-411B-8EB7-66FC893CCD5D}"/>
              </a:ext>
            </a:extLst>
          </p:cNvPr>
          <p:cNvSpPr>
            <a:spLocks noChangeArrowheads="1"/>
          </p:cNvSpPr>
          <p:nvPr/>
        </p:nvSpPr>
        <p:spPr bwMode="auto">
          <a:xfrm>
            <a:off x="433463" y="946316"/>
            <a:ext cx="10610357" cy="1569660"/>
          </a:xfrm>
          <a:prstGeom prst="rect">
            <a:avLst/>
          </a:prstGeom>
          <a:solidFill>
            <a:srgbClr val="F0F2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Lato" panose="020F0502020204030203" pitchFamily="34" charset="0"/>
              </a:rPr>
              <a:t>This pipe accepts an observable or a promise and lets us render the output of an observable or promise without having to call </a:t>
            </a:r>
            <a:r>
              <a:rPr kumimoji="0" lang="en-US" altLang="en-US" sz="2400" b="0" i="0" u="none" strike="noStrike" cap="none" normalizeH="0" baseline="0" dirty="0">
                <a:ln>
                  <a:noFill/>
                </a:ln>
                <a:solidFill>
                  <a:srgbClr val="F4645F"/>
                </a:solidFill>
                <a:effectLst/>
                <a:latin typeface="Menlo"/>
              </a:rPr>
              <a:t>then</a:t>
            </a:r>
            <a:r>
              <a:rPr kumimoji="0" lang="en-US" altLang="en-US" sz="2400" b="0" i="0" u="none" strike="noStrike" cap="none" normalizeH="0" baseline="0" dirty="0">
                <a:ln>
                  <a:noFill/>
                </a:ln>
                <a:solidFill>
                  <a:srgbClr val="333333"/>
                </a:solidFill>
                <a:effectLst/>
                <a:latin typeface="Lato" panose="020F0502020204030203" pitchFamily="34" charset="0"/>
              </a:rPr>
              <a:t> or </a:t>
            </a:r>
            <a:r>
              <a:rPr kumimoji="0" lang="en-US" altLang="en-US" sz="2400" b="0" i="0" u="none" strike="noStrike" cap="none" normalizeH="0" baseline="0" dirty="0">
                <a:ln>
                  <a:noFill/>
                </a:ln>
                <a:solidFill>
                  <a:srgbClr val="F4645F"/>
                </a:solidFill>
                <a:effectLst/>
                <a:latin typeface="Menlo"/>
              </a:rPr>
              <a:t>subscribe</a:t>
            </a:r>
            <a:r>
              <a:rPr kumimoji="0" lang="en-US" altLang="en-US" sz="2400" b="0" i="0" u="none" strike="noStrike" cap="none" normalizeH="0" baseline="0" dirty="0">
                <a:ln>
                  <a:noFill/>
                </a:ln>
                <a:solidFill>
                  <a:srgbClr val="333333"/>
                </a:solidFill>
                <a:effectLst/>
                <a:latin typeface="Lato" panose="020F0502020204030203" pitchFamily="34"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Lato" panose="020F0502020204030203" pitchFamily="34" charset="0"/>
              </a:rPr>
              <a:t>We are going to take a much deeper look at this pipe at the end of this section.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0979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0" i="0" dirty="0">
                <a:solidFill>
                  <a:srgbClr val="000000"/>
                </a:solidFill>
                <a:effectLst/>
                <a:latin typeface="-apple-system"/>
              </a:rPr>
              <a:t>Angular Pipes :Chaining Pipe</a:t>
            </a:r>
            <a:endParaRPr lang="en-US" dirty="0"/>
          </a:p>
        </p:txBody>
      </p:sp>
      <p:sp>
        <p:nvSpPr>
          <p:cNvPr id="9" name="TextBox 8">
            <a:extLst>
              <a:ext uri="{FF2B5EF4-FFF2-40B4-BE49-F238E27FC236}">
                <a16:creationId xmlns:a16="http://schemas.microsoft.com/office/drawing/2014/main" id="{29BE0A5C-9E67-4798-A367-3E70567050B4}"/>
              </a:ext>
            </a:extLst>
          </p:cNvPr>
          <p:cNvSpPr txBox="1"/>
          <p:nvPr/>
        </p:nvSpPr>
        <p:spPr>
          <a:xfrm>
            <a:off x="1067539" y="1075765"/>
            <a:ext cx="6094520" cy="646331"/>
          </a:xfrm>
          <a:prstGeom prst="rect">
            <a:avLst/>
          </a:prstGeom>
          <a:noFill/>
        </p:spPr>
        <p:txBody>
          <a:bodyPr wrap="square">
            <a:spAutoFit/>
          </a:bodyPr>
          <a:lstStyle/>
          <a:p>
            <a:pPr algn="l" fontAlgn="base"/>
            <a:endParaRPr lang="en-IN" dirty="0">
              <a:solidFill>
                <a:srgbClr val="000000"/>
              </a:solidFill>
              <a:effectLst/>
              <a:latin typeface="inherit"/>
            </a:endParaRPr>
          </a:p>
          <a:p>
            <a:pPr algn="l" fontAlgn="base"/>
            <a:r>
              <a:rPr lang="en-IN" dirty="0" err="1">
                <a:solidFill>
                  <a:srgbClr val="000000"/>
                </a:solidFill>
                <a:effectLst/>
                <a:latin typeface="inherit"/>
              </a:rPr>
              <a:t>toDate</a:t>
            </a:r>
            <a:r>
              <a:rPr lang="en-IN" dirty="0">
                <a:solidFill>
                  <a:srgbClr val="006FE0"/>
                </a:solidFill>
                <a:effectLst/>
                <a:latin typeface="inherit"/>
              </a:rPr>
              <a:t> </a:t>
            </a:r>
            <a:r>
              <a:rPr lang="en-IN" dirty="0">
                <a:solidFill>
                  <a:srgbClr val="333333"/>
                </a:solidFill>
                <a:effectLst/>
                <a:latin typeface="inherit"/>
              </a:rPr>
              <a:t>|</a:t>
            </a:r>
            <a:r>
              <a:rPr lang="en-IN" dirty="0">
                <a:solidFill>
                  <a:srgbClr val="006FE0"/>
                </a:solidFill>
                <a:effectLst/>
                <a:latin typeface="inherit"/>
              </a:rPr>
              <a:t> </a:t>
            </a:r>
            <a:r>
              <a:rPr lang="en-IN" dirty="0">
                <a:solidFill>
                  <a:srgbClr val="000000"/>
                </a:solidFill>
                <a:effectLst/>
                <a:latin typeface="inherit"/>
              </a:rPr>
              <a:t>date</a:t>
            </a:r>
            <a:r>
              <a:rPr lang="en-IN" dirty="0">
                <a:solidFill>
                  <a:srgbClr val="006FE0"/>
                </a:solidFill>
                <a:effectLst/>
                <a:latin typeface="inherit"/>
              </a:rPr>
              <a:t> </a:t>
            </a:r>
            <a:r>
              <a:rPr lang="en-IN" dirty="0">
                <a:solidFill>
                  <a:srgbClr val="333333"/>
                </a:solidFill>
                <a:effectLst/>
                <a:latin typeface="inherit"/>
              </a:rPr>
              <a:t>|</a:t>
            </a:r>
            <a:r>
              <a:rPr lang="en-IN" dirty="0">
                <a:solidFill>
                  <a:srgbClr val="006FE0"/>
                </a:solidFill>
                <a:effectLst/>
                <a:latin typeface="inherit"/>
              </a:rPr>
              <a:t> </a:t>
            </a:r>
            <a:r>
              <a:rPr lang="en-IN" dirty="0">
                <a:solidFill>
                  <a:srgbClr val="000000"/>
                </a:solidFill>
                <a:effectLst/>
                <a:latin typeface="inherit"/>
              </a:rPr>
              <a:t>uppercase</a:t>
            </a:r>
          </a:p>
        </p:txBody>
      </p:sp>
    </p:spTree>
    <p:extLst>
      <p:ext uri="{BB962C8B-B14F-4D97-AF65-F5344CB8AC3E}">
        <p14:creationId xmlns:p14="http://schemas.microsoft.com/office/powerpoint/2010/main" val="174322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0" i="0" dirty="0">
                <a:effectLst/>
                <a:latin typeface="-apple-system"/>
              </a:rPr>
              <a:t>Custom Pipe in Angular:</a:t>
            </a:r>
          </a:p>
        </p:txBody>
      </p:sp>
      <p:sp>
        <p:nvSpPr>
          <p:cNvPr id="3" name="Rectangle 1">
            <a:extLst>
              <a:ext uri="{FF2B5EF4-FFF2-40B4-BE49-F238E27FC236}">
                <a16:creationId xmlns:a16="http://schemas.microsoft.com/office/drawing/2014/main" id="{603E7126-4211-48CB-BE04-2E79227DC929}"/>
              </a:ext>
            </a:extLst>
          </p:cNvPr>
          <p:cNvSpPr>
            <a:spLocks noChangeArrowheads="1"/>
          </p:cNvSpPr>
          <p:nvPr/>
        </p:nvSpPr>
        <p:spPr bwMode="auto">
          <a:xfrm>
            <a:off x="896644" y="1535505"/>
            <a:ext cx="9525740" cy="397031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To create a Custom Pipe, first, You need to follow these steps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apple-system"/>
              </a:rPr>
              <a:t>Create a pipe class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apple-system"/>
              </a:rPr>
              <a:t>Decorate the class with @pipe decorator.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latin typeface="-apple-system"/>
              </a:rPr>
              <a:t>Give a name to the pipe in the name meta data of the @pipe decorator. We will use this name in the template.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apple-system"/>
              </a:rPr>
              <a:t>The pipe class must implement the </a:t>
            </a:r>
            <a:r>
              <a:rPr kumimoji="0" lang="en-US" altLang="en-US" sz="2000" b="0" i="0" u="none" strike="noStrike" cap="none" normalizeH="0" baseline="0" dirty="0" err="1">
                <a:ln>
                  <a:noFill/>
                </a:ln>
                <a:solidFill>
                  <a:srgbClr val="000000"/>
                </a:solidFill>
                <a:effectLst/>
                <a:latin typeface="-apple-system"/>
              </a:rPr>
              <a:t>PipeTransform</a:t>
            </a:r>
            <a:r>
              <a:rPr kumimoji="0" lang="en-US" altLang="en-US" sz="2000" b="0" i="0" u="none" strike="noStrike" cap="none" normalizeH="0" baseline="0" dirty="0">
                <a:ln>
                  <a:noFill/>
                </a:ln>
                <a:solidFill>
                  <a:srgbClr val="000000"/>
                </a:solidFill>
                <a:effectLst/>
                <a:latin typeface="-apple-system"/>
              </a:rPr>
              <a:t> interface. The interfaces contain only one method transform.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000000"/>
                </a:solidFill>
                <a:effectLst/>
                <a:latin typeface="-apple-system"/>
              </a:rPr>
              <a:t>The first parameter to the transform method is the value to be transferred. The transform method must transform the value and return the result. You can add any number of additional arguments to the transform method.</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rgbClr val="000000"/>
                </a:solidFill>
                <a:effectLst/>
                <a:latin typeface="-apple-system"/>
              </a:rPr>
              <a:t>Declare the pipe class in the Angular Module (</a:t>
            </a:r>
            <a:r>
              <a:rPr kumimoji="0" lang="en-US" altLang="en-US" sz="2000" b="0" i="0" u="none" strike="noStrike" cap="none" normalizeH="0" baseline="0" dirty="0" err="1">
                <a:ln>
                  <a:noFill/>
                </a:ln>
                <a:solidFill>
                  <a:srgbClr val="000000"/>
                </a:solidFill>
                <a:effectLst/>
                <a:latin typeface="-apple-system"/>
              </a:rPr>
              <a:t>app.module.ts</a:t>
            </a:r>
            <a:r>
              <a:rPr kumimoji="0" lang="en-US" altLang="en-US" sz="2000" b="0" i="0" u="none" strike="noStrike" cap="none" normalizeH="0" baseline="0" dirty="0">
                <a:ln>
                  <a:noFill/>
                </a:ln>
                <a:solidFill>
                  <a:srgbClr val="000000"/>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rgbClr val="000000"/>
                </a:solidFill>
                <a:effectLst/>
                <a:latin typeface="-apple-system"/>
              </a:rPr>
              <a:t>Use the custom pipe just as you use other pipes.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7517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0" i="0" dirty="0">
                <a:solidFill>
                  <a:srgbClr val="000000"/>
                </a:solidFill>
                <a:effectLst/>
                <a:latin typeface="-apple-system"/>
              </a:rPr>
              <a:t>Angular Pipes :</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b="0" i="0" dirty="0">
                <a:solidFill>
                  <a:srgbClr val="000000"/>
                </a:solidFill>
                <a:effectLst/>
                <a:latin typeface="-apple-system"/>
              </a:rPr>
              <a:t>Angular Pipes takes data as input and formats or transform the data to display in the template. We use them to change the appearance of the data before presenting it to the user. The most common </a:t>
            </a:r>
            <a:r>
              <a:rPr lang="en-US" b="0" i="0" u="none" strike="noStrike" dirty="0">
                <a:effectLst/>
                <a:latin typeface="-apple-system"/>
                <a:hlinkClick r:id="rId2"/>
              </a:rPr>
              <a:t>use case of pipes is displaying the dates</a:t>
            </a:r>
            <a:r>
              <a:rPr lang="en-US" b="0" i="0" dirty="0">
                <a:solidFill>
                  <a:srgbClr val="000000"/>
                </a:solidFill>
                <a:effectLst/>
                <a:latin typeface="-apple-system"/>
              </a:rPr>
              <a:t> in the correct format as per the user’s locale.</a:t>
            </a:r>
            <a:endParaRPr lang="en-US" dirty="0"/>
          </a:p>
        </p:txBody>
      </p:sp>
    </p:spTree>
    <p:extLst>
      <p:ext uri="{BB962C8B-B14F-4D97-AF65-F5344CB8AC3E}">
        <p14:creationId xmlns:p14="http://schemas.microsoft.com/office/powerpoint/2010/main"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0" i="0" dirty="0">
                <a:solidFill>
                  <a:srgbClr val="000000"/>
                </a:solidFill>
                <a:effectLst/>
                <a:latin typeface="-apple-system"/>
              </a:rPr>
              <a:t>Angular Pipes :</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3126185" cy="389038"/>
          </a:xfrm>
        </p:spPr>
        <p:txBody>
          <a:bodyPr>
            <a:normAutofit lnSpcReduction="10000"/>
          </a:bodyPr>
          <a:lstStyle/>
          <a:p>
            <a:r>
              <a:rPr lang="en-IN" b="1" i="0" dirty="0">
                <a:effectLst/>
                <a:latin typeface="-apple-system"/>
              </a:rPr>
              <a:t>Angular Pipes Syntax</a:t>
            </a:r>
          </a:p>
          <a:p>
            <a:endParaRPr lang="en-IN" dirty="0"/>
          </a:p>
        </p:txBody>
      </p:sp>
      <p:sp>
        <p:nvSpPr>
          <p:cNvPr id="7" name="TextBox 6">
            <a:extLst>
              <a:ext uri="{FF2B5EF4-FFF2-40B4-BE49-F238E27FC236}">
                <a16:creationId xmlns:a16="http://schemas.microsoft.com/office/drawing/2014/main" id="{97A2BA4D-375E-4756-870D-14955C9B7DC6}"/>
              </a:ext>
            </a:extLst>
          </p:cNvPr>
          <p:cNvSpPr txBox="1"/>
          <p:nvPr/>
        </p:nvSpPr>
        <p:spPr>
          <a:xfrm>
            <a:off x="898863" y="1728471"/>
            <a:ext cx="6094520" cy="369332"/>
          </a:xfrm>
          <a:prstGeom prst="rect">
            <a:avLst/>
          </a:prstGeom>
          <a:noFill/>
        </p:spPr>
        <p:txBody>
          <a:bodyPr wrap="square">
            <a:spAutoFit/>
          </a:bodyPr>
          <a:lstStyle/>
          <a:p>
            <a:r>
              <a:rPr lang="en-IN" b="0" i="0" dirty="0">
                <a:solidFill>
                  <a:srgbClr val="000000"/>
                </a:solidFill>
                <a:effectLst/>
                <a:latin typeface="Verdana" panose="020B0604030504040204" pitchFamily="34" charset="0"/>
              </a:rPr>
              <a:t>Expression</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err="1">
                <a:solidFill>
                  <a:srgbClr val="000000"/>
                </a:solidFill>
                <a:effectLst/>
                <a:latin typeface="Verdana" panose="020B0604030504040204" pitchFamily="34" charset="0"/>
              </a:rPr>
              <a:t>pipeOperator</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pipeArguments</a:t>
            </a:r>
            <a:r>
              <a:rPr lang="en-IN" b="0" i="0" dirty="0">
                <a:solidFill>
                  <a:srgbClr val="333333"/>
                </a:solidFill>
                <a:effectLst/>
                <a:latin typeface="Verdana" panose="020B0604030504040204" pitchFamily="34" charset="0"/>
              </a:rPr>
              <a:t>]</a:t>
            </a:r>
            <a:endParaRPr lang="en-IN" dirty="0"/>
          </a:p>
        </p:txBody>
      </p:sp>
      <p:sp>
        <p:nvSpPr>
          <p:cNvPr id="8" name="Rectangle 1">
            <a:extLst>
              <a:ext uri="{FF2B5EF4-FFF2-40B4-BE49-F238E27FC236}">
                <a16:creationId xmlns:a16="http://schemas.microsoft.com/office/drawing/2014/main" id="{AFBDBAC0-A3BA-4C7E-ACF2-3F162A541C67}"/>
              </a:ext>
            </a:extLst>
          </p:cNvPr>
          <p:cNvSpPr>
            <a:spLocks noChangeArrowheads="1"/>
          </p:cNvSpPr>
          <p:nvPr/>
        </p:nvSpPr>
        <p:spPr bwMode="auto">
          <a:xfrm>
            <a:off x="1012054" y="2295075"/>
            <a:ext cx="3852909" cy="147732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Where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Expression: is the expression, which you want to transform</a:t>
            </a:r>
            <a:br>
              <a:rPr kumimoji="0" lang="en-US" altLang="en-US" sz="1600" b="0" i="0" u="none" strike="noStrike" cap="none" normalizeH="0" baseline="0" dirty="0">
                <a:ln>
                  <a:noFill/>
                </a:ln>
                <a:solidFill>
                  <a:srgbClr val="000000"/>
                </a:solidFill>
                <a:effectLst/>
                <a:latin typeface="-apple-system"/>
              </a:rPr>
            </a:br>
            <a:r>
              <a:rPr kumimoji="0" lang="en-US" altLang="en-US" sz="1600" b="0" i="0" u="none" strike="noStrike" cap="none" normalizeH="0" baseline="0" dirty="0">
                <a:ln>
                  <a:noFill/>
                </a:ln>
                <a:solidFill>
                  <a:srgbClr val="000000"/>
                </a:solidFill>
                <a:effectLst/>
                <a:latin typeface="-apple-system"/>
              </a:rPr>
              <a:t>| : is the Pipe Character</a:t>
            </a:r>
            <a:br>
              <a:rPr kumimoji="0" lang="en-US" altLang="en-US" sz="1600" b="0" i="0" u="none" strike="noStrike" cap="none" normalizeH="0" baseline="0" dirty="0">
                <a:ln>
                  <a:noFill/>
                </a:ln>
                <a:solidFill>
                  <a:srgbClr val="000000"/>
                </a:solidFill>
                <a:effectLst/>
                <a:latin typeface="-apple-system"/>
              </a:rPr>
            </a:br>
            <a:r>
              <a:rPr kumimoji="0" lang="en-US" altLang="en-US" sz="1600" b="0" i="0" u="none" strike="noStrike" cap="none" normalizeH="0" baseline="0" dirty="0" err="1">
                <a:ln>
                  <a:noFill/>
                </a:ln>
                <a:solidFill>
                  <a:srgbClr val="000000"/>
                </a:solidFill>
                <a:effectLst/>
                <a:latin typeface="-apple-system"/>
              </a:rPr>
              <a:t>pipeOperator</a:t>
            </a:r>
            <a:r>
              <a:rPr kumimoji="0" lang="en-US" altLang="en-US" sz="1600" b="0" i="0" u="none" strike="noStrike" cap="none" normalizeH="0" baseline="0" dirty="0">
                <a:ln>
                  <a:noFill/>
                </a:ln>
                <a:solidFill>
                  <a:srgbClr val="000000"/>
                </a:solidFill>
                <a:effectLst/>
                <a:latin typeface="-apple-system"/>
              </a:rPr>
              <a:t> : name of the Pipe</a:t>
            </a:r>
            <a:br>
              <a:rPr kumimoji="0" lang="en-US" altLang="en-US" sz="1600" b="0" i="0" u="none" strike="noStrike" cap="none" normalizeH="0" baseline="0" dirty="0">
                <a:ln>
                  <a:noFill/>
                </a:ln>
                <a:solidFill>
                  <a:srgbClr val="000000"/>
                </a:solidFill>
                <a:effectLst/>
                <a:latin typeface="-apple-system"/>
              </a:rPr>
            </a:br>
            <a:r>
              <a:rPr kumimoji="0" lang="en-US" altLang="en-US" sz="1600" b="0" i="0" u="none" strike="noStrike" cap="none" normalizeH="0" baseline="0" dirty="0" err="1">
                <a:ln>
                  <a:noFill/>
                </a:ln>
                <a:solidFill>
                  <a:srgbClr val="000000"/>
                </a:solidFill>
                <a:effectLst/>
                <a:latin typeface="-apple-system"/>
              </a:rPr>
              <a:t>pipeArguments</a:t>
            </a:r>
            <a:r>
              <a:rPr kumimoji="0" lang="en-US" altLang="en-US" sz="1600" b="0" i="0" u="none" strike="noStrike" cap="none" normalizeH="0" baseline="0" dirty="0">
                <a:ln>
                  <a:noFill/>
                </a:ln>
                <a:solidFill>
                  <a:srgbClr val="000000"/>
                </a:solidFill>
                <a:effectLst/>
                <a:latin typeface="-apple-system"/>
              </a:rPr>
              <a:t>: arguments to the Pipe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C9FB51A-6D78-4E12-8A87-C89D061D96DB}"/>
              </a:ext>
            </a:extLst>
          </p:cNvPr>
          <p:cNvSpPr txBox="1"/>
          <p:nvPr/>
        </p:nvSpPr>
        <p:spPr>
          <a:xfrm>
            <a:off x="6693765" y="1728471"/>
            <a:ext cx="4145872" cy="2862322"/>
          </a:xfrm>
          <a:prstGeom prst="rect">
            <a:avLst/>
          </a:prstGeom>
          <a:noFill/>
        </p:spPr>
        <p:txBody>
          <a:bodyPr wrap="square">
            <a:spAutoFit/>
          </a:bodyPr>
          <a:lstStyle/>
          <a:p>
            <a:pPr algn="l">
              <a:buFont typeface="Arial" panose="020B0604020202020204" pitchFamily="34" charset="0"/>
              <a:buChar char="•"/>
            </a:pPr>
            <a:r>
              <a:rPr lang="en-IN" b="0" i="0" u="none" strike="noStrike" dirty="0">
                <a:solidFill>
                  <a:srgbClr val="888888"/>
                </a:solidFill>
                <a:effectLst/>
                <a:latin typeface="Lato" panose="020B0604020202020204" pitchFamily="34" charset="0"/>
                <a:hlinkClick r:id="rId2"/>
              </a:rPr>
              <a:t>Pipes Provided by Angular</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3"/>
              </a:rPr>
              <a:t>CurrencyPipe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4"/>
              </a:rPr>
              <a:t>DatePipe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5"/>
              </a:rPr>
              <a:t>DecimalPipe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26ADE4"/>
                </a:solidFill>
                <a:effectLst/>
                <a:latin typeface="Lato" panose="020B0604020202020204" pitchFamily="34" charset="0"/>
                <a:hlinkClick r:id="rId6"/>
              </a:rPr>
              <a:t>JsonPipe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7"/>
              </a:rPr>
              <a:t>LowerCasePipe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8"/>
              </a:rPr>
              <a:t>UpperCasePipe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9"/>
              </a:rPr>
              <a:t>PercentPipe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10"/>
              </a:rPr>
              <a:t>SlicePipe</a:t>
            </a:r>
            <a:endParaRPr lang="en-IN" b="0" i="0" dirty="0">
              <a:solidFill>
                <a:srgbClr val="333333"/>
              </a:solidFill>
              <a:effectLst/>
              <a:latin typeface="Lato" panose="020B0604020202020204" pitchFamily="34" charset="0"/>
            </a:endParaRPr>
          </a:p>
          <a:p>
            <a:pPr marL="742950" lvl="1" indent="-285750" algn="l">
              <a:buFont typeface="Arial" panose="020B0604020202020204" pitchFamily="34" charset="0"/>
              <a:buChar char="•"/>
            </a:pPr>
            <a:r>
              <a:rPr lang="en-IN" b="0" i="0" u="none" strike="noStrike" dirty="0" err="1">
                <a:solidFill>
                  <a:srgbClr val="888888"/>
                </a:solidFill>
                <a:effectLst/>
                <a:latin typeface="Lato" panose="020B0604020202020204" pitchFamily="34" charset="0"/>
                <a:hlinkClick r:id="rId11"/>
              </a:rPr>
              <a:t>AsyncPipe</a:t>
            </a:r>
            <a:endParaRPr lang="en-IN" b="0" i="0" dirty="0">
              <a:solidFill>
                <a:srgbClr val="333333"/>
              </a:solidFill>
              <a:effectLst/>
              <a:latin typeface="Lato" panose="020B0604020202020204" pitchFamily="34" charset="0"/>
            </a:endParaRPr>
          </a:p>
        </p:txBody>
      </p:sp>
    </p:spTree>
    <p:extLst>
      <p:ext uri="{BB962C8B-B14F-4D97-AF65-F5344CB8AC3E}">
        <p14:creationId xmlns:p14="http://schemas.microsoft.com/office/powerpoint/2010/main" val="29673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b="0" i="0" dirty="0">
                <a:solidFill>
                  <a:srgbClr val="000000"/>
                </a:solidFill>
                <a:effectLst/>
                <a:latin typeface="-apple-system"/>
              </a:rPr>
              <a:t>Angular Pipes :Currency Pipe</a:t>
            </a:r>
            <a:endParaRPr lang="en-US" dirty="0"/>
          </a:p>
        </p:txBody>
      </p:sp>
      <p:sp>
        <p:nvSpPr>
          <p:cNvPr id="3" name="Rectangle 1">
            <a:extLst>
              <a:ext uri="{FF2B5EF4-FFF2-40B4-BE49-F238E27FC236}">
                <a16:creationId xmlns:a16="http://schemas.microsoft.com/office/drawing/2014/main" id="{F39C8842-6B20-48C8-9DF6-C9571CEC2630}"/>
              </a:ext>
            </a:extLst>
          </p:cNvPr>
          <p:cNvSpPr>
            <a:spLocks noGrp="1" noChangeArrowheads="1"/>
          </p:cNvSpPr>
          <p:nvPr>
            <p:ph idx="1"/>
          </p:nvPr>
        </p:nvSpPr>
        <p:spPr bwMode="auto">
          <a:xfrm>
            <a:off x="646825" y="978037"/>
            <a:ext cx="10267554" cy="667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85660" rIns="91440" bIns="17774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Lato" panose="020F0502020204030203" pitchFamily="34" charset="0"/>
              </a:rPr>
              <a:t>This pipe is used for formatting currencies. Its first argument is an abbreviation of the currency type (e.g. “EUR”, “USD”, and so on), like so: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E227A06-1D40-4692-B2B7-846A45020C45}"/>
              </a:ext>
            </a:extLst>
          </p:cNvPr>
          <p:cNvSpPr>
            <a:spLocks noChangeArrowheads="1"/>
          </p:cNvSpPr>
          <p:nvPr/>
        </p:nvSpPr>
        <p:spPr bwMode="auto">
          <a:xfrm>
            <a:off x="798990" y="1646021"/>
            <a:ext cx="3675355" cy="3731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333333"/>
                </a:solidFill>
                <a:effectLst/>
                <a:latin typeface="Menlo"/>
              </a:rPr>
              <a:t>{{ 1234.56 | currency:'CAD'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058AF27-6161-4B13-A0F7-E4180358E5F9}"/>
              </a:ext>
            </a:extLst>
          </p:cNvPr>
          <p:cNvSpPr>
            <a:spLocks noChangeArrowheads="1"/>
          </p:cNvSpPr>
          <p:nvPr/>
        </p:nvSpPr>
        <p:spPr bwMode="auto">
          <a:xfrm>
            <a:off x="681828" y="2150844"/>
            <a:ext cx="10120544" cy="87716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Lato" panose="020F0502020204030203" pitchFamily="34" charset="0"/>
              </a:rPr>
              <a:t>The above prints out </a:t>
            </a:r>
            <a:r>
              <a:rPr kumimoji="0" lang="en-US" altLang="en-US" sz="1200" b="0" i="0" u="none" strike="noStrike" cap="none" normalizeH="0" baseline="0">
                <a:ln>
                  <a:noFill/>
                </a:ln>
                <a:solidFill>
                  <a:srgbClr val="F4645F"/>
                </a:solidFill>
                <a:effectLst/>
                <a:latin typeface="Menlo"/>
              </a:rPr>
              <a:t>CA$1,234.56</a:t>
            </a:r>
            <a:r>
              <a:rPr kumimoji="0" lang="en-US" altLang="en-US" sz="1300" b="0" i="0" u="none" strike="noStrike" cap="none" normalizeH="0" baseline="0">
                <a:ln>
                  <a:noFill/>
                </a:ln>
                <a:solidFill>
                  <a:srgbClr val="333333"/>
                </a:solidFill>
                <a:effectLst/>
                <a:latin typeface="Lato" panose="020F0502020204030203" pitchFamily="34" charset="0"/>
              </a:rPr>
              <a:t>.</a:t>
            </a:r>
            <a:endParaRPr kumimoji="0" lang="en-US" altLang="en-US" sz="800" b="0" i="0" u="none" strike="noStrike" cap="none" normalizeH="0" baseline="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333333"/>
                </a:solidFill>
                <a:effectLst/>
                <a:latin typeface="Lato" panose="020F0502020204030203" pitchFamily="34" charset="0"/>
              </a:rPr>
              <a:t>If instead of the abbreviation of </a:t>
            </a:r>
            <a:r>
              <a:rPr kumimoji="0" lang="en-US" altLang="en-US" sz="1200" b="0" i="0" u="none" strike="noStrike" cap="none" normalizeH="0" baseline="0">
                <a:ln>
                  <a:noFill/>
                </a:ln>
                <a:solidFill>
                  <a:srgbClr val="F4645F"/>
                </a:solidFill>
                <a:effectLst/>
                <a:latin typeface="Menlo"/>
              </a:rPr>
              <a:t>CA$</a:t>
            </a:r>
            <a:r>
              <a:rPr kumimoji="0" lang="en-US" altLang="en-US" sz="1300" b="0" i="0" u="none" strike="noStrike" cap="none" normalizeH="0" baseline="0">
                <a:ln>
                  <a:noFill/>
                </a:ln>
                <a:solidFill>
                  <a:srgbClr val="333333"/>
                </a:solidFill>
                <a:effectLst/>
                <a:latin typeface="Lato" panose="020F0502020204030203" pitchFamily="34" charset="0"/>
              </a:rPr>
              <a:t> we want the currency symbol to be printed out we pass as a second parameter the string </a:t>
            </a:r>
            <a:r>
              <a:rPr kumimoji="0" lang="en-US" altLang="en-US" sz="1200" b="0" i="0" u="none" strike="noStrike" cap="none" normalizeH="0" baseline="0">
                <a:ln>
                  <a:noFill/>
                </a:ln>
                <a:solidFill>
                  <a:srgbClr val="F4645F"/>
                </a:solidFill>
                <a:effectLst/>
                <a:latin typeface="Menlo"/>
              </a:rPr>
              <a:t>symbol-narrow</a:t>
            </a:r>
            <a:r>
              <a:rPr kumimoji="0" lang="en-US" altLang="en-US" sz="1300" b="0" i="0" u="none" strike="noStrike" cap="none" normalizeH="0" baseline="0">
                <a:ln>
                  <a:noFill/>
                </a:ln>
                <a:solidFill>
                  <a:srgbClr val="333333"/>
                </a:solidFill>
                <a:effectLst/>
                <a:latin typeface="Lato" panose="020F0502020204030203" pitchFamily="34" charset="0"/>
              </a:rPr>
              <a:t>, like so:</a:t>
            </a:r>
            <a:endParaRPr kumimoji="0" lang="en-US" altLang="en-US" sz="800" b="0" i="0" u="none" strike="noStrike" cap="none" normalizeH="0" baseline="0">
              <a:ln>
                <a:noFill/>
              </a:ln>
              <a:solidFill>
                <a:schemeClr val="tx1"/>
              </a:solidFill>
              <a:effectLst/>
            </a:endParaRPr>
          </a:p>
          <a:p>
            <a:pPr marL="0" marR="0" lvl="0" indent="0" defTabSz="914400" rtl="0" eaLnBrk="0" fontAlgn="ctr"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Menlo"/>
              </a:rPr>
              <a:t>Copy</a:t>
            </a:r>
            <a:r>
              <a:rPr kumimoji="0" lang="en-US" altLang="en-US" b="0" i="0" u="none" strike="noStrike" cap="none" normalizeH="0" baseline="0">
                <a:ln>
                  <a:noFill/>
                </a:ln>
                <a:solidFill>
                  <a:srgbClr val="333333"/>
                </a:solidFill>
                <a:effectLst/>
                <a:latin typeface="Menlo"/>
              </a:rPr>
              <a:t>{{ 1234.56 | currency:"CAD":"symbol-narrow"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939981E8-6B20-4AA8-8BD3-3F04E35DF79C}"/>
              </a:ext>
            </a:extLst>
          </p:cNvPr>
          <p:cNvPicPr>
            <a:picLocks noChangeAspect="1"/>
          </p:cNvPicPr>
          <p:nvPr/>
        </p:nvPicPr>
        <p:blipFill rotWithShape="1">
          <a:blip r:embed="rId2"/>
          <a:srcRect l="45801" t="27314" r="20194" b="25566"/>
          <a:stretch/>
        </p:blipFill>
        <p:spPr>
          <a:xfrm>
            <a:off x="1313895" y="3249227"/>
            <a:ext cx="4145872" cy="3231472"/>
          </a:xfrm>
          <a:prstGeom prst="rect">
            <a:avLst/>
          </a:prstGeom>
        </p:spPr>
      </p:pic>
    </p:spTree>
    <p:extLst>
      <p:ext uri="{BB962C8B-B14F-4D97-AF65-F5344CB8AC3E}">
        <p14:creationId xmlns:p14="http://schemas.microsoft.com/office/powerpoint/2010/main" val="211457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DatePipe</a:t>
            </a:r>
            <a:br>
              <a:rPr lang="en-IN" b="0" i="0" dirty="0">
                <a:solidFill>
                  <a:srgbClr val="333333"/>
                </a:solidFill>
                <a:effectLst/>
                <a:latin typeface="Raleway" pitchFamily="2" charset="0"/>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797605"/>
          </a:xfrm>
        </p:spPr>
        <p:txBody>
          <a:bodyPr>
            <a:normAutofit fontScale="85000" lnSpcReduction="10000"/>
          </a:bodyPr>
          <a:lstStyle/>
          <a:p>
            <a:r>
              <a:rPr lang="en-US" b="0" i="0" dirty="0">
                <a:solidFill>
                  <a:srgbClr val="333333"/>
                </a:solidFill>
                <a:effectLst/>
                <a:latin typeface="Lato" panose="020F0502020204030203" pitchFamily="34" charset="0"/>
              </a:rPr>
              <a:t>This pipe is used for the transformation of dates. The first argument is a format string, like so:</a:t>
            </a:r>
          </a:p>
          <a:p>
            <a:r>
              <a:rPr lang="en-US" dirty="0">
                <a:solidFill>
                  <a:srgbClr val="333333"/>
                </a:solidFill>
                <a:latin typeface="Lato" panose="020F0502020204030203" pitchFamily="34" charset="0"/>
              </a:rPr>
              <a:t>Example:</a:t>
            </a:r>
            <a:endParaRPr lang="en-IN" dirty="0"/>
          </a:p>
        </p:txBody>
      </p:sp>
      <p:sp>
        <p:nvSpPr>
          <p:cNvPr id="3" name="Rectangle 1">
            <a:extLst>
              <a:ext uri="{FF2B5EF4-FFF2-40B4-BE49-F238E27FC236}">
                <a16:creationId xmlns:a16="http://schemas.microsoft.com/office/drawing/2014/main" id="{B7A35D48-08EB-4CB1-AAB8-BC5BDF0C9054}"/>
              </a:ext>
            </a:extLst>
          </p:cNvPr>
          <p:cNvSpPr>
            <a:spLocks noChangeArrowheads="1"/>
          </p:cNvSpPr>
          <p:nvPr/>
        </p:nvSpPr>
        <p:spPr bwMode="auto">
          <a:xfrm>
            <a:off x="1047565" y="2620747"/>
            <a:ext cx="5291091" cy="59113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dateVal | date: 'shortTime'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F0CE346-00F1-4802-BEC4-0F5BEC0E3040}"/>
              </a:ext>
            </a:extLst>
          </p:cNvPr>
          <p:cNvSpPr>
            <a:spLocks noChangeArrowheads="1"/>
          </p:cNvSpPr>
          <p:nvPr/>
        </p:nvSpPr>
        <p:spPr bwMode="auto">
          <a:xfrm>
            <a:off x="1099289" y="3114862"/>
            <a:ext cx="3568823"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dateVal | date: 'fullDate'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7843B30-7909-47A1-B157-AF868554E48B}"/>
              </a:ext>
            </a:extLst>
          </p:cNvPr>
          <p:cNvSpPr>
            <a:spLocks noChangeArrowheads="1"/>
          </p:cNvSpPr>
          <p:nvPr/>
        </p:nvSpPr>
        <p:spPr bwMode="auto">
          <a:xfrm>
            <a:off x="1099289" y="3624626"/>
            <a:ext cx="2787588"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dateVal</a:t>
            </a:r>
            <a:r>
              <a:rPr kumimoji="0" lang="en-US" altLang="en-US" sz="1000" b="0" i="0" u="none" strike="noStrike" cap="none" normalizeH="0" baseline="0" dirty="0">
                <a:ln>
                  <a:noFill/>
                </a:ln>
                <a:solidFill>
                  <a:srgbClr val="000000"/>
                </a:solidFill>
                <a:effectLst/>
                <a:latin typeface="Consolas" panose="020B0609020204030204" pitchFamily="49" charset="0"/>
              </a:rPr>
              <a:t> | date: 'd/M/y'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5" descr="date pipe">
            <a:extLst>
              <a:ext uri="{FF2B5EF4-FFF2-40B4-BE49-F238E27FC236}">
                <a16:creationId xmlns:a16="http://schemas.microsoft.com/office/drawing/2014/main" id="{C80D5AED-8272-40E9-B844-EAA7BABE82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98" t="18120" r="12229" b="13816"/>
          <a:stretch/>
        </p:blipFill>
        <p:spPr bwMode="auto">
          <a:xfrm>
            <a:off x="5326813" y="1652133"/>
            <a:ext cx="4465468" cy="4667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70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DecimalPipe</a:t>
            </a:r>
            <a:br>
              <a:rPr lang="en-IN" b="0" i="0" dirty="0">
                <a:solidFill>
                  <a:srgbClr val="333333"/>
                </a:solidFill>
                <a:effectLst/>
                <a:latin typeface="Raleway" pitchFamily="2" charset="0"/>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a:r>
              <a:rPr lang="en-US" b="0" i="0" dirty="0">
                <a:solidFill>
                  <a:srgbClr val="333333"/>
                </a:solidFill>
                <a:effectLst/>
                <a:latin typeface="Lato" panose="020F0502020204030203" pitchFamily="34" charset="0"/>
              </a:rPr>
              <a:t>This pipe is used for transformation of decimal numbers.</a:t>
            </a:r>
          </a:p>
          <a:p>
            <a:pPr algn="l"/>
            <a:r>
              <a:rPr lang="en-US" b="0" i="0" dirty="0">
                <a:solidFill>
                  <a:srgbClr val="333333"/>
                </a:solidFill>
                <a:effectLst/>
                <a:latin typeface="Lato" panose="020F0502020204030203" pitchFamily="34" charset="0"/>
              </a:rPr>
              <a:t>The first argument is a format string of the form ”{</a:t>
            </a:r>
            <a:r>
              <a:rPr lang="en-US" b="0" i="0" dirty="0" err="1">
                <a:solidFill>
                  <a:srgbClr val="333333"/>
                </a:solidFill>
                <a:effectLst/>
                <a:latin typeface="Lato" panose="020F0502020204030203" pitchFamily="34" charset="0"/>
              </a:rPr>
              <a:t>minIntegerDigits</a:t>
            </a:r>
            <a:r>
              <a:rPr lang="en-US" b="0" i="0" dirty="0">
                <a:solidFill>
                  <a:srgbClr val="333333"/>
                </a:solidFill>
                <a:effectLst/>
                <a:latin typeface="Lato" panose="020F0502020204030203" pitchFamily="34" charset="0"/>
              </a:rPr>
              <a:t>}. {</a:t>
            </a:r>
            <a:r>
              <a:rPr lang="en-US" b="0" i="0" dirty="0" err="1">
                <a:solidFill>
                  <a:srgbClr val="333333"/>
                </a:solidFill>
                <a:effectLst/>
                <a:latin typeface="Lato" panose="020F0502020204030203" pitchFamily="34" charset="0"/>
              </a:rPr>
              <a:t>minFractionDigits</a:t>
            </a:r>
            <a:r>
              <a:rPr lang="en-US" b="0" i="0" dirty="0">
                <a:solidFill>
                  <a:srgbClr val="333333"/>
                </a:solidFill>
                <a:effectLst/>
                <a:latin typeface="Lato" panose="020F0502020204030203" pitchFamily="34" charset="0"/>
              </a:rPr>
              <a:t>}-{</a:t>
            </a:r>
            <a:r>
              <a:rPr lang="en-US" b="0" i="0" dirty="0" err="1">
                <a:solidFill>
                  <a:srgbClr val="333333"/>
                </a:solidFill>
                <a:effectLst/>
                <a:latin typeface="Lato" panose="020F0502020204030203" pitchFamily="34" charset="0"/>
              </a:rPr>
              <a:t>maxFractionDigits</a:t>
            </a:r>
            <a:r>
              <a:rPr lang="en-US" b="0" i="0" dirty="0">
                <a:solidFill>
                  <a:srgbClr val="333333"/>
                </a:solidFill>
                <a:effectLst/>
                <a:latin typeface="Lato" panose="020F0502020204030203" pitchFamily="34" charset="0"/>
              </a:rPr>
              <a:t>}”, like so:</a:t>
            </a:r>
          </a:p>
          <a:p>
            <a:pPr algn="l"/>
            <a:r>
              <a:rPr lang="en-US" b="0" i="0" dirty="0">
                <a:solidFill>
                  <a:srgbClr val="333333"/>
                </a:solidFill>
                <a:effectLst/>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B0550253-2C9B-4D02-9394-236A61A761A4}"/>
              </a:ext>
            </a:extLst>
          </p:cNvPr>
          <p:cNvSpPr>
            <a:spLocks noChangeArrowheads="1"/>
          </p:cNvSpPr>
          <p:nvPr/>
        </p:nvSpPr>
        <p:spPr bwMode="auto">
          <a:xfrm>
            <a:off x="1088994" y="3114862"/>
            <a:ext cx="4891596"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3.14159265 | number: '3.1-2'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1364ECF-F20B-464B-A0FD-3735278DC777}"/>
              </a:ext>
            </a:extLst>
          </p:cNvPr>
          <p:cNvSpPr>
            <a:spLocks noChangeArrowheads="1"/>
          </p:cNvSpPr>
          <p:nvPr/>
        </p:nvSpPr>
        <p:spPr bwMode="auto">
          <a:xfrm>
            <a:off x="1088994" y="3611933"/>
            <a:ext cx="3092389"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3.14159265 | number: '1.4-4'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100" name="Picture 4" descr="decimal pipe">
            <a:extLst>
              <a:ext uri="{FF2B5EF4-FFF2-40B4-BE49-F238E27FC236}">
                <a16:creationId xmlns:a16="http://schemas.microsoft.com/office/drawing/2014/main" id="{CADD7247-2867-41D1-9114-56276E8A81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60" t="25148" r="14272" b="19868"/>
          <a:stretch/>
        </p:blipFill>
        <p:spPr bwMode="auto">
          <a:xfrm>
            <a:off x="5844467" y="2840854"/>
            <a:ext cx="4332304" cy="291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59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JsonPipe</a:t>
            </a:r>
            <a:br>
              <a:rPr lang="en-IN" b="0" i="0" dirty="0">
                <a:solidFill>
                  <a:srgbClr val="333333"/>
                </a:solidFill>
                <a:effectLst/>
                <a:latin typeface="Raleway" pitchFamily="2" charset="0"/>
              </a:rPr>
            </a:br>
            <a:endParaRPr lang="en-US" dirty="0"/>
          </a:p>
        </p:txBody>
      </p:sp>
      <p:sp>
        <p:nvSpPr>
          <p:cNvPr id="9" name="Rectangle 4">
            <a:extLst>
              <a:ext uri="{FF2B5EF4-FFF2-40B4-BE49-F238E27FC236}">
                <a16:creationId xmlns:a16="http://schemas.microsoft.com/office/drawing/2014/main" id="{D3DC9139-02E8-4C69-911A-1C7FB38B1B76}"/>
              </a:ext>
            </a:extLst>
          </p:cNvPr>
          <p:cNvSpPr>
            <a:spLocks noChangeArrowheads="1"/>
          </p:cNvSpPr>
          <p:nvPr/>
        </p:nvSpPr>
        <p:spPr bwMode="auto">
          <a:xfrm>
            <a:off x="353565" y="1166112"/>
            <a:ext cx="824889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333333"/>
                </a:solidFill>
                <a:effectLst/>
                <a:latin typeface="Lato" panose="020F0502020204030203" pitchFamily="34" charset="0"/>
              </a:rPr>
              <a:t>This transforms a JavaScript object into a </a:t>
            </a:r>
            <a:r>
              <a:rPr kumimoji="0" lang="en-US" altLang="en-US" sz="800" b="1" i="0" u="none" strike="noStrike" cap="none" normalizeH="0" baseline="0" dirty="0">
                <a:ln>
                  <a:noFill/>
                </a:ln>
                <a:solidFill>
                  <a:schemeClr val="tx1"/>
                </a:solidFill>
                <a:effectLst/>
              </a:rPr>
              <a:t>JSON</a:t>
            </a:r>
            <a:r>
              <a:rPr kumimoji="0" lang="en-US" altLang="en-US" sz="1300" b="1" i="0" u="none" strike="noStrike" cap="none" normalizeH="0" baseline="0" dirty="0">
                <a:ln>
                  <a:noFill/>
                </a:ln>
                <a:solidFill>
                  <a:srgbClr val="333333"/>
                </a:solidFill>
                <a:effectLst/>
                <a:latin typeface="Lato" panose="020F0502020204030203" pitchFamily="34" charset="0"/>
              </a:rPr>
              <a:t> string, like so: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33333"/>
                </a:solidFill>
                <a:latin typeface="Lato" panose="020F0502020204030203" pitchFamily="34" charset="0"/>
              </a:rPr>
              <a:t>Example:</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BB2E08B8-093D-42E4-A16E-3D51FA163CA9}"/>
              </a:ext>
            </a:extLst>
          </p:cNvPr>
          <p:cNvSpPr>
            <a:spLocks noChangeArrowheads="1"/>
          </p:cNvSpPr>
          <p:nvPr/>
        </p:nvSpPr>
        <p:spPr bwMode="auto">
          <a:xfrm>
            <a:off x="488272" y="1900571"/>
            <a:ext cx="3000652"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jsonVal | json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7" name="Picture 7" descr="json pipe">
            <a:extLst>
              <a:ext uri="{FF2B5EF4-FFF2-40B4-BE49-F238E27FC236}">
                <a16:creationId xmlns:a16="http://schemas.microsoft.com/office/drawing/2014/main" id="{F84B9693-EC57-48BE-AF42-585D484EA6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04" t="24310" r="12816" b="18359"/>
          <a:stretch/>
        </p:blipFill>
        <p:spPr bwMode="auto">
          <a:xfrm>
            <a:off x="6096000" y="1658555"/>
            <a:ext cx="4509857" cy="303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8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0" i="0" dirty="0">
                <a:solidFill>
                  <a:srgbClr val="000000"/>
                </a:solidFill>
                <a:effectLst/>
                <a:latin typeface="-apple-system"/>
              </a:rPr>
              <a:t>Angular Pipes :</a:t>
            </a:r>
            <a:r>
              <a:rPr lang="en-IN" b="0" i="0" u="none" strike="noStrike" dirty="0" err="1">
                <a:solidFill>
                  <a:srgbClr val="000000"/>
                </a:solidFill>
                <a:effectLst/>
                <a:latin typeface="Raleway" pitchFamily="2" charset="0"/>
                <a:hlinkClick r:id="rId2"/>
              </a:rPr>
              <a:t>LowerCasePipe</a:t>
            </a:r>
            <a:br>
              <a:rPr lang="en-IN" b="0" i="0" dirty="0">
                <a:solidFill>
                  <a:srgbClr val="333333"/>
                </a:solidFill>
                <a:effectLst/>
                <a:latin typeface="Raleway" pitchFamily="2" charset="0"/>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51516" y="902310"/>
            <a:ext cx="7933936" cy="4121202"/>
          </a:xfrm>
        </p:spPr>
        <p:txBody>
          <a:bodyPr/>
          <a:lstStyle/>
          <a:p>
            <a:r>
              <a:rPr lang="en-US" b="0" i="0" dirty="0">
                <a:solidFill>
                  <a:srgbClr val="333333"/>
                </a:solidFill>
                <a:effectLst/>
                <a:latin typeface="Lato" panose="020F0502020204030203" pitchFamily="34" charset="0"/>
              </a:rPr>
              <a:t>This transforms a string to lowercase, like so:</a:t>
            </a:r>
          </a:p>
          <a:p>
            <a:r>
              <a:rPr lang="en-US" dirty="0">
                <a:solidFill>
                  <a:srgbClr val="333333"/>
                </a:solidFill>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B3B01D30-69AB-4482-888B-1D0B9DBC8433}"/>
              </a:ext>
            </a:extLst>
          </p:cNvPr>
          <p:cNvSpPr>
            <a:spLocks noChangeArrowheads="1"/>
          </p:cNvSpPr>
          <p:nvPr/>
        </p:nvSpPr>
        <p:spPr bwMode="auto">
          <a:xfrm>
            <a:off x="834501" y="1921669"/>
            <a:ext cx="2610035"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'ASIM' | lowercase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7" name="Picture 3" descr="lowercase pipe">
            <a:extLst>
              <a:ext uri="{FF2B5EF4-FFF2-40B4-BE49-F238E27FC236}">
                <a16:creationId xmlns:a16="http://schemas.microsoft.com/office/drawing/2014/main" id="{583B53A0-2F7B-4C6B-A0DA-7172BDF082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85" t="30066" r="12444" b="24194"/>
          <a:stretch/>
        </p:blipFill>
        <p:spPr bwMode="auto">
          <a:xfrm>
            <a:off x="5743852" y="1921669"/>
            <a:ext cx="4594686" cy="229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59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r>
              <a:rPr lang="en-US" sz="2400" b="0" i="0" dirty="0">
                <a:solidFill>
                  <a:srgbClr val="000000"/>
                </a:solidFill>
                <a:effectLst/>
                <a:latin typeface="-apple-system"/>
              </a:rPr>
              <a:t>Angular Pipes :</a:t>
            </a:r>
            <a:r>
              <a:rPr lang="en-IN" sz="2400" b="0" i="0" u="none" strike="noStrike" dirty="0" err="1">
                <a:solidFill>
                  <a:srgbClr val="000000"/>
                </a:solidFill>
                <a:effectLst/>
                <a:latin typeface="Raleway" pitchFamily="2" charset="0"/>
                <a:hlinkClick r:id="rId2"/>
              </a:rPr>
              <a:t>UpperCasePipe</a:t>
            </a:r>
            <a:br>
              <a:rPr lang="en-IN" sz="1200" b="0" i="0" dirty="0">
                <a:solidFill>
                  <a:srgbClr val="333333"/>
                </a:solidFill>
                <a:effectLst/>
                <a:latin typeface="Raleway" pitchFamily="2" charset="0"/>
              </a:rPr>
            </a:br>
            <a:endParaRPr lang="en-US" sz="1800"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3762552"/>
          </a:xfrm>
        </p:spPr>
        <p:txBody>
          <a:bodyPr/>
          <a:lstStyle/>
          <a:p>
            <a:r>
              <a:rPr lang="en-US" b="0" i="0" dirty="0">
                <a:solidFill>
                  <a:srgbClr val="333333"/>
                </a:solidFill>
                <a:effectLst/>
                <a:latin typeface="Lato" panose="020F0502020204030203" pitchFamily="34" charset="0"/>
              </a:rPr>
              <a:t>This transforms a string to uppercase, like so:</a:t>
            </a:r>
          </a:p>
          <a:p>
            <a:r>
              <a:rPr lang="en-US" dirty="0">
                <a:solidFill>
                  <a:srgbClr val="333333"/>
                </a:solidFill>
                <a:latin typeface="Lato" panose="020F0502020204030203" pitchFamily="34" charset="0"/>
              </a:rPr>
              <a:t>Example:</a:t>
            </a:r>
          </a:p>
          <a:p>
            <a:endParaRPr lang="en-IN" dirty="0"/>
          </a:p>
        </p:txBody>
      </p:sp>
      <p:sp>
        <p:nvSpPr>
          <p:cNvPr id="3" name="Rectangle 1">
            <a:extLst>
              <a:ext uri="{FF2B5EF4-FFF2-40B4-BE49-F238E27FC236}">
                <a16:creationId xmlns:a16="http://schemas.microsoft.com/office/drawing/2014/main" id="{366B5C9E-C28B-4362-A9B6-833F1960518D}"/>
              </a:ext>
            </a:extLst>
          </p:cNvPr>
          <p:cNvSpPr>
            <a:spLocks noChangeArrowheads="1"/>
          </p:cNvSpPr>
          <p:nvPr/>
        </p:nvSpPr>
        <p:spPr bwMode="auto">
          <a:xfrm>
            <a:off x="726724" y="2977538"/>
            <a:ext cx="2350002"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rPr>
              <a:t>{{ ‘Sarita' | uppercase }}</a:t>
            </a:r>
            <a:r>
              <a:rPr kumimoji="0" lang="en-US" altLang="en-US" sz="1000" b="0" i="0" u="none" strike="noStrike" cap="none" normalizeH="0" baseline="0" dirty="0">
                <a:ln>
                  <a:noFill/>
                </a:ln>
                <a:solidFill>
                  <a:srgbClr val="999999"/>
                </a:solidFill>
                <a:effectLst/>
                <a:latin typeface="Consolas" panose="020B0609020204030204" pitchFamily="49" charset="0"/>
              </a:rPr>
              <a:t>&lt;/</a:t>
            </a:r>
            <a:r>
              <a:rPr kumimoji="0" lang="en-US" altLang="en-US" sz="1000" b="0" i="0" u="none" strike="noStrike" cap="none" normalizeH="0" baseline="0" dirty="0">
                <a:ln>
                  <a:noFill/>
                </a:ln>
                <a:solidFill>
                  <a:srgbClr val="990055"/>
                </a:solidFill>
                <a:effectLst/>
                <a:latin typeface="Consolas" panose="020B0609020204030204" pitchFamily="49" charset="0"/>
              </a:rPr>
              <a:t>p</a:t>
            </a:r>
            <a:r>
              <a:rPr kumimoji="0" lang="en-US" altLang="en-US" sz="1000" b="0" i="0" u="none" strike="noStrike" cap="none" normalizeH="0" baseline="0" dirty="0">
                <a:ln>
                  <a:noFill/>
                </a:ln>
                <a:solidFill>
                  <a:srgbClr val="999999"/>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A0AE6AD-05FB-4764-A7E2-50C3197BD4BA}"/>
              </a:ext>
            </a:extLst>
          </p:cNvPr>
          <p:cNvSpPr>
            <a:spLocks noChangeArrowheads="1"/>
          </p:cNvSpPr>
          <p:nvPr/>
        </p:nvSpPr>
        <p:spPr bwMode="auto">
          <a:xfrm>
            <a:off x="752112" y="2419671"/>
            <a:ext cx="4943383" cy="31413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1000" b="0" i="0" u="none" strike="noStrike" cap="none" normalizeH="0" baseline="0">
                <a:ln>
                  <a:noFill/>
                </a:ln>
                <a:solidFill>
                  <a:srgbClr val="000000"/>
                </a:solidFill>
                <a:effectLst/>
                <a:latin typeface="Consolas" panose="020B0609020204030204" pitchFamily="49" charset="0"/>
              </a:rPr>
              <a:t>{{ 'asim' | uppercase }}</a:t>
            </a:r>
            <a:r>
              <a:rPr kumimoji="0" lang="en-US" altLang="en-US" sz="1000" b="0" i="0" u="none" strike="noStrike" cap="none" normalizeH="0" baseline="0">
                <a:ln>
                  <a:noFill/>
                </a:ln>
                <a:solidFill>
                  <a:srgbClr val="999999"/>
                </a:solidFill>
                <a:effectLst/>
                <a:latin typeface="Consolas" panose="020B0609020204030204" pitchFamily="49" charset="0"/>
              </a:rPr>
              <a:t>&lt;/</a:t>
            </a:r>
            <a:r>
              <a:rPr kumimoji="0" lang="en-US" altLang="en-US" sz="1000" b="0" i="0" u="none" strike="noStrike" cap="none" normalizeH="0" baseline="0">
                <a:ln>
                  <a:noFill/>
                </a:ln>
                <a:solidFill>
                  <a:srgbClr val="990055"/>
                </a:solidFill>
                <a:effectLst/>
                <a:latin typeface="Consolas" panose="020B0609020204030204" pitchFamily="49" charset="0"/>
              </a:rPr>
              <a:t>p</a:t>
            </a:r>
            <a:r>
              <a:rPr kumimoji="0" lang="en-US" altLang="en-US" sz="1000" b="0" i="0" u="none" strike="noStrike" cap="none" normalizeH="0" baseline="0">
                <a:ln>
                  <a:noFill/>
                </a:ln>
                <a:solidFill>
                  <a:srgbClr val="999999"/>
                </a:solidFill>
                <a:effectLst/>
                <a:latin typeface="Consolas" panose="020B060902020403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72" name="Picture 4" descr="uppercase pipe">
            <a:extLst>
              <a:ext uri="{FF2B5EF4-FFF2-40B4-BE49-F238E27FC236}">
                <a16:creationId xmlns:a16="http://schemas.microsoft.com/office/drawing/2014/main" id="{4176798D-CC39-47B1-9E22-3B73080E7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8" t="30882" r="12524" b="26699"/>
          <a:stretch/>
        </p:blipFill>
        <p:spPr bwMode="auto">
          <a:xfrm>
            <a:off x="5326602" y="2419671"/>
            <a:ext cx="4554244" cy="193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032834"/>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370</TotalTime>
  <Words>821</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-apple-system</vt:lpstr>
      <vt:lpstr>Arial</vt:lpstr>
      <vt:lpstr>Calibri</vt:lpstr>
      <vt:lpstr>Calibri Light</vt:lpstr>
      <vt:lpstr>Consolas</vt:lpstr>
      <vt:lpstr>inherit</vt:lpstr>
      <vt:lpstr>Lato</vt:lpstr>
      <vt:lpstr>Menlo</vt:lpstr>
      <vt:lpstr>Raleway</vt:lpstr>
      <vt:lpstr>Segoe UI</vt:lpstr>
      <vt:lpstr>Trebuchet MS</vt:lpstr>
      <vt:lpstr>Verdana</vt:lpstr>
      <vt:lpstr>2018</vt:lpstr>
      <vt:lpstr>Pipe in angular 2</vt:lpstr>
      <vt:lpstr>Angular Pipes :</vt:lpstr>
      <vt:lpstr>Angular Pipes :</vt:lpstr>
      <vt:lpstr>Angular Pipes :Currency Pipe</vt:lpstr>
      <vt:lpstr>Angular Pipes :DatePipe </vt:lpstr>
      <vt:lpstr>Angular Pipes :DecimalPipe </vt:lpstr>
      <vt:lpstr>Angular Pipes :JsonPipe </vt:lpstr>
      <vt:lpstr>Angular Pipes :LowerCasePipe </vt:lpstr>
      <vt:lpstr>Angular Pipes :UpperCasePipe </vt:lpstr>
      <vt:lpstr>Angular Pipes :PercentPipe</vt:lpstr>
      <vt:lpstr>Angular Pipes :SlicePipe</vt:lpstr>
      <vt:lpstr>Angular Pipes :AsyncPipe</vt:lpstr>
      <vt:lpstr>Angular Pipes :Chaining Pipe</vt:lpstr>
      <vt:lpstr>Custom Pipe in Angular: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15</cp:revision>
  <dcterms:created xsi:type="dcterms:W3CDTF">2019-03-07T07:10:25Z</dcterms:created>
  <dcterms:modified xsi:type="dcterms:W3CDTF">2022-06-06T05:04:28Z</dcterms:modified>
</cp:coreProperties>
</file>