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3" r:id="rId6"/>
    <p:sldId id="264" r:id="rId7"/>
    <p:sldId id="266"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7/7/2022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7/7/2022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0" i="0" dirty="0">
                <a:effectLst/>
                <a:latin typeface="-apple-system"/>
              </a:rPr>
              <a:t>Angular Routing</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effectLst/>
                <a:latin typeface="-apple-system"/>
              </a:rPr>
              <a:t>What is Routing?</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lnSpcReduction="10000"/>
          </a:bodyPr>
          <a:lstStyle/>
          <a:p>
            <a:r>
              <a:rPr lang="en-US" b="0" i="0" dirty="0">
                <a:solidFill>
                  <a:srgbClr val="000000"/>
                </a:solidFill>
                <a:effectLst/>
                <a:latin typeface="-apple-system"/>
              </a:rPr>
              <a:t>Routing allows you to move from one part of the application to another part or one View to another View.</a:t>
            </a:r>
          </a:p>
          <a:p>
            <a:pPr algn="l" fontAlgn="base"/>
            <a:r>
              <a:rPr lang="en-US" b="1" i="0" dirty="0">
                <a:effectLst/>
                <a:latin typeface="-apple-system"/>
              </a:rPr>
              <a:t>The Angular Router Module</a:t>
            </a:r>
          </a:p>
          <a:p>
            <a:pPr algn="l" fontAlgn="base"/>
            <a:r>
              <a:rPr lang="en-US" b="0" i="0" dirty="0">
                <a:solidFill>
                  <a:srgbClr val="000000"/>
                </a:solidFill>
                <a:effectLst/>
                <a:latin typeface="-apple-system"/>
              </a:rPr>
              <a:t>The Router is a separate module in Angular. It is in its own library package, </a:t>
            </a:r>
            <a:r>
              <a:rPr lang="en-US" b="0" i="1" dirty="0">
                <a:solidFill>
                  <a:srgbClr val="000000"/>
                </a:solidFill>
                <a:effectLst/>
                <a:latin typeface="-apple-system"/>
              </a:rPr>
              <a:t>@angular/router</a:t>
            </a:r>
            <a:r>
              <a:rPr lang="en-US" b="0" i="0" dirty="0">
                <a:solidFill>
                  <a:srgbClr val="000000"/>
                </a:solidFill>
                <a:effectLst/>
                <a:latin typeface="-apple-system"/>
              </a:rPr>
              <a:t>. The Router Module provides the necessary service providers and directives for navigating through application views.</a:t>
            </a:r>
          </a:p>
          <a:p>
            <a:pPr algn="l" fontAlgn="base"/>
            <a:r>
              <a:rPr lang="en-US" b="0" i="0" dirty="0">
                <a:solidFill>
                  <a:srgbClr val="000000"/>
                </a:solidFill>
                <a:effectLst/>
                <a:latin typeface="-apple-system"/>
              </a:rPr>
              <a:t>Using Angular Router you can</a:t>
            </a:r>
          </a:p>
          <a:p>
            <a:pPr algn="l" fontAlgn="base">
              <a:buFont typeface="Arial" panose="020B0604020202020204" pitchFamily="34" charset="0"/>
              <a:buChar char="•"/>
            </a:pPr>
            <a:r>
              <a:rPr lang="en-US" b="0" i="0" dirty="0">
                <a:solidFill>
                  <a:srgbClr val="000000"/>
                </a:solidFill>
                <a:effectLst/>
                <a:latin typeface="-apple-system"/>
              </a:rPr>
              <a:t>Navigate to a specific view by typing a URL in the address bar</a:t>
            </a:r>
          </a:p>
          <a:p>
            <a:pPr algn="l" fontAlgn="base">
              <a:buFont typeface="Arial" panose="020B0604020202020204" pitchFamily="34" charset="0"/>
              <a:buChar char="•"/>
            </a:pPr>
            <a:r>
              <a:rPr lang="en-US" b="0" i="0" dirty="0">
                <a:solidFill>
                  <a:srgbClr val="000000"/>
                </a:solidFill>
                <a:effectLst/>
                <a:latin typeface="-apple-system"/>
              </a:rPr>
              <a:t>Pass optional parameters to the View</a:t>
            </a:r>
          </a:p>
          <a:p>
            <a:pPr algn="l" fontAlgn="base">
              <a:buFont typeface="Arial" panose="020B0604020202020204" pitchFamily="34" charset="0"/>
              <a:buChar char="•"/>
            </a:pPr>
            <a:r>
              <a:rPr lang="en-US" b="0" i="0" dirty="0">
                <a:solidFill>
                  <a:srgbClr val="000000"/>
                </a:solidFill>
                <a:effectLst/>
                <a:latin typeface="-apple-system"/>
              </a:rPr>
              <a:t>Bind the clickable elements to the View and load the view when the user performs application tasks</a:t>
            </a:r>
          </a:p>
          <a:p>
            <a:pPr algn="l" fontAlgn="base">
              <a:buFont typeface="Arial" panose="020B0604020202020204" pitchFamily="34" charset="0"/>
              <a:buChar char="•"/>
            </a:pPr>
            <a:r>
              <a:rPr lang="en-US" b="0" i="0" dirty="0">
                <a:solidFill>
                  <a:srgbClr val="000000"/>
                </a:solidFill>
                <a:effectLst/>
                <a:latin typeface="-apple-system"/>
              </a:rPr>
              <a:t>Handles back and forward buttons of the browser</a:t>
            </a:r>
          </a:p>
          <a:p>
            <a:pPr algn="l" fontAlgn="base">
              <a:buFont typeface="Arial" panose="020B0604020202020204" pitchFamily="34" charset="0"/>
              <a:buChar char="•"/>
            </a:pPr>
            <a:r>
              <a:rPr lang="en-US" b="0" i="0" dirty="0">
                <a:solidFill>
                  <a:srgbClr val="000000"/>
                </a:solidFill>
                <a:effectLst/>
                <a:latin typeface="-apple-system"/>
              </a:rPr>
              <a:t>Allows you to dynamically load the view</a:t>
            </a:r>
          </a:p>
          <a:p>
            <a:pPr algn="l" fontAlgn="base">
              <a:buFont typeface="Arial" panose="020B0604020202020204" pitchFamily="34" charset="0"/>
              <a:buChar char="•"/>
            </a:pPr>
            <a:r>
              <a:rPr lang="en-US" b="0" i="0" dirty="0">
                <a:solidFill>
                  <a:srgbClr val="000000"/>
                </a:solidFill>
                <a:effectLst/>
                <a:latin typeface="-apple-system"/>
              </a:rPr>
              <a:t>Protect the routes from unauthorized users using Guards</a:t>
            </a:r>
          </a:p>
          <a:p>
            <a:endParaRPr lang="en-US" dirty="0"/>
          </a:p>
        </p:txBody>
      </p:sp>
    </p:spTree>
    <p:extLst>
      <p:ext uri="{BB962C8B-B14F-4D97-AF65-F5344CB8AC3E}">
        <p14:creationId xmlns:p14="http://schemas.microsoft.com/office/powerpoint/2010/main" val="133019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415709" y="0"/>
            <a:ext cx="9438716" cy="797605"/>
          </a:xfrm>
        </p:spPr>
        <p:txBody>
          <a:bodyPr/>
          <a:lstStyle/>
          <a:p>
            <a:pPr algn="l" fontAlgn="base"/>
            <a:r>
              <a:rPr lang="en-US" b="1" i="0" dirty="0">
                <a:effectLst/>
                <a:latin typeface="-apple-system"/>
              </a:rPr>
              <a:t>Components of Angular Router Module</a:t>
            </a:r>
          </a:p>
        </p:txBody>
      </p:sp>
      <p:sp>
        <p:nvSpPr>
          <p:cNvPr id="5" name="Rectangle 2">
            <a:extLst>
              <a:ext uri="{FF2B5EF4-FFF2-40B4-BE49-F238E27FC236}">
                <a16:creationId xmlns:a16="http://schemas.microsoft.com/office/drawing/2014/main" id="{AC5FB7AF-931F-4B88-A505-AAB20F31848C}"/>
              </a:ext>
            </a:extLst>
          </p:cNvPr>
          <p:cNvSpPr>
            <a:spLocks noChangeArrowheads="1"/>
          </p:cNvSpPr>
          <p:nvPr/>
        </p:nvSpPr>
        <p:spPr bwMode="auto">
          <a:xfrm>
            <a:off x="587405" y="634256"/>
            <a:ext cx="11017190" cy="615553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Angular Router is an object that enables navigation from one component to the next component as users perform application tasks like clicking on menus links, buttons or clicking on back/forward button on the browser. We can access the router object and use its methods like navigate() or </a:t>
            </a:r>
            <a:r>
              <a:rPr kumimoji="0" lang="en-US" altLang="en-US" sz="2000" b="0" i="0" u="none" strike="noStrike" cap="none" normalizeH="0" baseline="0" dirty="0" err="1">
                <a:ln>
                  <a:noFill/>
                </a:ln>
                <a:solidFill>
                  <a:srgbClr val="000000"/>
                </a:solidFill>
                <a:effectLst/>
                <a:latin typeface="-apple-system"/>
              </a:rPr>
              <a:t>navigateByUrl</a:t>
            </a:r>
            <a:r>
              <a:rPr kumimoji="0" lang="en-US" altLang="en-US" sz="2000" b="0" i="0" u="none" strike="noStrike" cap="none" normalizeH="0" baseline="0" dirty="0">
                <a:ln>
                  <a:noFill/>
                </a:ln>
                <a:solidFill>
                  <a:srgbClr val="000000"/>
                </a:solidFill>
                <a:effectLst/>
                <a:latin typeface="-apple-system"/>
              </a:rPr>
              <a:t>(), to navigate to a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 tells the Angular Router which view to display when a user clicks a link or pastes a URL into the browser address bar. Every Route consists of a path and a component it is mapped to. The Router object parses and builds the final URL using the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Routes is an array of Route objects our application supports</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RouterOutlet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outerOutlet</a:t>
            </a:r>
            <a:r>
              <a:rPr kumimoji="0" lang="en-US" altLang="en-US" sz="2000" b="0" i="0" u="none" strike="noStrike" cap="none" normalizeH="0" baseline="0" dirty="0">
                <a:ln>
                  <a:noFill/>
                </a:ln>
                <a:solidFill>
                  <a:srgbClr val="000000"/>
                </a:solidFill>
                <a:effectLst/>
                <a:latin typeface="-apple-system"/>
              </a:rPr>
              <a:t> is a directive (&lt;router-outlet&gt;) that serves as a placeholder, where the Router should display the view</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RouterLink</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is a directive that binds the HTML element to a Route. Clicking on the HTML element, which is bound to a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will result in navigation to the Route. 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may contain parameters to be passed to the route’s component.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8892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345454" y="356674"/>
            <a:ext cx="11039452" cy="50533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RouterLinkActive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pple-system"/>
              </a:rPr>
              <a:t>RouterLinkActive</a:t>
            </a:r>
            <a:r>
              <a:rPr kumimoji="0" lang="en-US" altLang="en-US" sz="2400" b="0" i="0" u="none" strike="noStrike" cap="none" normalizeH="0" baseline="0" dirty="0">
                <a:ln>
                  <a:noFill/>
                </a:ln>
                <a:solidFill>
                  <a:srgbClr val="000000"/>
                </a:solidFill>
                <a:effectLst/>
                <a:latin typeface="-apple-system"/>
              </a:rPr>
              <a:t> is a directive for adding or removing classes from an HTML element that is bound to a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Using this directive, we can toggle CSS classes for active </a:t>
            </a:r>
            <a:r>
              <a:rPr kumimoji="0" lang="en-US" altLang="en-US" sz="2400" b="0" i="0" u="none" strike="noStrike" cap="none" normalizeH="0" baseline="0" dirty="0" err="1">
                <a:ln>
                  <a:noFill/>
                </a:ln>
                <a:solidFill>
                  <a:srgbClr val="000000"/>
                </a:solidFill>
                <a:effectLst/>
                <a:latin typeface="-apple-system"/>
              </a:rPr>
              <a:t>RouterLinks</a:t>
            </a:r>
            <a:r>
              <a:rPr kumimoji="0" lang="en-US" altLang="en-US" sz="2400" b="0" i="0" u="none" strike="noStrike" cap="none" normalizeH="0" baseline="0" dirty="0">
                <a:ln>
                  <a:noFill/>
                </a:ln>
                <a:solidFill>
                  <a:srgbClr val="000000"/>
                </a:solidFill>
                <a:effectLst/>
                <a:latin typeface="-apple-system"/>
              </a:rPr>
              <a:t> based on the current </a:t>
            </a:r>
            <a:r>
              <a:rPr kumimoji="0" lang="en-US" altLang="en-US" sz="2400" b="0" i="0" u="none" strike="noStrike" cap="none" normalizeH="0" baseline="0" dirty="0" err="1">
                <a:ln>
                  <a:noFill/>
                </a:ln>
                <a:solidFill>
                  <a:srgbClr val="000000"/>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ActivatedRoute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ActivatedRoute</a:t>
            </a:r>
            <a:r>
              <a:rPr kumimoji="0" lang="en-US" altLang="en-US" sz="2400" b="0" i="0" u="none" strike="noStrike" cap="none" normalizeH="0" baseline="0" dirty="0">
                <a:ln>
                  <a:noFill/>
                </a:ln>
                <a:solidFill>
                  <a:srgbClr val="000000"/>
                </a:solidFill>
                <a:effectLst/>
                <a:latin typeface="-apple-system"/>
              </a:rPr>
              <a:t> is an object that represents the currently activated route associated with the loaded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endParaRPr lang="en-US" dirty="0"/>
          </a:p>
        </p:txBody>
      </p:sp>
      <p:sp>
        <p:nvSpPr>
          <p:cNvPr id="5" name="Rectangle 1">
            <a:extLst>
              <a:ext uri="{FF2B5EF4-FFF2-40B4-BE49-F238E27FC236}">
                <a16:creationId xmlns:a16="http://schemas.microsoft.com/office/drawing/2014/main" id="{5AC636EB-0FD5-47B6-82F3-F9B2177D5337}"/>
              </a:ext>
            </a:extLst>
          </p:cNvPr>
          <p:cNvSpPr>
            <a:spLocks noChangeArrowheads="1"/>
          </p:cNvSpPr>
          <p:nvPr/>
        </p:nvSpPr>
        <p:spPr bwMode="auto">
          <a:xfrm>
            <a:off x="417251" y="3024559"/>
            <a:ext cx="1059106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current state of the router including a tree of the currently activated routes together with convenience methods for traversing the route tree.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RouteLink</a:t>
            </a:r>
            <a:r>
              <a:rPr kumimoji="0" lang="en-US" altLang="en-US" sz="2400" b="1" i="0" u="none" strike="noStrike" cap="none" normalizeH="0" baseline="0" dirty="0">
                <a:ln>
                  <a:noFill/>
                </a:ln>
                <a:solidFill>
                  <a:schemeClr val="tx1"/>
                </a:solidFill>
                <a:effectLst/>
                <a:latin typeface="-apple-system"/>
              </a:rPr>
              <a:t> Parameters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Parameters or arguments to the Route. It is an array which you can bind to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directive or pass it as an argument to the </a:t>
            </a:r>
            <a:r>
              <a:rPr kumimoji="0" lang="en-US" altLang="en-US" sz="2400" b="0" i="0" u="none" strike="noStrike" cap="none" normalizeH="0" baseline="0" dirty="0" err="1">
                <a:ln>
                  <a:noFill/>
                </a:ln>
                <a:solidFill>
                  <a:srgbClr val="000000"/>
                </a:solidFill>
                <a:effectLst/>
                <a:latin typeface="-apple-system"/>
              </a:rPr>
              <a:t>Router.navigate</a:t>
            </a:r>
            <a:r>
              <a:rPr kumimoji="0" lang="en-US" altLang="en-US" sz="2400" b="0" i="0" u="none" strike="noStrike" cap="none" normalizeH="0" baseline="0" dirty="0">
                <a:ln>
                  <a:noFill/>
                </a:ln>
                <a:solidFill>
                  <a:srgbClr val="000000"/>
                </a:solidFill>
                <a:effectLst/>
                <a:latin typeface="-apple-system"/>
              </a:rPr>
              <a:t> method.</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9076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US" b="1" i="0" dirty="0">
                <a:effectLst/>
                <a:latin typeface="-apple-system"/>
              </a:rPr>
              <a:t>How to configure Angular Router?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algn="l" fontAlgn="base"/>
            <a:r>
              <a:rPr lang="en-US" b="0" i="0" dirty="0">
                <a:solidFill>
                  <a:srgbClr val="000000"/>
                </a:solidFill>
                <a:effectLst/>
                <a:latin typeface="-apple-system"/>
              </a:rPr>
              <a:t>To Configure the Router in Angular, you need to follow these steps</a:t>
            </a:r>
          </a:p>
          <a:p>
            <a:pPr algn="l" fontAlgn="base">
              <a:buFont typeface="Arial" panose="020B0604020202020204" pitchFamily="34" charset="0"/>
              <a:buChar char="•"/>
            </a:pPr>
            <a:r>
              <a:rPr lang="en-US" b="0" i="0" dirty="0">
                <a:solidFill>
                  <a:srgbClr val="000000"/>
                </a:solidFill>
                <a:effectLst/>
                <a:latin typeface="-apple-system"/>
              </a:rPr>
              <a:t>Set the &lt;base </a:t>
            </a:r>
            <a:r>
              <a:rPr lang="en-US" b="0" i="0" dirty="0" err="1">
                <a:solidFill>
                  <a:srgbClr val="000000"/>
                </a:solidFill>
                <a:effectLst/>
                <a:latin typeface="-apple-system"/>
              </a:rPr>
              <a:t>href</a:t>
            </a:r>
            <a:r>
              <a:rPr lang="en-US" b="0" i="0" dirty="0">
                <a:solidFill>
                  <a:srgbClr val="000000"/>
                </a:solidFill>
                <a:effectLst/>
                <a:latin typeface="-apple-system"/>
              </a:rPr>
              <a:t>&gt;</a:t>
            </a:r>
          </a:p>
          <a:p>
            <a:pPr algn="l" fontAlgn="base">
              <a:buFont typeface="Arial" panose="020B0604020202020204" pitchFamily="34" charset="0"/>
              <a:buChar char="•"/>
            </a:pPr>
            <a:r>
              <a:rPr lang="en-US" b="0" i="0" dirty="0">
                <a:solidFill>
                  <a:srgbClr val="000000"/>
                </a:solidFill>
                <a:effectLst/>
                <a:latin typeface="-apple-system"/>
              </a:rPr>
              <a:t>Define routes for the view</a:t>
            </a:r>
          </a:p>
          <a:p>
            <a:pPr algn="l" fontAlgn="base">
              <a:buFont typeface="Arial" panose="020B0604020202020204" pitchFamily="34" charset="0"/>
              <a:buChar char="•"/>
            </a:pPr>
            <a:r>
              <a:rPr lang="en-US" b="0" i="0" dirty="0">
                <a:solidFill>
                  <a:srgbClr val="000000"/>
                </a:solidFill>
                <a:effectLst/>
                <a:latin typeface="-apple-system"/>
              </a:rPr>
              <a:t>Register the Router Service with Routes</a:t>
            </a:r>
          </a:p>
          <a:p>
            <a:pPr algn="l" fontAlgn="base">
              <a:buFont typeface="Arial" panose="020B0604020202020204" pitchFamily="34" charset="0"/>
              <a:buChar char="•"/>
            </a:pPr>
            <a:r>
              <a:rPr lang="en-US" b="0" i="0" dirty="0">
                <a:solidFill>
                  <a:srgbClr val="000000"/>
                </a:solidFill>
                <a:effectLst/>
                <a:latin typeface="-apple-system"/>
              </a:rPr>
              <a:t>Map HTML Element actions to Route</a:t>
            </a:r>
          </a:p>
          <a:p>
            <a:pPr algn="l" fontAlgn="base">
              <a:buFont typeface="Arial" panose="020B0604020202020204" pitchFamily="34" charset="0"/>
              <a:buChar char="•"/>
            </a:pPr>
            <a:r>
              <a:rPr lang="en-US" b="0" i="0" dirty="0">
                <a:solidFill>
                  <a:srgbClr val="000000"/>
                </a:solidFill>
                <a:effectLst/>
                <a:latin typeface="-apple-system"/>
              </a:rPr>
              <a:t>Choose where you want to display the view</a:t>
            </a:r>
          </a:p>
          <a:p>
            <a:endParaRPr lang="en-US" dirty="0"/>
          </a:p>
        </p:txBody>
      </p:sp>
    </p:spTree>
    <p:extLst>
      <p:ext uri="{BB962C8B-B14F-4D97-AF65-F5344CB8AC3E}">
        <p14:creationId xmlns:p14="http://schemas.microsoft.com/office/powerpoint/2010/main" val="29110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a:xfrm>
            <a:off x="477852" y="0"/>
            <a:ext cx="9438716" cy="797605"/>
          </a:xfrm>
        </p:spPr>
        <p:txBody>
          <a:bodyPr/>
          <a:lstStyle/>
          <a:p>
            <a:r>
              <a:rPr lang="en-US" dirty="0"/>
              <a:t>Route configuration:</a:t>
            </a:r>
            <a:endParaRPr lang="en-IN" dirty="0"/>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a:xfrm>
            <a:off x="477852" y="562449"/>
            <a:ext cx="11039452" cy="5053380"/>
          </a:xfrm>
        </p:spPr>
        <p:txBody>
          <a:bodyPr/>
          <a:lstStyle/>
          <a:p>
            <a:pPr algn="l" fontAlgn="base"/>
            <a:r>
              <a:rPr lang="en-IN" b="0" i="0" dirty="0">
                <a:solidFill>
                  <a:srgbClr val="008080"/>
                </a:solidFill>
                <a:effectLst/>
                <a:latin typeface="inherit"/>
              </a:rPr>
              <a:t>export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err="1">
                <a:solidFill>
                  <a:srgbClr val="000000"/>
                </a:solidFill>
                <a:effectLst/>
                <a:latin typeface="inherit"/>
              </a:rPr>
              <a:t>appRoutes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Routes</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redirectTo</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pathMatch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'full'</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6FE0"/>
              </a:solidFill>
              <a:effectLst/>
              <a:latin typeface="inherit"/>
            </a:endParaRPr>
          </a:p>
          <a:p>
            <a:pPr algn="l" fontAlgn="base"/>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HomeComponent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'contact'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ContactComponent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'product'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ProductComponent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PageNotFoundComponent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r>
              <a:rPr lang="en-IN" b="1" i="0" dirty="0">
                <a:effectLst/>
                <a:latin typeface="-apple-system"/>
              </a:rPr>
              <a:t>Default Route</a:t>
            </a:r>
          </a:p>
          <a:p>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path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redirectTo</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'home'</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pathMatch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'full'</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endParaRPr lang="en-IN" dirty="0"/>
          </a:p>
        </p:txBody>
      </p:sp>
      <p:sp>
        <p:nvSpPr>
          <p:cNvPr id="11" name="TextBox 10">
            <a:extLst>
              <a:ext uri="{FF2B5EF4-FFF2-40B4-BE49-F238E27FC236}">
                <a16:creationId xmlns:a16="http://schemas.microsoft.com/office/drawing/2014/main" id="{9C2DA6BB-B435-426C-98A0-A92492E5861C}"/>
              </a:ext>
            </a:extLst>
          </p:cNvPr>
          <p:cNvSpPr txBox="1"/>
          <p:nvPr/>
        </p:nvSpPr>
        <p:spPr>
          <a:xfrm>
            <a:off x="747942" y="4700950"/>
            <a:ext cx="10606597" cy="1569660"/>
          </a:xfrm>
          <a:prstGeom prst="rect">
            <a:avLst/>
          </a:prstGeom>
          <a:noFill/>
        </p:spPr>
        <p:txBody>
          <a:bodyPr wrap="square">
            <a:spAutoFit/>
          </a:bodyPr>
          <a:lstStyle/>
          <a:p>
            <a:r>
              <a:rPr lang="en-US" sz="2400" b="0" i="0" dirty="0">
                <a:solidFill>
                  <a:srgbClr val="000000"/>
                </a:solidFill>
                <a:effectLst/>
                <a:latin typeface="-apple-system"/>
              </a:rPr>
              <a:t>The path is empty, indicates the default route. The default route is redirected to the home path using the </a:t>
            </a:r>
            <a:r>
              <a:rPr lang="en-US" sz="2400" b="0" i="0" dirty="0" err="1">
                <a:solidFill>
                  <a:srgbClr val="000000"/>
                </a:solidFill>
                <a:effectLst/>
                <a:latin typeface="-apple-system"/>
              </a:rPr>
              <a:t>RedirectTo</a:t>
            </a:r>
            <a:r>
              <a:rPr lang="en-US" sz="2400" b="0" i="0" dirty="0">
                <a:solidFill>
                  <a:srgbClr val="000000"/>
                </a:solidFill>
                <a:effectLst/>
                <a:latin typeface="-apple-system"/>
              </a:rPr>
              <a:t> argument. This route means that, when you navigate to the root of your application /, you are redirected to the home path (/home), which in turn displays the </a:t>
            </a:r>
            <a:r>
              <a:rPr lang="en-US" sz="2400" b="0" i="0" dirty="0" err="1">
                <a:solidFill>
                  <a:srgbClr val="000000"/>
                </a:solidFill>
                <a:effectLst/>
                <a:latin typeface="-apple-system"/>
              </a:rPr>
              <a:t>HomeComponent</a:t>
            </a:r>
            <a:r>
              <a:rPr lang="en-US" sz="2400" b="0" i="0" dirty="0">
                <a:solidFill>
                  <a:srgbClr val="000000"/>
                </a:solidFill>
                <a:effectLst/>
                <a:latin typeface="-apple-system"/>
              </a:rPr>
              <a:t>.</a:t>
            </a:r>
            <a:endParaRPr lang="en-IN" sz="2400" dirty="0"/>
          </a:p>
        </p:txBody>
      </p:sp>
    </p:spTree>
    <p:extLst>
      <p:ext uri="{BB962C8B-B14F-4D97-AF65-F5344CB8AC3E}">
        <p14:creationId xmlns:p14="http://schemas.microsoft.com/office/powerpoint/2010/main" val="334578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7875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489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145</TotalTime>
  <Words>639</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Calibri</vt:lpstr>
      <vt:lpstr>Calibri Light</vt:lpstr>
      <vt:lpstr>inherit</vt:lpstr>
      <vt:lpstr>Segoe UI</vt:lpstr>
      <vt:lpstr>Trebuchet MS</vt:lpstr>
      <vt:lpstr>Verdana</vt:lpstr>
      <vt:lpstr>2018</vt:lpstr>
      <vt:lpstr>Angular Routing</vt:lpstr>
      <vt:lpstr>What is Routing?</vt:lpstr>
      <vt:lpstr>Components of Angular Router Module</vt:lpstr>
      <vt:lpstr>PowerPoint Presentation</vt:lpstr>
      <vt:lpstr>How to configure Angular Router?</vt:lpstr>
      <vt:lpstr>Route configuration: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9</cp:revision>
  <dcterms:created xsi:type="dcterms:W3CDTF">2019-03-07T07:10:25Z</dcterms:created>
  <dcterms:modified xsi:type="dcterms:W3CDTF">2022-07-07T09:52:25Z</dcterms:modified>
</cp:coreProperties>
</file>