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2" r:id="rId7"/>
    <p:sldId id="264" r:id="rId8"/>
    <p:sldId id="263"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4/1/2022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4/1/2022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tektutorialshub.com/angular/angular-httpcli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ktutorialshub.com/angular/angular-dependency-inj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ngular/angular-providers/" TargetMode="External"/><Relationship Id="rId2" Type="http://schemas.openxmlformats.org/officeDocument/2006/relationships/hyperlink" Target="https://angular.io/api/common/http/HttpInterceptor" TargetMode="External"/><Relationship Id="rId1" Type="http://schemas.openxmlformats.org/officeDocument/2006/relationships/slideLayout" Target="../slideLayouts/slideLayout2.xml"/><Relationship Id="rId4" Type="http://schemas.openxmlformats.org/officeDocument/2006/relationships/hyperlink" Target="https://angular.io/api/common/http/HttpRequest"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api/common/http/HttpHandl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earnrxjs.io/learn-rxjs/operators/utility/do" TargetMode="External"/><Relationship Id="rId2" Type="http://schemas.openxmlformats.org/officeDocument/2006/relationships/hyperlink" Target="https://www.learnrxjs.io/learn-rxjs/operators/transformation/map" TargetMode="External"/><Relationship Id="rId1" Type="http://schemas.openxmlformats.org/officeDocument/2006/relationships/slideLayout" Target="../slideLayouts/slideLayout2.xml"/><Relationship Id="rId5" Type="http://schemas.openxmlformats.org/officeDocument/2006/relationships/hyperlink" Target="https://www.learnrxjs.io/learn-rxjs/operators/error_handling/retry" TargetMode="External"/><Relationship Id="rId4" Type="http://schemas.openxmlformats.org/officeDocument/2006/relationships/hyperlink" Target="https://www.learnrxjs.io/learn-rxjs/operators/error_handling/c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pPr algn="l" fontAlgn="base"/>
            <a:r>
              <a:rPr lang="en-IN" b="0" i="0" dirty="0">
                <a:effectLst/>
                <a:latin typeface="-apple-system"/>
              </a:rPr>
              <a:t>HTTP Interceptors in Angular</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endParaRPr lang="en-US" b="1" i="0" dirty="0">
              <a:effectLst/>
              <a:latin typeface="-apple-system"/>
            </a:endParaRPr>
          </a:p>
        </p:txBody>
      </p:sp>
      <p:sp>
        <p:nvSpPr>
          <p:cNvPr id="5" name="Content Placeholder 4">
            <a:extLst>
              <a:ext uri="{FF2B5EF4-FFF2-40B4-BE49-F238E27FC236}">
                <a16:creationId xmlns:a16="http://schemas.microsoft.com/office/drawing/2014/main" id="{B0CBB88A-8601-4F70-B2C8-D5FF2B01D98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7166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Interceptors:</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b="0" i="0" dirty="0">
                <a:solidFill>
                  <a:srgbClr val="000000"/>
                </a:solidFill>
                <a:effectLst/>
                <a:latin typeface="-apple-system"/>
              </a:rPr>
              <a:t>The Angular HTTP Interceptor is introduced along with the new </a:t>
            </a:r>
            <a:r>
              <a:rPr lang="en-US" b="0" i="0" u="none" strike="noStrike" dirty="0" err="1">
                <a:effectLst/>
                <a:latin typeface="-apple-system"/>
                <a:hlinkClick r:id="rId2"/>
              </a:rPr>
              <a:t>HTTPClientModule</a:t>
            </a:r>
            <a:r>
              <a:rPr lang="en-US" b="0" i="0" dirty="0">
                <a:solidFill>
                  <a:srgbClr val="000000"/>
                </a:solidFill>
                <a:effectLst/>
                <a:latin typeface="-apple-system"/>
              </a:rPr>
              <a:t>. The Interceptor helps us to modify the HTTP Request by intercepting it before the Request is sent to the back end. The Interceptor can be useful for adding custom headers to the outgoing request, logging the incoming response, etc.</a:t>
            </a:r>
            <a:endParaRPr lang="en-US" dirty="0"/>
          </a:p>
        </p:txBody>
      </p:sp>
    </p:spTree>
    <p:extLst>
      <p:ext uri="{BB962C8B-B14F-4D97-AF65-F5344CB8AC3E}">
        <p14:creationId xmlns:p14="http://schemas.microsoft.com/office/powerpoint/2010/main" val="22907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What is angular Http interceptor</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95904" y="969246"/>
            <a:ext cx="11039452" cy="5053380"/>
          </a:xfrm>
        </p:spPr>
        <p:txBody>
          <a:bodyPr/>
          <a:lstStyle/>
          <a:p>
            <a:pPr algn="l" fontAlgn="base"/>
            <a:r>
              <a:rPr lang="en-US" b="0" i="0" dirty="0">
                <a:solidFill>
                  <a:srgbClr val="000000"/>
                </a:solidFill>
                <a:effectLst/>
                <a:latin typeface="-apple-system"/>
              </a:rPr>
              <a:t>The Angular HTTP interceptors sit between our application and the backend. When the application makes a request, the interceptor catches the request before it is sent to the backend. By Intercepting requests, we will get access to request headers and the body. This enables us to transform the request before sending it to the Server. </a:t>
            </a:r>
          </a:p>
          <a:p>
            <a:pPr algn="l" fontAlgn="base"/>
            <a:r>
              <a:rPr lang="en-US" b="0" i="0" dirty="0">
                <a:solidFill>
                  <a:srgbClr val="000000"/>
                </a:solidFill>
                <a:effectLst/>
                <a:latin typeface="-apple-system"/>
              </a:rPr>
              <a:t>When the response arrives from the back end the Interceptors can transform it before passing it to our application.</a:t>
            </a:r>
          </a:p>
          <a:p>
            <a:r>
              <a:rPr lang="en-US" b="0" i="0" dirty="0">
                <a:solidFill>
                  <a:srgbClr val="000000"/>
                </a:solidFill>
                <a:effectLst/>
                <a:latin typeface="-apple-system"/>
              </a:rPr>
              <a:t>One of the main benefits of the Http Interceptors is to add the Authorization Header to every request. We could do this manually, but that is a lot of work and error-prone. Another benefit is to catch the errors generated by the request and log them.</a:t>
            </a:r>
            <a:endParaRPr lang="en-IN" dirty="0"/>
          </a:p>
        </p:txBody>
      </p:sp>
    </p:spTree>
    <p:extLst>
      <p:ext uri="{BB962C8B-B14F-4D97-AF65-F5344CB8AC3E}">
        <p14:creationId xmlns:p14="http://schemas.microsoft.com/office/powerpoint/2010/main" val="298539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US" b="1" i="0" dirty="0">
                <a:effectLst/>
                <a:latin typeface="-apple-system"/>
              </a:rPr>
              <a:t>How to Create Http Interceptor</a:t>
            </a:r>
          </a:p>
        </p:txBody>
      </p:sp>
      <p:sp>
        <p:nvSpPr>
          <p:cNvPr id="5" name="Rectangle 2">
            <a:extLst>
              <a:ext uri="{FF2B5EF4-FFF2-40B4-BE49-F238E27FC236}">
                <a16:creationId xmlns:a16="http://schemas.microsoft.com/office/drawing/2014/main" id="{B12916DC-3B81-4201-B800-C3014FFCD962}"/>
              </a:ext>
            </a:extLst>
          </p:cNvPr>
          <p:cNvSpPr>
            <a:spLocks noChangeArrowheads="1"/>
          </p:cNvSpPr>
          <p:nvPr/>
        </p:nvSpPr>
        <p:spPr bwMode="auto">
          <a:xfrm>
            <a:off x="532659" y="1086604"/>
            <a:ext cx="9863091" cy="73866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To Implement the Interceptor, you need to create an </a:t>
            </a:r>
            <a:r>
              <a:rPr kumimoji="0" lang="en-US" altLang="en-US" sz="2400" b="0" i="0" u="none" strike="noStrike" cap="none" normalizeH="0" baseline="0" dirty="0">
                <a:ln>
                  <a:noFill/>
                </a:ln>
                <a:solidFill>
                  <a:schemeClr val="tx1"/>
                </a:solidFill>
                <a:effectLst/>
                <a:latin typeface="-apple-system"/>
                <a:hlinkClick r:id="rId2"/>
              </a:rPr>
              <a:t>injectable service</a:t>
            </a:r>
            <a:r>
              <a:rPr kumimoji="0" lang="en-US" altLang="en-US" sz="2400" b="0" i="0" u="none" strike="noStrike" cap="none" normalizeH="0" baseline="0" dirty="0">
                <a:ln>
                  <a:noFill/>
                </a:ln>
                <a:solidFill>
                  <a:srgbClr val="000000"/>
                </a:solidFill>
                <a:effectLst/>
                <a:latin typeface="-apple-system"/>
              </a:rPr>
              <a:t>, which implements the </a:t>
            </a:r>
            <a:r>
              <a:rPr kumimoji="0" lang="en-US" altLang="en-US" sz="2400" b="0" i="0" u="none" strike="noStrike" cap="none" normalizeH="0" baseline="0" dirty="0" err="1">
                <a:ln>
                  <a:noFill/>
                </a:ln>
                <a:solidFill>
                  <a:srgbClr val="000000"/>
                </a:solidFill>
                <a:effectLst/>
                <a:latin typeface="-apple-system"/>
              </a:rPr>
              <a:t>HttpInterceptorinterface</a:t>
            </a:r>
            <a:r>
              <a:rPr kumimoji="0" lang="en-US" altLang="en-US" sz="2400" b="0" i="0" u="none" strike="noStrike" cap="none" normalizeH="0" baseline="0" dirty="0">
                <a:ln>
                  <a:noFill/>
                </a:ln>
                <a:solidFill>
                  <a:srgbClr val="000000"/>
                </a:solidFill>
                <a:effectLst/>
                <a:latin typeface="-apple-system"/>
              </a:rPr>
              <a:t>.</a:t>
            </a:r>
            <a:r>
              <a:rPr kumimoji="0" lang="en-US" altLang="en-US" sz="24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29260C86-8841-494D-B785-17FABC253FE1}"/>
              </a:ext>
            </a:extLst>
          </p:cNvPr>
          <p:cNvSpPr txBox="1"/>
          <p:nvPr/>
        </p:nvSpPr>
        <p:spPr>
          <a:xfrm>
            <a:off x="1180731" y="2099543"/>
            <a:ext cx="7552677" cy="646331"/>
          </a:xfrm>
          <a:prstGeom prst="rect">
            <a:avLst/>
          </a:prstGeom>
          <a:noFill/>
        </p:spPr>
        <p:txBody>
          <a:bodyPr wrap="square">
            <a:spAutoFit/>
          </a:bodyPr>
          <a:lstStyle/>
          <a:p>
            <a:pPr algn="l" fontAlgn="base"/>
            <a:r>
              <a:rPr lang="en-IN" b="0" i="0" dirty="0">
                <a:solidFill>
                  <a:srgbClr val="333333"/>
                </a:solidFill>
                <a:effectLst/>
                <a:latin typeface="inherit"/>
              </a:rPr>
              <a:t>@</a:t>
            </a:r>
            <a:r>
              <a:rPr lang="en-IN" b="0" i="0" dirty="0">
                <a:solidFill>
                  <a:srgbClr val="008080"/>
                </a:solidFill>
                <a:effectLst/>
                <a:latin typeface="inherit"/>
              </a:rPr>
              <a:t>Injectable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8080"/>
                </a:solidFill>
                <a:effectLst/>
                <a:latin typeface="inherit"/>
              </a:rPr>
              <a:t>export</a:t>
            </a:r>
            <a:r>
              <a:rPr lang="en-IN" b="0" i="0" dirty="0">
                <a:solidFill>
                  <a:srgbClr val="006FE0"/>
                </a:solidFill>
                <a:effectLst/>
                <a:latin typeface="inherit"/>
              </a:rPr>
              <a:t> </a:t>
            </a:r>
            <a:r>
              <a:rPr lang="en-IN" b="1" i="0" dirty="0">
                <a:solidFill>
                  <a:srgbClr val="800080"/>
                </a:solidFill>
                <a:effectLst/>
                <a:latin typeface="inherit"/>
              </a:rPr>
              <a:t>class</a:t>
            </a:r>
            <a:r>
              <a:rPr lang="en-IN" b="0" i="0" dirty="0">
                <a:solidFill>
                  <a:srgbClr val="006FE0"/>
                </a:solidFill>
                <a:effectLst/>
                <a:latin typeface="inherit"/>
              </a:rPr>
              <a:t> </a:t>
            </a:r>
            <a:r>
              <a:rPr lang="en-IN" b="0" i="0" dirty="0" err="1">
                <a:solidFill>
                  <a:srgbClr val="008080"/>
                </a:solidFill>
                <a:effectLst/>
                <a:latin typeface="inherit"/>
              </a:rPr>
              <a:t>AppHttpInterceptor</a:t>
            </a:r>
            <a:r>
              <a:rPr lang="en-IN" b="0" i="0" dirty="0">
                <a:solidFill>
                  <a:srgbClr val="006FE0"/>
                </a:solidFill>
                <a:effectLst/>
                <a:latin typeface="inherit"/>
              </a:rPr>
              <a:t> </a:t>
            </a:r>
            <a:r>
              <a:rPr lang="en-IN" b="0" i="0" dirty="0">
                <a:solidFill>
                  <a:srgbClr val="008080"/>
                </a:solidFill>
                <a:effectLst/>
                <a:latin typeface="inherit"/>
              </a:rPr>
              <a:t>implements</a:t>
            </a:r>
            <a:r>
              <a:rPr lang="en-IN" b="0" i="0" dirty="0">
                <a:solidFill>
                  <a:srgbClr val="006FE0"/>
                </a:solidFill>
                <a:effectLst/>
                <a:latin typeface="inherit"/>
              </a:rPr>
              <a:t> </a:t>
            </a:r>
            <a:r>
              <a:rPr lang="en-IN" b="0" i="0" dirty="0" err="1">
                <a:solidFill>
                  <a:srgbClr val="008080"/>
                </a:solidFill>
                <a:effectLst/>
                <a:latin typeface="inherit"/>
              </a:rPr>
              <a:t>HttpInterceptor</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0000"/>
                </a:solidFill>
                <a:effectLst/>
                <a:latin typeface="Verdana" panose="020B0604030504040204" pitchFamily="34" charset="0"/>
              </a:rPr>
              <a:t> </a:t>
            </a:r>
          </a:p>
        </p:txBody>
      </p:sp>
      <p:sp>
        <p:nvSpPr>
          <p:cNvPr id="9" name="TextBox 8">
            <a:extLst>
              <a:ext uri="{FF2B5EF4-FFF2-40B4-BE49-F238E27FC236}">
                <a16:creationId xmlns:a16="http://schemas.microsoft.com/office/drawing/2014/main" id="{AC835114-81BD-4AAD-B060-45DFA5EA95F8}"/>
              </a:ext>
            </a:extLst>
          </p:cNvPr>
          <p:cNvSpPr txBox="1"/>
          <p:nvPr/>
        </p:nvSpPr>
        <p:spPr>
          <a:xfrm>
            <a:off x="1351625" y="2745874"/>
            <a:ext cx="6094520" cy="2031325"/>
          </a:xfrm>
          <a:prstGeom prst="rect">
            <a:avLst/>
          </a:prstGeom>
          <a:noFill/>
        </p:spPr>
        <p:txBody>
          <a:bodyPr wrap="square">
            <a:spAutoFit/>
          </a:bodyPr>
          <a:lstStyle/>
          <a:p>
            <a:pPr algn="l" fontAlgn="base"/>
            <a:r>
              <a:rPr lang="en-US" b="0" i="0" dirty="0">
                <a:solidFill>
                  <a:srgbClr val="008080"/>
                </a:solidFill>
                <a:effectLst/>
                <a:latin typeface="inherit"/>
              </a:rPr>
              <a:t>intercept</a:t>
            </a:r>
            <a:r>
              <a:rPr lang="en-US" b="0" i="0" dirty="0">
                <a:solidFill>
                  <a:srgbClr val="333333"/>
                </a:solidFill>
                <a:effectLst/>
                <a:latin typeface="inherit"/>
              </a:rPr>
              <a:t>(</a:t>
            </a:r>
            <a:r>
              <a:rPr lang="en-US" b="0" i="0" dirty="0">
                <a:solidFill>
                  <a:srgbClr val="000000"/>
                </a:solidFill>
                <a:effectLst/>
                <a:latin typeface="inherit"/>
              </a:rPr>
              <a:t>req</a:t>
            </a:r>
            <a:r>
              <a:rPr lang="en-US" b="0" i="0" dirty="0">
                <a:solidFill>
                  <a:srgbClr val="333333"/>
                </a:solidFill>
                <a:effectLst/>
                <a:latin typeface="inherit"/>
              </a:rPr>
              <a:t>:</a:t>
            </a:r>
            <a:r>
              <a:rPr lang="en-US" b="0" i="0" dirty="0">
                <a:solidFill>
                  <a:srgbClr val="006FE0"/>
                </a:solidFill>
                <a:effectLst/>
                <a:latin typeface="inherit"/>
              </a:rPr>
              <a:t> </a:t>
            </a:r>
            <a:r>
              <a:rPr lang="en-US" b="0" i="0" dirty="0" err="1">
                <a:solidFill>
                  <a:srgbClr val="000000"/>
                </a:solidFill>
                <a:effectLst/>
                <a:latin typeface="inherit"/>
              </a:rPr>
              <a:t>HttpRequest</a:t>
            </a:r>
            <a:r>
              <a:rPr lang="en-US" b="0" i="0" dirty="0">
                <a:solidFill>
                  <a:srgbClr val="006FE0"/>
                </a:solidFill>
                <a:effectLst/>
                <a:latin typeface="inherit"/>
              </a:rPr>
              <a:t>&lt;</a:t>
            </a:r>
            <a:r>
              <a:rPr lang="en-US" b="0" i="0" dirty="0">
                <a:solidFill>
                  <a:srgbClr val="000000"/>
                </a:solidFill>
                <a:effectLst/>
                <a:latin typeface="inherit"/>
              </a:rPr>
              <a:t>any</a:t>
            </a:r>
            <a:r>
              <a:rPr lang="en-US" b="0" i="0" dirty="0">
                <a:solidFill>
                  <a:srgbClr val="006FE0"/>
                </a:solidFill>
                <a:effectLst/>
                <a:latin typeface="inherit"/>
              </a:rPr>
              <a:t>&gt;</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0000"/>
                </a:solidFill>
                <a:effectLst/>
                <a:latin typeface="inherit"/>
              </a:rPr>
              <a:t>next</a:t>
            </a:r>
            <a:r>
              <a:rPr lang="en-US" b="0" i="0" dirty="0">
                <a:solidFill>
                  <a:srgbClr val="333333"/>
                </a:solidFill>
                <a:effectLst/>
                <a:latin typeface="inherit"/>
              </a:rPr>
              <a:t>:</a:t>
            </a:r>
            <a:r>
              <a:rPr lang="en-US" b="0" i="0" dirty="0">
                <a:solidFill>
                  <a:srgbClr val="006FE0"/>
                </a:solidFill>
                <a:effectLst/>
                <a:latin typeface="inherit"/>
              </a:rPr>
              <a:t> </a:t>
            </a:r>
            <a:r>
              <a:rPr lang="en-US" b="0" i="0" dirty="0" err="1">
                <a:solidFill>
                  <a:srgbClr val="000000"/>
                </a:solidFill>
                <a:effectLst/>
                <a:latin typeface="inherit"/>
              </a:rPr>
              <a:t>HttpHandler</a:t>
            </a:r>
            <a:r>
              <a:rPr lang="en-US" b="0" i="0" dirty="0">
                <a:solidFill>
                  <a:srgbClr val="333333"/>
                </a:solidFill>
                <a:effectLst/>
                <a:latin typeface="inherit"/>
              </a:rPr>
              <a:t>):</a:t>
            </a:r>
            <a:r>
              <a:rPr lang="en-US" b="0" i="0" dirty="0">
                <a:solidFill>
                  <a:srgbClr val="006FE0"/>
                </a:solidFill>
                <a:effectLst/>
                <a:latin typeface="inherit"/>
              </a:rPr>
              <a:t> </a:t>
            </a:r>
            <a:r>
              <a:rPr lang="en-US" b="0" i="0" dirty="0">
                <a:solidFill>
                  <a:srgbClr val="008080"/>
                </a:solidFill>
                <a:effectLst/>
                <a:latin typeface="inherit"/>
              </a:rPr>
              <a:t>Observable</a:t>
            </a:r>
            <a:r>
              <a:rPr lang="en-US" b="0" i="0" dirty="0">
                <a:solidFill>
                  <a:srgbClr val="006FE0"/>
                </a:solidFill>
                <a:effectLst/>
                <a:latin typeface="inherit"/>
              </a:rPr>
              <a:t>&lt;</a:t>
            </a:r>
            <a:r>
              <a:rPr lang="en-US" b="0" i="0" dirty="0" err="1">
                <a:solidFill>
                  <a:srgbClr val="008080"/>
                </a:solidFill>
                <a:effectLst/>
                <a:latin typeface="inherit"/>
              </a:rPr>
              <a:t>HttpEvent</a:t>
            </a:r>
            <a:r>
              <a:rPr lang="en-US" b="0" i="0" dirty="0">
                <a:solidFill>
                  <a:srgbClr val="006FE0"/>
                </a:solidFill>
                <a:effectLst/>
                <a:latin typeface="inherit"/>
              </a:rPr>
              <a:t>&lt;</a:t>
            </a:r>
            <a:r>
              <a:rPr lang="en-US" b="0" i="0" dirty="0">
                <a:solidFill>
                  <a:srgbClr val="008080"/>
                </a:solidFill>
                <a:effectLst/>
                <a:latin typeface="inherit"/>
              </a:rPr>
              <a:t>any</a:t>
            </a:r>
            <a:r>
              <a:rPr lang="en-US" b="0" i="0" dirty="0">
                <a:solidFill>
                  <a:srgbClr val="006FE0"/>
                </a:solidFill>
                <a:effectLst/>
                <a:latin typeface="inherit"/>
              </a:rPr>
              <a:t>&gt;&gt; </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0" i="1" dirty="0">
                <a:solidFill>
                  <a:srgbClr val="999999"/>
                </a:solidFill>
                <a:effectLst/>
                <a:latin typeface="inherit"/>
              </a:rPr>
              <a:t>//do whatever you want with the </a:t>
            </a:r>
            <a:r>
              <a:rPr lang="en-US" b="0" i="1" dirty="0" err="1">
                <a:solidFill>
                  <a:srgbClr val="999999"/>
                </a:solidFill>
                <a:effectLst/>
                <a:latin typeface="inherit"/>
              </a:rPr>
              <a:t>HttpRequest</a:t>
            </a:r>
            <a:endParaRPr lang="en-US" b="0" i="0" dirty="0">
              <a:solidFill>
                <a:srgbClr val="000000"/>
              </a:solidFill>
              <a:effectLst/>
              <a:latin typeface="Verdana" panose="020B0604030504040204" pitchFamily="34" charset="0"/>
            </a:endParaRPr>
          </a:p>
          <a:p>
            <a:pPr algn="l" fontAlgn="base"/>
            <a:r>
              <a:rPr lang="en-US" b="0" i="0" dirty="0">
                <a:solidFill>
                  <a:srgbClr val="006FE0"/>
                </a:solidFill>
                <a:effectLst/>
                <a:latin typeface="inherit"/>
              </a:rPr>
              <a:t>    </a:t>
            </a:r>
            <a:r>
              <a:rPr lang="en-US" b="1" i="0" dirty="0">
                <a:solidFill>
                  <a:srgbClr val="000000"/>
                </a:solidFill>
                <a:effectLst/>
                <a:latin typeface="inherit"/>
              </a:rPr>
              <a:t>return</a:t>
            </a:r>
            <a:r>
              <a:rPr lang="en-US" b="0" i="0" dirty="0">
                <a:solidFill>
                  <a:srgbClr val="006FE0"/>
                </a:solidFill>
                <a:effectLst/>
                <a:latin typeface="inherit"/>
              </a:rPr>
              <a:t> </a:t>
            </a:r>
            <a:r>
              <a:rPr lang="en-US" b="0" i="0" dirty="0" err="1">
                <a:solidFill>
                  <a:srgbClr val="000000"/>
                </a:solidFill>
                <a:effectLst/>
                <a:latin typeface="inherit"/>
              </a:rPr>
              <a:t>next</a:t>
            </a:r>
            <a:r>
              <a:rPr lang="en-US" b="0" i="0" dirty="0" err="1">
                <a:solidFill>
                  <a:srgbClr val="333333"/>
                </a:solidFill>
                <a:effectLst/>
                <a:latin typeface="inherit"/>
              </a:rPr>
              <a:t>.</a:t>
            </a:r>
            <a:r>
              <a:rPr lang="en-US" b="0" i="0" dirty="0" err="1">
                <a:solidFill>
                  <a:srgbClr val="008080"/>
                </a:solidFill>
                <a:effectLst/>
                <a:latin typeface="inherit"/>
              </a:rPr>
              <a:t>handle</a:t>
            </a:r>
            <a:r>
              <a:rPr lang="en-US" b="0" i="0" dirty="0">
                <a:solidFill>
                  <a:srgbClr val="333333"/>
                </a:solidFill>
                <a:effectLst/>
                <a:latin typeface="inherit"/>
              </a:rPr>
              <a:t>(</a:t>
            </a:r>
            <a:r>
              <a:rPr lang="en-US" b="0" i="0" dirty="0">
                <a:solidFill>
                  <a:srgbClr val="000000"/>
                </a:solidFill>
                <a:effectLst/>
                <a:latin typeface="inherit"/>
              </a:rPr>
              <a:t>req</a:t>
            </a:r>
            <a:r>
              <a:rPr lang="en-US" b="0" i="0" dirty="0">
                <a:solidFill>
                  <a:srgbClr val="333333"/>
                </a:solidFill>
                <a:effectLst/>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333333"/>
                </a:solidFill>
                <a:effectLst/>
                <a:latin typeface="inherit"/>
              </a:rPr>
              <a:t>}</a:t>
            </a:r>
          </a:p>
          <a:p>
            <a:pPr algn="l" fontAlgn="base"/>
            <a:r>
              <a:rPr lang="en-US" dirty="0">
                <a:solidFill>
                  <a:srgbClr val="333333"/>
                </a:solidFill>
                <a:latin typeface="inherit"/>
              </a:rPr>
              <a:t>}</a:t>
            </a:r>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 </a:t>
            </a:r>
          </a:p>
        </p:txBody>
      </p:sp>
      <p:sp>
        <p:nvSpPr>
          <p:cNvPr id="10" name="Rectangle 3">
            <a:extLst>
              <a:ext uri="{FF2B5EF4-FFF2-40B4-BE49-F238E27FC236}">
                <a16:creationId xmlns:a16="http://schemas.microsoft.com/office/drawing/2014/main" id="{72D140BA-2E10-4D2C-943A-ED47B9B375D4}"/>
              </a:ext>
            </a:extLst>
          </p:cNvPr>
          <p:cNvSpPr>
            <a:spLocks noChangeArrowheads="1"/>
          </p:cNvSpPr>
          <p:nvPr/>
        </p:nvSpPr>
        <p:spPr bwMode="auto">
          <a:xfrm>
            <a:off x="1056443" y="4413967"/>
            <a:ext cx="10636310"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pple-system"/>
              </a:rPr>
              <a:t>This class is then provided in the Root Module using the HTTP_INTERCEPTORS token:</a:t>
            </a:r>
            <a:r>
              <a:rPr kumimoji="0" lang="en-US" altLang="en-US" sz="2400" b="0" i="0" u="none" strike="noStrike" cap="none" normalizeH="0" baseline="0" dirty="0">
                <a:ln>
                  <a:noFill/>
                </a:ln>
                <a:solidFill>
                  <a:schemeClr val="tx1"/>
                </a:solidFill>
                <a:effectLst/>
              </a:rPr>
              <a:t> </a:t>
            </a:r>
          </a:p>
        </p:txBody>
      </p:sp>
      <p:sp>
        <p:nvSpPr>
          <p:cNvPr id="12" name="TextBox 11">
            <a:extLst>
              <a:ext uri="{FF2B5EF4-FFF2-40B4-BE49-F238E27FC236}">
                <a16:creationId xmlns:a16="http://schemas.microsoft.com/office/drawing/2014/main" id="{4433F679-82C8-42D1-9CEC-1BB06BDBB2F2}"/>
              </a:ext>
            </a:extLst>
          </p:cNvPr>
          <p:cNvSpPr txBox="1"/>
          <p:nvPr/>
        </p:nvSpPr>
        <p:spPr>
          <a:xfrm>
            <a:off x="1909809" y="4870167"/>
            <a:ext cx="6094520" cy="2031325"/>
          </a:xfrm>
          <a:prstGeom prst="rect">
            <a:avLst/>
          </a:prstGeom>
          <a:noFill/>
        </p:spPr>
        <p:txBody>
          <a:bodyPr wrap="square">
            <a:spAutoFit/>
          </a:bodyPr>
          <a:lstStyle/>
          <a:p>
            <a:pPr algn="l" fontAlgn="base"/>
            <a:r>
              <a:rPr lang="en-IN" b="0" i="0" dirty="0">
                <a:solidFill>
                  <a:srgbClr val="000000"/>
                </a:solidFill>
                <a:effectLst/>
                <a:latin typeface="inherit"/>
              </a:rPr>
              <a:t>providers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provide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HTTP_INTERCEPTORS</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useClass</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AppHttpInterceptor</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multi</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800080"/>
                </a:solidFill>
                <a:effectLst/>
                <a:latin typeface="inherit"/>
              </a:rPr>
              <a:t>true</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6739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r>
              <a:rPr lang="en-IN" b="1" i="0" dirty="0" err="1">
                <a:effectLst/>
                <a:latin typeface="-apple-system"/>
              </a:rPr>
              <a:t>HttpInterceptor</a:t>
            </a:r>
            <a:r>
              <a:rPr lang="en-IN" b="1" i="0" dirty="0">
                <a:effectLst/>
                <a:latin typeface="-apple-system"/>
              </a:rPr>
              <a:t> Interface</a:t>
            </a:r>
          </a:p>
        </p:txBody>
      </p:sp>
      <p:sp>
        <p:nvSpPr>
          <p:cNvPr id="7" name="TextBox 6">
            <a:extLst>
              <a:ext uri="{FF2B5EF4-FFF2-40B4-BE49-F238E27FC236}">
                <a16:creationId xmlns:a16="http://schemas.microsoft.com/office/drawing/2014/main" id="{1374F22E-1728-41E9-8C9D-938B39A825DE}"/>
              </a:ext>
            </a:extLst>
          </p:cNvPr>
          <p:cNvSpPr txBox="1"/>
          <p:nvPr/>
        </p:nvSpPr>
        <p:spPr>
          <a:xfrm>
            <a:off x="739065" y="1330729"/>
            <a:ext cx="9053215" cy="1569660"/>
          </a:xfrm>
          <a:prstGeom prst="rect">
            <a:avLst/>
          </a:prstGeom>
          <a:noFill/>
        </p:spPr>
        <p:txBody>
          <a:bodyPr wrap="square">
            <a:spAutoFit/>
          </a:bodyPr>
          <a:lstStyle/>
          <a:p>
            <a:pPr algn="l" fontAlgn="base"/>
            <a:r>
              <a:rPr lang="en-US" sz="2400" b="0" i="0" dirty="0">
                <a:solidFill>
                  <a:srgbClr val="000000"/>
                </a:solidFill>
                <a:effectLst/>
                <a:latin typeface="-apple-system"/>
              </a:rPr>
              <a:t>At the heart of the Interceptor, logic is the </a:t>
            </a:r>
            <a:r>
              <a:rPr lang="en-US" sz="2400" b="0" i="0" u="none" strike="noStrike" dirty="0" err="1">
                <a:solidFill>
                  <a:srgbClr val="000000"/>
                </a:solidFill>
                <a:effectLst/>
                <a:latin typeface="-apple-system"/>
                <a:hlinkClick r:id="rId2"/>
              </a:rPr>
              <a:t>HttpInterceptor</a:t>
            </a:r>
            <a:r>
              <a:rPr lang="en-US" sz="2400" b="0" i="0" u="none" strike="noStrike" dirty="0">
                <a:solidFill>
                  <a:srgbClr val="000000"/>
                </a:solidFill>
                <a:effectLst/>
                <a:latin typeface="-apple-system"/>
                <a:hlinkClick r:id="rId2"/>
              </a:rPr>
              <a:t> Interface</a:t>
            </a:r>
            <a:r>
              <a:rPr lang="en-US" sz="2400" b="0" i="0" dirty="0">
                <a:solidFill>
                  <a:srgbClr val="000000"/>
                </a:solidFill>
                <a:effectLst/>
                <a:latin typeface="-apple-system"/>
              </a:rPr>
              <a:t>. we must Implement it in our Interceptor Service.</a:t>
            </a:r>
          </a:p>
          <a:p>
            <a:pPr algn="l" fontAlgn="base"/>
            <a:r>
              <a:rPr lang="en-US" sz="2400" b="0" i="0" dirty="0">
                <a:solidFill>
                  <a:srgbClr val="000000"/>
                </a:solidFill>
                <a:effectLst/>
                <a:latin typeface="-apple-system"/>
              </a:rPr>
              <a:t>The interface contains a single method Intercept with the following signature</a:t>
            </a:r>
          </a:p>
        </p:txBody>
      </p:sp>
      <p:sp>
        <p:nvSpPr>
          <p:cNvPr id="9" name="TextBox 8">
            <a:extLst>
              <a:ext uri="{FF2B5EF4-FFF2-40B4-BE49-F238E27FC236}">
                <a16:creationId xmlns:a16="http://schemas.microsoft.com/office/drawing/2014/main" id="{1FC99571-4E34-4076-B0F1-1F2683ECDD66}"/>
              </a:ext>
            </a:extLst>
          </p:cNvPr>
          <p:cNvSpPr txBox="1"/>
          <p:nvPr/>
        </p:nvSpPr>
        <p:spPr>
          <a:xfrm>
            <a:off x="887767" y="3108054"/>
            <a:ext cx="10697592" cy="369332"/>
          </a:xfrm>
          <a:prstGeom prst="rect">
            <a:avLst/>
          </a:prstGeom>
          <a:noFill/>
        </p:spPr>
        <p:txBody>
          <a:bodyPr wrap="square">
            <a:spAutoFit/>
          </a:bodyPr>
          <a:lstStyle/>
          <a:p>
            <a:r>
              <a:rPr lang="en-US" b="0" i="0" dirty="0">
                <a:solidFill>
                  <a:srgbClr val="008080"/>
                </a:solidFill>
                <a:effectLst/>
                <a:latin typeface="Verdana" panose="020B0604030504040204" pitchFamily="34" charset="0"/>
              </a:rPr>
              <a:t>intercept</a:t>
            </a:r>
            <a:r>
              <a:rPr lang="en-US" b="0" i="0" dirty="0">
                <a:solidFill>
                  <a:srgbClr val="333333"/>
                </a:solidFill>
                <a:effectLst/>
                <a:latin typeface="Verdana" panose="020B0604030504040204" pitchFamily="34" charset="0"/>
              </a:rPr>
              <a:t>(</a:t>
            </a:r>
            <a:r>
              <a:rPr lang="en-US" b="0" i="0" dirty="0">
                <a:solidFill>
                  <a:srgbClr val="000000"/>
                </a:solidFill>
                <a:effectLst/>
                <a:latin typeface="Verdana" panose="020B0604030504040204" pitchFamily="34" charset="0"/>
              </a:rPr>
              <a:t>req</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HttpRequest</a:t>
            </a:r>
            <a:r>
              <a:rPr lang="en-US" b="0" i="0" dirty="0">
                <a:solidFill>
                  <a:srgbClr val="006FE0"/>
                </a:solidFill>
                <a:effectLst/>
                <a:latin typeface="Verdana" panose="020B0604030504040204" pitchFamily="34" charset="0"/>
              </a:rPr>
              <a:t>&lt;</a:t>
            </a:r>
            <a:r>
              <a:rPr lang="en-US" b="0" i="0" dirty="0">
                <a:solidFill>
                  <a:srgbClr val="000000"/>
                </a:solidFill>
                <a:effectLst/>
                <a:latin typeface="Verdana" panose="020B0604030504040204" pitchFamily="34" charset="0"/>
              </a:rPr>
              <a:t>any</a:t>
            </a:r>
            <a:r>
              <a:rPr lang="en-US" b="0" i="0" dirty="0">
                <a:solidFill>
                  <a:srgbClr val="006FE0"/>
                </a:solidFill>
                <a:effectLst/>
                <a:latin typeface="Verdana" panose="020B0604030504040204" pitchFamily="34" charset="0"/>
              </a:rPr>
              <a:t>&gt;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next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HttpHandler</a:t>
            </a:r>
            <a:r>
              <a:rPr lang="en-US" b="0" i="0" dirty="0">
                <a:solidFill>
                  <a:srgbClr val="333333"/>
                </a:solidFill>
                <a:effectLst/>
                <a:latin typeface="Verdana" panose="020B0604030504040204" pitchFamily="34" charset="0"/>
              </a:rPr>
              <a:t>):</a:t>
            </a:r>
            <a:r>
              <a:rPr lang="en-US" b="0" i="0" dirty="0">
                <a:solidFill>
                  <a:srgbClr val="000000"/>
                </a:solidFill>
                <a:effectLst/>
                <a:latin typeface="Verdana" panose="020B0604030504040204" pitchFamily="34" charset="0"/>
              </a:rPr>
              <a:t>Observable</a:t>
            </a:r>
            <a:r>
              <a:rPr lang="en-US" b="0" i="0" dirty="0">
                <a:solidFill>
                  <a:srgbClr val="006FE0"/>
                </a:solidFill>
                <a:effectLst/>
                <a:latin typeface="Verdana" panose="020B0604030504040204" pitchFamily="34" charset="0"/>
              </a:rPr>
              <a:t>&lt;</a:t>
            </a:r>
            <a:r>
              <a:rPr lang="en-US" b="0" i="0" dirty="0" err="1">
                <a:solidFill>
                  <a:srgbClr val="000000"/>
                </a:solidFill>
                <a:effectLst/>
                <a:latin typeface="Verdana" panose="020B0604030504040204" pitchFamily="34" charset="0"/>
              </a:rPr>
              <a:t>HttpEvent</a:t>
            </a:r>
            <a:r>
              <a:rPr lang="en-US" b="0" i="0" dirty="0">
                <a:solidFill>
                  <a:srgbClr val="006FE0"/>
                </a:solidFill>
                <a:effectLst/>
                <a:latin typeface="Verdana" panose="020B0604030504040204" pitchFamily="34" charset="0"/>
              </a:rPr>
              <a:t>&lt;</a:t>
            </a:r>
            <a:r>
              <a:rPr lang="en-US" b="0" i="0" dirty="0">
                <a:solidFill>
                  <a:srgbClr val="000000"/>
                </a:solidFill>
                <a:effectLst/>
                <a:latin typeface="Verdana" panose="020B0604030504040204" pitchFamily="34" charset="0"/>
              </a:rPr>
              <a:t>any</a:t>
            </a:r>
            <a:r>
              <a:rPr lang="en-US" b="0" i="0" dirty="0">
                <a:solidFill>
                  <a:srgbClr val="006FE0"/>
                </a:solidFill>
                <a:effectLst/>
                <a:latin typeface="Verdana" panose="020B0604030504040204" pitchFamily="34" charset="0"/>
              </a:rPr>
              <a:t>&gt;&gt;</a:t>
            </a:r>
            <a:endParaRPr lang="en-IN" dirty="0"/>
          </a:p>
        </p:txBody>
      </p:sp>
      <p:sp>
        <p:nvSpPr>
          <p:cNvPr id="11" name="TextBox 10">
            <a:extLst>
              <a:ext uri="{FF2B5EF4-FFF2-40B4-BE49-F238E27FC236}">
                <a16:creationId xmlns:a16="http://schemas.microsoft.com/office/drawing/2014/main" id="{85C0DDE5-0CCC-45A4-9A9B-486EC7F91E80}"/>
              </a:ext>
            </a:extLst>
          </p:cNvPr>
          <p:cNvSpPr txBox="1"/>
          <p:nvPr/>
        </p:nvSpPr>
        <p:spPr>
          <a:xfrm>
            <a:off x="887767" y="3685051"/>
            <a:ext cx="6094520" cy="646331"/>
          </a:xfrm>
          <a:prstGeom prst="rect">
            <a:avLst/>
          </a:prstGeom>
          <a:noFill/>
        </p:spPr>
        <p:txBody>
          <a:bodyPr wrap="square">
            <a:spAutoFit/>
          </a:bodyPr>
          <a:lstStyle/>
          <a:p>
            <a:r>
              <a:rPr lang="en-US" b="0" i="0" dirty="0">
                <a:solidFill>
                  <a:srgbClr val="000000"/>
                </a:solidFill>
                <a:effectLst/>
                <a:latin typeface="-apple-system"/>
              </a:rPr>
              <a:t>You can define more than one Interceptor. The Interceptors are called in the order they are defined in </a:t>
            </a:r>
            <a:r>
              <a:rPr lang="en-US" b="0" i="0" u="none" strike="noStrike" dirty="0">
                <a:effectLst/>
                <a:latin typeface="-apple-system"/>
                <a:hlinkClick r:id="rId3"/>
              </a:rPr>
              <a:t>provider metadata</a:t>
            </a:r>
            <a:r>
              <a:rPr lang="en-US" b="0" i="0" dirty="0">
                <a:solidFill>
                  <a:srgbClr val="000000"/>
                </a:solidFill>
                <a:effectLst/>
                <a:latin typeface="-apple-system"/>
              </a:rPr>
              <a:t>.</a:t>
            </a:r>
            <a:endParaRPr lang="en-IN" dirty="0"/>
          </a:p>
        </p:txBody>
      </p:sp>
      <p:sp>
        <p:nvSpPr>
          <p:cNvPr id="13" name="TextBox 12">
            <a:extLst>
              <a:ext uri="{FF2B5EF4-FFF2-40B4-BE49-F238E27FC236}">
                <a16:creationId xmlns:a16="http://schemas.microsoft.com/office/drawing/2014/main" id="{281F2170-5199-4E65-8729-66818F10AC50}"/>
              </a:ext>
            </a:extLst>
          </p:cNvPr>
          <p:cNvSpPr txBox="1"/>
          <p:nvPr/>
        </p:nvSpPr>
        <p:spPr>
          <a:xfrm>
            <a:off x="952130" y="4354381"/>
            <a:ext cx="6094520" cy="461665"/>
          </a:xfrm>
          <a:prstGeom prst="rect">
            <a:avLst/>
          </a:prstGeom>
          <a:noFill/>
        </p:spPr>
        <p:txBody>
          <a:bodyPr wrap="square">
            <a:spAutoFit/>
          </a:bodyPr>
          <a:lstStyle/>
          <a:p>
            <a:pPr algn="l" fontAlgn="base"/>
            <a:r>
              <a:rPr lang="en-IN" sz="2400" b="1" i="0" dirty="0" err="1">
                <a:effectLst/>
                <a:latin typeface="-apple-system"/>
              </a:rPr>
              <a:t>HttpRequest</a:t>
            </a:r>
            <a:endParaRPr lang="en-IN" sz="2400" b="1" i="0" dirty="0">
              <a:effectLst/>
              <a:latin typeface="-apple-system"/>
            </a:endParaRPr>
          </a:p>
        </p:txBody>
      </p:sp>
      <p:sp>
        <p:nvSpPr>
          <p:cNvPr id="15" name="TextBox 14">
            <a:extLst>
              <a:ext uri="{FF2B5EF4-FFF2-40B4-BE49-F238E27FC236}">
                <a16:creationId xmlns:a16="http://schemas.microsoft.com/office/drawing/2014/main" id="{90498A67-1680-4B02-9971-E0A364EFD42C}"/>
              </a:ext>
            </a:extLst>
          </p:cNvPr>
          <p:cNvSpPr txBox="1"/>
          <p:nvPr/>
        </p:nvSpPr>
        <p:spPr>
          <a:xfrm>
            <a:off x="887767" y="4932678"/>
            <a:ext cx="8904513" cy="1754326"/>
          </a:xfrm>
          <a:prstGeom prst="rect">
            <a:avLst/>
          </a:prstGeom>
          <a:noFill/>
        </p:spPr>
        <p:txBody>
          <a:bodyPr wrap="square">
            <a:spAutoFit/>
          </a:bodyPr>
          <a:lstStyle/>
          <a:p>
            <a:pPr algn="l" fontAlgn="base"/>
            <a:r>
              <a:rPr lang="en-US" b="0" i="0" dirty="0">
                <a:solidFill>
                  <a:srgbClr val="000000"/>
                </a:solidFill>
                <a:effectLst/>
                <a:latin typeface="-apple-system"/>
              </a:rPr>
              <a:t>The first argument is </a:t>
            </a:r>
            <a:r>
              <a:rPr lang="en-US" b="0" i="0" u="none" strike="noStrike" dirty="0" err="1">
                <a:solidFill>
                  <a:srgbClr val="000000"/>
                </a:solidFill>
                <a:effectLst/>
                <a:latin typeface="-apple-system"/>
                <a:hlinkClick r:id="rId4"/>
              </a:rPr>
              <a:t>HttpRequest</a:t>
            </a:r>
            <a:r>
              <a:rPr lang="en-US" b="0" i="0" dirty="0">
                <a:solidFill>
                  <a:srgbClr val="000000"/>
                </a:solidFill>
                <a:effectLst/>
                <a:latin typeface="-apple-system"/>
              </a:rPr>
              <a:t>.</a:t>
            </a:r>
          </a:p>
          <a:p>
            <a:pPr algn="l" fontAlgn="base"/>
            <a:r>
              <a:rPr lang="en-US" b="0" i="0" dirty="0">
                <a:solidFill>
                  <a:srgbClr val="000000"/>
                </a:solidFill>
                <a:effectLst/>
                <a:latin typeface="-apple-system"/>
              </a:rPr>
              <a:t>The </a:t>
            </a:r>
            <a:r>
              <a:rPr lang="en-US" b="0" i="0" dirty="0" err="1">
                <a:solidFill>
                  <a:srgbClr val="000000"/>
                </a:solidFill>
                <a:effectLst/>
                <a:latin typeface="-apple-system"/>
              </a:rPr>
              <a:t>HttpRequest</a:t>
            </a:r>
            <a:r>
              <a:rPr lang="en-US" b="0" i="0" dirty="0">
                <a:solidFill>
                  <a:srgbClr val="000000"/>
                </a:solidFill>
                <a:effectLst/>
                <a:latin typeface="-apple-system"/>
              </a:rPr>
              <a:t> is an outgoing HTTP request which is being intercepted. It contains URL, method, headers, body, and other request configuration. </a:t>
            </a:r>
          </a:p>
          <a:p>
            <a:pPr algn="l" fontAlgn="base"/>
            <a:r>
              <a:rPr lang="en-US" b="0" i="0" dirty="0">
                <a:solidFill>
                  <a:srgbClr val="000000"/>
                </a:solidFill>
                <a:effectLst/>
                <a:latin typeface="-apple-system"/>
              </a:rPr>
              <a:t>The </a:t>
            </a:r>
            <a:r>
              <a:rPr lang="en-US" b="0" i="0" dirty="0" err="1">
                <a:solidFill>
                  <a:srgbClr val="000000"/>
                </a:solidFill>
                <a:effectLst/>
                <a:latin typeface="-apple-system"/>
              </a:rPr>
              <a:t>HttpRequest</a:t>
            </a:r>
            <a:r>
              <a:rPr lang="en-US" b="0" i="0" dirty="0">
                <a:solidFill>
                  <a:srgbClr val="000000"/>
                </a:solidFill>
                <a:effectLst/>
                <a:latin typeface="-apple-system"/>
              </a:rPr>
              <a:t> is a immutable class. Which means that we can’t modify the original request. To make changes we need to clone the Original request using the </a:t>
            </a:r>
            <a:r>
              <a:rPr lang="en-US" b="0" i="0" dirty="0" err="1">
                <a:solidFill>
                  <a:srgbClr val="000000"/>
                </a:solidFill>
                <a:effectLst/>
                <a:latin typeface="-apple-system"/>
              </a:rPr>
              <a:t>HttpRequest.clone</a:t>
            </a:r>
            <a:r>
              <a:rPr lang="en-US" b="0" i="0" dirty="0">
                <a:solidFill>
                  <a:srgbClr val="000000"/>
                </a:solidFill>
                <a:effectLst/>
                <a:latin typeface="-apple-system"/>
              </a:rPr>
              <a:t> method</a:t>
            </a:r>
          </a:p>
        </p:txBody>
      </p:sp>
    </p:spTree>
    <p:extLst>
      <p:ext uri="{BB962C8B-B14F-4D97-AF65-F5344CB8AC3E}">
        <p14:creationId xmlns:p14="http://schemas.microsoft.com/office/powerpoint/2010/main" val="229173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err="1">
                <a:effectLst/>
                <a:latin typeface="-apple-system"/>
              </a:rPr>
              <a:t>HttpHandler</a:t>
            </a:r>
            <a:br>
              <a:rPr lang="en-IN" b="1" i="0" dirty="0">
                <a:effectLst/>
                <a:latin typeface="-apple-system"/>
              </a:rPr>
            </a:br>
            <a:endParaRPr lang="en-US" b="1" i="0" dirty="0">
              <a:effectLst/>
              <a:latin typeface="-apple-system"/>
            </a:endParaRPr>
          </a:p>
        </p:txBody>
      </p:sp>
      <p:sp>
        <p:nvSpPr>
          <p:cNvPr id="5" name="Content Placeholder 4">
            <a:extLst>
              <a:ext uri="{FF2B5EF4-FFF2-40B4-BE49-F238E27FC236}">
                <a16:creationId xmlns:a16="http://schemas.microsoft.com/office/drawing/2014/main" id="{B0CBB88A-8601-4F70-B2C8-D5FF2B01D986}"/>
              </a:ext>
            </a:extLst>
          </p:cNvPr>
          <p:cNvSpPr>
            <a:spLocks noGrp="1"/>
          </p:cNvSpPr>
          <p:nvPr>
            <p:ph idx="1"/>
          </p:nvPr>
        </p:nvSpPr>
        <p:spPr/>
        <p:txBody>
          <a:bodyPr/>
          <a:lstStyle/>
          <a:p>
            <a:pPr algn="l" fontAlgn="base"/>
            <a:r>
              <a:rPr lang="en-US" b="0" i="0" dirty="0">
                <a:solidFill>
                  <a:srgbClr val="000000"/>
                </a:solidFill>
                <a:effectLst/>
                <a:latin typeface="-apple-system"/>
              </a:rPr>
              <a:t>The second argument is </a:t>
            </a:r>
            <a:r>
              <a:rPr lang="en-US" b="0" i="0" u="none" strike="noStrike" dirty="0" err="1">
                <a:solidFill>
                  <a:srgbClr val="000000"/>
                </a:solidFill>
                <a:effectLst/>
                <a:latin typeface="-apple-system"/>
                <a:hlinkClick r:id="rId2"/>
              </a:rPr>
              <a:t>httpHandler</a:t>
            </a:r>
            <a:endParaRPr lang="en-US" b="0" i="0" dirty="0">
              <a:solidFill>
                <a:srgbClr val="000000"/>
              </a:solidFill>
              <a:effectLst/>
              <a:latin typeface="-apple-system"/>
            </a:endParaRPr>
          </a:p>
          <a:p>
            <a:pPr algn="l" fontAlgn="base"/>
            <a:r>
              <a:rPr lang="en-US" b="0" i="0" dirty="0">
                <a:solidFill>
                  <a:srgbClr val="000000"/>
                </a:solidFill>
                <a:effectLst/>
                <a:latin typeface="-apple-system"/>
              </a:rPr>
              <a:t>The </a:t>
            </a:r>
            <a:r>
              <a:rPr lang="en-US" b="0" i="0" dirty="0" err="1">
                <a:solidFill>
                  <a:srgbClr val="000000"/>
                </a:solidFill>
                <a:effectLst/>
                <a:latin typeface="-apple-system"/>
              </a:rPr>
              <a:t>HttpHandler</a:t>
            </a:r>
            <a:r>
              <a:rPr lang="en-US" b="0" i="0" dirty="0">
                <a:solidFill>
                  <a:srgbClr val="000000"/>
                </a:solidFill>
                <a:effectLst/>
                <a:latin typeface="-apple-system"/>
              </a:rPr>
              <a:t> dispatches the </a:t>
            </a:r>
            <a:r>
              <a:rPr lang="en-US" b="0" i="0" dirty="0" err="1">
                <a:solidFill>
                  <a:srgbClr val="000000"/>
                </a:solidFill>
                <a:effectLst/>
                <a:latin typeface="-apple-system"/>
              </a:rPr>
              <a:t>HttpRequest</a:t>
            </a:r>
            <a:r>
              <a:rPr lang="en-US" b="0" i="0" dirty="0">
                <a:solidFill>
                  <a:srgbClr val="000000"/>
                </a:solidFill>
                <a:effectLst/>
                <a:latin typeface="-apple-system"/>
              </a:rPr>
              <a:t> to the next Handler using the method </a:t>
            </a:r>
            <a:r>
              <a:rPr lang="en-US" b="0" i="0" dirty="0" err="1">
                <a:solidFill>
                  <a:srgbClr val="000000"/>
                </a:solidFill>
                <a:effectLst/>
                <a:latin typeface="-apple-system"/>
              </a:rPr>
              <a:t>HttpHandler.handle</a:t>
            </a:r>
            <a:r>
              <a:rPr lang="en-US" b="0" i="0" dirty="0">
                <a:solidFill>
                  <a:srgbClr val="000000"/>
                </a:solidFill>
                <a:effectLst/>
                <a:latin typeface="-apple-system"/>
              </a:rPr>
              <a:t>. The next handler could be another Interceptor in the chain or the Http Backend.</a:t>
            </a:r>
          </a:p>
          <a:p>
            <a:endParaRPr lang="en-IN" dirty="0"/>
          </a:p>
        </p:txBody>
      </p:sp>
    </p:spTree>
    <p:extLst>
      <p:ext uri="{BB962C8B-B14F-4D97-AF65-F5344CB8AC3E}">
        <p14:creationId xmlns:p14="http://schemas.microsoft.com/office/powerpoint/2010/main" val="226742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normAutofit fontScale="90000"/>
          </a:bodyPr>
          <a:lstStyle/>
          <a:p>
            <a:pPr fontAlgn="base"/>
            <a:r>
              <a:rPr lang="en-IN" b="1" i="0" dirty="0">
                <a:effectLst/>
                <a:latin typeface="-apple-system"/>
              </a:rPr>
              <a:t>Intercepting the Response</a:t>
            </a:r>
            <a:br>
              <a:rPr lang="en-IN" b="1" i="0" dirty="0">
                <a:effectLst/>
                <a:latin typeface="-apple-system"/>
              </a:rPr>
            </a:br>
            <a:endParaRPr lang="en-US" b="1" i="0" dirty="0">
              <a:effectLst/>
              <a:latin typeface="-apple-system"/>
            </a:endParaRPr>
          </a:p>
        </p:txBody>
      </p:sp>
      <p:sp>
        <p:nvSpPr>
          <p:cNvPr id="5" name="Content Placeholder 4">
            <a:extLst>
              <a:ext uri="{FF2B5EF4-FFF2-40B4-BE49-F238E27FC236}">
                <a16:creationId xmlns:a16="http://schemas.microsoft.com/office/drawing/2014/main" id="{B0CBB88A-8601-4F70-B2C8-D5FF2B01D986}"/>
              </a:ext>
            </a:extLst>
          </p:cNvPr>
          <p:cNvSpPr>
            <a:spLocks noGrp="1"/>
          </p:cNvSpPr>
          <p:nvPr>
            <p:ph idx="1"/>
          </p:nvPr>
        </p:nvSpPr>
        <p:spPr>
          <a:xfrm>
            <a:off x="433761" y="756181"/>
            <a:ext cx="11039452" cy="5053380"/>
          </a:xfrm>
        </p:spPr>
        <p:txBody>
          <a:bodyPr/>
          <a:lstStyle/>
          <a:p>
            <a:r>
              <a:rPr lang="en-US" b="0" i="0" dirty="0">
                <a:solidFill>
                  <a:srgbClr val="000000"/>
                </a:solidFill>
                <a:effectLst/>
                <a:latin typeface="-apple-system"/>
              </a:rPr>
              <a:t>The response of the back-end server can be intercepted using the various </a:t>
            </a:r>
            <a:r>
              <a:rPr lang="en-US" b="0" i="0" dirty="0" err="1">
                <a:solidFill>
                  <a:srgbClr val="000000"/>
                </a:solidFill>
                <a:effectLst/>
                <a:latin typeface="-apple-system"/>
              </a:rPr>
              <a:t>Rxjs</a:t>
            </a:r>
            <a:r>
              <a:rPr lang="en-US" b="0" i="0" dirty="0">
                <a:solidFill>
                  <a:srgbClr val="000000"/>
                </a:solidFill>
                <a:effectLst/>
                <a:latin typeface="-apple-system"/>
              </a:rPr>
              <a:t> Operators. The </a:t>
            </a:r>
            <a:r>
              <a:rPr lang="en-US" b="0" i="0" u="sng" dirty="0">
                <a:solidFill>
                  <a:srgbClr val="000000"/>
                </a:solidFill>
                <a:effectLst/>
                <a:latin typeface="-apple-system"/>
                <a:hlinkClick r:id="rId2"/>
              </a:rPr>
              <a:t>map</a:t>
            </a:r>
            <a:r>
              <a:rPr lang="en-US" b="0" i="0" dirty="0">
                <a:solidFill>
                  <a:srgbClr val="000000"/>
                </a:solidFill>
                <a:effectLst/>
                <a:latin typeface="-apple-system"/>
              </a:rPr>
              <a:t> can be used to modify the response before sending it to the application. The </a:t>
            </a:r>
            <a:r>
              <a:rPr lang="en-US" b="0" i="0" u="sng" dirty="0">
                <a:solidFill>
                  <a:srgbClr val="000000"/>
                </a:solidFill>
                <a:effectLst/>
                <a:latin typeface="-apple-system"/>
                <a:hlinkClick r:id="rId3"/>
              </a:rPr>
              <a:t>do</a:t>
            </a:r>
            <a:r>
              <a:rPr lang="en-US" b="0" i="0" dirty="0">
                <a:solidFill>
                  <a:srgbClr val="000000"/>
                </a:solidFill>
                <a:effectLst/>
                <a:latin typeface="-apple-system"/>
              </a:rPr>
              <a:t> operator is useful for logging the events or time requests. The </a:t>
            </a:r>
            <a:r>
              <a:rPr lang="en-US" b="0" i="0" u="none" strike="noStrike" dirty="0">
                <a:effectLst/>
                <a:latin typeface="-apple-system"/>
                <a:hlinkClick r:id="rId4"/>
              </a:rPr>
              <a:t>catch</a:t>
            </a:r>
            <a:r>
              <a:rPr lang="en-US" b="0" i="0" dirty="0">
                <a:solidFill>
                  <a:srgbClr val="000000"/>
                </a:solidFill>
                <a:effectLst/>
                <a:latin typeface="-apple-system"/>
              </a:rPr>
              <a:t> operator can be used to catch the error. The </a:t>
            </a:r>
            <a:r>
              <a:rPr lang="en-US" b="0" i="0" u="none" strike="noStrike" dirty="0">
                <a:effectLst/>
                <a:latin typeface="-apple-system"/>
                <a:hlinkClick r:id="rId5"/>
              </a:rPr>
              <a:t>retry</a:t>
            </a:r>
            <a:r>
              <a:rPr lang="en-US" b="0" i="0" dirty="0">
                <a:solidFill>
                  <a:srgbClr val="000000"/>
                </a:solidFill>
                <a:effectLst/>
                <a:latin typeface="-apple-system"/>
              </a:rPr>
              <a:t> operator can be used to retry the failed operation.</a:t>
            </a:r>
            <a:endParaRPr lang="en-IN" dirty="0"/>
          </a:p>
        </p:txBody>
      </p:sp>
      <p:sp>
        <p:nvSpPr>
          <p:cNvPr id="6" name="TextBox 5">
            <a:extLst>
              <a:ext uri="{FF2B5EF4-FFF2-40B4-BE49-F238E27FC236}">
                <a16:creationId xmlns:a16="http://schemas.microsoft.com/office/drawing/2014/main" id="{1830A959-1DD9-448B-8214-8A2B9363168D}"/>
              </a:ext>
            </a:extLst>
          </p:cNvPr>
          <p:cNvSpPr txBox="1"/>
          <p:nvPr/>
        </p:nvSpPr>
        <p:spPr>
          <a:xfrm>
            <a:off x="433761" y="2378294"/>
            <a:ext cx="9896382" cy="1200329"/>
          </a:xfrm>
          <a:prstGeom prst="rect">
            <a:avLst/>
          </a:prstGeom>
          <a:noFill/>
        </p:spPr>
        <p:txBody>
          <a:bodyPr wrap="square">
            <a:spAutoFit/>
          </a:bodyPr>
          <a:lstStyle/>
          <a:p>
            <a:pPr algn="l" fontAlgn="base"/>
            <a:r>
              <a:rPr lang="en-US" sz="2400" b="1" i="0" dirty="0">
                <a:effectLst/>
                <a:latin typeface="-apple-system"/>
              </a:rPr>
              <a:t>Logging </a:t>
            </a:r>
          </a:p>
          <a:p>
            <a:pPr algn="l" fontAlgn="base"/>
            <a:r>
              <a:rPr lang="en-US" sz="2400" b="0" i="0" dirty="0">
                <a:solidFill>
                  <a:srgbClr val="000000"/>
                </a:solidFill>
                <a:effectLst/>
                <a:latin typeface="-apple-system"/>
              </a:rPr>
              <a:t>The following example code shows the use of do operator. The do operator is invoked whenever certain events take place on an Observable.</a:t>
            </a:r>
          </a:p>
        </p:txBody>
      </p:sp>
    </p:spTree>
    <p:extLst>
      <p:ext uri="{BB962C8B-B14F-4D97-AF65-F5344CB8AC3E}">
        <p14:creationId xmlns:p14="http://schemas.microsoft.com/office/powerpoint/2010/main" val="109857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2A1AF7C-DACB-48B2-8F72-8E3B615BB3BF}"/>
              </a:ext>
            </a:extLst>
          </p:cNvPr>
          <p:cNvSpPr txBox="1">
            <a:spLocks noGrp="1"/>
          </p:cNvSpPr>
          <p:nvPr>
            <p:ph idx="1"/>
          </p:nvPr>
        </p:nvSpPr>
        <p:spPr>
          <a:xfrm>
            <a:off x="656054" y="170935"/>
            <a:ext cx="11039475" cy="6745436"/>
          </a:xfrm>
          <a:prstGeom prst="rect">
            <a:avLst/>
          </a:prstGeom>
          <a:noFill/>
        </p:spPr>
        <p:txBody>
          <a:bodyPr wrap="square">
            <a:spAutoFit/>
          </a:bodyPr>
          <a:lstStyle/>
          <a:p>
            <a:pPr marL="0" indent="0" algn="l" fontAlgn="base">
              <a:buNone/>
            </a:pPr>
            <a:r>
              <a:rPr lang="en-IN" b="0" i="0" dirty="0">
                <a:solidFill>
                  <a:srgbClr val="008080"/>
                </a:solidFill>
                <a:effectLst/>
                <a:latin typeface="inherit"/>
              </a:rPr>
              <a:t>intercept</a:t>
            </a:r>
            <a:r>
              <a:rPr lang="en-IN" b="0" i="0" dirty="0">
                <a:solidFill>
                  <a:srgbClr val="333333"/>
                </a:solidFill>
                <a:effectLst/>
                <a:latin typeface="inherit"/>
              </a:rPr>
              <a:t>(</a:t>
            </a:r>
            <a:r>
              <a:rPr lang="en-IN" b="0" i="0" dirty="0" err="1">
                <a:solidFill>
                  <a:srgbClr val="000000"/>
                </a:solidFill>
                <a:effectLst/>
                <a:latin typeface="inherit"/>
              </a:rPr>
              <a:t>req</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HttpRequest</a:t>
            </a:r>
            <a:r>
              <a:rPr lang="en-IN" b="0" i="0" dirty="0">
                <a:solidFill>
                  <a:srgbClr val="006FE0"/>
                </a:solidFill>
                <a:effectLst/>
                <a:latin typeface="inherit"/>
              </a:rPr>
              <a:t>&lt;</a:t>
            </a:r>
            <a:r>
              <a:rPr lang="en-IN" b="0" i="0" dirty="0">
                <a:solidFill>
                  <a:srgbClr val="000000"/>
                </a:solidFill>
                <a:effectLst/>
                <a:latin typeface="inherit"/>
              </a:rPr>
              <a:t>any</a:t>
            </a:r>
            <a:r>
              <a:rPr lang="en-IN" b="0" i="0" dirty="0">
                <a:solidFill>
                  <a:srgbClr val="006FE0"/>
                </a:solidFill>
                <a:effectLst/>
                <a:latin typeface="inherit"/>
              </a:rPr>
              <a:t>&gt;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next</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HttpHandler</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8080"/>
                </a:solidFill>
                <a:effectLst/>
                <a:latin typeface="inherit"/>
              </a:rPr>
              <a:t>Observable</a:t>
            </a:r>
            <a:r>
              <a:rPr lang="en-IN" b="0" i="0" dirty="0">
                <a:solidFill>
                  <a:srgbClr val="006FE0"/>
                </a:solidFill>
                <a:effectLst/>
                <a:latin typeface="inherit"/>
              </a:rPr>
              <a:t>&lt;</a:t>
            </a:r>
            <a:r>
              <a:rPr lang="en-IN" b="0" i="0" dirty="0" err="1">
                <a:solidFill>
                  <a:srgbClr val="008080"/>
                </a:solidFill>
                <a:effectLst/>
                <a:latin typeface="inherit"/>
              </a:rPr>
              <a:t>HttpEvent</a:t>
            </a:r>
            <a:r>
              <a:rPr lang="en-IN" b="0" i="0" dirty="0">
                <a:solidFill>
                  <a:srgbClr val="006FE0"/>
                </a:solidFill>
                <a:effectLst/>
                <a:latin typeface="inherit"/>
              </a:rPr>
              <a:t>&lt;</a:t>
            </a:r>
            <a:r>
              <a:rPr lang="en-IN" b="0" i="0" dirty="0">
                <a:solidFill>
                  <a:srgbClr val="008080"/>
                </a:solidFill>
                <a:effectLst/>
                <a:latin typeface="inherit"/>
              </a:rPr>
              <a:t>any</a:t>
            </a:r>
            <a:r>
              <a:rPr lang="en-IN" b="0" i="0" dirty="0">
                <a:solidFill>
                  <a:srgbClr val="006FE0"/>
                </a:solidFill>
                <a:effectLst/>
                <a:latin typeface="inherit"/>
              </a:rPr>
              <a:t>&gt;&gt;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0000"/>
                </a:solidFill>
                <a:effectLst/>
                <a:latin typeface="Verdana" panose="020B0604030504040204" pitchFamily="34" charset="0"/>
              </a:rPr>
              <a:t> </a:t>
            </a:r>
            <a:r>
              <a:rPr lang="en-IN" b="0" i="0" dirty="0">
                <a:solidFill>
                  <a:srgbClr val="006FE0"/>
                </a:solidFill>
                <a:effectLst/>
                <a:latin typeface="inherit"/>
              </a:rPr>
              <a:t>        </a:t>
            </a:r>
            <a:r>
              <a:rPr lang="en-IN" b="0" i="0" dirty="0" err="1">
                <a:solidFill>
                  <a:srgbClr val="000000"/>
                </a:solidFill>
                <a:effectLst/>
                <a:latin typeface="inherit"/>
              </a:rPr>
              <a:t>req</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req</a:t>
            </a:r>
            <a:r>
              <a:rPr lang="en-IN" b="0" i="0" dirty="0" err="1">
                <a:solidFill>
                  <a:srgbClr val="333333"/>
                </a:solidFill>
                <a:effectLst/>
                <a:latin typeface="inherit"/>
              </a:rPr>
              <a:t>.</a:t>
            </a:r>
            <a:r>
              <a:rPr lang="en-IN" b="0" i="0" dirty="0" err="1">
                <a:solidFill>
                  <a:srgbClr val="008080"/>
                </a:solidFill>
                <a:effectLst/>
                <a:latin typeface="inherit"/>
              </a:rPr>
              <a:t>clone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inherit"/>
              </a:rPr>
              <a:t>headers</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req</a:t>
            </a:r>
            <a:r>
              <a:rPr lang="en-IN" b="0" i="0" dirty="0" err="1">
                <a:solidFill>
                  <a:srgbClr val="333333"/>
                </a:solidFill>
                <a:effectLst/>
                <a:latin typeface="inherit"/>
              </a:rPr>
              <a:t>.</a:t>
            </a:r>
            <a:r>
              <a:rPr lang="en-IN" b="0" i="0" dirty="0" err="1">
                <a:solidFill>
                  <a:srgbClr val="000000"/>
                </a:solidFill>
                <a:effectLst/>
                <a:latin typeface="inherit"/>
              </a:rPr>
              <a:t>headers</a:t>
            </a:r>
            <a:r>
              <a:rPr lang="en-IN" b="0" i="0" dirty="0" err="1">
                <a:solidFill>
                  <a:srgbClr val="333333"/>
                </a:solidFill>
                <a:effectLst/>
                <a:latin typeface="inherit"/>
              </a:rPr>
              <a:t>.</a:t>
            </a:r>
            <a:r>
              <a:rPr lang="en-IN" b="0" i="0" dirty="0" err="1">
                <a:solidFill>
                  <a:srgbClr val="008080"/>
                </a:solidFill>
                <a:effectLst/>
                <a:latin typeface="inherit"/>
              </a:rPr>
              <a:t>append</a:t>
            </a:r>
            <a:r>
              <a:rPr lang="en-IN" b="0" i="0" dirty="0">
                <a:solidFill>
                  <a:srgbClr val="333333"/>
                </a:solidFill>
                <a:effectLst/>
                <a:latin typeface="inherit"/>
              </a:rPr>
              <a:t>(</a:t>
            </a:r>
            <a:r>
              <a:rPr lang="en-IN" b="0" i="0" dirty="0">
                <a:solidFill>
                  <a:srgbClr val="DD1144"/>
                </a:solidFill>
                <a:effectLst/>
                <a:latin typeface="inherit"/>
              </a:rPr>
              <a:t>'Content-Type'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'application/</a:t>
            </a:r>
            <a:r>
              <a:rPr lang="en-IN" b="0" i="0" dirty="0" err="1">
                <a:solidFill>
                  <a:srgbClr val="DD1144"/>
                </a:solidFill>
                <a:effectLst/>
                <a:latin typeface="inherit"/>
              </a:rPr>
              <a:t>json</a:t>
            </a:r>
            <a:r>
              <a:rPr lang="en-IN" b="0" i="0" dirty="0">
                <a:solidFill>
                  <a:srgbClr val="DD1144"/>
                </a:solidFill>
                <a:effectLst/>
                <a:latin typeface="inherit"/>
              </a:rPr>
              <a: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a:solidFill>
                  <a:srgbClr val="000000"/>
                </a:solidFill>
                <a:effectLst/>
                <a:latin typeface="inherit"/>
              </a:rPr>
              <a:t>started</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Date</a:t>
            </a:r>
            <a:r>
              <a:rPr lang="en-IN" b="0" i="0" dirty="0" err="1">
                <a:solidFill>
                  <a:srgbClr val="333333"/>
                </a:solidFill>
                <a:effectLst/>
                <a:latin typeface="inherit"/>
              </a:rPr>
              <a:t>.</a:t>
            </a:r>
            <a:r>
              <a:rPr lang="en-IN" b="0" i="0" dirty="0" err="1">
                <a:solidFill>
                  <a:srgbClr val="008080"/>
                </a:solidFill>
                <a:effectLst/>
                <a:latin typeface="inherit"/>
              </a:rPr>
              <a:t>now</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0000"/>
                </a:solidFill>
                <a:effectLst/>
                <a:latin typeface="Verdana" panose="020B0604030504040204" pitchFamily="34" charset="0"/>
              </a:rPr>
              <a:t> </a:t>
            </a:r>
          </a:p>
          <a:p>
            <a:pPr marL="0" indent="0" algn="l" fontAlgn="base">
              <a:buNone/>
            </a:pPr>
            <a:r>
              <a:rPr lang="en-IN" b="0" i="0" dirty="0">
                <a:solidFill>
                  <a:srgbClr val="006FE0"/>
                </a:solidFill>
                <a:effectLst/>
                <a:latin typeface="inherit"/>
              </a:rPr>
              <a:t>        </a:t>
            </a:r>
            <a:r>
              <a:rPr lang="en-IN" b="1" i="0" dirty="0">
                <a:solidFill>
                  <a:srgbClr val="000000"/>
                </a:solidFill>
                <a:effectLst/>
                <a:latin typeface="inherit"/>
              </a:rPr>
              <a:t>return</a:t>
            </a:r>
            <a:r>
              <a:rPr lang="en-IN" b="0" i="0" dirty="0">
                <a:solidFill>
                  <a:srgbClr val="006FE0"/>
                </a:solidFill>
                <a:effectLst/>
                <a:latin typeface="inherit"/>
              </a:rPr>
              <a:t> </a:t>
            </a:r>
            <a:r>
              <a:rPr lang="en-IN" b="0" i="0" dirty="0" err="1">
                <a:solidFill>
                  <a:srgbClr val="000000"/>
                </a:solidFill>
                <a:effectLst/>
                <a:latin typeface="inherit"/>
              </a:rPr>
              <a:t>next</a:t>
            </a:r>
            <a:r>
              <a:rPr lang="en-IN" b="0" i="0" dirty="0" err="1">
                <a:solidFill>
                  <a:srgbClr val="333333"/>
                </a:solidFill>
                <a:effectLst/>
                <a:latin typeface="inherit"/>
              </a:rPr>
              <a:t>.</a:t>
            </a:r>
            <a:r>
              <a:rPr lang="en-IN" b="0" i="0" dirty="0" err="1">
                <a:solidFill>
                  <a:srgbClr val="008080"/>
                </a:solidFill>
                <a:effectLst/>
                <a:latin typeface="inherit"/>
              </a:rPr>
              <a:t>handle</a:t>
            </a:r>
            <a:r>
              <a:rPr lang="en-IN" b="0" i="0" dirty="0">
                <a:solidFill>
                  <a:srgbClr val="333333"/>
                </a:solidFill>
                <a:effectLst/>
                <a:latin typeface="inherit"/>
              </a:rPr>
              <a:t>(</a:t>
            </a:r>
            <a:r>
              <a:rPr lang="en-IN" b="0" i="0" dirty="0" err="1">
                <a:solidFill>
                  <a:srgbClr val="000000"/>
                </a:solidFill>
                <a:effectLst/>
                <a:latin typeface="inherit"/>
              </a:rPr>
              <a:t>req</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333333"/>
                </a:solidFill>
                <a:effectLst/>
                <a:latin typeface="inherit"/>
              </a:rPr>
              <a:t>.</a:t>
            </a:r>
            <a:r>
              <a:rPr lang="en-IN" b="1" i="0" dirty="0">
                <a:solidFill>
                  <a:srgbClr val="000000"/>
                </a:solidFill>
                <a:effectLst/>
                <a:latin typeface="inherit"/>
              </a:rPr>
              <a:t>do</a:t>
            </a:r>
            <a:r>
              <a:rPr lang="en-IN" b="0" i="0" dirty="0">
                <a:solidFill>
                  <a:srgbClr val="333333"/>
                </a:solidFill>
                <a:effectLst/>
                <a:latin typeface="inherit"/>
              </a:rPr>
              <a:t>(</a:t>
            </a:r>
            <a:r>
              <a:rPr lang="en-IN" b="1" i="0" dirty="0">
                <a:solidFill>
                  <a:srgbClr val="000000"/>
                </a:solidFill>
                <a:effectLst/>
                <a:latin typeface="inherit"/>
              </a:rPr>
              <a:t>event</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&gt;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000000"/>
                </a:solidFill>
                <a:effectLst/>
                <a:latin typeface="inherit"/>
              </a:rPr>
              <a:t>console</a:t>
            </a:r>
            <a:r>
              <a:rPr lang="en-IN" b="0" i="0" dirty="0">
                <a:solidFill>
                  <a:srgbClr val="333333"/>
                </a:solidFill>
                <a:effectLst/>
                <a:latin typeface="inherit"/>
              </a:rPr>
              <a:t>.</a:t>
            </a:r>
            <a:r>
              <a:rPr lang="en-IN" b="0" i="0" dirty="0">
                <a:solidFill>
                  <a:srgbClr val="008080"/>
                </a:solidFill>
                <a:effectLst/>
                <a:latin typeface="inherit"/>
              </a:rPr>
              <a:t>log</a:t>
            </a:r>
            <a:r>
              <a:rPr lang="en-IN" b="0" i="0" dirty="0">
                <a:solidFill>
                  <a:srgbClr val="333333"/>
                </a:solidFill>
                <a:effectLst/>
                <a:latin typeface="inherit"/>
              </a:rPr>
              <a:t>(</a:t>
            </a:r>
            <a:r>
              <a:rPr lang="en-IN" b="1" i="0" dirty="0">
                <a:solidFill>
                  <a:srgbClr val="000000"/>
                </a:solidFill>
                <a:effectLst/>
                <a:latin typeface="inherit"/>
              </a:rPr>
              <a:t>event</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err="1">
                <a:solidFill>
                  <a:srgbClr val="800080"/>
                </a:solidFill>
                <a:effectLst/>
                <a:latin typeface="inherit"/>
              </a:rPr>
              <a:t>const</a:t>
            </a:r>
            <a:r>
              <a:rPr lang="en-IN" b="0" i="0" dirty="0">
                <a:solidFill>
                  <a:srgbClr val="006FE0"/>
                </a:solidFill>
                <a:effectLst/>
                <a:latin typeface="inherit"/>
              </a:rPr>
              <a:t> </a:t>
            </a:r>
            <a:r>
              <a:rPr lang="en-IN" b="0" i="0" dirty="0">
                <a:solidFill>
                  <a:srgbClr val="000000"/>
                </a:solidFill>
                <a:effectLst/>
                <a:latin typeface="inherit"/>
              </a:rPr>
              <a:t>elapsed</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err="1">
                <a:solidFill>
                  <a:srgbClr val="000000"/>
                </a:solidFill>
                <a:effectLst/>
                <a:latin typeface="inherit"/>
              </a:rPr>
              <a:t>Date</a:t>
            </a:r>
            <a:r>
              <a:rPr lang="en-IN" b="0" i="0" dirty="0" err="1">
                <a:solidFill>
                  <a:srgbClr val="333333"/>
                </a:solidFill>
                <a:effectLst/>
                <a:latin typeface="inherit"/>
              </a:rPr>
              <a:t>.</a:t>
            </a:r>
            <a:r>
              <a:rPr lang="en-IN" b="0" i="0" dirty="0" err="1">
                <a:solidFill>
                  <a:srgbClr val="008080"/>
                </a:solidFill>
                <a:effectLst/>
                <a:latin typeface="inherit"/>
              </a:rPr>
              <a:t>now</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0" i="0" dirty="0">
                <a:solidFill>
                  <a:srgbClr val="000000"/>
                </a:solidFill>
                <a:effectLst/>
                <a:latin typeface="inherit"/>
              </a:rPr>
              <a:t>started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000000"/>
                </a:solidFill>
                <a:effectLst/>
                <a:latin typeface="inherit"/>
              </a:rPr>
              <a:t>console</a:t>
            </a:r>
            <a:r>
              <a:rPr lang="en-IN" b="0" i="0" dirty="0">
                <a:solidFill>
                  <a:srgbClr val="333333"/>
                </a:solidFill>
                <a:effectLst/>
                <a:latin typeface="inherit"/>
              </a:rPr>
              <a:t>.</a:t>
            </a:r>
            <a:r>
              <a:rPr lang="en-IN" b="0" i="0" dirty="0">
                <a:solidFill>
                  <a:srgbClr val="008080"/>
                </a:solidFill>
                <a:effectLst/>
                <a:latin typeface="inherit"/>
              </a:rPr>
              <a:t>log</a:t>
            </a:r>
            <a:r>
              <a:rPr lang="en-IN" b="0" i="0" dirty="0">
                <a:solidFill>
                  <a:srgbClr val="333333"/>
                </a:solidFill>
                <a:effectLst/>
                <a:latin typeface="inherit"/>
              </a:rPr>
              <a:t>(`</a:t>
            </a:r>
            <a:r>
              <a:rPr lang="en-IN" b="0" i="0" dirty="0">
                <a:solidFill>
                  <a:srgbClr val="008080"/>
                </a:solidFill>
                <a:effectLst/>
                <a:latin typeface="inherit"/>
              </a:rPr>
              <a:t>Request</a:t>
            </a:r>
            <a:r>
              <a:rPr lang="en-IN" b="0" i="0" dirty="0">
                <a:solidFill>
                  <a:srgbClr val="006FE0"/>
                </a:solidFill>
                <a:effectLst/>
                <a:latin typeface="inherit"/>
              </a:rPr>
              <a:t> </a:t>
            </a:r>
            <a:r>
              <a:rPr lang="en-IN" b="1" i="0" dirty="0">
                <a:solidFill>
                  <a:srgbClr val="000000"/>
                </a:solidFill>
                <a:effectLst/>
                <a:latin typeface="inherit"/>
              </a:rPr>
              <a:t>for</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req</a:t>
            </a:r>
            <a:r>
              <a:rPr lang="en-IN" b="0" i="0" dirty="0" err="1">
                <a:solidFill>
                  <a:srgbClr val="333333"/>
                </a:solidFill>
                <a:effectLst/>
                <a:latin typeface="inherit"/>
              </a:rPr>
              <a:t>.</a:t>
            </a:r>
            <a:r>
              <a:rPr lang="en-IN" b="0" i="0" dirty="0" err="1">
                <a:solidFill>
                  <a:srgbClr val="000000"/>
                </a:solidFill>
                <a:effectLst/>
                <a:latin typeface="inherit"/>
              </a:rPr>
              <a:t>urlWithParams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008080"/>
                </a:solidFill>
                <a:effectLst/>
                <a:latin typeface="inherit"/>
              </a:rPr>
              <a:t>took</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000000"/>
                </a:solidFill>
                <a:effectLst/>
                <a:latin typeface="inherit"/>
              </a:rPr>
              <a:t>elapsed</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ms</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1" i="0" dirty="0">
                <a:solidFill>
                  <a:srgbClr val="000000"/>
                </a:solidFill>
                <a:effectLst/>
                <a:latin typeface="inherit"/>
              </a:rPr>
              <a:t>if</a:t>
            </a:r>
            <a:r>
              <a:rPr lang="en-IN" b="0" i="0" dirty="0">
                <a:solidFill>
                  <a:srgbClr val="006FE0"/>
                </a:solidFill>
                <a:effectLst/>
                <a:latin typeface="inherit"/>
              </a:rPr>
              <a:t> </a:t>
            </a:r>
            <a:r>
              <a:rPr lang="en-IN" b="0" i="0" dirty="0">
                <a:solidFill>
                  <a:srgbClr val="333333"/>
                </a:solidFill>
                <a:effectLst/>
                <a:latin typeface="inherit"/>
              </a:rPr>
              <a:t>(</a:t>
            </a:r>
            <a:r>
              <a:rPr lang="en-IN" b="1" i="0" dirty="0">
                <a:solidFill>
                  <a:srgbClr val="000000"/>
                </a:solidFill>
                <a:effectLst/>
                <a:latin typeface="inherit"/>
              </a:rPr>
              <a:t>event</a:t>
            </a:r>
            <a:r>
              <a:rPr lang="en-IN" b="0" i="0" dirty="0">
                <a:solidFill>
                  <a:srgbClr val="006FE0"/>
                </a:solidFill>
                <a:effectLst/>
                <a:latin typeface="inherit"/>
              </a:rPr>
              <a:t> </a:t>
            </a:r>
            <a:r>
              <a:rPr lang="en-IN" b="0" i="0" dirty="0" err="1">
                <a:solidFill>
                  <a:srgbClr val="008080"/>
                </a:solidFill>
                <a:effectLst/>
                <a:latin typeface="inherit"/>
              </a:rPr>
              <a:t>instanceof</a:t>
            </a:r>
            <a:r>
              <a:rPr lang="en-IN" b="0" i="0" dirty="0">
                <a:solidFill>
                  <a:srgbClr val="008080"/>
                </a:solidFill>
                <a:effectLst/>
                <a:latin typeface="inherit"/>
              </a:rPr>
              <a:t> </a:t>
            </a:r>
            <a:r>
              <a:rPr lang="en-IN" b="0" i="0" dirty="0" err="1">
                <a:solidFill>
                  <a:srgbClr val="000000"/>
                </a:solidFill>
                <a:effectLst/>
                <a:latin typeface="inherit"/>
              </a:rPr>
              <a:t>HttpResponse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000000"/>
                </a:solidFill>
                <a:effectLst/>
                <a:latin typeface="inherit"/>
              </a:rPr>
              <a:t>console</a:t>
            </a:r>
            <a:r>
              <a:rPr lang="en-IN" b="0" i="0" dirty="0">
                <a:solidFill>
                  <a:srgbClr val="333333"/>
                </a:solidFill>
                <a:effectLst/>
                <a:latin typeface="inherit"/>
              </a:rPr>
              <a:t>.</a:t>
            </a:r>
            <a:r>
              <a:rPr lang="en-IN" b="0" i="0" dirty="0">
                <a:solidFill>
                  <a:srgbClr val="008080"/>
                </a:solidFill>
                <a:effectLst/>
                <a:latin typeface="inherit"/>
              </a:rPr>
              <a:t>log</a:t>
            </a:r>
            <a:r>
              <a:rPr lang="en-IN" b="0" i="0" dirty="0">
                <a:solidFill>
                  <a:srgbClr val="333333"/>
                </a:solidFill>
                <a:effectLst/>
                <a:latin typeface="inherit"/>
              </a:rPr>
              <a:t>(`</a:t>
            </a:r>
            <a:r>
              <a:rPr lang="en-IN" b="0" i="0" dirty="0">
                <a:solidFill>
                  <a:srgbClr val="008080"/>
                </a:solidFill>
                <a:effectLst/>
                <a:latin typeface="inherit"/>
              </a:rPr>
              <a:t>Response </a:t>
            </a:r>
            <a:r>
              <a:rPr lang="en-IN" b="0" i="0" dirty="0">
                <a:solidFill>
                  <a:srgbClr val="000000"/>
                </a:solidFill>
                <a:effectLst/>
                <a:latin typeface="inherit"/>
              </a:rPr>
              <a:t>Received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marL="0" indent="0" algn="l" fontAlgn="base">
              <a:buNone/>
            </a:pP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8360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pPr algn="l" fontAlgn="base"/>
            <a:endParaRPr lang="en-US" b="1" i="0" dirty="0">
              <a:effectLst/>
              <a:latin typeface="-apple-system"/>
            </a:endParaRPr>
          </a:p>
        </p:txBody>
      </p:sp>
      <p:sp>
        <p:nvSpPr>
          <p:cNvPr id="5" name="Content Placeholder 4">
            <a:extLst>
              <a:ext uri="{FF2B5EF4-FFF2-40B4-BE49-F238E27FC236}">
                <a16:creationId xmlns:a16="http://schemas.microsoft.com/office/drawing/2014/main" id="{B0CBB88A-8601-4F70-B2C8-D5FF2B01D98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63762067"/>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144</TotalTime>
  <Words>713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Calibri Light</vt:lpstr>
      <vt:lpstr>inherit</vt:lpstr>
      <vt:lpstr>Segoe UI</vt:lpstr>
      <vt:lpstr>Trebuchet MS</vt:lpstr>
      <vt:lpstr>Verdana</vt:lpstr>
      <vt:lpstr>2018</vt:lpstr>
      <vt:lpstr>HTTP Interceptors in Angular</vt:lpstr>
      <vt:lpstr>Interceptors:</vt:lpstr>
      <vt:lpstr>What is angular Http interceptor</vt:lpstr>
      <vt:lpstr>How to Create Http Interceptor</vt:lpstr>
      <vt:lpstr>HttpInterceptor Interface</vt:lpstr>
      <vt:lpstr>HttpHandler </vt:lpstr>
      <vt:lpstr>Intercepting the Response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Sarita Lad</cp:lastModifiedBy>
  <cp:revision>9</cp:revision>
  <dcterms:created xsi:type="dcterms:W3CDTF">2019-03-07T07:10:25Z</dcterms:created>
  <dcterms:modified xsi:type="dcterms:W3CDTF">2022-04-01T17:46:10Z</dcterms:modified>
</cp:coreProperties>
</file>