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61" r:id="rId6"/>
    <p:sldId id="262" r:id="rId7"/>
    <p:sldId id="263" r:id="rId8"/>
    <p:sldId id="265" r:id="rId9"/>
    <p:sldId id="264" r:id="rId10"/>
    <p:sldId id="267" r:id="rId11"/>
    <p:sldId id="268" r:id="rId12"/>
    <p:sldId id="266" r:id="rId13"/>
    <p:sldId id="269" r:id="rId14"/>
    <p:sldId id="270"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B45BD54-D254-4322-AF58-CAE8257A3F82}"/>
              </a:ext>
            </a:extLst>
          </p:cNvPr>
          <p:cNvSpPr/>
          <p:nvPr/>
        </p:nvSpPr>
        <p:spPr>
          <a:xfrm>
            <a:off x="0" y="0"/>
            <a:ext cx="4710545"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F10DB2E3-BEBB-417E-9A38-25C15BFBA35A}"/>
              </a:ext>
            </a:extLst>
          </p:cNvPr>
          <p:cNvSpPr/>
          <p:nvPr/>
        </p:nvSpPr>
        <p:spPr>
          <a:xfrm>
            <a:off x="3579669" y="198650"/>
            <a:ext cx="8409707"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D263A75F-78DF-42A9-BC21-1C7D5E55C115}"/>
              </a:ext>
            </a:extLst>
          </p:cNvPr>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452427" y="2435170"/>
            <a:ext cx="2650991" cy="1213895"/>
          </a:xfrm>
          <a:prstGeom prst="rect">
            <a:avLst/>
          </a:prstGeom>
        </p:spPr>
      </p:pic>
      <p:sp>
        <p:nvSpPr>
          <p:cNvPr id="10" name="Rectangle 9">
            <a:extLst>
              <a:ext uri="{FF2B5EF4-FFF2-40B4-BE49-F238E27FC236}">
                <a16:creationId xmlns:a16="http://schemas.microsoft.com/office/drawing/2014/main" id="{2B1FEF01-CFDC-4705-BBAE-88BD256BEE19}"/>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1" name="Rectangle 10">
            <a:extLst>
              <a:ext uri="{FF2B5EF4-FFF2-40B4-BE49-F238E27FC236}">
                <a16:creationId xmlns:a16="http://schemas.microsoft.com/office/drawing/2014/main" id="{776D622D-9BE6-4C9D-8064-B078A5E909E2}"/>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2" name="Rectangle 11">
            <a:extLst>
              <a:ext uri="{FF2B5EF4-FFF2-40B4-BE49-F238E27FC236}">
                <a16:creationId xmlns:a16="http://schemas.microsoft.com/office/drawing/2014/main" id="{7B9C8AFD-31CF-44B5-815D-F706827DA94E}"/>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3" name="Rectangle 12">
            <a:extLst>
              <a:ext uri="{FF2B5EF4-FFF2-40B4-BE49-F238E27FC236}">
                <a16:creationId xmlns:a16="http://schemas.microsoft.com/office/drawing/2014/main" id="{CCB5F93B-4C98-41CB-94D6-75C066006312}"/>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4" name="Picture 13">
            <a:extLst>
              <a:ext uri="{FF2B5EF4-FFF2-40B4-BE49-F238E27FC236}">
                <a16:creationId xmlns:a16="http://schemas.microsoft.com/office/drawing/2014/main" id="{0F325318-E234-4F36-8B87-16BA513E58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62724" y="5082520"/>
            <a:ext cx="1724772" cy="496382"/>
          </a:xfrm>
          <a:prstGeom prst="rect">
            <a:avLst/>
          </a:prstGeom>
        </p:spPr>
      </p:pic>
      <p:pic>
        <p:nvPicPr>
          <p:cNvPr id="15" name="Picture 14">
            <a:extLst>
              <a:ext uri="{FF2B5EF4-FFF2-40B4-BE49-F238E27FC236}">
                <a16:creationId xmlns:a16="http://schemas.microsoft.com/office/drawing/2014/main" id="{33C151AA-4A07-419B-9ED6-CEF6AC61C13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99516" y="4978669"/>
            <a:ext cx="2166937" cy="704084"/>
          </a:xfrm>
          <a:prstGeom prst="rect">
            <a:avLst/>
          </a:prstGeom>
        </p:spPr>
      </p:pic>
      <p:sp>
        <p:nvSpPr>
          <p:cNvPr id="2" name="Title 1">
            <a:extLst>
              <a:ext uri="{FF2B5EF4-FFF2-40B4-BE49-F238E27FC236}">
                <a16:creationId xmlns:a16="http://schemas.microsoft.com/office/drawing/2014/main" id="{357F1B1E-B7D1-4F84-BC64-4CE0DB37DA10}"/>
              </a:ext>
            </a:extLst>
          </p:cNvPr>
          <p:cNvSpPr>
            <a:spLocks noGrp="1"/>
          </p:cNvSpPr>
          <p:nvPr>
            <p:ph type="ctrTitle"/>
          </p:nvPr>
        </p:nvSpPr>
        <p:spPr>
          <a:xfrm>
            <a:off x="3778624" y="1574538"/>
            <a:ext cx="8001000" cy="1701519"/>
          </a:xfrm>
        </p:spPr>
        <p:txBody>
          <a:bodyPr anchor="ctr">
            <a:normAutofit/>
          </a:bodyPr>
          <a:lstStyle>
            <a:lvl1pPr algn="ctr">
              <a:defRPr sz="4000">
                <a:solidFill>
                  <a:schemeClr val="tx1">
                    <a:lumMod val="50000"/>
                    <a:lumOff val="50000"/>
                  </a:schemeClr>
                </a:solidFill>
                <a:latin typeface="Trebuchet MS" panose="020B0603020202020204" pitchFamily="34" charset="0"/>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E486D6E-6BA8-4C52-924A-59253267AF57}"/>
              </a:ext>
            </a:extLst>
          </p:cNvPr>
          <p:cNvSpPr>
            <a:spLocks noGrp="1"/>
          </p:cNvSpPr>
          <p:nvPr>
            <p:ph type="subTitle" idx="1"/>
          </p:nvPr>
        </p:nvSpPr>
        <p:spPr>
          <a:xfrm>
            <a:off x="3778624" y="3602038"/>
            <a:ext cx="8001000" cy="806816"/>
          </a:xfrm>
        </p:spPr>
        <p:txBody>
          <a:bodyPr anchor="ctr"/>
          <a:lstStyle>
            <a:lvl1pPr marL="0" indent="0" algn="ctr">
              <a:buNone/>
              <a:defRPr sz="2400">
                <a:solidFill>
                  <a:srgbClr val="0070C0"/>
                </a:solidFill>
                <a:latin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3A3C5C8-6BE2-42E9-8B5A-2ED21D041198}"/>
              </a:ext>
            </a:extLst>
          </p:cNvPr>
          <p:cNvSpPr>
            <a:spLocks noGrp="1"/>
          </p:cNvSpPr>
          <p:nvPr>
            <p:ph type="dt" sz="half" idx="10"/>
          </p:nvPr>
        </p:nvSpPr>
        <p:spPr/>
        <p:txBody>
          <a:bodyPr/>
          <a:lstStyle/>
          <a:p>
            <a:fld id="{D2474CCF-98B4-411A-8810-C31E8C29E19B}" type="datetimeFigureOut">
              <a:rPr lang="en-US" smtClean="0"/>
              <a:t>3/31/2022</a:t>
            </a:fld>
            <a:endParaRPr lang="en-US"/>
          </a:p>
        </p:txBody>
      </p:sp>
      <p:sp>
        <p:nvSpPr>
          <p:cNvPr id="5" name="Footer Placeholder 4">
            <a:extLst>
              <a:ext uri="{FF2B5EF4-FFF2-40B4-BE49-F238E27FC236}">
                <a16:creationId xmlns:a16="http://schemas.microsoft.com/office/drawing/2014/main" id="{5318EDC7-CDC2-4407-9F8F-C0CEAA4009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F695F3-58FF-4760-B1DC-C5025EA66D87}"/>
              </a:ext>
            </a:extLst>
          </p:cNvPr>
          <p:cNvSpPr>
            <a:spLocks noGrp="1"/>
          </p:cNvSpPr>
          <p:nvPr>
            <p:ph type="sldNum" sz="quarter" idx="12"/>
          </p:nvPr>
        </p:nvSpPr>
        <p:spPr/>
        <p:txBody>
          <a:bodyPr/>
          <a:lstStyle/>
          <a:p>
            <a:fld id="{A1FD0E78-183D-4F7D-A18B-8A4BED7B6988}" type="slidenum">
              <a:rPr lang="en-US" smtClean="0"/>
              <a:t>‹#›</a:t>
            </a:fld>
            <a:endParaRPr lang="en-US"/>
          </a:p>
        </p:txBody>
      </p:sp>
      <p:cxnSp>
        <p:nvCxnSpPr>
          <p:cNvPr id="17" name="Straight Connector 16">
            <a:extLst>
              <a:ext uri="{FF2B5EF4-FFF2-40B4-BE49-F238E27FC236}">
                <a16:creationId xmlns:a16="http://schemas.microsoft.com/office/drawing/2014/main" id="{70565CEE-49E5-468C-A0B4-83E886C61D84}"/>
              </a:ext>
            </a:extLst>
          </p:cNvPr>
          <p:cNvCxnSpPr/>
          <p:nvPr/>
        </p:nvCxnSpPr>
        <p:spPr>
          <a:xfrm>
            <a:off x="3778624" y="3602038"/>
            <a:ext cx="8001000"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Freeform: Shape 17">
            <a:extLst>
              <a:ext uri="{FF2B5EF4-FFF2-40B4-BE49-F238E27FC236}">
                <a16:creationId xmlns:a16="http://schemas.microsoft.com/office/drawing/2014/main" id="{740C7E80-A24C-4396-B051-437EF1D79AB8}"/>
              </a:ext>
            </a:extLst>
          </p:cNvPr>
          <p:cNvSpPr/>
          <p:nvPr/>
        </p:nvSpPr>
        <p:spPr>
          <a:xfrm>
            <a:off x="7968342" y="4876803"/>
            <a:ext cx="2032000" cy="870858"/>
          </a:xfrm>
          <a:custGeom>
            <a:avLst/>
            <a:gdLst>
              <a:gd name="connsiteX0" fmla="*/ 1959429 w 2032000"/>
              <a:gd name="connsiteY0" fmla="*/ 0 h 870858"/>
              <a:gd name="connsiteX1" fmla="*/ 0 w 2032000"/>
              <a:gd name="connsiteY1" fmla="*/ 0 h 870858"/>
              <a:gd name="connsiteX2" fmla="*/ 0 w 2032000"/>
              <a:gd name="connsiteY2" fmla="*/ 870858 h 870858"/>
              <a:gd name="connsiteX3" fmla="*/ 2032000 w 2032000"/>
              <a:gd name="connsiteY3" fmla="*/ 870858 h 870858"/>
            </a:gdLst>
            <a:ahLst/>
            <a:cxnLst>
              <a:cxn ang="0">
                <a:pos x="connsiteX0" y="connsiteY0"/>
              </a:cxn>
              <a:cxn ang="0">
                <a:pos x="connsiteX1" y="connsiteY1"/>
              </a:cxn>
              <a:cxn ang="0">
                <a:pos x="connsiteX2" y="connsiteY2"/>
              </a:cxn>
              <a:cxn ang="0">
                <a:pos x="connsiteX3" y="connsiteY3"/>
              </a:cxn>
            </a:cxnLst>
            <a:rect l="l" t="t" r="r" b="b"/>
            <a:pathLst>
              <a:path w="2032000" h="870858">
                <a:moveTo>
                  <a:pt x="1959429" y="0"/>
                </a:moveTo>
                <a:lnTo>
                  <a:pt x="0" y="0"/>
                </a:lnTo>
                <a:lnTo>
                  <a:pt x="0" y="870858"/>
                </a:lnTo>
                <a:lnTo>
                  <a:pt x="2032000" y="870858"/>
                </a:lnTo>
              </a:path>
            </a:pathLst>
          </a:custGeom>
          <a:no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C52EBDC4-1E90-4F52-92F1-8C4F5999C539}"/>
              </a:ext>
            </a:extLst>
          </p:cNvPr>
          <p:cNvSpPr/>
          <p:nvPr/>
        </p:nvSpPr>
        <p:spPr>
          <a:xfrm rot="10800000">
            <a:off x="5849258" y="4876803"/>
            <a:ext cx="2032000" cy="870858"/>
          </a:xfrm>
          <a:custGeom>
            <a:avLst/>
            <a:gdLst>
              <a:gd name="connsiteX0" fmla="*/ 1959429 w 2032000"/>
              <a:gd name="connsiteY0" fmla="*/ 0 h 870858"/>
              <a:gd name="connsiteX1" fmla="*/ 0 w 2032000"/>
              <a:gd name="connsiteY1" fmla="*/ 0 h 870858"/>
              <a:gd name="connsiteX2" fmla="*/ 0 w 2032000"/>
              <a:gd name="connsiteY2" fmla="*/ 870858 h 870858"/>
              <a:gd name="connsiteX3" fmla="*/ 2032000 w 2032000"/>
              <a:gd name="connsiteY3" fmla="*/ 870858 h 870858"/>
            </a:gdLst>
            <a:ahLst/>
            <a:cxnLst>
              <a:cxn ang="0">
                <a:pos x="connsiteX0" y="connsiteY0"/>
              </a:cxn>
              <a:cxn ang="0">
                <a:pos x="connsiteX1" y="connsiteY1"/>
              </a:cxn>
              <a:cxn ang="0">
                <a:pos x="connsiteX2" y="connsiteY2"/>
              </a:cxn>
              <a:cxn ang="0">
                <a:pos x="connsiteX3" y="connsiteY3"/>
              </a:cxn>
            </a:cxnLst>
            <a:rect l="l" t="t" r="r" b="b"/>
            <a:pathLst>
              <a:path w="2032000" h="870858">
                <a:moveTo>
                  <a:pt x="1959429" y="0"/>
                </a:moveTo>
                <a:lnTo>
                  <a:pt x="0" y="0"/>
                </a:lnTo>
                <a:lnTo>
                  <a:pt x="0" y="870858"/>
                </a:lnTo>
                <a:lnTo>
                  <a:pt x="2032000" y="870858"/>
                </a:lnTo>
              </a:path>
            </a:pathLst>
          </a:custGeom>
          <a:no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37530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B1346-0FB6-45C7-A96E-DBDDF4C7C06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C29AF55-8DB4-4235-B18B-7CA1658AEA7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F36DFF-55B4-41FE-BF5D-FC115ECB708B}"/>
              </a:ext>
            </a:extLst>
          </p:cNvPr>
          <p:cNvSpPr>
            <a:spLocks noGrp="1"/>
          </p:cNvSpPr>
          <p:nvPr>
            <p:ph type="dt" sz="half" idx="10"/>
          </p:nvPr>
        </p:nvSpPr>
        <p:spPr/>
        <p:txBody>
          <a:bodyPr/>
          <a:lstStyle/>
          <a:p>
            <a:fld id="{D2474CCF-98B4-411A-8810-C31E8C29E19B}" type="datetimeFigureOut">
              <a:rPr lang="en-US" smtClean="0"/>
              <a:t>3/31/2022</a:t>
            </a:fld>
            <a:endParaRPr lang="en-US"/>
          </a:p>
        </p:txBody>
      </p:sp>
      <p:sp>
        <p:nvSpPr>
          <p:cNvPr id="5" name="Footer Placeholder 4">
            <a:extLst>
              <a:ext uri="{FF2B5EF4-FFF2-40B4-BE49-F238E27FC236}">
                <a16:creationId xmlns:a16="http://schemas.microsoft.com/office/drawing/2014/main" id="{CB1B04A8-2C06-4BAA-A780-6380C576F9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3476E6-F3EA-4F13-B40F-1978B532D33E}"/>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1738558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BDEE29A-7B74-4351-AF12-4B1C4A1C76B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03DBD61-8BBB-4413-B521-69C6BA2EBDB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B486CF-3404-43E2-AAB7-B052FC466837}"/>
              </a:ext>
            </a:extLst>
          </p:cNvPr>
          <p:cNvSpPr>
            <a:spLocks noGrp="1"/>
          </p:cNvSpPr>
          <p:nvPr>
            <p:ph type="dt" sz="half" idx="10"/>
          </p:nvPr>
        </p:nvSpPr>
        <p:spPr/>
        <p:txBody>
          <a:bodyPr/>
          <a:lstStyle/>
          <a:p>
            <a:fld id="{D2474CCF-98B4-411A-8810-C31E8C29E19B}" type="datetimeFigureOut">
              <a:rPr lang="en-US" smtClean="0"/>
              <a:t>3/31/2022</a:t>
            </a:fld>
            <a:endParaRPr lang="en-US"/>
          </a:p>
        </p:txBody>
      </p:sp>
      <p:sp>
        <p:nvSpPr>
          <p:cNvPr id="5" name="Footer Placeholder 4">
            <a:extLst>
              <a:ext uri="{FF2B5EF4-FFF2-40B4-BE49-F238E27FC236}">
                <a16:creationId xmlns:a16="http://schemas.microsoft.com/office/drawing/2014/main" id="{F37AE448-840B-441A-88AC-D0E89CE174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356B10-E457-4193-8E4C-4179814527ED}"/>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1506037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8C48660-697D-4BB9-97F6-A5BB6C764668}"/>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D0BE8EE-2EB2-435C-9D5A-AAA15842A36C}"/>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23355C8-5657-4103-B600-59803F24DBFF}"/>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0" name="Rectangle 9">
            <a:extLst>
              <a:ext uri="{FF2B5EF4-FFF2-40B4-BE49-F238E27FC236}">
                <a16:creationId xmlns:a16="http://schemas.microsoft.com/office/drawing/2014/main" id="{CFF2C038-CD71-4DD5-AD56-49FB9C0E8AF6}"/>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1" name="Rectangle 10">
            <a:extLst>
              <a:ext uri="{FF2B5EF4-FFF2-40B4-BE49-F238E27FC236}">
                <a16:creationId xmlns:a16="http://schemas.microsoft.com/office/drawing/2014/main" id="{D626EA1A-6BCF-4846-ABF3-498AD8F1EC82}"/>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2" name="Rectangle 11">
            <a:extLst>
              <a:ext uri="{FF2B5EF4-FFF2-40B4-BE49-F238E27FC236}">
                <a16:creationId xmlns:a16="http://schemas.microsoft.com/office/drawing/2014/main" id="{E91F1E9A-33FE-49BA-B69E-30EA3CC61DB9}"/>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3" name="Picture 12">
            <a:extLst>
              <a:ext uri="{FF2B5EF4-FFF2-40B4-BE49-F238E27FC236}">
                <a16:creationId xmlns:a16="http://schemas.microsoft.com/office/drawing/2014/main" id="{B9CD68B3-2898-4D6B-B5C2-F62D51C485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2281" y="278160"/>
            <a:ext cx="2153769" cy="415804"/>
          </a:xfrm>
          <a:prstGeom prst="rect">
            <a:avLst/>
          </a:prstGeom>
        </p:spPr>
      </p:pic>
      <p:grpSp>
        <p:nvGrpSpPr>
          <p:cNvPr id="14" name="Group 13">
            <a:extLst>
              <a:ext uri="{FF2B5EF4-FFF2-40B4-BE49-F238E27FC236}">
                <a16:creationId xmlns:a16="http://schemas.microsoft.com/office/drawing/2014/main" id="{C4873B59-2742-4F87-99A9-E1AA8FCD8E50}"/>
              </a:ext>
            </a:extLst>
          </p:cNvPr>
          <p:cNvGrpSpPr/>
          <p:nvPr/>
        </p:nvGrpSpPr>
        <p:grpSpPr>
          <a:xfrm>
            <a:off x="9291457" y="4352078"/>
            <a:ext cx="2186521" cy="1954633"/>
            <a:chOff x="10020116" y="4405313"/>
            <a:chExt cx="1958686" cy="1750961"/>
          </a:xfrm>
        </p:grpSpPr>
        <p:pic>
          <p:nvPicPr>
            <p:cNvPr id="15" name="Picture 14">
              <a:extLst>
                <a:ext uri="{FF2B5EF4-FFF2-40B4-BE49-F238E27FC236}">
                  <a16:creationId xmlns:a16="http://schemas.microsoft.com/office/drawing/2014/main" id="{289441B2-4EF5-4599-887F-42F7A59ADD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37447" y="4441774"/>
              <a:ext cx="1724025" cy="1714500"/>
            </a:xfrm>
            <a:prstGeom prst="rect">
              <a:avLst/>
            </a:prstGeom>
          </p:spPr>
        </p:pic>
        <p:sp>
          <p:nvSpPr>
            <p:cNvPr id="16" name="Rectangle 15">
              <a:extLst>
                <a:ext uri="{FF2B5EF4-FFF2-40B4-BE49-F238E27FC236}">
                  <a16:creationId xmlns:a16="http://schemas.microsoft.com/office/drawing/2014/main" id="{C4F730E1-3FAD-4138-ACCA-276E0BBA031B}"/>
                </a:ext>
              </a:extLst>
            </p:cNvPr>
            <p:cNvSpPr/>
            <p:nvPr/>
          </p:nvSpPr>
          <p:spPr>
            <a:xfrm>
              <a:off x="10020116" y="4405313"/>
              <a:ext cx="1958686" cy="1750961"/>
            </a:xfrm>
            <a:prstGeom prst="rect">
              <a:avLst/>
            </a:prstGeom>
            <a:solidFill>
              <a:srgbClr val="FFFFFF">
                <a:alpha val="9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3F08D64F-302C-4B73-A9F2-946CA338260A}"/>
              </a:ext>
            </a:extLst>
          </p:cNvPr>
          <p:cNvSpPr>
            <a:spLocks noGrp="1"/>
          </p:cNvSpPr>
          <p:nvPr>
            <p:ph type="title"/>
          </p:nvPr>
        </p:nvSpPr>
        <p:spPr>
          <a:xfrm>
            <a:off x="353565" y="278160"/>
            <a:ext cx="9438716" cy="797605"/>
          </a:xfrm>
        </p:spPr>
        <p:txBody>
          <a:bodyPr>
            <a:normAutofit/>
          </a:bodyPr>
          <a:lstStyle>
            <a:lvl1pPr>
              <a:defRPr sz="2800">
                <a:solidFill>
                  <a:schemeClr val="bg1">
                    <a:lumMod val="50000"/>
                  </a:schemeClr>
                </a:solidFill>
                <a:latin typeface="Trebuchet MS" panose="020B0603020202020204" pitchFamily="34" charset="0"/>
              </a:defRPr>
            </a:lvl1pPr>
          </a:lstStyle>
          <a:p>
            <a:r>
              <a:rPr lang="en-US"/>
              <a:t>Click to edit Master title style</a:t>
            </a:r>
          </a:p>
        </p:txBody>
      </p:sp>
      <p:sp>
        <p:nvSpPr>
          <p:cNvPr id="3" name="Content Placeholder 2">
            <a:extLst>
              <a:ext uri="{FF2B5EF4-FFF2-40B4-BE49-F238E27FC236}">
                <a16:creationId xmlns:a16="http://schemas.microsoft.com/office/drawing/2014/main" id="{372EB2DC-2ADD-4476-921C-5457C12D154E}"/>
              </a:ext>
            </a:extLst>
          </p:cNvPr>
          <p:cNvSpPr>
            <a:spLocks noGrp="1"/>
          </p:cNvSpPr>
          <p:nvPr>
            <p:ph idx="1"/>
          </p:nvPr>
        </p:nvSpPr>
        <p:spPr>
          <a:xfrm>
            <a:off x="726724" y="1253331"/>
            <a:ext cx="11039452" cy="5053380"/>
          </a:xfrm>
        </p:spPr>
        <p:txBody>
          <a:bodyPr>
            <a:normAutofit/>
          </a:bodyPr>
          <a:lstStyle>
            <a:lvl1pPr>
              <a:defRPr sz="2400">
                <a:solidFill>
                  <a:schemeClr val="bg1">
                    <a:lumMod val="50000"/>
                  </a:schemeClr>
                </a:solidFill>
                <a:latin typeface="Trebuchet MS" panose="020B0603020202020204" pitchFamily="34" charset="0"/>
              </a:defRPr>
            </a:lvl1pPr>
            <a:lvl2pPr>
              <a:defRPr sz="2000">
                <a:solidFill>
                  <a:schemeClr val="bg1">
                    <a:lumMod val="50000"/>
                  </a:schemeClr>
                </a:solidFill>
                <a:latin typeface="Trebuchet MS" panose="020B0603020202020204" pitchFamily="34" charset="0"/>
              </a:defRPr>
            </a:lvl2pPr>
            <a:lvl3pPr>
              <a:defRPr sz="1800">
                <a:solidFill>
                  <a:schemeClr val="bg1">
                    <a:lumMod val="50000"/>
                  </a:schemeClr>
                </a:solidFill>
                <a:latin typeface="Trebuchet MS" panose="020B0603020202020204" pitchFamily="34" charset="0"/>
              </a:defRPr>
            </a:lvl3pPr>
            <a:lvl4pPr>
              <a:defRPr sz="1600">
                <a:solidFill>
                  <a:schemeClr val="bg1">
                    <a:lumMod val="50000"/>
                  </a:schemeClr>
                </a:solidFill>
                <a:latin typeface="Trebuchet MS" panose="020B0603020202020204" pitchFamily="34" charset="0"/>
              </a:defRPr>
            </a:lvl4pPr>
            <a:lvl5pPr>
              <a:defRPr sz="1600">
                <a:solidFill>
                  <a:schemeClr val="bg1">
                    <a:lumMod val="50000"/>
                  </a:schemeClr>
                </a:solidFill>
                <a:latin typeface="Trebuchet MS" panose="020B0603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68B0C41-3748-45BA-AC12-3356750D6CCC}"/>
              </a:ext>
            </a:extLst>
          </p:cNvPr>
          <p:cNvSpPr>
            <a:spLocks noGrp="1"/>
          </p:cNvSpPr>
          <p:nvPr>
            <p:ph type="dt" sz="half" idx="10"/>
          </p:nvPr>
        </p:nvSpPr>
        <p:spPr/>
        <p:txBody>
          <a:bodyPr/>
          <a:lstStyle/>
          <a:p>
            <a:fld id="{D2474CCF-98B4-411A-8810-C31E8C29E19B}" type="datetimeFigureOut">
              <a:rPr lang="en-US" smtClean="0"/>
              <a:t>3/31/2022</a:t>
            </a:fld>
            <a:endParaRPr lang="en-US"/>
          </a:p>
        </p:txBody>
      </p:sp>
      <p:sp>
        <p:nvSpPr>
          <p:cNvPr id="5" name="Footer Placeholder 4">
            <a:extLst>
              <a:ext uri="{FF2B5EF4-FFF2-40B4-BE49-F238E27FC236}">
                <a16:creationId xmlns:a16="http://schemas.microsoft.com/office/drawing/2014/main" id="{B2BC5298-80C2-435C-BE19-55A311B75B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E8E2F2-0AF5-4302-9483-8FB2AC4A12E3}"/>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41914526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D1C76EB-EFA3-4D98-BF85-9CBAD51246C3}"/>
              </a:ext>
            </a:extLst>
          </p:cNvPr>
          <p:cNvSpPr/>
          <p:nvPr/>
        </p:nvSpPr>
        <p:spPr>
          <a:xfrm>
            <a:off x="0" y="0"/>
            <a:ext cx="4710545"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0F9218A-B816-4B5F-A0BE-D0AAD688BCDE}"/>
              </a:ext>
            </a:extLst>
          </p:cNvPr>
          <p:cNvSpPr/>
          <p:nvPr/>
        </p:nvSpPr>
        <p:spPr>
          <a:xfrm>
            <a:off x="3579669" y="198650"/>
            <a:ext cx="8409707"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07792D18-2682-4285-9429-837643BCD1C7}"/>
              </a:ext>
            </a:extLst>
          </p:cNvPr>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452427" y="2435170"/>
            <a:ext cx="2650991" cy="1213895"/>
          </a:xfrm>
          <a:prstGeom prst="rect">
            <a:avLst/>
          </a:prstGeom>
        </p:spPr>
      </p:pic>
      <p:sp>
        <p:nvSpPr>
          <p:cNvPr id="10" name="Rectangle 9">
            <a:extLst>
              <a:ext uri="{FF2B5EF4-FFF2-40B4-BE49-F238E27FC236}">
                <a16:creationId xmlns:a16="http://schemas.microsoft.com/office/drawing/2014/main" id="{31E5457F-D05E-4FBC-AA16-B4542B833804}"/>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1" name="Rectangle 10">
            <a:extLst>
              <a:ext uri="{FF2B5EF4-FFF2-40B4-BE49-F238E27FC236}">
                <a16:creationId xmlns:a16="http://schemas.microsoft.com/office/drawing/2014/main" id="{3D20450F-F92F-43A7-B557-0485260B48EC}"/>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2" name="Rectangle 11">
            <a:extLst>
              <a:ext uri="{FF2B5EF4-FFF2-40B4-BE49-F238E27FC236}">
                <a16:creationId xmlns:a16="http://schemas.microsoft.com/office/drawing/2014/main" id="{20D495CD-0755-4CD0-952C-38FDFD818912}"/>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3" name="Rectangle 12">
            <a:extLst>
              <a:ext uri="{FF2B5EF4-FFF2-40B4-BE49-F238E27FC236}">
                <a16:creationId xmlns:a16="http://schemas.microsoft.com/office/drawing/2014/main" id="{F756530E-6471-4A98-9409-D28702635498}"/>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sp>
        <p:nvSpPr>
          <p:cNvPr id="2" name="Title 1">
            <a:extLst>
              <a:ext uri="{FF2B5EF4-FFF2-40B4-BE49-F238E27FC236}">
                <a16:creationId xmlns:a16="http://schemas.microsoft.com/office/drawing/2014/main" id="{54E16744-0EC5-4409-8030-9D707EE1A1D6}"/>
              </a:ext>
            </a:extLst>
          </p:cNvPr>
          <p:cNvSpPr>
            <a:spLocks noGrp="1"/>
          </p:cNvSpPr>
          <p:nvPr>
            <p:ph type="title"/>
          </p:nvPr>
        </p:nvSpPr>
        <p:spPr>
          <a:xfrm>
            <a:off x="3744686" y="1709739"/>
            <a:ext cx="7602764" cy="1892300"/>
          </a:xfrm>
        </p:spPr>
        <p:txBody>
          <a:bodyPr anchor="ctr"/>
          <a:lstStyle>
            <a:lvl1pPr algn="ctr">
              <a:defRPr sz="4000">
                <a:solidFill>
                  <a:schemeClr val="bg1">
                    <a:lumMod val="50000"/>
                  </a:schemeClr>
                </a:solidFill>
                <a:latin typeface="Trebuchet MS" panose="020B0603020202020204" pitchFamily="34" charset="0"/>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98CF225-F19A-40FE-9134-ADAC53A2CB8E}"/>
              </a:ext>
            </a:extLst>
          </p:cNvPr>
          <p:cNvSpPr>
            <a:spLocks noGrp="1"/>
          </p:cNvSpPr>
          <p:nvPr>
            <p:ph type="body" idx="1"/>
          </p:nvPr>
        </p:nvSpPr>
        <p:spPr>
          <a:xfrm>
            <a:off x="3744686" y="3649066"/>
            <a:ext cx="7602764" cy="980992"/>
          </a:xfrm>
        </p:spPr>
        <p:txBody>
          <a:bodyPr anchor="ctr">
            <a:normAutofit/>
          </a:bodyPr>
          <a:lstStyle>
            <a:lvl1pPr marL="0" indent="0" algn="ctr">
              <a:buNone/>
              <a:defRPr sz="2000">
                <a:solidFill>
                  <a:srgbClr val="0070C0"/>
                </a:solidFill>
                <a:latin typeface="Trebuchet MS" panose="020B0603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6052890-A463-40F0-8781-AB9ECF34701B}"/>
              </a:ext>
            </a:extLst>
          </p:cNvPr>
          <p:cNvSpPr>
            <a:spLocks noGrp="1"/>
          </p:cNvSpPr>
          <p:nvPr>
            <p:ph type="dt" sz="half" idx="10"/>
          </p:nvPr>
        </p:nvSpPr>
        <p:spPr/>
        <p:txBody>
          <a:bodyPr/>
          <a:lstStyle/>
          <a:p>
            <a:fld id="{D2474CCF-98B4-411A-8810-C31E8C29E19B}" type="datetimeFigureOut">
              <a:rPr lang="en-US" smtClean="0"/>
              <a:t>3/31/2022</a:t>
            </a:fld>
            <a:endParaRPr lang="en-US"/>
          </a:p>
        </p:txBody>
      </p:sp>
      <p:sp>
        <p:nvSpPr>
          <p:cNvPr id="5" name="Footer Placeholder 4">
            <a:extLst>
              <a:ext uri="{FF2B5EF4-FFF2-40B4-BE49-F238E27FC236}">
                <a16:creationId xmlns:a16="http://schemas.microsoft.com/office/drawing/2014/main" id="{4B4EBFC2-28E7-4B50-9949-2BDA85E26B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C98516-7864-4AE1-84EA-04757DF14368}"/>
              </a:ext>
            </a:extLst>
          </p:cNvPr>
          <p:cNvSpPr>
            <a:spLocks noGrp="1"/>
          </p:cNvSpPr>
          <p:nvPr>
            <p:ph type="sldNum" sz="quarter" idx="12"/>
          </p:nvPr>
        </p:nvSpPr>
        <p:spPr/>
        <p:txBody>
          <a:bodyPr/>
          <a:lstStyle/>
          <a:p>
            <a:fld id="{A1FD0E78-183D-4F7D-A18B-8A4BED7B6988}" type="slidenum">
              <a:rPr lang="en-US" smtClean="0"/>
              <a:t>‹#›</a:t>
            </a:fld>
            <a:endParaRPr lang="en-US"/>
          </a:p>
        </p:txBody>
      </p:sp>
      <p:cxnSp>
        <p:nvCxnSpPr>
          <p:cNvPr id="14" name="Straight Connector 13">
            <a:extLst>
              <a:ext uri="{FF2B5EF4-FFF2-40B4-BE49-F238E27FC236}">
                <a16:creationId xmlns:a16="http://schemas.microsoft.com/office/drawing/2014/main" id="{709AA055-0DD5-4F16-B6C2-4900CC928098}"/>
              </a:ext>
            </a:extLst>
          </p:cNvPr>
          <p:cNvCxnSpPr/>
          <p:nvPr/>
        </p:nvCxnSpPr>
        <p:spPr>
          <a:xfrm>
            <a:off x="3778624" y="3602038"/>
            <a:ext cx="8001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31812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28ED813-B8D0-48D3-B71C-48DF5BDC9A90}"/>
              </a:ext>
            </a:extLst>
          </p:cNvPr>
          <p:cNvSpPr/>
          <p:nvPr/>
        </p:nvSpPr>
        <p:spPr>
          <a:xfrm>
            <a:off x="0" y="0"/>
            <a:ext cx="471714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DF0879C-37D2-4E04-A609-4FEBD2EB69A2}"/>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4C859E1-EF9A-419B-B3AC-AEA4B510D174}"/>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1" name="Rectangle 10">
            <a:extLst>
              <a:ext uri="{FF2B5EF4-FFF2-40B4-BE49-F238E27FC236}">
                <a16:creationId xmlns:a16="http://schemas.microsoft.com/office/drawing/2014/main" id="{D14C3DBE-5B2C-4C2D-8079-CF803A046CD5}"/>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2" name="Rectangle 11">
            <a:extLst>
              <a:ext uri="{FF2B5EF4-FFF2-40B4-BE49-F238E27FC236}">
                <a16:creationId xmlns:a16="http://schemas.microsoft.com/office/drawing/2014/main" id="{ECE1258E-5E7B-49D9-AB2A-3FCE6F2AE3D9}"/>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3" name="Rectangle 12">
            <a:extLst>
              <a:ext uri="{FF2B5EF4-FFF2-40B4-BE49-F238E27FC236}">
                <a16:creationId xmlns:a16="http://schemas.microsoft.com/office/drawing/2014/main" id="{EF2A0B40-AB4B-42CA-AD19-364DF8432A34}"/>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4" name="Picture 13">
            <a:extLst>
              <a:ext uri="{FF2B5EF4-FFF2-40B4-BE49-F238E27FC236}">
                <a16:creationId xmlns:a16="http://schemas.microsoft.com/office/drawing/2014/main" id="{5ACF1E32-F9E6-49E7-B655-4856AC619B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2281" y="278160"/>
            <a:ext cx="2153769" cy="415804"/>
          </a:xfrm>
          <a:prstGeom prst="rect">
            <a:avLst/>
          </a:prstGeom>
        </p:spPr>
      </p:pic>
      <p:sp>
        <p:nvSpPr>
          <p:cNvPr id="2" name="Title 1">
            <a:extLst>
              <a:ext uri="{FF2B5EF4-FFF2-40B4-BE49-F238E27FC236}">
                <a16:creationId xmlns:a16="http://schemas.microsoft.com/office/drawing/2014/main" id="{F3355067-D68C-4E9D-814B-94F341ACA8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7E56A77-566F-415D-85B3-C170D979EF1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022F81A-5D76-4DBF-9DF9-92CD90E7067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71F8005-F81C-45EB-B6F5-872E765EC87A}"/>
              </a:ext>
            </a:extLst>
          </p:cNvPr>
          <p:cNvSpPr>
            <a:spLocks noGrp="1"/>
          </p:cNvSpPr>
          <p:nvPr>
            <p:ph type="dt" sz="half" idx="10"/>
          </p:nvPr>
        </p:nvSpPr>
        <p:spPr/>
        <p:txBody>
          <a:bodyPr/>
          <a:lstStyle/>
          <a:p>
            <a:fld id="{D2474CCF-98B4-411A-8810-C31E8C29E19B}" type="datetimeFigureOut">
              <a:rPr lang="en-US" smtClean="0"/>
              <a:t>3/31/2022</a:t>
            </a:fld>
            <a:endParaRPr lang="en-US"/>
          </a:p>
        </p:txBody>
      </p:sp>
      <p:sp>
        <p:nvSpPr>
          <p:cNvPr id="6" name="Footer Placeholder 5">
            <a:extLst>
              <a:ext uri="{FF2B5EF4-FFF2-40B4-BE49-F238E27FC236}">
                <a16:creationId xmlns:a16="http://schemas.microsoft.com/office/drawing/2014/main" id="{2062E53F-F0E3-4A6E-B3B1-F5491F5488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B69BF3-2B4A-42F7-B934-99F11627F82D}"/>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28385396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894546B-A81A-48D4-B4C5-7E2E6285F424}"/>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9C06CAA-5E4F-43E2-8A98-36361486A3A4}"/>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28E28CB-622A-4807-91B6-87A76E180121}"/>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3" name="Rectangle 12">
            <a:extLst>
              <a:ext uri="{FF2B5EF4-FFF2-40B4-BE49-F238E27FC236}">
                <a16:creationId xmlns:a16="http://schemas.microsoft.com/office/drawing/2014/main" id="{9C30D63E-AE12-491E-81E4-B3C25BA710AC}"/>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4" name="Rectangle 13">
            <a:extLst>
              <a:ext uri="{FF2B5EF4-FFF2-40B4-BE49-F238E27FC236}">
                <a16:creationId xmlns:a16="http://schemas.microsoft.com/office/drawing/2014/main" id="{BEA4929A-0E7F-4B2B-81BC-6899210E604F}"/>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5" name="Rectangle 14">
            <a:extLst>
              <a:ext uri="{FF2B5EF4-FFF2-40B4-BE49-F238E27FC236}">
                <a16:creationId xmlns:a16="http://schemas.microsoft.com/office/drawing/2014/main" id="{4C27A026-FFDC-4CB9-9AB8-BB4B31660FD8}"/>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6" name="Picture 15">
            <a:extLst>
              <a:ext uri="{FF2B5EF4-FFF2-40B4-BE49-F238E27FC236}">
                <a16:creationId xmlns:a16="http://schemas.microsoft.com/office/drawing/2014/main" id="{CE0FBF31-43A4-4034-8688-BF6697211B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2281" y="278160"/>
            <a:ext cx="2153769" cy="415804"/>
          </a:xfrm>
          <a:prstGeom prst="rect">
            <a:avLst/>
          </a:prstGeom>
        </p:spPr>
      </p:pic>
      <p:sp>
        <p:nvSpPr>
          <p:cNvPr id="2" name="Title 1">
            <a:extLst>
              <a:ext uri="{FF2B5EF4-FFF2-40B4-BE49-F238E27FC236}">
                <a16:creationId xmlns:a16="http://schemas.microsoft.com/office/drawing/2014/main" id="{FA67B1EE-D3B9-4A72-BB78-BEAFBE1FD62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3C1261F-F460-4F19-99F4-F65B97B6FB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0C84E1E-AD39-414E-A630-BB5F20BC8A9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EEA01E5-2430-4A1C-8323-5D191529BD6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4C4A9DA-01AC-4343-9532-A824358CD67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A9BA755-AEE2-4001-8DE6-415A8DBF9673}"/>
              </a:ext>
            </a:extLst>
          </p:cNvPr>
          <p:cNvSpPr>
            <a:spLocks noGrp="1"/>
          </p:cNvSpPr>
          <p:nvPr>
            <p:ph type="dt" sz="half" idx="10"/>
          </p:nvPr>
        </p:nvSpPr>
        <p:spPr/>
        <p:txBody>
          <a:bodyPr/>
          <a:lstStyle/>
          <a:p>
            <a:fld id="{D2474CCF-98B4-411A-8810-C31E8C29E19B}" type="datetimeFigureOut">
              <a:rPr lang="en-US" smtClean="0"/>
              <a:t>3/31/2022</a:t>
            </a:fld>
            <a:endParaRPr lang="en-US"/>
          </a:p>
        </p:txBody>
      </p:sp>
      <p:sp>
        <p:nvSpPr>
          <p:cNvPr id="8" name="Footer Placeholder 7">
            <a:extLst>
              <a:ext uri="{FF2B5EF4-FFF2-40B4-BE49-F238E27FC236}">
                <a16:creationId xmlns:a16="http://schemas.microsoft.com/office/drawing/2014/main" id="{823B665F-223D-495A-BDBB-E3363CAFC9D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19B297C-3F38-49A1-953B-17E3F6F667AE}"/>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2650576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7856098-1DA3-49E8-91B8-CAA5CDB7382E}"/>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8AD2C0DA-73C9-4A83-97A2-EB4541745B64}"/>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83A0938-3C8A-4ACA-8AD0-352B444392A9}"/>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9" name="Rectangle 8">
            <a:extLst>
              <a:ext uri="{FF2B5EF4-FFF2-40B4-BE49-F238E27FC236}">
                <a16:creationId xmlns:a16="http://schemas.microsoft.com/office/drawing/2014/main" id="{2FE9A254-00DC-4FF4-ABF3-8D548470A822}"/>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0" name="Rectangle 9">
            <a:extLst>
              <a:ext uri="{FF2B5EF4-FFF2-40B4-BE49-F238E27FC236}">
                <a16:creationId xmlns:a16="http://schemas.microsoft.com/office/drawing/2014/main" id="{27E83A17-368C-4CF3-93EE-956780C13754}"/>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1" name="Rectangle 10">
            <a:extLst>
              <a:ext uri="{FF2B5EF4-FFF2-40B4-BE49-F238E27FC236}">
                <a16:creationId xmlns:a16="http://schemas.microsoft.com/office/drawing/2014/main" id="{F86DDFCB-6B13-4853-B2B2-7FDD576847E1}"/>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2" name="Picture 11">
            <a:extLst>
              <a:ext uri="{FF2B5EF4-FFF2-40B4-BE49-F238E27FC236}">
                <a16:creationId xmlns:a16="http://schemas.microsoft.com/office/drawing/2014/main" id="{64C8E1E0-E974-41E1-9F43-DEF84D8A1F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2281" y="278160"/>
            <a:ext cx="2153769" cy="415804"/>
          </a:xfrm>
          <a:prstGeom prst="rect">
            <a:avLst/>
          </a:prstGeom>
        </p:spPr>
      </p:pic>
      <p:sp>
        <p:nvSpPr>
          <p:cNvPr id="2" name="Title 1">
            <a:extLst>
              <a:ext uri="{FF2B5EF4-FFF2-40B4-BE49-F238E27FC236}">
                <a16:creationId xmlns:a16="http://schemas.microsoft.com/office/drawing/2014/main" id="{634473C1-75AC-4CC3-97E1-56E2CDDB9EE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027F37E-14E1-44B3-BCD8-AEBD153A14BA}"/>
              </a:ext>
            </a:extLst>
          </p:cNvPr>
          <p:cNvSpPr>
            <a:spLocks noGrp="1"/>
          </p:cNvSpPr>
          <p:nvPr>
            <p:ph type="dt" sz="half" idx="10"/>
          </p:nvPr>
        </p:nvSpPr>
        <p:spPr/>
        <p:txBody>
          <a:bodyPr/>
          <a:lstStyle/>
          <a:p>
            <a:fld id="{D2474CCF-98B4-411A-8810-C31E8C29E19B}" type="datetimeFigureOut">
              <a:rPr lang="en-US" smtClean="0"/>
              <a:t>3/31/2022</a:t>
            </a:fld>
            <a:endParaRPr lang="en-US"/>
          </a:p>
        </p:txBody>
      </p:sp>
      <p:sp>
        <p:nvSpPr>
          <p:cNvPr id="4" name="Footer Placeholder 3">
            <a:extLst>
              <a:ext uri="{FF2B5EF4-FFF2-40B4-BE49-F238E27FC236}">
                <a16:creationId xmlns:a16="http://schemas.microsoft.com/office/drawing/2014/main" id="{3EEB09FB-ACF3-4E2F-B66D-3E13733A5B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0D82C6C-9BFE-4C90-A547-8C325C55EAA2}"/>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3783065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2FA0252-28E1-40E5-ACE6-20D14F5256B9}"/>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3E618FD9-31FC-4567-B182-23204706A8B0}"/>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B29B7B4-B37A-4ECF-85D2-5A66AA4D9A3E}"/>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8" name="Rectangle 7">
            <a:extLst>
              <a:ext uri="{FF2B5EF4-FFF2-40B4-BE49-F238E27FC236}">
                <a16:creationId xmlns:a16="http://schemas.microsoft.com/office/drawing/2014/main" id="{CCF4FB33-76DE-4704-8B1A-C3FE16F507E2}"/>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9" name="Rectangle 8">
            <a:extLst>
              <a:ext uri="{FF2B5EF4-FFF2-40B4-BE49-F238E27FC236}">
                <a16:creationId xmlns:a16="http://schemas.microsoft.com/office/drawing/2014/main" id="{58A894C9-4BA3-403A-B5F2-D596A188AF2F}"/>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0" name="Rectangle 9">
            <a:extLst>
              <a:ext uri="{FF2B5EF4-FFF2-40B4-BE49-F238E27FC236}">
                <a16:creationId xmlns:a16="http://schemas.microsoft.com/office/drawing/2014/main" id="{970B9174-D03E-4D6F-A8E5-B9D3C8C2DB80}"/>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1" name="Picture 10">
            <a:extLst>
              <a:ext uri="{FF2B5EF4-FFF2-40B4-BE49-F238E27FC236}">
                <a16:creationId xmlns:a16="http://schemas.microsoft.com/office/drawing/2014/main" id="{16EAC91E-9BE5-4729-AA9E-F5E9394A8D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2281" y="278160"/>
            <a:ext cx="2153769" cy="415804"/>
          </a:xfrm>
          <a:prstGeom prst="rect">
            <a:avLst/>
          </a:prstGeom>
        </p:spPr>
      </p:pic>
      <p:sp>
        <p:nvSpPr>
          <p:cNvPr id="2" name="Date Placeholder 1">
            <a:extLst>
              <a:ext uri="{FF2B5EF4-FFF2-40B4-BE49-F238E27FC236}">
                <a16:creationId xmlns:a16="http://schemas.microsoft.com/office/drawing/2014/main" id="{7839A89A-4F67-468F-80FE-0E3680B1A7D2}"/>
              </a:ext>
            </a:extLst>
          </p:cNvPr>
          <p:cNvSpPr>
            <a:spLocks noGrp="1"/>
          </p:cNvSpPr>
          <p:nvPr>
            <p:ph type="dt" sz="half" idx="10"/>
          </p:nvPr>
        </p:nvSpPr>
        <p:spPr/>
        <p:txBody>
          <a:bodyPr/>
          <a:lstStyle/>
          <a:p>
            <a:fld id="{D2474CCF-98B4-411A-8810-C31E8C29E19B}" type="datetimeFigureOut">
              <a:rPr lang="en-US" smtClean="0"/>
              <a:t>3/31/2022</a:t>
            </a:fld>
            <a:endParaRPr lang="en-US"/>
          </a:p>
        </p:txBody>
      </p:sp>
      <p:sp>
        <p:nvSpPr>
          <p:cNvPr id="3" name="Footer Placeholder 2">
            <a:extLst>
              <a:ext uri="{FF2B5EF4-FFF2-40B4-BE49-F238E27FC236}">
                <a16:creationId xmlns:a16="http://schemas.microsoft.com/office/drawing/2014/main" id="{5C101976-8FCF-4B4F-B90A-B5E724625AE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06AE299-AC97-4CB0-8712-61CB13DAB778}"/>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35283344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6CCC9-CB97-4066-B6DA-4148BB88F6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8B6ECEE-E57D-455E-A22A-6DE67E6B8B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3E2D1F0-214E-43F0-A7BC-42F93E547B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0B125E7-FC1E-4111-8E29-520E9E6AFC29}"/>
              </a:ext>
            </a:extLst>
          </p:cNvPr>
          <p:cNvSpPr>
            <a:spLocks noGrp="1"/>
          </p:cNvSpPr>
          <p:nvPr>
            <p:ph type="dt" sz="half" idx="10"/>
          </p:nvPr>
        </p:nvSpPr>
        <p:spPr/>
        <p:txBody>
          <a:bodyPr/>
          <a:lstStyle/>
          <a:p>
            <a:fld id="{D2474CCF-98B4-411A-8810-C31E8C29E19B}" type="datetimeFigureOut">
              <a:rPr lang="en-US" smtClean="0"/>
              <a:t>3/31/2022</a:t>
            </a:fld>
            <a:endParaRPr lang="en-US"/>
          </a:p>
        </p:txBody>
      </p:sp>
      <p:sp>
        <p:nvSpPr>
          <p:cNvPr id="6" name="Footer Placeholder 5">
            <a:extLst>
              <a:ext uri="{FF2B5EF4-FFF2-40B4-BE49-F238E27FC236}">
                <a16:creationId xmlns:a16="http://schemas.microsoft.com/office/drawing/2014/main" id="{856E390C-8CD6-41DF-B8A7-0EA86E7044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4D1209-8122-481B-93F3-CD9D18358AD5}"/>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2872829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21060-B002-4A29-A677-95E1A92CC3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DA23B8C-6470-4EFE-BA18-C7C748C1CA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0C14D961-FD3B-461E-A88E-64AC4821E6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64AF84C-0554-4D2A-95E2-84C361AAEDFA}"/>
              </a:ext>
            </a:extLst>
          </p:cNvPr>
          <p:cNvSpPr>
            <a:spLocks noGrp="1"/>
          </p:cNvSpPr>
          <p:nvPr>
            <p:ph type="dt" sz="half" idx="10"/>
          </p:nvPr>
        </p:nvSpPr>
        <p:spPr/>
        <p:txBody>
          <a:bodyPr/>
          <a:lstStyle/>
          <a:p>
            <a:fld id="{D2474CCF-98B4-411A-8810-C31E8C29E19B}" type="datetimeFigureOut">
              <a:rPr lang="en-US" smtClean="0"/>
              <a:t>3/31/2022</a:t>
            </a:fld>
            <a:endParaRPr lang="en-US"/>
          </a:p>
        </p:txBody>
      </p:sp>
      <p:sp>
        <p:nvSpPr>
          <p:cNvPr id="6" name="Footer Placeholder 5">
            <a:extLst>
              <a:ext uri="{FF2B5EF4-FFF2-40B4-BE49-F238E27FC236}">
                <a16:creationId xmlns:a16="http://schemas.microsoft.com/office/drawing/2014/main" id="{682BC5B5-70F3-4D7C-9421-4846A194AF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0C9E27-8F16-42E6-B25A-6357B56B30CB}"/>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3978059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72EF02-B3FB-409B-B71D-7DB59224D0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FD66FC5-8BC1-45FA-8841-F34FA58FDF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07B98F-173F-4961-A753-124D5F25AE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474CCF-98B4-411A-8810-C31E8C29E19B}" type="datetimeFigureOut">
              <a:rPr lang="en-US" smtClean="0"/>
              <a:t>3/31/2022</a:t>
            </a:fld>
            <a:endParaRPr lang="en-US"/>
          </a:p>
        </p:txBody>
      </p:sp>
      <p:sp>
        <p:nvSpPr>
          <p:cNvPr id="5" name="Footer Placeholder 4">
            <a:extLst>
              <a:ext uri="{FF2B5EF4-FFF2-40B4-BE49-F238E27FC236}">
                <a16:creationId xmlns:a16="http://schemas.microsoft.com/office/drawing/2014/main" id="{69DB7A21-CD9E-479E-AAB2-6CC376E9F6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6ABC126-58FF-4F4D-A936-FEFCC877EF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FD0E78-183D-4F7D-A18B-8A4BED7B6988}" type="slidenum">
              <a:rPr lang="en-US" smtClean="0"/>
              <a:t>‹#›</a:t>
            </a:fld>
            <a:endParaRPr lang="en-US"/>
          </a:p>
        </p:txBody>
      </p:sp>
    </p:spTree>
    <p:extLst>
      <p:ext uri="{BB962C8B-B14F-4D97-AF65-F5344CB8AC3E}">
        <p14:creationId xmlns:p14="http://schemas.microsoft.com/office/powerpoint/2010/main" val="36069273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F88C2-D62C-496E-8359-A6E42ABBE5C2}"/>
              </a:ext>
            </a:extLst>
          </p:cNvPr>
          <p:cNvSpPr>
            <a:spLocks noGrp="1"/>
          </p:cNvSpPr>
          <p:nvPr>
            <p:ph type="ctrTitle"/>
          </p:nvPr>
        </p:nvSpPr>
        <p:spPr/>
        <p:txBody>
          <a:bodyPr/>
          <a:lstStyle/>
          <a:p>
            <a:r>
              <a:rPr lang="en-IN" b="1" dirty="0">
                <a:solidFill>
                  <a:srgbClr val="333333"/>
                </a:solidFill>
                <a:effectLst/>
                <a:latin typeface="Arial" panose="020B0604020202020204" pitchFamily="34" charset="0"/>
              </a:rPr>
              <a:t>Introduction to Angular 2</a:t>
            </a:r>
            <a:br>
              <a:rPr lang="en-IN" b="1" dirty="0">
                <a:solidFill>
                  <a:srgbClr val="333333"/>
                </a:solidFill>
                <a:effectLst/>
                <a:latin typeface="Arial" panose="020B0604020202020204" pitchFamily="34" charset="0"/>
              </a:rPr>
            </a:br>
            <a:r>
              <a:rPr lang="en-IN" b="1" dirty="0">
                <a:solidFill>
                  <a:srgbClr val="333333"/>
                </a:solidFill>
                <a:effectLst/>
                <a:latin typeface="Arial" panose="020B0604020202020204" pitchFamily="34" charset="0"/>
              </a:rPr>
              <a:t>version 12.0</a:t>
            </a:r>
            <a:endParaRPr lang="en-US" dirty="0"/>
          </a:p>
        </p:txBody>
      </p:sp>
      <p:sp>
        <p:nvSpPr>
          <p:cNvPr id="3" name="Subtitle 2">
            <a:extLst>
              <a:ext uri="{FF2B5EF4-FFF2-40B4-BE49-F238E27FC236}">
                <a16:creationId xmlns:a16="http://schemas.microsoft.com/office/drawing/2014/main" id="{D66627D2-8B6B-4DCC-9D83-1FA969EFAFA0}"/>
              </a:ext>
            </a:extLst>
          </p:cNvPr>
          <p:cNvSpPr>
            <a:spLocks noGrp="1"/>
          </p:cNvSpPr>
          <p:nvPr>
            <p:ph type="subTitle" idx="1"/>
          </p:nvPr>
        </p:nvSpPr>
        <p:spPr>
          <a:xfrm>
            <a:off x="3530049" y="3581944"/>
            <a:ext cx="8001000" cy="1158732"/>
          </a:xfrm>
        </p:spPr>
        <p:txBody>
          <a:bodyPr>
            <a:normAutofit/>
          </a:bodyPr>
          <a:lstStyle/>
          <a:p>
            <a:r>
              <a:rPr lang="en-US" dirty="0"/>
              <a:t>Sarita Lad</a:t>
            </a:r>
          </a:p>
          <a:p>
            <a:r>
              <a:rPr lang="en-US" sz="1800" dirty="0">
                <a:solidFill>
                  <a:schemeClr val="tx1">
                    <a:lumMod val="50000"/>
                    <a:lumOff val="50000"/>
                  </a:schemeClr>
                </a:solidFill>
              </a:rPr>
              <a:t>31 march 2022</a:t>
            </a:r>
          </a:p>
          <a:p>
            <a:endParaRPr lang="en-US" sz="1800" dirty="0">
              <a:solidFill>
                <a:schemeClr val="tx1">
                  <a:lumMod val="50000"/>
                  <a:lumOff val="50000"/>
                </a:schemeClr>
              </a:solidFill>
            </a:endParaRPr>
          </a:p>
        </p:txBody>
      </p:sp>
    </p:spTree>
    <p:extLst>
      <p:ext uri="{BB962C8B-B14F-4D97-AF65-F5344CB8AC3E}">
        <p14:creationId xmlns:p14="http://schemas.microsoft.com/office/powerpoint/2010/main" val="9260912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145D639-41DA-43DD-8FDA-975B1836F4A3}"/>
              </a:ext>
            </a:extLst>
          </p:cNvPr>
          <p:cNvPicPr>
            <a:picLocks noChangeAspect="1"/>
          </p:cNvPicPr>
          <p:nvPr/>
        </p:nvPicPr>
        <p:blipFill rotWithShape="1">
          <a:blip r:embed="rId2"/>
          <a:srcRect l="18486" t="21488" r="36245" b="38253"/>
          <a:stretch/>
        </p:blipFill>
        <p:spPr>
          <a:xfrm>
            <a:off x="2399719" y="195308"/>
            <a:ext cx="5521911" cy="2760956"/>
          </a:xfrm>
          <a:prstGeom prst="rect">
            <a:avLst/>
          </a:prstGeom>
        </p:spPr>
      </p:pic>
      <p:sp>
        <p:nvSpPr>
          <p:cNvPr id="7" name="TextBox 6">
            <a:extLst>
              <a:ext uri="{FF2B5EF4-FFF2-40B4-BE49-F238E27FC236}">
                <a16:creationId xmlns:a16="http://schemas.microsoft.com/office/drawing/2014/main" id="{D073504B-8701-4A96-9921-809D41038459}"/>
              </a:ext>
            </a:extLst>
          </p:cNvPr>
          <p:cNvSpPr txBox="1"/>
          <p:nvPr/>
        </p:nvSpPr>
        <p:spPr>
          <a:xfrm>
            <a:off x="673458" y="2956264"/>
            <a:ext cx="10129726" cy="923330"/>
          </a:xfrm>
          <a:prstGeom prst="rect">
            <a:avLst/>
          </a:prstGeom>
          <a:noFill/>
        </p:spPr>
        <p:txBody>
          <a:bodyPr wrap="square">
            <a:spAutoFit/>
          </a:bodyPr>
          <a:lstStyle/>
          <a:p>
            <a:r>
              <a:rPr lang="en-US" b="0" i="0" dirty="0">
                <a:solidFill>
                  <a:srgbClr val="292929"/>
                </a:solidFill>
                <a:effectLst/>
                <a:latin typeface="charter"/>
              </a:rPr>
              <a:t>With this great framework and great project structure, there’s a complex flow going behind the scenes. To understand the working in a better way and making the debugging of it easier, it is necessary to understand the flow of the angular app when it is in the development mode.</a:t>
            </a:r>
            <a:endParaRPr lang="en-IN" dirty="0"/>
          </a:p>
        </p:txBody>
      </p:sp>
      <p:sp>
        <p:nvSpPr>
          <p:cNvPr id="11" name="TextBox 10">
            <a:extLst>
              <a:ext uri="{FF2B5EF4-FFF2-40B4-BE49-F238E27FC236}">
                <a16:creationId xmlns:a16="http://schemas.microsoft.com/office/drawing/2014/main" id="{03A2959C-38A6-4CF2-8E1B-C8A46AA250DF}"/>
              </a:ext>
            </a:extLst>
          </p:cNvPr>
          <p:cNvSpPr txBox="1"/>
          <p:nvPr/>
        </p:nvSpPr>
        <p:spPr>
          <a:xfrm>
            <a:off x="1627360" y="3962894"/>
            <a:ext cx="8075931" cy="1754326"/>
          </a:xfrm>
          <a:prstGeom prst="rect">
            <a:avLst/>
          </a:prstGeom>
          <a:noFill/>
        </p:spPr>
        <p:txBody>
          <a:bodyPr wrap="square">
            <a:spAutoFit/>
          </a:bodyPr>
          <a:lstStyle/>
          <a:p>
            <a:pPr algn="l"/>
            <a:r>
              <a:rPr lang="en-US" b="1" i="0" dirty="0">
                <a:solidFill>
                  <a:srgbClr val="292929"/>
                </a:solidFill>
                <a:effectLst/>
                <a:latin typeface="sohne"/>
              </a:rPr>
              <a:t>1. ANGULAR.JSON File</a:t>
            </a:r>
          </a:p>
          <a:p>
            <a:r>
              <a:rPr lang="en-US" b="0" i="0" dirty="0">
                <a:solidFill>
                  <a:srgbClr val="292929"/>
                </a:solidFill>
                <a:effectLst/>
                <a:latin typeface="charter"/>
              </a:rPr>
              <a:t>ANGULAR.JSON is the file which has various properties and configuration of your Angular project. This is the file which is first referred by the builder to look for all the paths and configurations and to check which is the main file. I have generated an angular </a:t>
            </a:r>
            <a:r>
              <a:rPr lang="en-IN" b="0" u="sng" dirty="0" err="1">
                <a:solidFill>
                  <a:srgbClr val="0070C0"/>
                </a:solidFill>
                <a:effectLst/>
                <a:latin typeface="Consolas" panose="020B0609020204030204" pitchFamily="49" charset="0"/>
              </a:rPr>
              <a:t>MyFirstApp</a:t>
            </a:r>
            <a:r>
              <a:rPr lang="en-US" b="0" i="0" dirty="0">
                <a:solidFill>
                  <a:srgbClr val="292929"/>
                </a:solidFill>
                <a:effectLst/>
                <a:latin typeface="charter"/>
              </a:rPr>
              <a:t> app by the CLI. Inside the </a:t>
            </a:r>
            <a:r>
              <a:rPr lang="en-US" b="0" i="0" dirty="0" err="1">
                <a:solidFill>
                  <a:srgbClr val="292929"/>
                </a:solidFill>
                <a:effectLst/>
                <a:latin typeface="charter"/>
              </a:rPr>
              <a:t>angular.json</a:t>
            </a:r>
            <a:r>
              <a:rPr lang="en-US" b="0" i="0" dirty="0">
                <a:solidFill>
                  <a:srgbClr val="292929"/>
                </a:solidFill>
                <a:effectLst/>
                <a:latin typeface="charter"/>
              </a:rPr>
              <a:t> file of this project, under the </a:t>
            </a:r>
            <a:r>
              <a:rPr lang="en-US" b="1" i="0" dirty="0">
                <a:solidFill>
                  <a:srgbClr val="292929"/>
                </a:solidFill>
                <a:effectLst/>
                <a:latin typeface="charter"/>
              </a:rPr>
              <a:t>build</a:t>
            </a:r>
            <a:r>
              <a:rPr lang="en-US" b="0" i="0" dirty="0">
                <a:solidFill>
                  <a:srgbClr val="292929"/>
                </a:solidFill>
                <a:effectLst/>
                <a:latin typeface="charter"/>
              </a:rPr>
              <a:t> section, you can see the </a:t>
            </a:r>
            <a:r>
              <a:rPr lang="en-US" b="1" i="0" dirty="0">
                <a:solidFill>
                  <a:srgbClr val="292929"/>
                </a:solidFill>
                <a:effectLst/>
                <a:latin typeface="charter"/>
              </a:rPr>
              <a:t>options </a:t>
            </a:r>
            <a:r>
              <a:rPr lang="en-US" b="0" i="0" dirty="0">
                <a:solidFill>
                  <a:srgbClr val="292929"/>
                </a:solidFill>
                <a:effectLst/>
                <a:latin typeface="charter"/>
              </a:rPr>
              <a:t>object as follows</a:t>
            </a:r>
          </a:p>
        </p:txBody>
      </p:sp>
    </p:spTree>
    <p:extLst>
      <p:ext uri="{BB962C8B-B14F-4D97-AF65-F5344CB8AC3E}">
        <p14:creationId xmlns:p14="http://schemas.microsoft.com/office/powerpoint/2010/main" val="19810664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33AFC-C220-4038-ACF0-E5D4B3B57FD0}"/>
              </a:ext>
            </a:extLst>
          </p:cNvPr>
          <p:cNvSpPr>
            <a:spLocks noGrp="1"/>
          </p:cNvSpPr>
          <p:nvPr>
            <p:ph type="title"/>
          </p:nvPr>
        </p:nvSpPr>
        <p:spPr/>
        <p:txBody>
          <a:bodyPr/>
          <a:lstStyle/>
          <a:p>
            <a:r>
              <a:rPr lang="en-US" dirty="0" err="1"/>
              <a:t>angular.json</a:t>
            </a:r>
            <a:r>
              <a:rPr lang="en-US" dirty="0"/>
              <a:t> File </a:t>
            </a:r>
          </a:p>
        </p:txBody>
      </p:sp>
      <p:pic>
        <p:nvPicPr>
          <p:cNvPr id="5" name="Picture 4">
            <a:extLst>
              <a:ext uri="{FF2B5EF4-FFF2-40B4-BE49-F238E27FC236}">
                <a16:creationId xmlns:a16="http://schemas.microsoft.com/office/drawing/2014/main" id="{926BBDFE-4144-4495-BD72-2E5B6113FD2B}"/>
              </a:ext>
            </a:extLst>
          </p:cNvPr>
          <p:cNvPicPr>
            <a:picLocks noChangeAspect="1"/>
          </p:cNvPicPr>
          <p:nvPr/>
        </p:nvPicPr>
        <p:blipFill rotWithShape="1">
          <a:blip r:embed="rId2"/>
          <a:srcRect l="18641" r="41747" b="11650"/>
          <a:stretch/>
        </p:blipFill>
        <p:spPr>
          <a:xfrm>
            <a:off x="417251" y="1075765"/>
            <a:ext cx="6622954" cy="5249655"/>
          </a:xfrm>
          <a:prstGeom prst="rect">
            <a:avLst/>
          </a:prstGeom>
        </p:spPr>
      </p:pic>
      <p:sp>
        <p:nvSpPr>
          <p:cNvPr id="7" name="TextBox 6">
            <a:extLst>
              <a:ext uri="{FF2B5EF4-FFF2-40B4-BE49-F238E27FC236}">
                <a16:creationId xmlns:a16="http://schemas.microsoft.com/office/drawing/2014/main" id="{0C3F426F-C319-4420-8E49-5A514B2239AC}"/>
              </a:ext>
            </a:extLst>
          </p:cNvPr>
          <p:cNvSpPr txBox="1"/>
          <p:nvPr/>
        </p:nvSpPr>
        <p:spPr>
          <a:xfrm>
            <a:off x="7865151" y="1514525"/>
            <a:ext cx="2701031" cy="1200329"/>
          </a:xfrm>
          <a:prstGeom prst="rect">
            <a:avLst/>
          </a:prstGeom>
          <a:noFill/>
        </p:spPr>
        <p:txBody>
          <a:bodyPr wrap="square">
            <a:spAutoFit/>
          </a:bodyPr>
          <a:lstStyle/>
          <a:p>
            <a:r>
              <a:rPr lang="en-US" b="0" i="0" dirty="0">
                <a:solidFill>
                  <a:srgbClr val="292929"/>
                </a:solidFill>
                <a:effectLst/>
                <a:latin typeface="charter"/>
              </a:rPr>
              <a:t>It has a reference to the </a:t>
            </a:r>
            <a:r>
              <a:rPr lang="en-US" b="1" i="0" dirty="0" err="1">
                <a:solidFill>
                  <a:srgbClr val="292929"/>
                </a:solidFill>
                <a:effectLst/>
                <a:latin typeface="charter"/>
              </a:rPr>
              <a:t>main.ts</a:t>
            </a:r>
            <a:r>
              <a:rPr lang="en-US" b="0" i="0" dirty="0">
                <a:solidFill>
                  <a:srgbClr val="292929"/>
                </a:solidFill>
                <a:effectLst/>
                <a:latin typeface="charter"/>
              </a:rPr>
              <a:t> file which tells the builder to start the app from there.</a:t>
            </a:r>
            <a:endParaRPr lang="en-IN" dirty="0"/>
          </a:p>
        </p:txBody>
      </p:sp>
      <p:cxnSp>
        <p:nvCxnSpPr>
          <p:cNvPr id="9" name="Straight Arrow Connector 8">
            <a:extLst>
              <a:ext uri="{FF2B5EF4-FFF2-40B4-BE49-F238E27FC236}">
                <a16:creationId xmlns:a16="http://schemas.microsoft.com/office/drawing/2014/main" id="{EE1A7CD8-CCA8-4828-A82A-40D14D2C93B7}"/>
              </a:ext>
            </a:extLst>
          </p:cNvPr>
          <p:cNvCxnSpPr>
            <a:cxnSpLocks/>
          </p:cNvCxnSpPr>
          <p:nvPr/>
        </p:nvCxnSpPr>
        <p:spPr>
          <a:xfrm flipH="1">
            <a:off x="4145872" y="2583994"/>
            <a:ext cx="5272871" cy="1890352"/>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35670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33AFC-C220-4038-ACF0-E5D4B3B57FD0}"/>
              </a:ext>
            </a:extLst>
          </p:cNvPr>
          <p:cNvSpPr>
            <a:spLocks noGrp="1"/>
          </p:cNvSpPr>
          <p:nvPr>
            <p:ph type="title"/>
          </p:nvPr>
        </p:nvSpPr>
        <p:spPr/>
        <p:txBody>
          <a:bodyPr/>
          <a:lstStyle/>
          <a:p>
            <a:r>
              <a:rPr lang="en-US" dirty="0" err="1"/>
              <a:t>main.ts</a:t>
            </a:r>
            <a:endParaRPr lang="en-US" dirty="0"/>
          </a:p>
        </p:txBody>
      </p:sp>
      <p:sp>
        <p:nvSpPr>
          <p:cNvPr id="7" name="TextBox 6">
            <a:extLst>
              <a:ext uri="{FF2B5EF4-FFF2-40B4-BE49-F238E27FC236}">
                <a16:creationId xmlns:a16="http://schemas.microsoft.com/office/drawing/2014/main" id="{F9A939E9-F509-463D-946F-5F912041E637}"/>
              </a:ext>
            </a:extLst>
          </p:cNvPr>
          <p:cNvSpPr txBox="1"/>
          <p:nvPr/>
        </p:nvSpPr>
        <p:spPr>
          <a:xfrm>
            <a:off x="534879" y="1075765"/>
            <a:ext cx="9967404" cy="1477328"/>
          </a:xfrm>
          <a:prstGeom prst="rect">
            <a:avLst/>
          </a:prstGeom>
          <a:noFill/>
        </p:spPr>
        <p:txBody>
          <a:bodyPr wrap="square">
            <a:spAutoFit/>
          </a:bodyPr>
          <a:lstStyle/>
          <a:p>
            <a:pPr algn="l"/>
            <a:r>
              <a:rPr lang="en-US" b="1" i="0" dirty="0">
                <a:solidFill>
                  <a:srgbClr val="292929"/>
                </a:solidFill>
                <a:effectLst/>
                <a:latin typeface="sohne"/>
              </a:rPr>
              <a:t>2. MAIN.TS</a:t>
            </a:r>
          </a:p>
          <a:p>
            <a:pPr algn="l"/>
            <a:r>
              <a:rPr lang="en-US" b="0" i="0" dirty="0">
                <a:solidFill>
                  <a:srgbClr val="292929"/>
                </a:solidFill>
                <a:effectLst/>
                <a:latin typeface="charter"/>
              </a:rPr>
              <a:t>This file acts as the entry point of the application. This entry point is defined in the internals of webpack that is used by Angular to support the modular functionality. The path/name of the main file can be changed but it should also be changed in </a:t>
            </a:r>
            <a:r>
              <a:rPr lang="en-US" b="0" i="0" dirty="0" err="1">
                <a:solidFill>
                  <a:srgbClr val="292929"/>
                </a:solidFill>
                <a:effectLst/>
                <a:latin typeface="charter"/>
              </a:rPr>
              <a:t>angular.json</a:t>
            </a:r>
            <a:r>
              <a:rPr lang="en-US" b="0" i="0" dirty="0">
                <a:solidFill>
                  <a:srgbClr val="292929"/>
                </a:solidFill>
                <a:effectLst/>
                <a:latin typeface="charter"/>
              </a:rPr>
              <a:t> file. </a:t>
            </a:r>
            <a:r>
              <a:rPr lang="en-US" b="0" i="0" dirty="0" err="1">
                <a:solidFill>
                  <a:srgbClr val="292929"/>
                </a:solidFill>
                <a:effectLst/>
                <a:latin typeface="charter"/>
              </a:rPr>
              <a:t>Main.ts</a:t>
            </a:r>
            <a:r>
              <a:rPr lang="en-US" b="0" i="0" dirty="0">
                <a:solidFill>
                  <a:srgbClr val="292929"/>
                </a:solidFill>
                <a:effectLst/>
                <a:latin typeface="charter"/>
              </a:rPr>
              <a:t> helps in creating the browser environment for the application to run. This is done by:</a:t>
            </a:r>
          </a:p>
        </p:txBody>
      </p:sp>
      <p:pic>
        <p:nvPicPr>
          <p:cNvPr id="9" name="Picture 8">
            <a:extLst>
              <a:ext uri="{FF2B5EF4-FFF2-40B4-BE49-F238E27FC236}">
                <a16:creationId xmlns:a16="http://schemas.microsoft.com/office/drawing/2014/main" id="{731DC207-8F90-4147-A791-F1F136CB2060}"/>
              </a:ext>
            </a:extLst>
          </p:cNvPr>
          <p:cNvPicPr>
            <a:picLocks noChangeAspect="1"/>
          </p:cNvPicPr>
          <p:nvPr/>
        </p:nvPicPr>
        <p:blipFill rotWithShape="1">
          <a:blip r:embed="rId2"/>
          <a:srcRect l="19682" r="37452" b="54045"/>
          <a:stretch/>
        </p:blipFill>
        <p:spPr>
          <a:xfrm>
            <a:off x="534879" y="2729121"/>
            <a:ext cx="7395099" cy="3494126"/>
          </a:xfrm>
          <a:prstGeom prst="rect">
            <a:avLst/>
          </a:prstGeom>
        </p:spPr>
      </p:pic>
      <p:cxnSp>
        <p:nvCxnSpPr>
          <p:cNvPr id="10" name="Straight Arrow Connector 9">
            <a:extLst>
              <a:ext uri="{FF2B5EF4-FFF2-40B4-BE49-F238E27FC236}">
                <a16:creationId xmlns:a16="http://schemas.microsoft.com/office/drawing/2014/main" id="{ED7184D0-CC43-475E-9231-313E001E9453}"/>
              </a:ext>
            </a:extLst>
          </p:cNvPr>
          <p:cNvCxnSpPr>
            <a:cxnSpLocks/>
          </p:cNvCxnSpPr>
          <p:nvPr/>
        </p:nvCxnSpPr>
        <p:spPr>
          <a:xfrm flipH="1">
            <a:off x="5438682" y="3740273"/>
            <a:ext cx="3430110" cy="1471822"/>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
            <a:extLst>
              <a:ext uri="{FF2B5EF4-FFF2-40B4-BE49-F238E27FC236}">
                <a16:creationId xmlns:a16="http://schemas.microsoft.com/office/drawing/2014/main" id="{E752DC47-CFAF-4214-B3B8-671D9FE3688A}"/>
              </a:ext>
            </a:extLst>
          </p:cNvPr>
          <p:cNvSpPr>
            <a:spLocks noChangeArrowheads="1"/>
          </p:cNvSpPr>
          <p:nvPr/>
        </p:nvSpPr>
        <p:spPr bwMode="auto">
          <a:xfrm>
            <a:off x="8278425" y="2445037"/>
            <a:ext cx="3644286" cy="1236123"/>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355488"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292929"/>
                </a:solidFill>
                <a:effectLst/>
                <a:latin typeface="charter"/>
              </a:rPr>
              <a:t>After this, </a:t>
            </a:r>
            <a:r>
              <a:rPr kumimoji="0" lang="en-US" altLang="en-US" sz="1500" b="0" i="0" u="none" strike="noStrike" cap="none" normalizeH="0" baseline="0" dirty="0" err="1">
                <a:ln>
                  <a:noFill/>
                </a:ln>
                <a:solidFill>
                  <a:srgbClr val="292929"/>
                </a:solidFill>
                <a:effectLst/>
                <a:latin typeface="charter"/>
              </a:rPr>
              <a:t>main.ts</a:t>
            </a:r>
            <a:r>
              <a:rPr kumimoji="0" lang="en-US" altLang="en-US" sz="1500" b="0" i="0" u="none" strike="noStrike" cap="none" normalizeH="0" baseline="0" dirty="0">
                <a:ln>
                  <a:noFill/>
                </a:ln>
                <a:solidFill>
                  <a:srgbClr val="292929"/>
                </a:solidFill>
                <a:effectLst/>
                <a:latin typeface="charter"/>
              </a:rPr>
              <a:t> file calls the function </a:t>
            </a:r>
            <a:r>
              <a:rPr kumimoji="0" lang="en-US" altLang="en-US" sz="1500" b="1" i="0" u="none" strike="noStrike" cap="none" normalizeH="0" baseline="0" dirty="0" err="1">
                <a:ln>
                  <a:noFill/>
                </a:ln>
                <a:solidFill>
                  <a:srgbClr val="292929"/>
                </a:solidFill>
                <a:effectLst/>
                <a:latin typeface="charter"/>
              </a:rPr>
              <a:t>bootstrapModule</a:t>
            </a:r>
            <a:r>
              <a:rPr kumimoji="0" lang="en-US" altLang="en-US" sz="1500" b="1" i="0" u="none" strike="noStrike" cap="none" normalizeH="0" baseline="0" dirty="0">
                <a:ln>
                  <a:noFill/>
                </a:ln>
                <a:solidFill>
                  <a:srgbClr val="292929"/>
                </a:solidFill>
                <a:effectLst/>
                <a:latin typeface="charter"/>
              </a:rPr>
              <a:t>(</a:t>
            </a:r>
            <a:r>
              <a:rPr kumimoji="0" lang="en-US" altLang="en-US" sz="1500" b="1" i="0" u="none" strike="noStrike" cap="none" normalizeH="0" baseline="0" dirty="0" err="1">
                <a:ln>
                  <a:noFill/>
                </a:ln>
                <a:solidFill>
                  <a:srgbClr val="292929"/>
                </a:solidFill>
                <a:effectLst/>
                <a:latin typeface="charter"/>
              </a:rPr>
              <a:t>AppModule</a:t>
            </a:r>
            <a:r>
              <a:rPr kumimoji="0" lang="en-US" altLang="en-US" sz="1500" b="1" i="0" u="none" strike="noStrike" cap="none" normalizeH="0" baseline="0" dirty="0">
                <a:ln>
                  <a:noFill/>
                </a:ln>
                <a:solidFill>
                  <a:srgbClr val="292929"/>
                </a:solidFill>
                <a:effectLst/>
                <a:latin typeface="charter"/>
              </a:rPr>
              <a:t>)</a:t>
            </a:r>
            <a:r>
              <a:rPr kumimoji="0" lang="en-US" altLang="en-US" sz="1500" b="0" i="0" u="none" strike="noStrike" cap="none" normalizeH="0" baseline="0" dirty="0">
                <a:ln>
                  <a:noFill/>
                </a:ln>
                <a:solidFill>
                  <a:srgbClr val="292929"/>
                </a:solidFill>
                <a:effectLst/>
                <a:latin typeface="charter"/>
              </a:rPr>
              <a:t> which tells the builder to bootstrap the app.</a:t>
            </a:r>
            <a:endParaRPr kumimoji="0" lang="en-US" altLang="en-US" sz="1200" b="0" i="0" u="none" strike="noStrike" cap="none" normalizeH="0" baseline="0" dirty="0">
              <a:ln>
                <a:noFill/>
              </a:ln>
              <a:solidFill>
                <a:srgbClr val="292929"/>
              </a:solidFill>
              <a:effectLst/>
              <a:latin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rgbClr val="292929"/>
                </a:solidFill>
                <a:effectLst/>
                <a:latin typeface="Menlo"/>
              </a:rPr>
              <a:t>platformBrowserDynamic</a:t>
            </a:r>
            <a:r>
              <a:rPr kumimoji="0" lang="en-US" altLang="en-US" sz="1200" b="0" i="0" u="none" strike="noStrike" cap="none" normalizeH="0" baseline="0" dirty="0">
                <a:ln>
                  <a:noFill/>
                </a:ln>
                <a:solidFill>
                  <a:srgbClr val="292929"/>
                </a:solidFill>
                <a:effectLst/>
                <a:latin typeface="Menlo"/>
              </a:rPr>
              <a:t>().</a:t>
            </a:r>
            <a:r>
              <a:rPr kumimoji="0" lang="en-US" altLang="en-US" sz="1200" b="0" i="0" u="none" strike="noStrike" cap="none" normalizeH="0" baseline="0" dirty="0" err="1">
                <a:ln>
                  <a:noFill/>
                </a:ln>
                <a:solidFill>
                  <a:srgbClr val="292929"/>
                </a:solidFill>
                <a:effectLst/>
                <a:latin typeface="Menlo"/>
              </a:rPr>
              <a:t>bootstrapModule</a:t>
            </a:r>
            <a:r>
              <a:rPr kumimoji="0" lang="en-US" altLang="en-US" sz="1200" b="0" i="0" u="none" strike="noStrike" cap="none" normalizeH="0" baseline="0" dirty="0">
                <a:ln>
                  <a:noFill/>
                </a:ln>
                <a:solidFill>
                  <a:srgbClr val="292929"/>
                </a:solidFill>
                <a:effectLst/>
                <a:latin typeface="Menlo"/>
              </a:rPr>
              <a:t>(</a:t>
            </a:r>
            <a:r>
              <a:rPr kumimoji="0" lang="en-US" altLang="en-US" sz="1200" b="0" i="0" u="none" strike="noStrike" cap="none" normalizeH="0" baseline="0" dirty="0" err="1">
                <a:ln>
                  <a:noFill/>
                </a:ln>
                <a:solidFill>
                  <a:srgbClr val="292929"/>
                </a:solidFill>
                <a:effectLst/>
                <a:latin typeface="Menlo"/>
              </a:rPr>
              <a:t>AppModule</a:t>
            </a:r>
            <a:r>
              <a:rPr kumimoji="0" lang="en-US" altLang="en-US" sz="1200" b="0" i="0" u="none" strike="noStrike" cap="none" normalizeH="0" baseline="0" dirty="0">
                <a:ln>
                  <a:noFill/>
                </a:ln>
                <a:solidFill>
                  <a:srgbClr val="292929"/>
                </a:solidFill>
                <a:effectLst/>
                <a:latin typeface="Menlo"/>
              </a:rPr>
              <a:t>)</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436013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33AFC-C220-4038-ACF0-E5D4B3B57FD0}"/>
              </a:ext>
            </a:extLst>
          </p:cNvPr>
          <p:cNvSpPr>
            <a:spLocks noGrp="1"/>
          </p:cNvSpPr>
          <p:nvPr>
            <p:ph type="title"/>
          </p:nvPr>
        </p:nvSpPr>
        <p:spPr/>
        <p:txBody>
          <a:bodyPr/>
          <a:lstStyle/>
          <a:p>
            <a:r>
              <a:rPr lang="en-US" dirty="0" err="1"/>
              <a:t>app.module.ts</a:t>
            </a:r>
            <a:endParaRPr lang="en-US" dirty="0"/>
          </a:p>
        </p:txBody>
      </p:sp>
      <p:sp>
        <p:nvSpPr>
          <p:cNvPr id="7" name="TextBox 6">
            <a:extLst>
              <a:ext uri="{FF2B5EF4-FFF2-40B4-BE49-F238E27FC236}">
                <a16:creationId xmlns:a16="http://schemas.microsoft.com/office/drawing/2014/main" id="{3831DAB9-29FD-4D04-B9D8-5CB87FA7A105}"/>
              </a:ext>
            </a:extLst>
          </p:cNvPr>
          <p:cNvSpPr txBox="1"/>
          <p:nvPr/>
        </p:nvSpPr>
        <p:spPr>
          <a:xfrm>
            <a:off x="907742" y="1099750"/>
            <a:ext cx="6094520" cy="1200329"/>
          </a:xfrm>
          <a:prstGeom prst="rect">
            <a:avLst/>
          </a:prstGeom>
          <a:noFill/>
        </p:spPr>
        <p:txBody>
          <a:bodyPr wrap="square">
            <a:spAutoFit/>
          </a:bodyPr>
          <a:lstStyle/>
          <a:p>
            <a:pPr algn="l"/>
            <a:r>
              <a:rPr lang="en-US" b="1" i="0" dirty="0">
                <a:solidFill>
                  <a:srgbClr val="292929"/>
                </a:solidFill>
                <a:effectLst/>
                <a:latin typeface="sohne"/>
              </a:rPr>
              <a:t>3. APP.MODULE.TS</a:t>
            </a:r>
          </a:p>
          <a:p>
            <a:pPr algn="l"/>
            <a:r>
              <a:rPr lang="en-US" b="0" i="0" dirty="0">
                <a:solidFill>
                  <a:srgbClr val="292929"/>
                </a:solidFill>
                <a:effectLst/>
                <a:latin typeface="charter"/>
              </a:rPr>
              <a:t>From the </a:t>
            </a:r>
            <a:r>
              <a:rPr lang="en-US" b="0" i="0" dirty="0" err="1">
                <a:solidFill>
                  <a:srgbClr val="292929"/>
                </a:solidFill>
                <a:effectLst/>
                <a:latin typeface="charter"/>
              </a:rPr>
              <a:t>main.ts</a:t>
            </a:r>
            <a:r>
              <a:rPr lang="en-US" b="0" i="0" dirty="0">
                <a:solidFill>
                  <a:srgbClr val="292929"/>
                </a:solidFill>
                <a:effectLst/>
                <a:latin typeface="charter"/>
              </a:rPr>
              <a:t> file, it is very clear that we are bootstrapping the app with </a:t>
            </a:r>
            <a:r>
              <a:rPr lang="en-US" b="1" i="0" dirty="0" err="1">
                <a:solidFill>
                  <a:srgbClr val="292929"/>
                </a:solidFill>
                <a:effectLst/>
                <a:latin typeface="charter"/>
              </a:rPr>
              <a:t>AppModule</a:t>
            </a:r>
            <a:r>
              <a:rPr lang="en-US" b="0" i="0" dirty="0">
                <a:solidFill>
                  <a:srgbClr val="292929"/>
                </a:solidFill>
                <a:effectLst/>
                <a:latin typeface="charter"/>
              </a:rPr>
              <a:t>. This </a:t>
            </a:r>
            <a:r>
              <a:rPr lang="en-US" b="0" i="0" dirty="0" err="1">
                <a:solidFill>
                  <a:srgbClr val="292929"/>
                </a:solidFill>
                <a:effectLst/>
                <a:latin typeface="charter"/>
              </a:rPr>
              <a:t>AppModule</a:t>
            </a:r>
            <a:r>
              <a:rPr lang="en-US" b="0" i="0" dirty="0">
                <a:solidFill>
                  <a:srgbClr val="292929"/>
                </a:solidFill>
                <a:effectLst/>
                <a:latin typeface="charter"/>
              </a:rPr>
              <a:t> is defined in APP.MODULE.TS file which is found in</a:t>
            </a:r>
          </a:p>
        </p:txBody>
      </p:sp>
      <p:sp>
        <p:nvSpPr>
          <p:cNvPr id="11" name="TextBox 10">
            <a:extLst>
              <a:ext uri="{FF2B5EF4-FFF2-40B4-BE49-F238E27FC236}">
                <a16:creationId xmlns:a16="http://schemas.microsoft.com/office/drawing/2014/main" id="{80940C3E-A821-4A17-A2AD-D80F10F366D8}"/>
              </a:ext>
            </a:extLst>
          </p:cNvPr>
          <p:cNvSpPr txBox="1"/>
          <p:nvPr/>
        </p:nvSpPr>
        <p:spPr>
          <a:xfrm>
            <a:off x="907742" y="2324064"/>
            <a:ext cx="6094520" cy="369332"/>
          </a:xfrm>
          <a:prstGeom prst="rect">
            <a:avLst/>
          </a:prstGeom>
          <a:noFill/>
        </p:spPr>
        <p:txBody>
          <a:bodyPr wrap="square">
            <a:spAutoFit/>
          </a:bodyPr>
          <a:lstStyle/>
          <a:p>
            <a:r>
              <a:rPr lang="en-US" b="1" i="0" dirty="0">
                <a:solidFill>
                  <a:srgbClr val="292929"/>
                </a:solidFill>
                <a:effectLst/>
                <a:latin typeface="Menlo"/>
              </a:rPr>
              <a:t>&lt;</a:t>
            </a:r>
            <a:r>
              <a:rPr lang="en-US" b="1" i="0" dirty="0" err="1">
                <a:solidFill>
                  <a:srgbClr val="292929"/>
                </a:solidFill>
                <a:effectLst/>
                <a:latin typeface="Menlo"/>
              </a:rPr>
              <a:t>project_directory</a:t>
            </a:r>
            <a:r>
              <a:rPr lang="en-US" b="1" i="0" dirty="0">
                <a:solidFill>
                  <a:srgbClr val="292929"/>
                </a:solidFill>
                <a:effectLst/>
                <a:latin typeface="Menlo"/>
              </a:rPr>
              <a:t>&gt;/</a:t>
            </a:r>
            <a:r>
              <a:rPr lang="en-US" b="1" i="0" dirty="0" err="1">
                <a:solidFill>
                  <a:srgbClr val="292929"/>
                </a:solidFill>
                <a:effectLst/>
                <a:latin typeface="Menlo"/>
              </a:rPr>
              <a:t>src</a:t>
            </a:r>
            <a:r>
              <a:rPr lang="en-US" b="1" i="0" dirty="0">
                <a:solidFill>
                  <a:srgbClr val="292929"/>
                </a:solidFill>
                <a:effectLst/>
                <a:latin typeface="Menlo"/>
              </a:rPr>
              <a:t>/app/</a:t>
            </a:r>
            <a:r>
              <a:rPr lang="en-US" b="1" i="0" dirty="0" err="1">
                <a:solidFill>
                  <a:srgbClr val="292929"/>
                </a:solidFill>
                <a:effectLst/>
                <a:latin typeface="Menlo"/>
              </a:rPr>
              <a:t>app.module.ts</a:t>
            </a:r>
            <a:endParaRPr lang="en-IN" dirty="0"/>
          </a:p>
        </p:txBody>
      </p:sp>
      <p:sp>
        <p:nvSpPr>
          <p:cNvPr id="13" name="TextBox 12">
            <a:extLst>
              <a:ext uri="{FF2B5EF4-FFF2-40B4-BE49-F238E27FC236}">
                <a16:creationId xmlns:a16="http://schemas.microsoft.com/office/drawing/2014/main" id="{EAAA7E93-05A8-4D01-887F-1A5B82A0E1A7}"/>
              </a:ext>
            </a:extLst>
          </p:cNvPr>
          <p:cNvSpPr txBox="1"/>
          <p:nvPr/>
        </p:nvSpPr>
        <p:spPr>
          <a:xfrm>
            <a:off x="907742" y="2779541"/>
            <a:ext cx="6094520" cy="2031325"/>
          </a:xfrm>
          <a:prstGeom prst="rect">
            <a:avLst/>
          </a:prstGeom>
          <a:noFill/>
        </p:spPr>
        <p:txBody>
          <a:bodyPr wrap="square">
            <a:spAutoFit/>
          </a:bodyPr>
          <a:lstStyle/>
          <a:p>
            <a:r>
              <a:rPr lang="en-US" b="0" i="0" dirty="0">
                <a:solidFill>
                  <a:srgbClr val="292929"/>
                </a:solidFill>
                <a:effectLst/>
                <a:latin typeface="charter"/>
              </a:rPr>
              <a:t>This is the module, created with the </a:t>
            </a:r>
            <a:r>
              <a:rPr lang="en-US" b="1" i="0" dirty="0">
                <a:solidFill>
                  <a:srgbClr val="292929"/>
                </a:solidFill>
                <a:effectLst/>
                <a:latin typeface="charter"/>
              </a:rPr>
              <a:t>@NgModule decorator, </a:t>
            </a:r>
            <a:r>
              <a:rPr lang="en-US" b="0" i="0" dirty="0">
                <a:solidFill>
                  <a:srgbClr val="292929"/>
                </a:solidFill>
                <a:effectLst/>
                <a:latin typeface="charter"/>
              </a:rPr>
              <a:t>which has declarations of all the components we are creating within the app module so that angular is aware of them. Here, we also have imports array where we can import other modules and use in our app. Below is an example of </a:t>
            </a:r>
            <a:r>
              <a:rPr lang="en-US" b="0" i="0" dirty="0" err="1">
                <a:solidFill>
                  <a:srgbClr val="292929"/>
                </a:solidFill>
                <a:effectLst/>
                <a:latin typeface="charter"/>
              </a:rPr>
              <a:t>app.module.ts</a:t>
            </a:r>
            <a:r>
              <a:rPr lang="en-US" b="0" i="0" dirty="0">
                <a:solidFill>
                  <a:srgbClr val="292929"/>
                </a:solidFill>
                <a:effectLst/>
                <a:latin typeface="charter"/>
              </a:rPr>
              <a:t> file with a test component declared and two modules imported.</a:t>
            </a:r>
            <a:endParaRPr lang="en-IN" dirty="0"/>
          </a:p>
        </p:txBody>
      </p:sp>
      <p:pic>
        <p:nvPicPr>
          <p:cNvPr id="15" name="Picture 14">
            <a:extLst>
              <a:ext uri="{FF2B5EF4-FFF2-40B4-BE49-F238E27FC236}">
                <a16:creationId xmlns:a16="http://schemas.microsoft.com/office/drawing/2014/main" id="{06415C56-0697-4D3A-A25B-E3A02607BFE9}"/>
              </a:ext>
            </a:extLst>
          </p:cNvPr>
          <p:cNvPicPr>
            <a:picLocks noChangeAspect="1"/>
          </p:cNvPicPr>
          <p:nvPr/>
        </p:nvPicPr>
        <p:blipFill rotWithShape="1">
          <a:blip r:embed="rId2"/>
          <a:srcRect l="19683" r="44587" b="46149"/>
          <a:stretch/>
        </p:blipFill>
        <p:spPr>
          <a:xfrm>
            <a:off x="7167027" y="958788"/>
            <a:ext cx="4356189" cy="5157927"/>
          </a:xfrm>
          <a:prstGeom prst="rect">
            <a:avLst/>
          </a:prstGeom>
        </p:spPr>
      </p:pic>
    </p:spTree>
    <p:extLst>
      <p:ext uri="{BB962C8B-B14F-4D97-AF65-F5344CB8AC3E}">
        <p14:creationId xmlns:p14="http://schemas.microsoft.com/office/powerpoint/2010/main" val="23022755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65A7308C-84E6-453F-ABCF-BDFBCC66179D}"/>
              </a:ext>
            </a:extLst>
          </p:cNvPr>
          <p:cNvPicPr>
            <a:picLocks noChangeAspect="1"/>
          </p:cNvPicPr>
          <p:nvPr/>
        </p:nvPicPr>
        <p:blipFill rotWithShape="1">
          <a:blip r:embed="rId2"/>
          <a:srcRect l="18349" r="40656" b="56635"/>
          <a:stretch/>
        </p:blipFill>
        <p:spPr>
          <a:xfrm>
            <a:off x="6756584" y="3009530"/>
            <a:ext cx="4998128" cy="1864311"/>
          </a:xfrm>
          <a:prstGeom prst="rect">
            <a:avLst/>
          </a:prstGeom>
        </p:spPr>
      </p:pic>
      <p:sp>
        <p:nvSpPr>
          <p:cNvPr id="2" name="Title 1">
            <a:extLst>
              <a:ext uri="{FF2B5EF4-FFF2-40B4-BE49-F238E27FC236}">
                <a16:creationId xmlns:a16="http://schemas.microsoft.com/office/drawing/2014/main" id="{45F33AFC-C220-4038-ACF0-E5D4B3B57FD0}"/>
              </a:ext>
            </a:extLst>
          </p:cNvPr>
          <p:cNvSpPr>
            <a:spLocks noGrp="1"/>
          </p:cNvSpPr>
          <p:nvPr>
            <p:ph type="title"/>
          </p:nvPr>
        </p:nvSpPr>
        <p:spPr/>
        <p:txBody>
          <a:bodyPr/>
          <a:lstStyle/>
          <a:p>
            <a:r>
              <a:rPr lang="en-US" dirty="0" err="1"/>
              <a:t>app.component.ts</a:t>
            </a:r>
            <a:endParaRPr lang="en-US" dirty="0"/>
          </a:p>
        </p:txBody>
      </p:sp>
      <p:pic>
        <p:nvPicPr>
          <p:cNvPr id="11" name="Picture 10">
            <a:extLst>
              <a:ext uri="{FF2B5EF4-FFF2-40B4-BE49-F238E27FC236}">
                <a16:creationId xmlns:a16="http://schemas.microsoft.com/office/drawing/2014/main" id="{D955EEEE-C7A1-4DFD-95D9-3B64D47F3CA7}"/>
              </a:ext>
            </a:extLst>
          </p:cNvPr>
          <p:cNvPicPr>
            <a:picLocks noChangeAspect="1"/>
          </p:cNvPicPr>
          <p:nvPr/>
        </p:nvPicPr>
        <p:blipFill rotWithShape="1">
          <a:blip r:embed="rId3"/>
          <a:srcRect l="18131" r="53908" b="60388"/>
          <a:stretch/>
        </p:blipFill>
        <p:spPr>
          <a:xfrm>
            <a:off x="353565" y="3384089"/>
            <a:ext cx="4785063" cy="2716567"/>
          </a:xfrm>
          <a:prstGeom prst="rect">
            <a:avLst/>
          </a:prstGeom>
        </p:spPr>
      </p:pic>
      <p:cxnSp>
        <p:nvCxnSpPr>
          <p:cNvPr id="20" name="Connector: Elbow 19">
            <a:extLst>
              <a:ext uri="{FF2B5EF4-FFF2-40B4-BE49-F238E27FC236}">
                <a16:creationId xmlns:a16="http://schemas.microsoft.com/office/drawing/2014/main" id="{BB46E47F-7972-4669-9804-B1B0732ADDFB}"/>
              </a:ext>
            </a:extLst>
          </p:cNvPr>
          <p:cNvCxnSpPr>
            <a:cxnSpLocks/>
          </p:cNvCxnSpPr>
          <p:nvPr/>
        </p:nvCxnSpPr>
        <p:spPr>
          <a:xfrm flipV="1">
            <a:off x="3116062" y="4447713"/>
            <a:ext cx="4163627" cy="147330"/>
          </a:xfrm>
          <a:prstGeom prst="bentConnector3">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520CE7D2-3EB7-451F-864E-92C8F5034B56}"/>
              </a:ext>
            </a:extLst>
          </p:cNvPr>
          <p:cNvSpPr txBox="1"/>
          <p:nvPr/>
        </p:nvSpPr>
        <p:spPr>
          <a:xfrm>
            <a:off x="353565" y="1075765"/>
            <a:ext cx="8902083" cy="2308324"/>
          </a:xfrm>
          <a:prstGeom prst="rect">
            <a:avLst/>
          </a:prstGeom>
          <a:noFill/>
        </p:spPr>
        <p:txBody>
          <a:bodyPr wrap="square">
            <a:spAutoFit/>
          </a:bodyPr>
          <a:lstStyle/>
          <a:p>
            <a:r>
              <a:rPr lang="en-US" b="0" i="0" dirty="0">
                <a:solidFill>
                  <a:srgbClr val="292929"/>
                </a:solidFill>
                <a:effectLst/>
                <a:latin typeface="charter"/>
              </a:rPr>
              <a:t>From the </a:t>
            </a:r>
            <a:r>
              <a:rPr lang="en-US" b="0" i="0" dirty="0" err="1">
                <a:solidFill>
                  <a:srgbClr val="292929"/>
                </a:solidFill>
                <a:effectLst/>
                <a:latin typeface="charter"/>
              </a:rPr>
              <a:t>app.module.ts</a:t>
            </a:r>
            <a:r>
              <a:rPr lang="en-US" b="0" i="0" dirty="0">
                <a:solidFill>
                  <a:srgbClr val="292929"/>
                </a:solidFill>
                <a:effectLst/>
                <a:latin typeface="charter"/>
              </a:rPr>
              <a:t> file above, we can clearly see that the module asks to bootstrap the app component. This app component is in </a:t>
            </a:r>
            <a:r>
              <a:rPr lang="en-US" b="1" i="0" dirty="0" err="1">
                <a:solidFill>
                  <a:srgbClr val="292929"/>
                </a:solidFill>
                <a:effectLst/>
                <a:latin typeface="charter"/>
              </a:rPr>
              <a:t>app.component.ts</a:t>
            </a:r>
            <a:r>
              <a:rPr lang="en-US" b="1" i="0" dirty="0">
                <a:solidFill>
                  <a:srgbClr val="292929"/>
                </a:solidFill>
                <a:effectLst/>
                <a:latin typeface="charter"/>
              </a:rPr>
              <a:t> </a:t>
            </a:r>
            <a:r>
              <a:rPr lang="en-US" b="0" i="0" dirty="0">
                <a:solidFill>
                  <a:srgbClr val="292929"/>
                </a:solidFill>
                <a:effectLst/>
                <a:latin typeface="charter"/>
              </a:rPr>
              <a:t>file. This is the file which interacts with the html of the webpage and serves it with the data. The component is made by using </a:t>
            </a:r>
            <a:r>
              <a:rPr lang="en-US" b="1" i="0" dirty="0">
                <a:solidFill>
                  <a:srgbClr val="292929"/>
                </a:solidFill>
                <a:effectLst/>
                <a:latin typeface="charter"/>
              </a:rPr>
              <a:t>@Component</a:t>
            </a:r>
            <a:r>
              <a:rPr lang="en-US" b="0" i="0" dirty="0">
                <a:solidFill>
                  <a:srgbClr val="292929"/>
                </a:solidFill>
                <a:effectLst/>
                <a:latin typeface="charter"/>
              </a:rPr>
              <a:t> decorator which is imported from </a:t>
            </a:r>
            <a:r>
              <a:rPr lang="en-US" b="1" i="0" dirty="0">
                <a:solidFill>
                  <a:srgbClr val="292929"/>
                </a:solidFill>
                <a:effectLst/>
                <a:latin typeface="charter"/>
              </a:rPr>
              <a:t>@angular/core</a:t>
            </a:r>
            <a:r>
              <a:rPr lang="en-US" b="0" i="0" dirty="0">
                <a:solidFill>
                  <a:srgbClr val="292929"/>
                </a:solidFill>
                <a:effectLst/>
                <a:latin typeface="charter"/>
              </a:rPr>
              <a:t>. The component has a selector, which is like a custom html tag which we can use to call that component. It then has </a:t>
            </a:r>
            <a:r>
              <a:rPr lang="en-US" b="1" i="0" dirty="0">
                <a:solidFill>
                  <a:srgbClr val="292929"/>
                </a:solidFill>
                <a:effectLst/>
                <a:latin typeface="charter"/>
              </a:rPr>
              <a:t>template</a:t>
            </a:r>
            <a:r>
              <a:rPr lang="en-US" b="0" i="0" dirty="0">
                <a:solidFill>
                  <a:srgbClr val="292929"/>
                </a:solidFill>
                <a:effectLst/>
                <a:latin typeface="charter"/>
              </a:rPr>
              <a:t> or </a:t>
            </a:r>
            <a:r>
              <a:rPr lang="en-US" b="1" i="0" dirty="0" err="1">
                <a:solidFill>
                  <a:srgbClr val="292929"/>
                </a:solidFill>
                <a:effectLst/>
                <a:latin typeface="charter"/>
              </a:rPr>
              <a:t>templateUrl</a:t>
            </a:r>
            <a:r>
              <a:rPr lang="en-US" b="0" i="0" dirty="0">
                <a:solidFill>
                  <a:srgbClr val="292929"/>
                </a:solidFill>
                <a:effectLst/>
                <a:latin typeface="charter"/>
              </a:rPr>
              <a:t> which contains the html of the page to be displayed. It also has the </a:t>
            </a:r>
            <a:r>
              <a:rPr lang="en-US" b="1" i="0" dirty="0" err="1">
                <a:solidFill>
                  <a:srgbClr val="292929"/>
                </a:solidFill>
                <a:effectLst/>
                <a:latin typeface="charter"/>
              </a:rPr>
              <a:t>styleUrls</a:t>
            </a:r>
            <a:r>
              <a:rPr lang="en-US" b="0" i="0" dirty="0">
                <a:solidFill>
                  <a:srgbClr val="292929"/>
                </a:solidFill>
                <a:effectLst/>
                <a:latin typeface="charter"/>
              </a:rPr>
              <a:t> array where component specific style sheets can be placed. This is how a component file looks</a:t>
            </a:r>
            <a:endParaRPr lang="en-IN" dirty="0"/>
          </a:p>
        </p:txBody>
      </p:sp>
      <p:pic>
        <p:nvPicPr>
          <p:cNvPr id="27" name="Picture 26">
            <a:extLst>
              <a:ext uri="{FF2B5EF4-FFF2-40B4-BE49-F238E27FC236}">
                <a16:creationId xmlns:a16="http://schemas.microsoft.com/office/drawing/2014/main" id="{014DE8E5-C0D1-418E-9371-B0BC3D66E2B6}"/>
              </a:ext>
            </a:extLst>
          </p:cNvPr>
          <p:cNvPicPr>
            <a:picLocks noChangeAspect="1"/>
          </p:cNvPicPr>
          <p:nvPr/>
        </p:nvPicPr>
        <p:blipFill rotWithShape="1">
          <a:blip r:embed="rId4"/>
          <a:srcRect l="18932" r="60752" b="75404"/>
          <a:stretch/>
        </p:blipFill>
        <p:spPr>
          <a:xfrm>
            <a:off x="5717219" y="4938856"/>
            <a:ext cx="2476870" cy="1686757"/>
          </a:xfrm>
          <a:prstGeom prst="rect">
            <a:avLst/>
          </a:prstGeom>
        </p:spPr>
      </p:pic>
      <p:cxnSp>
        <p:nvCxnSpPr>
          <p:cNvPr id="28" name="Straight Arrow Connector 27">
            <a:extLst>
              <a:ext uri="{FF2B5EF4-FFF2-40B4-BE49-F238E27FC236}">
                <a16:creationId xmlns:a16="http://schemas.microsoft.com/office/drawing/2014/main" id="{FD2817FC-93C8-4E6D-96B7-592427721E36}"/>
              </a:ext>
            </a:extLst>
          </p:cNvPr>
          <p:cNvCxnSpPr>
            <a:cxnSpLocks/>
          </p:cNvCxnSpPr>
          <p:nvPr/>
        </p:nvCxnSpPr>
        <p:spPr>
          <a:xfrm>
            <a:off x="4279037" y="4758431"/>
            <a:ext cx="1438182" cy="719091"/>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73371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A7E5E61-13E2-4755-865D-C70C8D050323}"/>
              </a:ext>
            </a:extLst>
          </p:cNvPr>
          <p:cNvSpPr>
            <a:spLocks noGrp="1"/>
          </p:cNvSpPr>
          <p:nvPr>
            <p:ph type="title"/>
          </p:nvPr>
        </p:nvSpPr>
        <p:spPr/>
        <p:txBody>
          <a:bodyPr/>
          <a:lstStyle/>
          <a:p>
            <a:r>
              <a:rPr lang="en-US" dirty="0"/>
              <a:t>Thank You</a:t>
            </a:r>
          </a:p>
        </p:txBody>
      </p:sp>
      <p:sp>
        <p:nvSpPr>
          <p:cNvPr id="5" name="Text Placeholder 4">
            <a:extLst>
              <a:ext uri="{FF2B5EF4-FFF2-40B4-BE49-F238E27FC236}">
                <a16:creationId xmlns:a16="http://schemas.microsoft.com/office/drawing/2014/main" id="{FEA8CE66-7498-4D1A-B413-025DF799C0EE}"/>
              </a:ext>
            </a:extLst>
          </p:cNvPr>
          <p:cNvSpPr>
            <a:spLocks noGrp="1"/>
          </p:cNvSpPr>
          <p:nvPr>
            <p:ph type="body" idx="1"/>
          </p:nvPr>
        </p:nvSpPr>
        <p:spPr/>
        <p:txBody>
          <a:bodyPr/>
          <a:lstStyle/>
          <a:p>
            <a:r>
              <a:rPr lang="en-US" dirty="0"/>
              <a:t>This is all about How </a:t>
            </a:r>
            <a:r>
              <a:rPr lang="en-US"/>
              <a:t>Angular works!!!</a:t>
            </a:r>
          </a:p>
        </p:txBody>
      </p:sp>
    </p:spTree>
    <p:extLst>
      <p:ext uri="{BB962C8B-B14F-4D97-AF65-F5344CB8AC3E}">
        <p14:creationId xmlns:p14="http://schemas.microsoft.com/office/powerpoint/2010/main" val="37493634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EEFDC-790E-4E47-A515-1EBCF1F2F2CD}"/>
              </a:ext>
            </a:extLst>
          </p:cNvPr>
          <p:cNvSpPr>
            <a:spLocks noGrp="1"/>
          </p:cNvSpPr>
          <p:nvPr>
            <p:ph type="title"/>
          </p:nvPr>
        </p:nvSpPr>
        <p:spPr/>
        <p:txBody>
          <a:bodyPr/>
          <a:lstStyle/>
          <a:p>
            <a:r>
              <a:rPr lang="en-US" dirty="0"/>
              <a:t>Angular history</a:t>
            </a:r>
          </a:p>
        </p:txBody>
      </p:sp>
      <p:sp>
        <p:nvSpPr>
          <p:cNvPr id="16" name="Content Placeholder 15">
            <a:extLst>
              <a:ext uri="{FF2B5EF4-FFF2-40B4-BE49-F238E27FC236}">
                <a16:creationId xmlns:a16="http://schemas.microsoft.com/office/drawing/2014/main" id="{C110FDCF-2EC3-46D4-A98B-824D58833898}"/>
              </a:ext>
            </a:extLst>
          </p:cNvPr>
          <p:cNvSpPr>
            <a:spLocks noGrp="1"/>
          </p:cNvSpPr>
          <p:nvPr>
            <p:ph idx="1"/>
          </p:nvPr>
        </p:nvSpPr>
        <p:spPr/>
        <p:txBody>
          <a:bodyPr/>
          <a:lstStyle/>
          <a:p>
            <a:r>
              <a:rPr lang="en-US" b="1" i="0" dirty="0">
                <a:solidFill>
                  <a:schemeClr val="accent5">
                    <a:lumMod val="75000"/>
                  </a:schemeClr>
                </a:solidFill>
                <a:effectLst/>
                <a:latin typeface="arial" panose="020B0604020202020204" pitchFamily="34" charset="0"/>
              </a:rPr>
              <a:t>Angular 1 / Angular JS was released in October 2010</a:t>
            </a:r>
            <a:r>
              <a:rPr lang="en-US" b="0" i="0" dirty="0">
                <a:solidFill>
                  <a:schemeClr val="accent5">
                    <a:lumMod val="75000"/>
                  </a:schemeClr>
                </a:solidFill>
                <a:effectLst/>
                <a:latin typeface="arial" panose="020B0604020202020204" pitchFamily="34" charset="0"/>
              </a:rPr>
              <a:t>,</a:t>
            </a:r>
          </a:p>
          <a:p>
            <a:r>
              <a:rPr lang="en-US" b="0" i="0" dirty="0">
                <a:solidFill>
                  <a:schemeClr val="accent5">
                    <a:lumMod val="75000"/>
                  </a:schemeClr>
                </a:solidFill>
                <a:effectLst/>
                <a:latin typeface="arial" panose="020B0604020202020204" pitchFamily="34" charset="0"/>
              </a:rPr>
              <a:t>Prior to its release, a </a:t>
            </a:r>
            <a:r>
              <a:rPr lang="en-US" b="0" i="0" dirty="0">
                <a:solidFill>
                  <a:srgbClr val="FF0000"/>
                </a:solidFill>
                <a:effectLst/>
                <a:highlight>
                  <a:srgbClr val="C0C0C0"/>
                </a:highlight>
                <a:latin typeface="arial" panose="020B0604020202020204" pitchFamily="34" charset="0"/>
              </a:rPr>
              <a:t>Google</a:t>
            </a:r>
            <a:r>
              <a:rPr lang="en-US" b="0" i="0" dirty="0">
                <a:solidFill>
                  <a:schemeClr val="accent5">
                    <a:lumMod val="75000"/>
                  </a:schemeClr>
                </a:solidFill>
                <a:effectLst/>
                <a:highlight>
                  <a:srgbClr val="C0C0C0"/>
                </a:highlight>
                <a:latin typeface="arial" panose="020B0604020202020204" pitchFamily="34" charset="0"/>
              </a:rPr>
              <a:t> </a:t>
            </a:r>
            <a:r>
              <a:rPr lang="en-US" b="0" i="0" dirty="0">
                <a:solidFill>
                  <a:schemeClr val="accent5">
                    <a:lumMod val="75000"/>
                  </a:schemeClr>
                </a:solidFill>
                <a:effectLst/>
                <a:latin typeface="arial" panose="020B0604020202020204" pitchFamily="34" charset="0"/>
              </a:rPr>
              <a:t>employee by the name of </a:t>
            </a:r>
            <a:r>
              <a:rPr lang="en-US" b="0" i="0" dirty="0" err="1">
                <a:solidFill>
                  <a:schemeClr val="accent5">
                    <a:lumMod val="75000"/>
                  </a:schemeClr>
                </a:solidFill>
                <a:effectLst/>
                <a:latin typeface="arial" panose="020B0604020202020204" pitchFamily="34" charset="0"/>
              </a:rPr>
              <a:t>Miško</a:t>
            </a:r>
            <a:r>
              <a:rPr lang="en-US" b="0" i="0" dirty="0">
                <a:solidFill>
                  <a:schemeClr val="accent5">
                    <a:lumMod val="75000"/>
                  </a:schemeClr>
                </a:solidFill>
                <a:effectLst/>
                <a:latin typeface="arial" panose="020B0604020202020204" pitchFamily="34" charset="0"/>
              </a:rPr>
              <a:t> </a:t>
            </a:r>
            <a:r>
              <a:rPr lang="en-US" b="0" i="0" dirty="0" err="1">
                <a:solidFill>
                  <a:schemeClr val="accent5">
                    <a:lumMod val="75000"/>
                  </a:schemeClr>
                </a:solidFill>
                <a:effectLst/>
                <a:latin typeface="arial" panose="020B0604020202020204" pitchFamily="34" charset="0"/>
              </a:rPr>
              <a:t>Hevery</a:t>
            </a:r>
            <a:r>
              <a:rPr lang="en-US" b="0" i="0" dirty="0">
                <a:solidFill>
                  <a:schemeClr val="accent5">
                    <a:lumMod val="75000"/>
                  </a:schemeClr>
                </a:solidFill>
                <a:effectLst/>
                <a:latin typeface="arial" panose="020B0604020202020204" pitchFamily="34" charset="0"/>
              </a:rPr>
              <a:t>, was developing a side project. This side project was </a:t>
            </a:r>
            <a:r>
              <a:rPr lang="en-US" b="1" i="0" dirty="0">
                <a:solidFill>
                  <a:schemeClr val="accent5">
                    <a:lumMod val="75000"/>
                  </a:schemeClr>
                </a:solidFill>
                <a:effectLst/>
                <a:latin typeface="arial" panose="020B0604020202020204" pitchFamily="34" charset="0"/>
              </a:rPr>
              <a:t>to help make building web applications easier for a couple internal projects he was working on</a:t>
            </a:r>
            <a:r>
              <a:rPr lang="en-US" b="0" i="0" dirty="0">
                <a:solidFill>
                  <a:schemeClr val="accent5">
                    <a:lumMod val="75000"/>
                  </a:schemeClr>
                </a:solidFill>
                <a:effectLst/>
                <a:latin typeface="arial" panose="020B0604020202020204" pitchFamily="34" charset="0"/>
              </a:rPr>
              <a:t>. This side project later became known as AngularJS (Angular because of the &lt; &gt; in HTML).</a:t>
            </a:r>
          </a:p>
          <a:p>
            <a:r>
              <a:rPr lang="en-US" dirty="0">
                <a:solidFill>
                  <a:srgbClr val="333333"/>
                </a:solidFill>
                <a:latin typeface="arial" panose="020B0604020202020204" pitchFamily="34" charset="0"/>
              </a:rPr>
              <a:t> </a:t>
            </a:r>
            <a:r>
              <a:rPr lang="en-US" b="0" i="0" dirty="0">
                <a:solidFill>
                  <a:srgbClr val="333333"/>
                </a:solidFill>
                <a:effectLst/>
                <a:latin typeface="arial" panose="020B0604020202020204" pitchFamily="34" charset="0"/>
              </a:rPr>
              <a:t> React JS , A JS Library used was developed by Facebook as a open source in 2013 . This was a component based , modular and highly reusable for faster development.</a:t>
            </a:r>
          </a:p>
          <a:p>
            <a:r>
              <a:rPr lang="en-US" dirty="0">
                <a:solidFill>
                  <a:srgbClr val="333333"/>
                </a:solidFill>
                <a:latin typeface="arial" panose="020B0604020202020204" pitchFamily="34" charset="0"/>
              </a:rPr>
              <a:t>Component based architecture became most popular in tech community . And then Google improved their JS Framework in 2016 and named it as Angular 2.</a:t>
            </a:r>
            <a:endParaRPr lang="en-US" dirty="0"/>
          </a:p>
        </p:txBody>
      </p:sp>
    </p:spTree>
    <p:extLst>
      <p:ext uri="{BB962C8B-B14F-4D97-AF65-F5344CB8AC3E}">
        <p14:creationId xmlns:p14="http://schemas.microsoft.com/office/powerpoint/2010/main" val="2290764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33AFC-C220-4038-ACF0-E5D4B3B57FD0}"/>
              </a:ext>
            </a:extLst>
          </p:cNvPr>
          <p:cNvSpPr>
            <a:spLocks noGrp="1"/>
          </p:cNvSpPr>
          <p:nvPr>
            <p:ph type="title"/>
          </p:nvPr>
        </p:nvSpPr>
        <p:spPr/>
        <p:txBody>
          <a:bodyPr/>
          <a:lstStyle/>
          <a:p>
            <a:r>
              <a:rPr lang="en-US" dirty="0"/>
              <a:t>Slides</a:t>
            </a:r>
          </a:p>
        </p:txBody>
      </p:sp>
      <p:sp>
        <p:nvSpPr>
          <p:cNvPr id="4" name="Content Placeholder 3">
            <a:extLst>
              <a:ext uri="{FF2B5EF4-FFF2-40B4-BE49-F238E27FC236}">
                <a16:creationId xmlns:a16="http://schemas.microsoft.com/office/drawing/2014/main" id="{0146DD26-E59E-4BAA-A74F-05E44312CC29}"/>
              </a:ext>
            </a:extLst>
          </p:cNvPr>
          <p:cNvSpPr>
            <a:spLocks noGrp="1"/>
          </p:cNvSpPr>
          <p:nvPr>
            <p:ph idx="1"/>
          </p:nvPr>
        </p:nvSpPr>
        <p:spPr>
          <a:xfrm>
            <a:off x="673458" y="902310"/>
            <a:ext cx="11039452" cy="5053380"/>
          </a:xfrm>
        </p:spPr>
        <p:txBody>
          <a:bodyPr/>
          <a:lstStyle/>
          <a:p>
            <a:r>
              <a:rPr lang="en-US" dirty="0"/>
              <a:t> features of Angular 2</a:t>
            </a:r>
          </a:p>
          <a:p>
            <a:pPr marL="457200" indent="-457200" algn="l">
              <a:buFont typeface="+mj-lt"/>
              <a:buAutoNum type="arabicPeriod"/>
            </a:pPr>
            <a:r>
              <a:rPr lang="en-US" b="0" i="0" dirty="0">
                <a:solidFill>
                  <a:srgbClr val="202124"/>
                </a:solidFill>
                <a:effectLst/>
                <a:latin typeface="arial" panose="020B0604020202020204" pitchFamily="34" charset="0"/>
              </a:rPr>
              <a:t>Cross-Platform. With Angular, you can develop progressive web applications (PWA). ...</a:t>
            </a:r>
          </a:p>
          <a:p>
            <a:pPr marL="457200" indent="-457200" algn="l">
              <a:buFont typeface="+mj-lt"/>
              <a:buAutoNum type="arabicPeriod"/>
            </a:pPr>
            <a:r>
              <a:rPr lang="en-US" b="0" i="0" dirty="0">
                <a:solidFill>
                  <a:srgbClr val="202124"/>
                </a:solidFill>
                <a:effectLst/>
                <a:latin typeface="arial" panose="020B0604020202020204" pitchFamily="34" charset="0"/>
              </a:rPr>
              <a:t>High Speed &amp; Optimum Performance. ...</a:t>
            </a:r>
          </a:p>
          <a:p>
            <a:pPr marL="457200" indent="-457200" algn="l">
              <a:buFont typeface="+mj-lt"/>
              <a:buAutoNum type="arabicPeriod"/>
            </a:pPr>
            <a:r>
              <a:rPr lang="en-US" b="0" i="0" dirty="0">
                <a:solidFill>
                  <a:srgbClr val="202124"/>
                </a:solidFill>
                <a:effectLst/>
                <a:latin typeface="arial" panose="020B0604020202020204" pitchFamily="34" charset="0"/>
              </a:rPr>
              <a:t>Angular Applications for Everyone. ...</a:t>
            </a:r>
          </a:p>
          <a:p>
            <a:pPr marL="457200" indent="-457200" algn="l">
              <a:buFont typeface="+mj-lt"/>
              <a:buAutoNum type="arabicPeriod"/>
            </a:pPr>
            <a:r>
              <a:rPr lang="en-US" b="0" i="0" dirty="0">
                <a:solidFill>
                  <a:srgbClr val="202124"/>
                </a:solidFill>
                <a:effectLst/>
                <a:latin typeface="arial" panose="020B0604020202020204" pitchFamily="34" charset="0"/>
              </a:rPr>
              <a:t>MVC Architecture. ...</a:t>
            </a:r>
          </a:p>
          <a:p>
            <a:pPr marL="457200" indent="-457200" algn="l">
              <a:buFont typeface="+mj-lt"/>
              <a:buAutoNum type="arabicPeriod"/>
            </a:pPr>
            <a:r>
              <a:rPr lang="en-US" b="0" i="0" dirty="0">
                <a:solidFill>
                  <a:srgbClr val="202124"/>
                </a:solidFill>
                <a:effectLst/>
                <a:latin typeface="arial" panose="020B0604020202020204" pitchFamily="34" charset="0"/>
              </a:rPr>
              <a:t>Efficient Two-Way Data Binding. ...</a:t>
            </a:r>
          </a:p>
          <a:p>
            <a:pPr marL="457200" indent="-457200" algn="l">
              <a:buFont typeface="+mj-lt"/>
              <a:buAutoNum type="arabicPeriod"/>
            </a:pPr>
            <a:r>
              <a:rPr lang="en-US" b="0" i="0" dirty="0">
                <a:solidFill>
                  <a:srgbClr val="202124"/>
                </a:solidFill>
                <a:effectLst/>
                <a:latin typeface="arial" panose="020B0604020202020204" pitchFamily="34" charset="0"/>
              </a:rPr>
              <a:t>Less Code Framework. ...</a:t>
            </a:r>
          </a:p>
          <a:p>
            <a:pPr marL="457200" indent="-457200" algn="l">
              <a:buFont typeface="+mj-lt"/>
              <a:buAutoNum type="arabicPeriod"/>
            </a:pPr>
            <a:r>
              <a:rPr lang="en-US" b="0" i="0" dirty="0">
                <a:solidFill>
                  <a:srgbClr val="202124"/>
                </a:solidFill>
                <a:effectLst/>
                <a:latin typeface="arial" panose="020B0604020202020204" pitchFamily="34" charset="0"/>
              </a:rPr>
              <a:t>Angular CLI (Command Line Interface) ...</a:t>
            </a:r>
          </a:p>
          <a:p>
            <a:pPr marL="457200" indent="-457200" algn="l">
              <a:buFont typeface="+mj-lt"/>
              <a:buAutoNum type="arabicPeriod"/>
            </a:pPr>
            <a:r>
              <a:rPr lang="en-US" b="0" i="0" dirty="0">
                <a:solidFill>
                  <a:srgbClr val="202124"/>
                </a:solidFill>
                <a:effectLst/>
                <a:latin typeface="arial" panose="020B0604020202020204" pitchFamily="34" charset="0"/>
              </a:rPr>
              <a:t>CDK and Angular Material.</a:t>
            </a:r>
          </a:p>
        </p:txBody>
      </p:sp>
    </p:spTree>
    <p:extLst>
      <p:ext uri="{BB962C8B-B14F-4D97-AF65-F5344CB8AC3E}">
        <p14:creationId xmlns:p14="http://schemas.microsoft.com/office/powerpoint/2010/main" val="29673951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33AFC-C220-4038-ACF0-E5D4B3B57FD0}"/>
              </a:ext>
            </a:extLst>
          </p:cNvPr>
          <p:cNvSpPr>
            <a:spLocks noGrp="1"/>
          </p:cNvSpPr>
          <p:nvPr>
            <p:ph type="title"/>
          </p:nvPr>
        </p:nvSpPr>
        <p:spPr/>
        <p:txBody>
          <a:bodyPr/>
          <a:lstStyle/>
          <a:p>
            <a:r>
              <a:rPr lang="en-US" dirty="0"/>
              <a:t>Slides</a:t>
            </a:r>
          </a:p>
        </p:txBody>
      </p:sp>
      <p:sp>
        <p:nvSpPr>
          <p:cNvPr id="4" name="Content Placeholder 3">
            <a:extLst>
              <a:ext uri="{FF2B5EF4-FFF2-40B4-BE49-F238E27FC236}">
                <a16:creationId xmlns:a16="http://schemas.microsoft.com/office/drawing/2014/main" id="{0146DD26-E59E-4BAA-A74F-05E44312CC29}"/>
              </a:ext>
            </a:extLst>
          </p:cNvPr>
          <p:cNvSpPr>
            <a:spLocks noGrp="1"/>
          </p:cNvSpPr>
          <p:nvPr>
            <p:ph idx="1"/>
          </p:nvPr>
        </p:nvSpPr>
        <p:spPr>
          <a:xfrm>
            <a:off x="673458" y="902310"/>
            <a:ext cx="11039452" cy="5053380"/>
          </a:xfrm>
        </p:spPr>
        <p:txBody>
          <a:bodyPr/>
          <a:lstStyle/>
          <a:p>
            <a:r>
              <a:rPr lang="en-US" dirty="0"/>
              <a:t> Key features of Angular 2</a:t>
            </a:r>
          </a:p>
          <a:p>
            <a:pPr algn="just">
              <a:buFont typeface="Arial" panose="020B0604020202020204" pitchFamily="34" charset="0"/>
              <a:buChar char="•"/>
            </a:pPr>
            <a:r>
              <a:rPr lang="en-US" b="1" i="0" dirty="0">
                <a:solidFill>
                  <a:srgbClr val="000000"/>
                </a:solidFill>
                <a:effectLst/>
                <a:latin typeface="Arial" panose="020B0604020202020204" pitchFamily="34" charset="0"/>
              </a:rPr>
              <a:t>Components</a:t>
            </a:r>
            <a:r>
              <a:rPr lang="en-US" b="0" i="0" dirty="0">
                <a:solidFill>
                  <a:srgbClr val="000000"/>
                </a:solidFill>
                <a:effectLst/>
                <a:latin typeface="Arial" panose="020B0604020202020204" pitchFamily="34" charset="0"/>
              </a:rPr>
              <a:t> − The earlier version of Angular had a focus of Controllers but now has changed the focus to having components over controllers. Components help to build the applications into many modules. This helps in better maintaining the application over a period of time.</a:t>
            </a:r>
          </a:p>
          <a:p>
            <a:pPr algn="just">
              <a:buFont typeface="Arial" panose="020B0604020202020204" pitchFamily="34" charset="0"/>
              <a:buChar char="•"/>
            </a:pPr>
            <a:r>
              <a:rPr lang="en-US" b="1" i="0" dirty="0">
                <a:solidFill>
                  <a:srgbClr val="000000"/>
                </a:solidFill>
                <a:effectLst/>
                <a:latin typeface="Arial" panose="020B0604020202020204" pitchFamily="34" charset="0"/>
              </a:rPr>
              <a:t>TypeScript</a:t>
            </a:r>
            <a:r>
              <a:rPr lang="en-US" b="0" i="0" dirty="0">
                <a:solidFill>
                  <a:srgbClr val="000000"/>
                </a:solidFill>
                <a:effectLst/>
                <a:latin typeface="Arial" panose="020B0604020202020204" pitchFamily="34" charset="0"/>
              </a:rPr>
              <a:t> − The newer version of Angular is based on TypeScript. This is a superset of JavaScript and is maintained by Microsoft.</a:t>
            </a:r>
          </a:p>
          <a:p>
            <a:pPr algn="just">
              <a:buFont typeface="Arial" panose="020B0604020202020204" pitchFamily="34" charset="0"/>
              <a:buChar char="•"/>
            </a:pPr>
            <a:r>
              <a:rPr lang="en-US" b="1" i="0" dirty="0">
                <a:solidFill>
                  <a:srgbClr val="000000"/>
                </a:solidFill>
                <a:effectLst/>
                <a:latin typeface="Arial" panose="020B0604020202020204" pitchFamily="34" charset="0"/>
              </a:rPr>
              <a:t>Services</a:t>
            </a:r>
            <a:r>
              <a:rPr lang="en-US" b="0" i="0" dirty="0">
                <a:solidFill>
                  <a:srgbClr val="000000"/>
                </a:solidFill>
                <a:effectLst/>
                <a:latin typeface="Arial" panose="020B0604020202020204" pitchFamily="34" charset="0"/>
              </a:rPr>
              <a:t> − Services are a set of code that can be shared by different components of an application. So for example if you had a data component that picked data from a database, you could have it as a shared service that could be used across multiple applications.</a:t>
            </a:r>
          </a:p>
          <a:p>
            <a:endParaRPr lang="en-US" dirty="0"/>
          </a:p>
        </p:txBody>
      </p:sp>
    </p:spTree>
    <p:extLst>
      <p:ext uri="{BB962C8B-B14F-4D97-AF65-F5344CB8AC3E}">
        <p14:creationId xmlns:p14="http://schemas.microsoft.com/office/powerpoint/2010/main" val="10868244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33AFC-C220-4038-ACF0-E5D4B3B57FD0}"/>
              </a:ext>
            </a:extLst>
          </p:cNvPr>
          <p:cNvSpPr>
            <a:spLocks noGrp="1"/>
          </p:cNvSpPr>
          <p:nvPr>
            <p:ph type="title"/>
          </p:nvPr>
        </p:nvSpPr>
        <p:spPr/>
        <p:txBody>
          <a:bodyPr/>
          <a:lstStyle/>
          <a:p>
            <a:r>
              <a:rPr lang="en-US" dirty="0"/>
              <a:t>What is Angular 2 ?</a:t>
            </a:r>
          </a:p>
        </p:txBody>
      </p:sp>
      <p:sp>
        <p:nvSpPr>
          <p:cNvPr id="4" name="Content Placeholder 3">
            <a:extLst>
              <a:ext uri="{FF2B5EF4-FFF2-40B4-BE49-F238E27FC236}">
                <a16:creationId xmlns:a16="http://schemas.microsoft.com/office/drawing/2014/main" id="{0146DD26-E59E-4BAA-A74F-05E44312CC29}"/>
              </a:ext>
            </a:extLst>
          </p:cNvPr>
          <p:cNvSpPr>
            <a:spLocks noGrp="1"/>
          </p:cNvSpPr>
          <p:nvPr>
            <p:ph idx="1"/>
          </p:nvPr>
        </p:nvSpPr>
        <p:spPr>
          <a:xfrm>
            <a:off x="576274" y="1075765"/>
            <a:ext cx="11039452" cy="5053380"/>
          </a:xfrm>
        </p:spPr>
        <p:txBody>
          <a:bodyPr/>
          <a:lstStyle/>
          <a:p>
            <a:pPr algn="l"/>
            <a:r>
              <a:rPr lang="en-US" dirty="0"/>
              <a:t> </a:t>
            </a:r>
            <a:r>
              <a:rPr lang="en-US" b="0" i="0" dirty="0">
                <a:solidFill>
                  <a:srgbClr val="222222"/>
                </a:solidFill>
                <a:effectLst/>
                <a:latin typeface="Open Sans" panose="020B0606030504020204" pitchFamily="34" charset="0"/>
              </a:rPr>
              <a:t>In the world of web development, Angular is a popular term that we come across. It is an open-source front-end application development platform.</a:t>
            </a:r>
          </a:p>
          <a:p>
            <a:pPr algn="l"/>
            <a:r>
              <a:rPr lang="en-US" b="0" i="0" dirty="0">
                <a:solidFill>
                  <a:srgbClr val="222222"/>
                </a:solidFill>
                <a:effectLst/>
                <a:latin typeface="Open Sans" panose="020B0606030504020204" pitchFamily="34" charset="0"/>
              </a:rPr>
              <a:t>Angular is a web application development platform that has made the life of developers simple.</a:t>
            </a:r>
          </a:p>
          <a:p>
            <a:pPr algn="l"/>
            <a:r>
              <a:rPr lang="en-US" b="0" i="0" dirty="0">
                <a:solidFill>
                  <a:srgbClr val="222222"/>
                </a:solidFill>
                <a:effectLst/>
                <a:latin typeface="Open Sans" panose="020B0606030504020204" pitchFamily="34" charset="0"/>
              </a:rPr>
              <a:t>It has combined </a:t>
            </a:r>
            <a:r>
              <a:rPr lang="en-US" b="1" i="0" dirty="0">
                <a:solidFill>
                  <a:srgbClr val="222222"/>
                </a:solidFill>
                <a:effectLst/>
                <a:latin typeface="Open Sans" panose="020B0606030504020204" pitchFamily="34" charset="0"/>
              </a:rPr>
              <a:t>declarative templates</a:t>
            </a:r>
            <a:r>
              <a:rPr lang="en-US" b="0" i="0" dirty="0">
                <a:solidFill>
                  <a:srgbClr val="222222"/>
                </a:solidFill>
                <a:effectLst/>
                <a:latin typeface="Open Sans" panose="020B0606030504020204" pitchFamily="34" charset="0"/>
              </a:rPr>
              <a:t> (meaning that we simply state what we want to be bound and used and let the framework figure out the rest), </a:t>
            </a:r>
            <a:r>
              <a:rPr lang="en-US" b="1" i="0" dirty="0">
                <a:solidFill>
                  <a:srgbClr val="222222"/>
                </a:solidFill>
                <a:effectLst/>
                <a:latin typeface="Open Sans" panose="020B0606030504020204" pitchFamily="34" charset="0"/>
              </a:rPr>
              <a:t>dependency injection</a:t>
            </a:r>
            <a:r>
              <a:rPr lang="en-US" b="0" i="0" dirty="0">
                <a:solidFill>
                  <a:srgbClr val="222222"/>
                </a:solidFill>
                <a:effectLst/>
                <a:latin typeface="Open Sans" panose="020B0606030504020204" pitchFamily="34" charset="0"/>
              </a:rPr>
              <a:t> (a technique where one object has delegated the responsibility of handling the dependencies of another), end-to-end tooling, &amp; integrated best practices to ease development problems.</a:t>
            </a:r>
          </a:p>
          <a:p>
            <a:pPr algn="l"/>
            <a:r>
              <a:rPr lang="en-US" b="0" i="0" dirty="0">
                <a:solidFill>
                  <a:srgbClr val="222222"/>
                </a:solidFill>
                <a:effectLst/>
                <a:latin typeface="Open Sans" panose="020B0606030504020204" pitchFamily="34" charset="0"/>
              </a:rPr>
              <a:t>It also helps us build applications that reside on the web, our mobiles, or our desktops.</a:t>
            </a:r>
          </a:p>
          <a:p>
            <a:endParaRPr lang="en-US" dirty="0"/>
          </a:p>
        </p:txBody>
      </p:sp>
    </p:spTree>
    <p:extLst>
      <p:ext uri="{BB962C8B-B14F-4D97-AF65-F5344CB8AC3E}">
        <p14:creationId xmlns:p14="http://schemas.microsoft.com/office/powerpoint/2010/main" val="18096821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33AFC-C220-4038-ACF0-E5D4B3B57FD0}"/>
              </a:ext>
            </a:extLst>
          </p:cNvPr>
          <p:cNvSpPr>
            <a:spLocks noGrp="1"/>
          </p:cNvSpPr>
          <p:nvPr>
            <p:ph type="title"/>
          </p:nvPr>
        </p:nvSpPr>
        <p:spPr/>
        <p:txBody>
          <a:bodyPr/>
          <a:lstStyle/>
          <a:p>
            <a:r>
              <a:rPr lang="en-US" dirty="0"/>
              <a:t>Slides</a:t>
            </a:r>
          </a:p>
        </p:txBody>
      </p:sp>
      <p:sp>
        <p:nvSpPr>
          <p:cNvPr id="4" name="Content Placeholder 3">
            <a:extLst>
              <a:ext uri="{FF2B5EF4-FFF2-40B4-BE49-F238E27FC236}">
                <a16:creationId xmlns:a16="http://schemas.microsoft.com/office/drawing/2014/main" id="{0146DD26-E59E-4BAA-A74F-05E44312CC29}"/>
              </a:ext>
            </a:extLst>
          </p:cNvPr>
          <p:cNvSpPr>
            <a:spLocks noGrp="1"/>
          </p:cNvSpPr>
          <p:nvPr>
            <p:ph idx="1"/>
          </p:nvPr>
        </p:nvSpPr>
        <p:spPr>
          <a:xfrm>
            <a:off x="673458" y="902310"/>
            <a:ext cx="11039452" cy="5053380"/>
          </a:xfrm>
        </p:spPr>
        <p:txBody>
          <a:bodyPr/>
          <a:lstStyle/>
          <a:p>
            <a:r>
              <a:rPr lang="en-US" dirty="0"/>
              <a:t> What is Angular CLI?</a:t>
            </a:r>
          </a:p>
          <a:p>
            <a:pPr algn="l"/>
            <a:r>
              <a:rPr lang="en-US" b="0" i="0" dirty="0">
                <a:solidFill>
                  <a:srgbClr val="222222"/>
                </a:solidFill>
                <a:effectLst/>
                <a:latin typeface="Open Sans" panose="020B0606030504020204" pitchFamily="34" charset="0"/>
              </a:rPr>
              <a:t>Angular CLI stands for the ‘</a:t>
            </a:r>
            <a:r>
              <a:rPr lang="en-US" b="1" i="0" dirty="0">
                <a:solidFill>
                  <a:srgbClr val="222222"/>
                </a:solidFill>
                <a:effectLst/>
                <a:latin typeface="Open Sans" panose="020B0606030504020204" pitchFamily="34" charset="0"/>
              </a:rPr>
              <a:t>command line interface</a:t>
            </a:r>
            <a:r>
              <a:rPr lang="en-US" b="0" i="0" dirty="0">
                <a:solidFill>
                  <a:srgbClr val="222222"/>
                </a:solidFill>
                <a:effectLst/>
                <a:latin typeface="Open Sans" panose="020B0606030504020204" pitchFamily="34" charset="0"/>
              </a:rPr>
              <a:t>’. It is an interface used to scaffold and develop Angular apps using node.js style modules.</a:t>
            </a:r>
          </a:p>
          <a:p>
            <a:pPr algn="l"/>
            <a:r>
              <a:rPr lang="en-US" b="0" i="0" dirty="0">
                <a:solidFill>
                  <a:srgbClr val="222222"/>
                </a:solidFill>
                <a:effectLst/>
                <a:latin typeface="Open Sans" panose="020B0606030504020204" pitchFamily="34" charset="0"/>
              </a:rPr>
              <a:t>It handles all the common tedious tasks in addition to providing us with a scalable project structure.</a:t>
            </a:r>
          </a:p>
          <a:p>
            <a:pPr marL="0" indent="0">
              <a:buNone/>
            </a:pPr>
            <a:endParaRPr lang="en-US" dirty="0"/>
          </a:p>
          <a:p>
            <a:r>
              <a:rPr lang="en-US" b="0" i="0" dirty="0">
                <a:solidFill>
                  <a:srgbClr val="222222"/>
                </a:solidFill>
                <a:effectLst/>
                <a:latin typeface="Open Sans" panose="020B0606030504020204" pitchFamily="34" charset="0"/>
              </a:rPr>
              <a:t>One of the advantages of using Angular CLI is that the time needed for installing and configuring the necessary dependencies and wiring everything together reduces significantly.</a:t>
            </a:r>
            <a:endParaRPr lang="en-US" dirty="0"/>
          </a:p>
        </p:txBody>
      </p:sp>
    </p:spTree>
    <p:extLst>
      <p:ext uri="{BB962C8B-B14F-4D97-AF65-F5344CB8AC3E}">
        <p14:creationId xmlns:p14="http://schemas.microsoft.com/office/powerpoint/2010/main" val="11750639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33AFC-C220-4038-ACF0-E5D4B3B57FD0}"/>
              </a:ext>
            </a:extLst>
          </p:cNvPr>
          <p:cNvSpPr>
            <a:spLocks noGrp="1"/>
          </p:cNvSpPr>
          <p:nvPr>
            <p:ph type="title"/>
          </p:nvPr>
        </p:nvSpPr>
        <p:spPr/>
        <p:txBody>
          <a:bodyPr/>
          <a:lstStyle/>
          <a:p>
            <a:r>
              <a:rPr lang="en-US" dirty="0"/>
              <a:t>Grammar :naming </a:t>
            </a:r>
            <a:r>
              <a:rPr lang="en-US" dirty="0" err="1"/>
              <a:t>convensions</a:t>
            </a:r>
            <a:r>
              <a:rPr lang="en-US" dirty="0"/>
              <a:t>:</a:t>
            </a:r>
          </a:p>
        </p:txBody>
      </p:sp>
      <p:sp>
        <p:nvSpPr>
          <p:cNvPr id="5" name="TextBox 4">
            <a:extLst>
              <a:ext uri="{FF2B5EF4-FFF2-40B4-BE49-F238E27FC236}">
                <a16:creationId xmlns:a16="http://schemas.microsoft.com/office/drawing/2014/main" id="{042C3EAB-3E79-429E-A098-0BB46B026257}"/>
              </a:ext>
            </a:extLst>
          </p:cNvPr>
          <p:cNvSpPr txBox="1"/>
          <p:nvPr/>
        </p:nvSpPr>
        <p:spPr>
          <a:xfrm>
            <a:off x="853440" y="812969"/>
            <a:ext cx="6094520" cy="1477328"/>
          </a:xfrm>
          <a:prstGeom prst="rect">
            <a:avLst/>
          </a:prstGeom>
          <a:noFill/>
        </p:spPr>
        <p:txBody>
          <a:bodyPr wrap="square">
            <a:spAutoFit/>
          </a:bodyPr>
          <a:lstStyle/>
          <a:p>
            <a:pPr algn="l"/>
            <a:r>
              <a:rPr lang="en-US" b="1" i="0" dirty="0">
                <a:solidFill>
                  <a:srgbClr val="292929"/>
                </a:solidFill>
                <a:effectLst/>
                <a:latin typeface="sohne"/>
              </a:rPr>
              <a:t>1. File structure conventions</a:t>
            </a:r>
          </a:p>
          <a:p>
            <a:pPr algn="l"/>
            <a:r>
              <a:rPr lang="en-US" b="0" i="0" dirty="0">
                <a:solidFill>
                  <a:srgbClr val="292929"/>
                </a:solidFill>
                <a:effectLst/>
                <a:latin typeface="charter"/>
              </a:rPr>
              <a:t>The guideline uses the shortcut </a:t>
            </a:r>
            <a:r>
              <a:rPr lang="en-US" b="0" i="1" dirty="0" err="1">
                <a:solidFill>
                  <a:srgbClr val="292929"/>
                </a:solidFill>
                <a:effectLst/>
                <a:latin typeface="charter"/>
              </a:rPr>
              <a:t>hero.component.ts|html|css|spec</a:t>
            </a:r>
            <a:r>
              <a:rPr lang="en-US" b="0" i="0" dirty="0">
                <a:solidFill>
                  <a:srgbClr val="292929"/>
                </a:solidFill>
                <a:effectLst/>
                <a:latin typeface="charter"/>
              </a:rPr>
              <a:t> to represent those various files. Using this shortcut makes this guide’s file structures easier to read and more terse.</a:t>
            </a:r>
          </a:p>
        </p:txBody>
      </p:sp>
      <p:sp>
        <p:nvSpPr>
          <p:cNvPr id="9" name="TextBox 8">
            <a:extLst>
              <a:ext uri="{FF2B5EF4-FFF2-40B4-BE49-F238E27FC236}">
                <a16:creationId xmlns:a16="http://schemas.microsoft.com/office/drawing/2014/main" id="{B274BC6E-D5B4-4A1D-9FD7-A4B3B35A4B68}"/>
              </a:ext>
            </a:extLst>
          </p:cNvPr>
          <p:cNvSpPr txBox="1"/>
          <p:nvPr/>
        </p:nvSpPr>
        <p:spPr>
          <a:xfrm>
            <a:off x="831764" y="2290297"/>
            <a:ext cx="10528472" cy="1200329"/>
          </a:xfrm>
          <a:prstGeom prst="rect">
            <a:avLst/>
          </a:prstGeom>
          <a:noFill/>
        </p:spPr>
        <p:txBody>
          <a:bodyPr wrap="square">
            <a:spAutoFit/>
          </a:bodyPr>
          <a:lstStyle/>
          <a:p>
            <a:pPr algn="l"/>
            <a:r>
              <a:rPr lang="en-US" b="1" i="0" dirty="0">
                <a:solidFill>
                  <a:srgbClr val="292929"/>
                </a:solidFill>
                <a:effectLst/>
                <a:latin typeface="sohne"/>
              </a:rPr>
              <a:t>2. Single responsibility</a:t>
            </a:r>
          </a:p>
          <a:p>
            <a:pPr algn="l"/>
            <a:r>
              <a:rPr lang="en-US" b="0" i="0" dirty="0">
                <a:solidFill>
                  <a:srgbClr val="292929"/>
                </a:solidFill>
                <a:effectLst/>
                <a:latin typeface="charter"/>
              </a:rPr>
              <a:t>A class should have one and only one reason to change meaning that a class should have only one job.</a:t>
            </a:r>
          </a:p>
          <a:p>
            <a:pPr algn="l"/>
            <a:r>
              <a:rPr lang="en-US" b="0" i="0" dirty="0">
                <a:solidFill>
                  <a:srgbClr val="292929"/>
                </a:solidFill>
                <a:effectLst/>
                <a:latin typeface="charter"/>
              </a:rPr>
              <a:t>Do define one thing such as a service or component per file</a:t>
            </a:r>
          </a:p>
          <a:p>
            <a:pPr algn="l"/>
            <a:r>
              <a:rPr lang="en-US" b="0" i="0" dirty="0">
                <a:solidFill>
                  <a:srgbClr val="292929"/>
                </a:solidFill>
                <a:effectLst/>
                <a:latin typeface="charter"/>
              </a:rPr>
              <a:t>One component per file makes it far easier to read, maintain, and avoid collisions with teams in source control.</a:t>
            </a:r>
          </a:p>
        </p:txBody>
      </p:sp>
      <p:sp>
        <p:nvSpPr>
          <p:cNvPr id="11" name="TextBox 10">
            <a:extLst>
              <a:ext uri="{FF2B5EF4-FFF2-40B4-BE49-F238E27FC236}">
                <a16:creationId xmlns:a16="http://schemas.microsoft.com/office/drawing/2014/main" id="{2B2C7F73-CE6A-47F0-B6BF-910F6073EAF3}"/>
              </a:ext>
            </a:extLst>
          </p:cNvPr>
          <p:cNvSpPr txBox="1"/>
          <p:nvPr/>
        </p:nvSpPr>
        <p:spPr>
          <a:xfrm>
            <a:off x="831764" y="3429000"/>
            <a:ext cx="6094520" cy="1169551"/>
          </a:xfrm>
          <a:prstGeom prst="rect">
            <a:avLst/>
          </a:prstGeom>
          <a:noFill/>
        </p:spPr>
        <p:txBody>
          <a:bodyPr wrap="square">
            <a:spAutoFit/>
          </a:bodyPr>
          <a:lstStyle/>
          <a:p>
            <a:pPr algn="l"/>
            <a:r>
              <a:rPr lang="en-US" b="1" i="0" dirty="0">
                <a:solidFill>
                  <a:srgbClr val="292929"/>
                </a:solidFill>
                <a:effectLst/>
                <a:latin typeface="sohne"/>
              </a:rPr>
              <a:t>3. Naming</a:t>
            </a:r>
          </a:p>
          <a:p>
            <a:pPr algn="l"/>
            <a:r>
              <a:rPr lang="en-US" b="0" i="0" dirty="0">
                <a:solidFill>
                  <a:srgbClr val="292929"/>
                </a:solidFill>
                <a:effectLst/>
                <a:latin typeface="charter"/>
              </a:rPr>
              <a:t>3.1 </a:t>
            </a:r>
            <a:r>
              <a:rPr lang="en-US" sz="1500" dirty="0">
                <a:solidFill>
                  <a:srgbClr val="292929"/>
                </a:solidFill>
                <a:latin typeface="charter"/>
              </a:rPr>
              <a:t>Naming conventions are hugely important to maintainability and readability.</a:t>
            </a:r>
            <a:r>
              <a:rPr lang="en-US" sz="1600" b="0" i="0" dirty="0">
                <a:solidFill>
                  <a:srgbClr val="292929"/>
                </a:solidFill>
                <a:effectLst/>
                <a:latin typeface="charter"/>
              </a:rPr>
              <a:t> The recommended pattern is </a:t>
            </a:r>
            <a:r>
              <a:rPr lang="en-US" sz="1600" b="0" i="0" dirty="0" err="1">
                <a:solidFill>
                  <a:srgbClr val="292929"/>
                </a:solidFill>
                <a:effectLst/>
                <a:latin typeface="charter"/>
              </a:rPr>
              <a:t>feature.type.ts</a:t>
            </a:r>
            <a:r>
              <a:rPr lang="en-US" sz="1600" b="0" i="0" dirty="0">
                <a:solidFill>
                  <a:srgbClr val="292929"/>
                </a:solidFill>
                <a:effectLst/>
                <a:latin typeface="charter"/>
              </a:rPr>
              <a:t>.</a:t>
            </a:r>
            <a:endParaRPr lang="en-US" sz="1500" dirty="0">
              <a:solidFill>
                <a:srgbClr val="292929"/>
              </a:solidFill>
              <a:latin typeface="charter"/>
            </a:endParaRPr>
          </a:p>
          <a:p>
            <a:pPr algn="l"/>
            <a:endParaRPr lang="en-US" b="0" i="0" dirty="0">
              <a:solidFill>
                <a:srgbClr val="292929"/>
              </a:solidFill>
              <a:effectLst/>
              <a:latin typeface="charter"/>
            </a:endParaRPr>
          </a:p>
        </p:txBody>
      </p:sp>
      <p:sp>
        <p:nvSpPr>
          <p:cNvPr id="12" name="Rectangle 1">
            <a:extLst>
              <a:ext uri="{FF2B5EF4-FFF2-40B4-BE49-F238E27FC236}">
                <a16:creationId xmlns:a16="http://schemas.microsoft.com/office/drawing/2014/main" id="{AFA1879E-9E5D-48AD-8439-1B492A9CA2AD}"/>
              </a:ext>
            </a:extLst>
          </p:cNvPr>
          <p:cNvSpPr>
            <a:spLocks noChangeArrowheads="1"/>
          </p:cNvSpPr>
          <p:nvPr/>
        </p:nvSpPr>
        <p:spPr bwMode="auto">
          <a:xfrm>
            <a:off x="831764" y="4254950"/>
            <a:ext cx="8139314" cy="1938992"/>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a:ln>
                  <a:noFill/>
                </a:ln>
                <a:solidFill>
                  <a:srgbClr val="292929"/>
                </a:solidFill>
                <a:effectLst/>
                <a:latin typeface="charter"/>
              </a:rPr>
              <a:t>3.2 Separate filenames with dots and dashes</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292929"/>
                </a:solidFill>
                <a:effectLst/>
                <a:latin typeface="charter"/>
              </a:rPr>
              <a:t>Do use conventional type names including .service, .component, .pipe, .module, and .directive. Invent additional type names if you must but take care not to create too many.</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a:ln>
                  <a:noFill/>
                </a:ln>
                <a:solidFill>
                  <a:srgbClr val="292929"/>
                </a:solidFill>
                <a:effectLst/>
                <a:latin typeface="charter"/>
              </a:rPr>
              <a:t>3.3 Symbols and file names</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292929"/>
                </a:solidFill>
                <a:effectLst/>
                <a:latin typeface="charter"/>
              </a:rPr>
              <a:t>Do use upper camel case for class names.</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292929"/>
                </a:solidFill>
                <a:effectLst/>
                <a:latin typeface="charter"/>
              </a:rPr>
              <a:t>Do match the name of the symbol to the name of the file.</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292929"/>
                </a:solidFill>
                <a:effectLst/>
                <a:latin typeface="charter"/>
              </a:rPr>
              <a:t>Do give the filename the conventional suffix (such as </a:t>
            </a:r>
            <a:r>
              <a:rPr kumimoji="0" lang="en-US" altLang="en-US" sz="1100" b="0" i="0" u="none" strike="noStrike" cap="none" normalizeH="0" baseline="0" dirty="0">
                <a:ln>
                  <a:noFill/>
                </a:ln>
                <a:solidFill>
                  <a:srgbClr val="292929"/>
                </a:solidFill>
                <a:effectLst/>
                <a:latin typeface="Menlo"/>
              </a:rPr>
              <a:t>.</a:t>
            </a:r>
            <a:r>
              <a:rPr kumimoji="0" lang="en-US" altLang="en-US" sz="1100" b="0" i="0" u="none" strike="noStrike" cap="none" normalizeH="0" baseline="0" dirty="0" err="1">
                <a:ln>
                  <a:noFill/>
                </a:ln>
                <a:solidFill>
                  <a:srgbClr val="292929"/>
                </a:solidFill>
                <a:effectLst/>
                <a:latin typeface="Menlo"/>
              </a:rPr>
              <a:t>component.ts</a:t>
            </a:r>
            <a:r>
              <a:rPr kumimoji="0" lang="en-US" altLang="en-US" sz="1500" b="0" i="0" u="none" strike="noStrike" cap="none" normalizeH="0" baseline="0" dirty="0">
                <a:ln>
                  <a:noFill/>
                </a:ln>
                <a:solidFill>
                  <a:srgbClr val="292929"/>
                </a:solidFill>
                <a:effectLst/>
                <a:latin typeface="charter"/>
              </a:rPr>
              <a:t>, </a:t>
            </a:r>
            <a:r>
              <a:rPr kumimoji="0" lang="en-US" altLang="en-US" sz="1100" b="0" i="0" u="none" strike="noStrike" cap="none" normalizeH="0" baseline="0" dirty="0">
                <a:ln>
                  <a:noFill/>
                </a:ln>
                <a:solidFill>
                  <a:srgbClr val="292929"/>
                </a:solidFill>
                <a:effectLst/>
                <a:latin typeface="Menlo"/>
              </a:rPr>
              <a:t>.</a:t>
            </a:r>
            <a:r>
              <a:rPr kumimoji="0" lang="en-US" altLang="en-US" sz="1100" b="0" i="0" u="none" strike="noStrike" cap="none" normalizeH="0" baseline="0" dirty="0" err="1">
                <a:ln>
                  <a:noFill/>
                </a:ln>
                <a:solidFill>
                  <a:srgbClr val="292929"/>
                </a:solidFill>
                <a:effectLst/>
                <a:latin typeface="Menlo"/>
              </a:rPr>
              <a:t>directive.ts</a:t>
            </a:r>
            <a:r>
              <a:rPr kumimoji="0" lang="en-US" altLang="en-US" sz="1500" b="0" i="0" u="none" strike="noStrike" cap="none" normalizeH="0" baseline="0" dirty="0">
                <a:ln>
                  <a:noFill/>
                </a:ln>
                <a:solidFill>
                  <a:srgbClr val="292929"/>
                </a:solidFill>
                <a:effectLst/>
                <a:latin typeface="charter"/>
              </a:rPr>
              <a:t>, </a:t>
            </a:r>
            <a:r>
              <a:rPr kumimoji="0" lang="en-US" altLang="en-US" sz="1100" b="0" i="0" u="none" strike="noStrike" cap="none" normalizeH="0" baseline="0" dirty="0">
                <a:ln>
                  <a:noFill/>
                </a:ln>
                <a:solidFill>
                  <a:srgbClr val="292929"/>
                </a:solidFill>
                <a:effectLst/>
                <a:latin typeface="Menlo"/>
              </a:rPr>
              <a:t>.</a:t>
            </a:r>
            <a:r>
              <a:rPr kumimoji="0" lang="en-US" altLang="en-US" sz="1100" b="0" i="0" u="none" strike="noStrike" cap="none" normalizeH="0" baseline="0" dirty="0" err="1">
                <a:ln>
                  <a:noFill/>
                </a:ln>
                <a:solidFill>
                  <a:srgbClr val="292929"/>
                </a:solidFill>
                <a:effectLst/>
                <a:latin typeface="Menlo"/>
              </a:rPr>
              <a:t>module.ts</a:t>
            </a:r>
            <a:r>
              <a:rPr kumimoji="0" lang="en-US" altLang="en-US" sz="1500" b="0" i="0" u="none" strike="noStrike" cap="none" normalizeH="0" baseline="0" dirty="0">
                <a:ln>
                  <a:noFill/>
                </a:ln>
                <a:solidFill>
                  <a:srgbClr val="292929"/>
                </a:solidFill>
                <a:effectLst/>
                <a:latin typeface="charter"/>
              </a:rPr>
              <a:t>, </a:t>
            </a:r>
            <a:r>
              <a:rPr kumimoji="0" lang="en-US" altLang="en-US" sz="1100" b="0" i="0" u="none" strike="noStrike" cap="none" normalizeH="0" baseline="0" dirty="0">
                <a:ln>
                  <a:noFill/>
                </a:ln>
                <a:solidFill>
                  <a:srgbClr val="292929"/>
                </a:solidFill>
                <a:effectLst/>
                <a:latin typeface="Menlo"/>
              </a:rPr>
              <a:t>.</a:t>
            </a:r>
            <a:r>
              <a:rPr kumimoji="0" lang="en-US" altLang="en-US" sz="1100" b="0" i="0" u="none" strike="noStrike" cap="none" normalizeH="0" baseline="0" dirty="0" err="1">
                <a:ln>
                  <a:noFill/>
                </a:ln>
                <a:solidFill>
                  <a:srgbClr val="292929"/>
                </a:solidFill>
                <a:effectLst/>
                <a:latin typeface="Menlo"/>
              </a:rPr>
              <a:t>pipe.ts</a:t>
            </a:r>
            <a:r>
              <a:rPr kumimoji="0" lang="en-US" altLang="en-US" sz="1500" b="0" i="0" u="none" strike="noStrike" cap="none" normalizeH="0" baseline="0" dirty="0">
                <a:ln>
                  <a:noFill/>
                </a:ln>
                <a:solidFill>
                  <a:srgbClr val="292929"/>
                </a:solidFill>
                <a:effectLst/>
                <a:latin typeface="charter"/>
              </a:rPr>
              <a:t>, or </a:t>
            </a:r>
            <a:r>
              <a:rPr kumimoji="0" lang="en-US" altLang="en-US" sz="1100" b="0" i="0" u="none" strike="noStrike" cap="none" normalizeH="0" baseline="0" dirty="0">
                <a:ln>
                  <a:noFill/>
                </a:ln>
                <a:solidFill>
                  <a:srgbClr val="292929"/>
                </a:solidFill>
                <a:effectLst/>
                <a:latin typeface="Menlo"/>
              </a:rPr>
              <a:t>.</a:t>
            </a:r>
            <a:r>
              <a:rPr kumimoji="0" lang="en-US" altLang="en-US" sz="1100" b="0" i="0" u="none" strike="noStrike" cap="none" normalizeH="0" baseline="0" dirty="0" err="1">
                <a:ln>
                  <a:noFill/>
                </a:ln>
                <a:solidFill>
                  <a:srgbClr val="292929"/>
                </a:solidFill>
                <a:effectLst/>
                <a:latin typeface="Menlo"/>
              </a:rPr>
              <a:t>service.ts</a:t>
            </a:r>
            <a:r>
              <a:rPr kumimoji="0" lang="en-US" altLang="en-US" sz="1500" b="0" i="0" u="none" strike="noStrike" cap="none" normalizeH="0" baseline="0" dirty="0">
                <a:ln>
                  <a:noFill/>
                </a:ln>
                <a:solidFill>
                  <a:srgbClr val="292929"/>
                </a:solidFill>
                <a:effectLst/>
                <a:latin typeface="charter"/>
              </a:rPr>
              <a:t>) for a file of that type.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919805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33AFC-C220-4038-ACF0-E5D4B3B57FD0}"/>
              </a:ext>
            </a:extLst>
          </p:cNvPr>
          <p:cNvSpPr>
            <a:spLocks noGrp="1"/>
          </p:cNvSpPr>
          <p:nvPr>
            <p:ph type="title"/>
          </p:nvPr>
        </p:nvSpPr>
        <p:spPr>
          <a:xfrm>
            <a:off x="563877" y="260475"/>
            <a:ext cx="9366507" cy="883128"/>
          </a:xfrm>
        </p:spPr>
        <p:txBody>
          <a:bodyPr>
            <a:normAutofit fontScale="90000"/>
          </a:bodyPr>
          <a:lstStyle/>
          <a:p>
            <a:pPr algn="l" fontAlgn="ctr"/>
            <a:r>
              <a:rPr lang="en-US" b="0" i="0" dirty="0">
                <a:solidFill>
                  <a:srgbClr val="616161"/>
                </a:solidFill>
                <a:effectLst/>
                <a:latin typeface="Roboto" panose="02000000000000000000" pitchFamily="2" charset="0"/>
              </a:rPr>
              <a:t>Basic Structure Of An Angular Application</a:t>
            </a:r>
            <a:br>
              <a:rPr lang="en-US" b="0" i="0" dirty="0">
                <a:solidFill>
                  <a:srgbClr val="616161"/>
                </a:solidFill>
                <a:effectLst/>
                <a:latin typeface="Roboto" panose="02000000000000000000" pitchFamily="2" charset="0"/>
              </a:rPr>
            </a:br>
            <a:br>
              <a:rPr lang="en-US" b="0" i="0" dirty="0">
                <a:solidFill>
                  <a:srgbClr val="616161"/>
                </a:solidFill>
                <a:effectLst/>
                <a:latin typeface="open sans" panose="020B0606030504020204" pitchFamily="34" charset="0"/>
              </a:rPr>
            </a:br>
            <a:endParaRPr lang="en-US" dirty="0"/>
          </a:p>
        </p:txBody>
      </p:sp>
      <p:pic>
        <p:nvPicPr>
          <p:cNvPr id="5" name="Picture 4">
            <a:extLst>
              <a:ext uri="{FF2B5EF4-FFF2-40B4-BE49-F238E27FC236}">
                <a16:creationId xmlns:a16="http://schemas.microsoft.com/office/drawing/2014/main" id="{3735E65E-2EFF-47F3-9C4E-FF061BA8A459}"/>
              </a:ext>
            </a:extLst>
          </p:cNvPr>
          <p:cNvPicPr>
            <a:picLocks noChangeAspect="1"/>
          </p:cNvPicPr>
          <p:nvPr/>
        </p:nvPicPr>
        <p:blipFill rotWithShape="1">
          <a:blip r:embed="rId2"/>
          <a:srcRect l="4725" r="69325" b="26314"/>
          <a:stretch/>
        </p:blipFill>
        <p:spPr>
          <a:xfrm>
            <a:off x="673458" y="1179576"/>
            <a:ext cx="3163824" cy="5053380"/>
          </a:xfrm>
          <a:prstGeom prst="rect">
            <a:avLst/>
          </a:prstGeom>
        </p:spPr>
      </p:pic>
      <p:sp>
        <p:nvSpPr>
          <p:cNvPr id="6" name="Rectangle 1">
            <a:extLst>
              <a:ext uri="{FF2B5EF4-FFF2-40B4-BE49-F238E27FC236}">
                <a16:creationId xmlns:a16="http://schemas.microsoft.com/office/drawing/2014/main" id="{A6427B30-1324-4093-9192-589E50161479}"/>
              </a:ext>
            </a:extLst>
          </p:cNvPr>
          <p:cNvSpPr>
            <a:spLocks noChangeArrowheads="1"/>
          </p:cNvSpPr>
          <p:nvPr/>
        </p:nvSpPr>
        <p:spPr bwMode="auto">
          <a:xfrm>
            <a:off x="3837282" y="880358"/>
            <a:ext cx="5724144"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200" b="1" u="sng" dirty="0" err="1">
                <a:solidFill>
                  <a:srgbClr val="008080"/>
                </a:solidFill>
                <a:latin typeface="Open Sans" panose="020B0606030504020204" pitchFamily="34" charset="0"/>
                <a:cs typeface="Open Sans" panose="020B0606030504020204" pitchFamily="34" charset="0"/>
              </a:rPr>
              <a:t>node_modules</a:t>
            </a:r>
            <a:r>
              <a:rPr lang="en-US" altLang="en-US" sz="1200" b="1" u="sng" dirty="0">
                <a:solidFill>
                  <a:srgbClr val="008080"/>
                </a:solidFill>
                <a:latin typeface="Open Sans" panose="020B0606030504020204" pitchFamily="34" charset="0"/>
                <a:cs typeface="Open Sans" panose="020B0606030504020204" pitchFamily="34" charset="0"/>
              </a:rPr>
              <a:t> folder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12121"/>
                </a:solidFill>
                <a:effectLst/>
                <a:latin typeface="Open Sans" panose="020B0606030504020204" pitchFamily="34" charset="0"/>
                <a:cs typeface="Open Sans" panose="020B0606030504020204" pitchFamily="34" charset="0"/>
              </a:rPr>
              <a:t>This folder is generated when we run "</a:t>
            </a:r>
            <a:r>
              <a:rPr kumimoji="0" lang="en-US" altLang="en-US" sz="1200" b="0" i="0" u="none" strike="noStrike" cap="none" normalizeH="0" baseline="0" dirty="0" err="1">
                <a:ln>
                  <a:noFill/>
                </a:ln>
                <a:solidFill>
                  <a:srgbClr val="212121"/>
                </a:solidFill>
                <a:effectLst/>
                <a:latin typeface="Open Sans" panose="020B0606030504020204" pitchFamily="34" charset="0"/>
                <a:cs typeface="Open Sans" panose="020B0606030504020204" pitchFamily="34" charset="0"/>
              </a:rPr>
              <a:t>npm</a:t>
            </a:r>
            <a:r>
              <a:rPr kumimoji="0" lang="en-US" altLang="en-US" sz="1200" b="0" i="0" u="none" strike="noStrike" cap="none" normalizeH="0" baseline="0" dirty="0">
                <a:ln>
                  <a:noFill/>
                </a:ln>
                <a:solidFill>
                  <a:srgbClr val="212121"/>
                </a:solidFill>
                <a:effectLst/>
                <a:latin typeface="Open Sans" panose="020B0606030504020204" pitchFamily="34" charset="0"/>
                <a:cs typeface="Open Sans" panose="020B0606030504020204" pitchFamily="34" charset="0"/>
              </a:rPr>
              <a:t> install" command. This folder contains third-party libraries and files. All these files are bundled in our project together.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2">
            <a:extLst>
              <a:ext uri="{FF2B5EF4-FFF2-40B4-BE49-F238E27FC236}">
                <a16:creationId xmlns:a16="http://schemas.microsoft.com/office/drawing/2014/main" id="{38EBAC0D-C1F3-4F0F-875A-BDBB4306B3CF}"/>
              </a:ext>
            </a:extLst>
          </p:cNvPr>
          <p:cNvSpPr>
            <a:spLocks noChangeArrowheads="1"/>
          </p:cNvSpPr>
          <p:nvPr/>
        </p:nvSpPr>
        <p:spPr bwMode="auto">
          <a:xfrm>
            <a:off x="3837282" y="1771432"/>
            <a:ext cx="7894470" cy="240065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200" b="1" u="sng" dirty="0">
                <a:solidFill>
                  <a:srgbClr val="008080"/>
                </a:solidFill>
                <a:latin typeface="Open Sans" panose="020B0606030504020204" pitchFamily="34" charset="0"/>
                <a:cs typeface="Open Sans" panose="020B0606030504020204" pitchFamily="34" charset="0"/>
              </a:rPr>
              <a:t>app folder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12121"/>
                </a:solidFill>
                <a:effectLst/>
                <a:latin typeface="Open Sans" panose="020B0606030504020204" pitchFamily="34" charset="0"/>
                <a:cs typeface="Open Sans" panose="020B0606030504020204" pitchFamily="34" charset="0"/>
              </a:rPr>
              <a:t>Contains "modules" and "components" for our Angular application.</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12121"/>
                </a:solidFill>
                <a:effectLst/>
                <a:latin typeface="Open Sans" panose="020B0606030504020204" pitchFamily="34" charset="0"/>
                <a:cs typeface="Open Sans" panose="020B0606030504020204" pitchFamily="34" charset="0"/>
              </a:rPr>
              <a:t>It basically has,</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200" b="0" i="0" u="none" strike="noStrike" cap="none" normalizeH="0" baseline="0" dirty="0">
                <a:ln>
                  <a:noFill/>
                </a:ln>
                <a:solidFill>
                  <a:srgbClr val="212121"/>
                </a:solidFill>
                <a:effectLst/>
                <a:latin typeface="Open Sans" panose="020B0606030504020204" pitchFamily="34" charset="0"/>
                <a:cs typeface="Open Sans" panose="020B0606030504020204" pitchFamily="34" charset="0"/>
              </a:rPr>
              <a:t>app.component.css - Contains the CSS code for the component.</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200" b="0" i="0" u="none" strike="noStrike" cap="none" normalizeH="0" baseline="0" dirty="0">
                <a:ln>
                  <a:noFill/>
                </a:ln>
                <a:solidFill>
                  <a:srgbClr val="212121"/>
                </a:solidFill>
                <a:effectLst/>
                <a:latin typeface="Open Sans" panose="020B0606030504020204" pitchFamily="34" charset="0"/>
                <a:cs typeface="Open Sans" panose="020B0606030504020204" pitchFamily="34" charset="0"/>
              </a:rPr>
              <a:t>app.component.html - HTML file pointing to the app component. It is a template for the angular application.</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200" b="0" i="0" u="none" strike="noStrike" cap="none" normalizeH="0" baseline="0" dirty="0" err="1">
                <a:ln>
                  <a:noFill/>
                </a:ln>
                <a:solidFill>
                  <a:srgbClr val="212121"/>
                </a:solidFill>
                <a:effectLst/>
                <a:latin typeface="Open Sans" panose="020B0606030504020204" pitchFamily="34" charset="0"/>
                <a:cs typeface="Open Sans" panose="020B0606030504020204" pitchFamily="34" charset="0"/>
              </a:rPr>
              <a:t>app.component.spec.ts</a:t>
            </a:r>
            <a:r>
              <a:rPr kumimoji="0" lang="en-US" altLang="en-US" sz="1200" b="0" i="0" u="none" strike="noStrike" cap="none" normalizeH="0" baseline="0" dirty="0">
                <a:ln>
                  <a:noFill/>
                </a:ln>
                <a:solidFill>
                  <a:srgbClr val="212121"/>
                </a:solidFill>
                <a:effectLst/>
                <a:latin typeface="Open Sans" panose="020B0606030504020204" pitchFamily="34" charset="0"/>
                <a:cs typeface="Open Sans" panose="020B0606030504020204" pitchFamily="34" charset="0"/>
              </a:rPr>
              <a:t> - Unit testing file associated with app component. It can be generated using "ng test" command.</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200" b="0" i="0" u="none" strike="noStrike" cap="none" normalizeH="0" baseline="0" dirty="0" err="1">
                <a:ln>
                  <a:noFill/>
                </a:ln>
                <a:solidFill>
                  <a:srgbClr val="212121"/>
                </a:solidFill>
                <a:effectLst/>
                <a:latin typeface="Open Sans" panose="020B0606030504020204" pitchFamily="34" charset="0"/>
                <a:cs typeface="Open Sans" panose="020B0606030504020204" pitchFamily="34" charset="0"/>
              </a:rPr>
              <a:t>app.component.ts</a:t>
            </a:r>
            <a:r>
              <a:rPr kumimoji="0" lang="en-US" altLang="en-US" sz="1200" b="0" i="0" u="none" strike="noStrike" cap="none" normalizeH="0" baseline="0" dirty="0">
                <a:ln>
                  <a:noFill/>
                </a:ln>
                <a:solidFill>
                  <a:srgbClr val="212121"/>
                </a:solidFill>
                <a:effectLst/>
                <a:latin typeface="Open Sans" panose="020B0606030504020204" pitchFamily="34" charset="0"/>
                <a:cs typeface="Open Sans" panose="020B0606030504020204" pitchFamily="34" charset="0"/>
              </a:rPr>
              <a:t> - Entire functional logic is written in this file. </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200" b="0" i="0" u="none" strike="noStrike" cap="none" normalizeH="0" baseline="0" dirty="0" err="1">
                <a:ln>
                  <a:noFill/>
                </a:ln>
                <a:solidFill>
                  <a:srgbClr val="212121"/>
                </a:solidFill>
                <a:effectLst/>
                <a:latin typeface="Open Sans" panose="020B0606030504020204" pitchFamily="34" charset="0"/>
                <a:cs typeface="Open Sans" panose="020B0606030504020204" pitchFamily="34" charset="0"/>
              </a:rPr>
              <a:t>app.module.ts</a:t>
            </a:r>
            <a:r>
              <a:rPr kumimoji="0" lang="en-US" altLang="en-US" sz="1200" b="0" i="0" u="none" strike="noStrike" cap="none" normalizeH="0" baseline="0" dirty="0">
                <a:ln>
                  <a:noFill/>
                </a:ln>
                <a:solidFill>
                  <a:srgbClr val="212121"/>
                </a:solidFill>
                <a:effectLst/>
                <a:latin typeface="Open Sans" panose="020B0606030504020204" pitchFamily="34" charset="0"/>
                <a:cs typeface="Open Sans" panose="020B0606030504020204" pitchFamily="34" charset="0"/>
              </a:rPr>
              <a:t> - TypeScript file holds all dependencies. Here we will use "</a:t>
            </a:r>
            <a:r>
              <a:rPr kumimoji="0" lang="en-US" altLang="en-US" sz="1200" b="0" i="0" u="none" strike="noStrike" cap="none" normalizeH="0" baseline="0" dirty="0" err="1">
                <a:ln>
                  <a:noFill/>
                </a:ln>
                <a:solidFill>
                  <a:srgbClr val="212121"/>
                </a:solidFill>
                <a:effectLst/>
                <a:latin typeface="Open Sans" panose="020B0606030504020204" pitchFamily="34" charset="0"/>
                <a:cs typeface="Open Sans" panose="020B0606030504020204" pitchFamily="34" charset="0"/>
              </a:rPr>
              <a:t>NgModule</a:t>
            </a:r>
            <a:r>
              <a:rPr kumimoji="0" lang="en-US" altLang="en-US" sz="1200" b="0" i="0" u="none" strike="noStrike" cap="none" normalizeH="0" baseline="0" dirty="0">
                <a:ln>
                  <a:noFill/>
                </a:ln>
                <a:solidFill>
                  <a:srgbClr val="212121"/>
                </a:solidFill>
                <a:effectLst/>
                <a:latin typeface="Open Sans" panose="020B0606030504020204" pitchFamily="34" charset="0"/>
                <a:cs typeface="Open Sans" panose="020B0606030504020204" pitchFamily="34" charset="0"/>
              </a:rPr>
              <a:t>" and define the Bootstrap component when loading the application.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3">
            <a:extLst>
              <a:ext uri="{FF2B5EF4-FFF2-40B4-BE49-F238E27FC236}">
                <a16:creationId xmlns:a16="http://schemas.microsoft.com/office/drawing/2014/main" id="{F936EE48-847F-466F-BD92-162CD977EA35}"/>
              </a:ext>
            </a:extLst>
          </p:cNvPr>
          <p:cNvSpPr>
            <a:spLocks noChangeArrowheads="1"/>
          </p:cNvSpPr>
          <p:nvPr/>
        </p:nvSpPr>
        <p:spPr bwMode="auto">
          <a:xfrm>
            <a:off x="3837282" y="3798883"/>
            <a:ext cx="735497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R="0" lvl="0" indent="0">
              <a:lnSpc>
                <a:spcPct val="100000"/>
              </a:lnSpc>
              <a:buClrTx/>
              <a:buSzTx/>
              <a:buFontTx/>
              <a:buNone/>
              <a:tabLst/>
            </a:pPr>
            <a:r>
              <a:rPr lang="en-US" altLang="en-US" sz="1200" b="1" u="sng" dirty="0">
                <a:solidFill>
                  <a:srgbClr val="008080"/>
                </a:solidFill>
                <a:latin typeface="Open Sans" panose="020B0606030504020204" pitchFamily="34" charset="0"/>
                <a:cs typeface="Open Sans" panose="020B0606030504020204" pitchFamily="34" charset="0"/>
              </a:rPr>
              <a:t>assets folder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12121"/>
                </a:solidFill>
                <a:effectLst/>
                <a:latin typeface="Open Sans" panose="020B0606030504020204" pitchFamily="34" charset="0"/>
                <a:cs typeface="Open Sans" panose="020B0606030504020204" pitchFamily="34" charset="0"/>
              </a:rPr>
              <a:t>Here we will keep resources such as images, styles, icons, etc.</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4">
            <a:extLst>
              <a:ext uri="{FF2B5EF4-FFF2-40B4-BE49-F238E27FC236}">
                <a16:creationId xmlns:a16="http://schemas.microsoft.com/office/drawing/2014/main" id="{DF259138-B944-47A6-8F08-752A58056AC9}"/>
              </a:ext>
            </a:extLst>
          </p:cNvPr>
          <p:cNvSpPr>
            <a:spLocks noChangeArrowheads="1"/>
          </p:cNvSpPr>
          <p:nvPr/>
        </p:nvSpPr>
        <p:spPr bwMode="auto">
          <a:xfrm>
            <a:off x="3837282" y="4277255"/>
            <a:ext cx="7501278" cy="6463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sng" strike="noStrike" cap="none" normalizeH="0" baseline="0" dirty="0">
                <a:ln>
                  <a:noFill/>
                </a:ln>
                <a:solidFill>
                  <a:srgbClr val="008080"/>
                </a:solidFill>
                <a:effectLst/>
                <a:latin typeface="Open Sans" panose="020B0606030504020204" pitchFamily="34" charset="0"/>
                <a:ea typeface="Times New Roman" panose="02020603050405020304" pitchFamily="18" charset="0"/>
                <a:cs typeface="Open Sans" panose="020B0606030504020204" pitchFamily="34" charset="0"/>
              </a:rPr>
              <a:t>environments folder</a:t>
            </a:r>
            <a:endParaRPr kumimoji="0" lang="en-US" altLang="en-US" sz="12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12121"/>
                </a:solidFill>
                <a:effectLst/>
                <a:latin typeface="Open Sans" panose="020B0606030504020204" pitchFamily="34" charset="0"/>
                <a:ea typeface="Times New Roman" panose="02020603050405020304" pitchFamily="18" charset="0"/>
                <a:cs typeface="Open Sans" panose="020B0606030504020204" pitchFamily="34" charset="0"/>
              </a:rPr>
              <a:t>It contains the environment configuration constants that help while building the angular application. It has </a:t>
            </a:r>
            <a:r>
              <a:rPr kumimoji="0" lang="en-US" altLang="en-US" sz="1200" b="0" i="0" u="none" strike="noStrike" cap="none" normalizeH="0" baseline="0" dirty="0" err="1">
                <a:ln>
                  <a:noFill/>
                </a:ln>
                <a:solidFill>
                  <a:srgbClr val="212121"/>
                </a:solidFill>
                <a:effectLst/>
                <a:latin typeface="Open Sans" panose="020B0606030504020204" pitchFamily="34" charset="0"/>
                <a:ea typeface="Times New Roman" panose="02020603050405020304" pitchFamily="18" charset="0"/>
                <a:cs typeface="Open Sans" panose="020B0606030504020204" pitchFamily="34" charset="0"/>
              </a:rPr>
              <a:t>environment.ts</a:t>
            </a:r>
            <a:r>
              <a:rPr kumimoji="0" lang="en-US" altLang="en-US" sz="1200" b="0" i="0" u="none" strike="noStrike" cap="none" normalizeH="0" baseline="0" dirty="0">
                <a:ln>
                  <a:noFill/>
                </a:ln>
                <a:solidFill>
                  <a:srgbClr val="212121"/>
                </a:solidFill>
                <a:effectLst/>
                <a:latin typeface="Open Sans" panose="020B0606030504020204" pitchFamily="34" charset="0"/>
                <a:ea typeface="Times New Roman" panose="02020603050405020304" pitchFamily="18" charset="0"/>
                <a:cs typeface="Open Sans" panose="020B0606030504020204" pitchFamily="34" charset="0"/>
              </a:rPr>
              <a:t> and </a:t>
            </a:r>
            <a:r>
              <a:rPr kumimoji="0" lang="en-US" altLang="en-US" sz="1200" b="0" i="0" u="none" strike="noStrike" cap="none" normalizeH="0" baseline="0" dirty="0" err="1">
                <a:ln>
                  <a:noFill/>
                </a:ln>
                <a:solidFill>
                  <a:srgbClr val="212121"/>
                </a:solidFill>
                <a:effectLst/>
                <a:latin typeface="Open Sans" panose="020B0606030504020204" pitchFamily="34" charset="0"/>
                <a:ea typeface="Times New Roman" panose="02020603050405020304" pitchFamily="18" charset="0"/>
                <a:cs typeface="Open Sans" panose="020B0606030504020204" pitchFamily="34" charset="0"/>
              </a:rPr>
              <a:t>environment.prod.ts</a:t>
            </a:r>
            <a:r>
              <a:rPr kumimoji="0" lang="en-US" altLang="en-US" sz="1200" b="0" i="0" u="none" strike="noStrike" cap="none" normalizeH="0" baseline="0" dirty="0">
                <a:ln>
                  <a:noFill/>
                </a:ln>
                <a:solidFill>
                  <a:srgbClr val="212121"/>
                </a:solidFill>
                <a:effectLst/>
                <a:latin typeface="Open Sans" panose="020B0606030504020204" pitchFamily="34" charset="0"/>
                <a:ea typeface="Times New Roman" panose="02020603050405020304" pitchFamily="18" charset="0"/>
                <a:cs typeface="Open Sans" panose="020B0606030504020204" pitchFamily="34" charset="0"/>
              </a:rPr>
              <a:t>. These configurations are used in </a:t>
            </a:r>
            <a:r>
              <a:rPr kumimoji="0" lang="en-US" altLang="en-US" sz="1200" b="0" i="0" u="none" strike="noStrike" cap="none" normalizeH="0" baseline="0" dirty="0" err="1">
                <a:ln>
                  <a:noFill/>
                </a:ln>
                <a:solidFill>
                  <a:srgbClr val="212121"/>
                </a:solidFill>
                <a:effectLst/>
                <a:latin typeface="Open Sans" panose="020B0606030504020204" pitchFamily="34" charset="0"/>
                <a:ea typeface="Times New Roman" panose="02020603050405020304" pitchFamily="18" charset="0"/>
                <a:cs typeface="Open Sans" panose="020B0606030504020204" pitchFamily="34" charset="0"/>
              </a:rPr>
              <a:t>angular.json</a:t>
            </a:r>
            <a:r>
              <a:rPr kumimoji="0" lang="en-US" altLang="en-US" sz="1200" b="0" i="0" u="none" strike="noStrike" cap="none" normalizeH="0" baseline="0" dirty="0">
                <a:ln>
                  <a:noFill/>
                </a:ln>
                <a:solidFill>
                  <a:srgbClr val="212121"/>
                </a:solidFill>
                <a:effectLst/>
                <a:latin typeface="Open Sans" panose="020B0606030504020204" pitchFamily="34" charset="0"/>
                <a:ea typeface="Times New Roman" panose="02020603050405020304" pitchFamily="18" charset="0"/>
                <a:cs typeface="Open Sans" panose="020B0606030504020204" pitchFamily="34" charset="0"/>
              </a:rPr>
              <a:t> file.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5">
            <a:extLst>
              <a:ext uri="{FF2B5EF4-FFF2-40B4-BE49-F238E27FC236}">
                <a16:creationId xmlns:a16="http://schemas.microsoft.com/office/drawing/2014/main" id="{10835CD4-1D13-415D-9AD5-C89788763DF0}"/>
              </a:ext>
            </a:extLst>
          </p:cNvPr>
          <p:cNvSpPr>
            <a:spLocks noChangeArrowheads="1"/>
          </p:cNvSpPr>
          <p:nvPr/>
        </p:nvSpPr>
        <p:spPr bwMode="auto">
          <a:xfrm>
            <a:off x="3838881" y="5581862"/>
            <a:ext cx="7892871" cy="101566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sng" strike="noStrike" cap="none" normalizeH="0" baseline="0" dirty="0" err="1">
                <a:ln>
                  <a:noFill/>
                </a:ln>
                <a:solidFill>
                  <a:srgbClr val="008080"/>
                </a:solidFill>
                <a:effectLst/>
                <a:latin typeface="Open Sans" panose="020B0606030504020204" pitchFamily="34" charset="0"/>
                <a:ea typeface="Times New Roman" panose="02020603050405020304" pitchFamily="18" charset="0"/>
                <a:cs typeface="Open Sans" panose="020B0606030504020204" pitchFamily="34" charset="0"/>
              </a:rPr>
              <a:t>main.ts</a:t>
            </a:r>
            <a:endParaRPr kumimoji="0" lang="en-US" altLang="en-US" sz="12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12121"/>
                </a:solidFill>
                <a:effectLst/>
                <a:latin typeface="Open Sans" panose="020B0606030504020204" pitchFamily="34" charset="0"/>
                <a:ea typeface="Times New Roman" panose="02020603050405020304" pitchFamily="18" charset="0"/>
                <a:cs typeface="Open Sans" panose="020B0606030504020204" pitchFamily="34" charset="0"/>
              </a:rPr>
              <a:t>The starting point of our application. It bootstraps/starts the </a:t>
            </a:r>
            <a:r>
              <a:rPr kumimoji="0" lang="en-US" altLang="en-US" sz="1200" b="0" i="0" u="none" strike="noStrike" cap="none" normalizeH="0" baseline="0" dirty="0" err="1">
                <a:ln>
                  <a:noFill/>
                </a:ln>
                <a:solidFill>
                  <a:srgbClr val="212121"/>
                </a:solidFill>
                <a:effectLst/>
                <a:latin typeface="Open Sans" panose="020B0606030504020204" pitchFamily="34" charset="0"/>
                <a:ea typeface="Times New Roman" panose="02020603050405020304" pitchFamily="18" charset="0"/>
                <a:cs typeface="Open Sans" panose="020B0606030504020204" pitchFamily="34" charset="0"/>
              </a:rPr>
              <a:t>AppModule</a:t>
            </a:r>
            <a:r>
              <a:rPr kumimoji="0" lang="en-US" altLang="en-US" sz="1200" b="0" i="0" u="none" strike="noStrike" cap="none" normalizeH="0" baseline="0" dirty="0">
                <a:ln>
                  <a:noFill/>
                </a:ln>
                <a:solidFill>
                  <a:srgbClr val="212121"/>
                </a:solidFill>
                <a:effectLst/>
                <a:latin typeface="Open Sans" panose="020B0606030504020204" pitchFamily="34" charset="0"/>
                <a:ea typeface="Times New Roman" panose="02020603050405020304" pitchFamily="18" charset="0"/>
                <a:cs typeface="Open Sans" panose="020B0606030504020204" pitchFamily="34" charset="0"/>
              </a:rPr>
              <a:t> from the </a:t>
            </a:r>
            <a:r>
              <a:rPr kumimoji="0" lang="en-US" altLang="en-US" sz="1200" b="0" i="0" u="none" strike="noStrike" cap="none" normalizeH="0" baseline="0" dirty="0" err="1">
                <a:ln>
                  <a:noFill/>
                </a:ln>
                <a:solidFill>
                  <a:srgbClr val="212121"/>
                </a:solidFill>
                <a:effectLst/>
                <a:latin typeface="Open Sans" panose="020B0606030504020204" pitchFamily="34" charset="0"/>
                <a:ea typeface="Times New Roman" panose="02020603050405020304" pitchFamily="18" charset="0"/>
                <a:cs typeface="Open Sans" panose="020B0606030504020204" pitchFamily="34" charset="0"/>
              </a:rPr>
              <a:t>app.module.ts</a:t>
            </a:r>
            <a:r>
              <a:rPr kumimoji="0" lang="en-US" altLang="en-US" sz="1200" b="0" i="0" u="none" strike="noStrike" cap="none" normalizeH="0" baseline="0" dirty="0">
                <a:ln>
                  <a:noFill/>
                </a:ln>
                <a:solidFill>
                  <a:srgbClr val="212121"/>
                </a:solidFill>
                <a:effectLst/>
                <a:latin typeface="Open Sans" panose="020B0606030504020204" pitchFamily="34" charset="0"/>
                <a:ea typeface="Times New Roman" panose="02020603050405020304" pitchFamily="18" charset="0"/>
                <a:cs typeface="Open Sans" panose="020B0606030504020204" pitchFamily="34" charset="0"/>
              </a:rPr>
              <a:t> file.</a:t>
            </a:r>
            <a:endParaRPr kumimoji="0" lang="en-US" altLang="en-US" sz="12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sng" strike="noStrike" cap="none" normalizeH="0" baseline="0" dirty="0" err="1">
                <a:ln>
                  <a:noFill/>
                </a:ln>
                <a:solidFill>
                  <a:srgbClr val="008080"/>
                </a:solidFill>
                <a:effectLst/>
                <a:latin typeface="Open Sans" panose="020B0606030504020204" pitchFamily="34" charset="0"/>
                <a:ea typeface="Times New Roman" panose="02020603050405020304" pitchFamily="18" charset="0"/>
                <a:cs typeface="Open Sans" panose="020B0606030504020204" pitchFamily="34" charset="0"/>
              </a:rPr>
              <a:t>polyfills.ts</a:t>
            </a:r>
            <a:endParaRPr kumimoji="0" lang="en-US" altLang="en-US" sz="12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12121"/>
                </a:solidFill>
                <a:effectLst/>
                <a:latin typeface="Open Sans" panose="020B0606030504020204" pitchFamily="34" charset="0"/>
                <a:ea typeface="Times New Roman" panose="02020603050405020304" pitchFamily="18" charset="0"/>
                <a:cs typeface="Open Sans" panose="020B0606030504020204" pitchFamily="34" charset="0"/>
              </a:rPr>
              <a:t>This file is used to compile our TypeScript to specific JavaScript methods. Provides compatibility support for Browser versions.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6">
            <a:extLst>
              <a:ext uri="{FF2B5EF4-FFF2-40B4-BE49-F238E27FC236}">
                <a16:creationId xmlns:a16="http://schemas.microsoft.com/office/drawing/2014/main" id="{A3B5A502-7586-4326-9198-EB5A9E10716A}"/>
              </a:ext>
            </a:extLst>
          </p:cNvPr>
          <p:cNvSpPr>
            <a:spLocks noChangeArrowheads="1"/>
          </p:cNvSpPr>
          <p:nvPr/>
        </p:nvSpPr>
        <p:spPr bwMode="auto">
          <a:xfrm>
            <a:off x="3837282" y="5028670"/>
            <a:ext cx="4598633"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sng" strike="noStrike" cap="none" normalizeH="0" baseline="0">
                <a:ln>
                  <a:noFill/>
                </a:ln>
                <a:solidFill>
                  <a:srgbClr val="008080"/>
                </a:solidFill>
                <a:effectLst/>
                <a:latin typeface="Open Sans" panose="020B0606030504020204" pitchFamily="34" charset="0"/>
                <a:ea typeface="Times New Roman" panose="02020603050405020304" pitchFamily="18" charset="0"/>
                <a:cs typeface="Open Sans" panose="020B0606030504020204" pitchFamily="34" charset="0"/>
              </a:rPr>
              <a:t>index.html</a:t>
            </a:r>
            <a:endParaRPr kumimoji="0" lang="en-US" altLang="en-US" sz="1200" b="0" i="0" u="none" strike="noStrike" cap="none" normalizeH="0" baseline="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212121"/>
                </a:solidFill>
                <a:effectLst/>
                <a:latin typeface="Open Sans" panose="020B0606030504020204" pitchFamily="34" charset="0"/>
                <a:ea typeface="Times New Roman" panose="02020603050405020304" pitchFamily="18" charset="0"/>
                <a:cs typeface="Open Sans" panose="020B0606030504020204" pitchFamily="34" charset="0"/>
              </a:rPr>
              <a:t>Basic HTML file.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283344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33AFC-C220-4038-ACF0-E5D4B3B57FD0}"/>
              </a:ext>
            </a:extLst>
          </p:cNvPr>
          <p:cNvSpPr>
            <a:spLocks noGrp="1"/>
          </p:cNvSpPr>
          <p:nvPr>
            <p:ph type="title"/>
          </p:nvPr>
        </p:nvSpPr>
        <p:spPr>
          <a:xfrm>
            <a:off x="353565" y="278160"/>
            <a:ext cx="2291981" cy="797605"/>
          </a:xfrm>
        </p:spPr>
        <p:txBody>
          <a:bodyPr>
            <a:normAutofit/>
          </a:bodyPr>
          <a:lstStyle/>
          <a:p>
            <a:r>
              <a:rPr lang="en-US" dirty="0"/>
              <a:t>continued</a:t>
            </a:r>
          </a:p>
        </p:txBody>
      </p:sp>
      <p:sp>
        <p:nvSpPr>
          <p:cNvPr id="4" name="Content Placeholder 3">
            <a:extLst>
              <a:ext uri="{FF2B5EF4-FFF2-40B4-BE49-F238E27FC236}">
                <a16:creationId xmlns:a16="http://schemas.microsoft.com/office/drawing/2014/main" id="{0146DD26-E59E-4BAA-A74F-05E44312CC29}"/>
              </a:ext>
            </a:extLst>
          </p:cNvPr>
          <p:cNvSpPr>
            <a:spLocks noGrp="1"/>
          </p:cNvSpPr>
          <p:nvPr>
            <p:ph idx="1"/>
          </p:nvPr>
        </p:nvSpPr>
        <p:spPr>
          <a:xfrm>
            <a:off x="673458" y="902310"/>
            <a:ext cx="11039452" cy="5053380"/>
          </a:xfrm>
        </p:spPr>
        <p:txBody>
          <a:bodyPr/>
          <a:lstStyle/>
          <a:p>
            <a:r>
              <a:rPr lang="en-US" dirty="0"/>
              <a:t> </a:t>
            </a:r>
          </a:p>
        </p:txBody>
      </p:sp>
      <p:pic>
        <p:nvPicPr>
          <p:cNvPr id="5" name="Picture 4">
            <a:extLst>
              <a:ext uri="{FF2B5EF4-FFF2-40B4-BE49-F238E27FC236}">
                <a16:creationId xmlns:a16="http://schemas.microsoft.com/office/drawing/2014/main" id="{8FCE2FF9-982F-4AD1-A1BB-B08EE82C8701}"/>
              </a:ext>
            </a:extLst>
          </p:cNvPr>
          <p:cNvPicPr>
            <a:picLocks noChangeAspect="1"/>
          </p:cNvPicPr>
          <p:nvPr/>
        </p:nvPicPr>
        <p:blipFill rotWithShape="1">
          <a:blip r:embed="rId2"/>
          <a:srcRect l="4725" r="69325" b="26314"/>
          <a:stretch/>
        </p:blipFill>
        <p:spPr>
          <a:xfrm>
            <a:off x="673458" y="1161821"/>
            <a:ext cx="3163824" cy="5053380"/>
          </a:xfrm>
          <a:prstGeom prst="rect">
            <a:avLst/>
          </a:prstGeom>
        </p:spPr>
      </p:pic>
      <p:sp>
        <p:nvSpPr>
          <p:cNvPr id="3" name="Rectangle 1">
            <a:extLst>
              <a:ext uri="{FF2B5EF4-FFF2-40B4-BE49-F238E27FC236}">
                <a16:creationId xmlns:a16="http://schemas.microsoft.com/office/drawing/2014/main" id="{2B0CF7EA-98CE-47CB-92A0-6A7DBF7B3C35}"/>
              </a:ext>
            </a:extLst>
          </p:cNvPr>
          <p:cNvSpPr>
            <a:spLocks noChangeArrowheads="1"/>
          </p:cNvSpPr>
          <p:nvPr/>
        </p:nvSpPr>
        <p:spPr bwMode="auto">
          <a:xfrm>
            <a:off x="3837282" y="372257"/>
            <a:ext cx="7681260" cy="397031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sng" strike="noStrike" cap="none" normalizeH="0" baseline="0" dirty="0">
                <a:ln>
                  <a:noFill/>
                </a:ln>
                <a:solidFill>
                  <a:srgbClr val="008080"/>
                </a:solidFill>
                <a:effectLst/>
                <a:latin typeface="Open Sans" panose="020B0606030504020204" pitchFamily="34" charset="0"/>
                <a:ea typeface="Times New Roman" panose="02020603050405020304" pitchFamily="18" charset="0"/>
                <a:cs typeface="Open Sans" panose="020B0606030504020204" pitchFamily="34" charset="0"/>
              </a:rPr>
              <a:t>styles.css</a:t>
            </a:r>
            <a:endParaRPr kumimoji="0" lang="en-US" altLang="en-US" sz="12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12121"/>
                </a:solidFill>
                <a:effectLst/>
                <a:latin typeface="Open Sans" panose="020B0606030504020204" pitchFamily="34" charset="0"/>
                <a:ea typeface="Times New Roman" panose="02020603050405020304" pitchFamily="18" charset="0"/>
                <a:cs typeface="Open Sans" panose="020B0606030504020204" pitchFamily="34" charset="0"/>
              </a:rPr>
              <a:t>Global CSS file. </a:t>
            </a:r>
            <a:endParaRPr kumimoji="0" lang="en-US" altLang="en-US" sz="12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sng" strike="noStrike" cap="none" normalizeH="0" baseline="0" dirty="0" err="1">
                <a:ln>
                  <a:noFill/>
                </a:ln>
                <a:solidFill>
                  <a:srgbClr val="008080"/>
                </a:solidFill>
                <a:effectLst/>
                <a:latin typeface="Open Sans" panose="020B0606030504020204" pitchFamily="34" charset="0"/>
                <a:ea typeface="Times New Roman" panose="02020603050405020304" pitchFamily="18" charset="0"/>
                <a:cs typeface="Open Sans" panose="020B0606030504020204" pitchFamily="34" charset="0"/>
              </a:rPr>
              <a:t>tests.ts</a:t>
            </a:r>
            <a:endParaRPr kumimoji="0" lang="en-US" altLang="en-US" sz="12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12121"/>
                </a:solidFill>
                <a:effectLst/>
                <a:latin typeface="Open Sans" panose="020B0606030504020204" pitchFamily="34" charset="0"/>
                <a:ea typeface="Times New Roman" panose="02020603050405020304" pitchFamily="18" charset="0"/>
                <a:cs typeface="Open Sans" panose="020B0606030504020204" pitchFamily="34" charset="0"/>
              </a:rPr>
              <a:t>It is the main test file. When we run the "ng test" command, this file is taken into consideration.</a:t>
            </a:r>
            <a:endParaRPr kumimoji="0" lang="en-US" altLang="en-US" sz="12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sng" strike="noStrike" cap="none" normalizeH="0" baseline="0" dirty="0">
                <a:ln>
                  <a:noFill/>
                </a:ln>
                <a:solidFill>
                  <a:srgbClr val="008080"/>
                </a:solidFill>
                <a:effectLst/>
                <a:latin typeface="Open Sans" panose="020B0606030504020204" pitchFamily="34" charset="0"/>
                <a:ea typeface="Times New Roman" panose="02020603050405020304" pitchFamily="18" charset="0"/>
                <a:cs typeface="Open Sans" panose="020B0606030504020204" pitchFamily="34" charset="0"/>
              </a:rPr>
              <a:t>.</a:t>
            </a:r>
            <a:r>
              <a:rPr kumimoji="0" lang="en-US" altLang="en-US" sz="1200" b="1" i="0" u="sng" strike="noStrike" cap="none" normalizeH="0" baseline="0" dirty="0" err="1">
                <a:ln>
                  <a:noFill/>
                </a:ln>
                <a:solidFill>
                  <a:srgbClr val="008080"/>
                </a:solidFill>
                <a:effectLst/>
                <a:latin typeface="Open Sans" panose="020B0606030504020204" pitchFamily="34" charset="0"/>
                <a:ea typeface="Times New Roman" panose="02020603050405020304" pitchFamily="18" charset="0"/>
                <a:cs typeface="Open Sans" panose="020B0606030504020204" pitchFamily="34" charset="0"/>
              </a:rPr>
              <a:t>browserslistrc</a:t>
            </a:r>
            <a:r>
              <a:rPr kumimoji="0" lang="en-US" altLang="en-US" sz="1200" b="1" i="0" u="sng" strike="noStrike" cap="none" normalizeH="0" baseline="0" dirty="0">
                <a:ln>
                  <a:noFill/>
                </a:ln>
                <a:solidFill>
                  <a:srgbClr val="008080"/>
                </a:solidFill>
                <a:effectLst/>
                <a:latin typeface="Open Sans" panose="020B0606030504020204" pitchFamily="34" charset="0"/>
                <a:ea typeface="Times New Roman" panose="02020603050405020304" pitchFamily="18" charset="0"/>
                <a:cs typeface="Open Sans" panose="020B0606030504020204" pitchFamily="34" charset="0"/>
              </a:rPr>
              <a:t> file</a:t>
            </a:r>
            <a:endParaRPr kumimoji="0" lang="en-US" altLang="en-US" sz="12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12121"/>
                </a:solidFill>
                <a:effectLst/>
                <a:latin typeface="Open Sans" panose="020B0606030504020204" pitchFamily="34" charset="0"/>
                <a:ea typeface="Times New Roman" panose="02020603050405020304" pitchFamily="18" charset="0"/>
                <a:cs typeface="Open Sans" panose="020B0606030504020204" pitchFamily="34" charset="0"/>
              </a:rPr>
              <a:t>Browser compatibility and versions are mentioned in this file. This configuration is pointed to in our </a:t>
            </a:r>
            <a:r>
              <a:rPr kumimoji="0" lang="en-US" altLang="en-US" sz="1200" b="0" i="0" u="none" strike="noStrike" cap="none" normalizeH="0" baseline="0" dirty="0" err="1">
                <a:ln>
                  <a:noFill/>
                </a:ln>
                <a:solidFill>
                  <a:srgbClr val="212121"/>
                </a:solidFill>
                <a:effectLst/>
                <a:latin typeface="Open Sans" panose="020B0606030504020204" pitchFamily="34" charset="0"/>
                <a:ea typeface="Times New Roman" panose="02020603050405020304" pitchFamily="18" charset="0"/>
                <a:cs typeface="Open Sans" panose="020B0606030504020204" pitchFamily="34" charset="0"/>
              </a:rPr>
              <a:t>package.json</a:t>
            </a:r>
            <a:r>
              <a:rPr kumimoji="0" lang="en-US" altLang="en-US" sz="1200" b="0" i="0" u="none" strike="noStrike" cap="none" normalizeH="0" baseline="0" dirty="0">
                <a:ln>
                  <a:noFill/>
                </a:ln>
                <a:solidFill>
                  <a:srgbClr val="212121"/>
                </a:solidFill>
                <a:effectLst/>
                <a:latin typeface="Open Sans" panose="020B0606030504020204" pitchFamily="34" charset="0"/>
                <a:ea typeface="Times New Roman" panose="02020603050405020304" pitchFamily="18" charset="0"/>
                <a:cs typeface="Open Sans" panose="020B0606030504020204" pitchFamily="34" charset="0"/>
              </a:rPr>
              <a:t> file.</a:t>
            </a:r>
            <a:endParaRPr kumimoji="0" lang="en-US" altLang="en-US" sz="12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sng" strike="noStrike" cap="none" normalizeH="0" baseline="0" dirty="0">
                <a:ln>
                  <a:noFill/>
                </a:ln>
                <a:solidFill>
                  <a:srgbClr val="008080"/>
                </a:solidFill>
                <a:effectLst/>
                <a:latin typeface="Open Sans" panose="020B0606030504020204" pitchFamily="34" charset="0"/>
                <a:ea typeface="Times New Roman" panose="02020603050405020304" pitchFamily="18" charset="0"/>
                <a:cs typeface="Open Sans" panose="020B0606030504020204" pitchFamily="34" charset="0"/>
              </a:rPr>
              <a:t>.</a:t>
            </a:r>
            <a:r>
              <a:rPr kumimoji="0" lang="en-US" altLang="en-US" sz="1200" b="1" i="0" u="sng" strike="noStrike" cap="none" normalizeH="0" baseline="0" dirty="0" err="1">
                <a:ln>
                  <a:noFill/>
                </a:ln>
                <a:solidFill>
                  <a:srgbClr val="008080"/>
                </a:solidFill>
                <a:effectLst/>
                <a:latin typeface="Open Sans" panose="020B0606030504020204" pitchFamily="34" charset="0"/>
                <a:ea typeface="Times New Roman" panose="02020603050405020304" pitchFamily="18" charset="0"/>
                <a:cs typeface="Open Sans" panose="020B0606030504020204" pitchFamily="34" charset="0"/>
              </a:rPr>
              <a:t>editorconfig</a:t>
            </a:r>
            <a:endParaRPr kumimoji="0" lang="en-US" altLang="en-US" sz="12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12121"/>
                </a:solidFill>
                <a:effectLst/>
                <a:latin typeface="Open Sans" panose="020B0606030504020204" pitchFamily="34" charset="0"/>
                <a:ea typeface="Times New Roman" panose="02020603050405020304" pitchFamily="18" charset="0"/>
                <a:cs typeface="Open Sans" panose="020B0606030504020204" pitchFamily="34" charset="0"/>
              </a:rPr>
              <a:t>This file deals with consistency in code editors to organize some basics such as indentation and whitespaces. More like code formatting.</a:t>
            </a:r>
            <a:endParaRPr kumimoji="0" lang="en-US" altLang="en-US" sz="12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sng" strike="noStrike" cap="none" normalizeH="0" baseline="0" dirty="0" err="1">
                <a:ln>
                  <a:noFill/>
                </a:ln>
                <a:solidFill>
                  <a:srgbClr val="008080"/>
                </a:solidFill>
                <a:effectLst/>
                <a:latin typeface="Open Sans" panose="020B0606030504020204" pitchFamily="34" charset="0"/>
                <a:ea typeface="Times New Roman" panose="02020603050405020304" pitchFamily="18" charset="0"/>
                <a:cs typeface="Open Sans" panose="020B0606030504020204" pitchFamily="34" charset="0"/>
              </a:rPr>
              <a:t>angular.json</a:t>
            </a:r>
            <a:endParaRPr kumimoji="0" lang="en-US" altLang="en-US" sz="12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12121"/>
                </a:solidFill>
                <a:effectLst/>
                <a:latin typeface="Open Sans" panose="020B0606030504020204" pitchFamily="34" charset="0"/>
                <a:ea typeface="Times New Roman" panose="02020603050405020304" pitchFamily="18" charset="0"/>
                <a:cs typeface="Open Sans" panose="020B0606030504020204" pitchFamily="34" charset="0"/>
              </a:rPr>
              <a:t>This file defines the structure of our application. It includes settings associated with our application. Also, we can specify the environments on this file. For example, development, production, etc.</a:t>
            </a:r>
            <a:endParaRPr kumimoji="0" lang="en-US" altLang="en-US" sz="12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sng" strike="noStrike" cap="none" normalizeH="0" baseline="0" dirty="0">
                <a:ln>
                  <a:noFill/>
                </a:ln>
                <a:solidFill>
                  <a:srgbClr val="008080"/>
                </a:solidFill>
                <a:effectLst/>
                <a:latin typeface="Open Sans" panose="020B0606030504020204" pitchFamily="34" charset="0"/>
                <a:ea typeface="Times New Roman" panose="02020603050405020304" pitchFamily="18" charset="0"/>
                <a:cs typeface="Open Sans" panose="020B0606030504020204" pitchFamily="34" charset="0"/>
              </a:rPr>
              <a:t>karma.conf.js</a:t>
            </a:r>
            <a:endParaRPr kumimoji="0" lang="en-US" altLang="en-US" sz="12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12121"/>
                </a:solidFill>
                <a:effectLst/>
                <a:latin typeface="Open Sans" panose="020B0606030504020204" pitchFamily="34" charset="0"/>
                <a:ea typeface="Times New Roman" panose="02020603050405020304" pitchFamily="18" charset="0"/>
                <a:cs typeface="Open Sans" panose="020B0606030504020204" pitchFamily="34" charset="0"/>
              </a:rPr>
              <a:t>This is the configuration file for the Karma Test Runner. It is used in Unit Testing.</a:t>
            </a:r>
            <a:endParaRPr kumimoji="0" lang="en-US" altLang="en-US" sz="12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sng" strike="noStrike" cap="none" normalizeH="0" baseline="0" dirty="0" err="1">
                <a:ln>
                  <a:noFill/>
                </a:ln>
                <a:solidFill>
                  <a:srgbClr val="008080"/>
                </a:solidFill>
                <a:effectLst/>
                <a:latin typeface="Open Sans" panose="020B0606030504020204" pitchFamily="34" charset="0"/>
                <a:ea typeface="Times New Roman" panose="02020603050405020304" pitchFamily="18" charset="0"/>
                <a:cs typeface="Open Sans" panose="020B0606030504020204" pitchFamily="34" charset="0"/>
              </a:rPr>
              <a:t>package.json</a:t>
            </a:r>
            <a:endParaRPr kumimoji="0" lang="en-US" altLang="en-US" sz="12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12121"/>
                </a:solidFill>
                <a:effectLst/>
                <a:latin typeface="Open Sans" panose="020B0606030504020204" pitchFamily="34" charset="0"/>
                <a:ea typeface="Times New Roman" panose="02020603050405020304" pitchFamily="18" charset="0"/>
                <a:cs typeface="Open Sans" panose="020B0606030504020204" pitchFamily="34" charset="0"/>
              </a:rPr>
              <a:t>This is the </a:t>
            </a:r>
            <a:r>
              <a:rPr kumimoji="0" lang="en-US" altLang="en-US" sz="1200" b="0" i="0" u="none" strike="noStrike" cap="none" normalizeH="0" baseline="0" dirty="0" err="1">
                <a:ln>
                  <a:noFill/>
                </a:ln>
                <a:solidFill>
                  <a:srgbClr val="212121"/>
                </a:solidFill>
                <a:effectLst/>
                <a:latin typeface="Open Sans" panose="020B0606030504020204" pitchFamily="34" charset="0"/>
                <a:ea typeface="Times New Roman" panose="02020603050405020304" pitchFamily="18" charset="0"/>
                <a:cs typeface="Open Sans" panose="020B0606030504020204" pitchFamily="34" charset="0"/>
              </a:rPr>
              <a:t>npm</a:t>
            </a:r>
            <a:r>
              <a:rPr kumimoji="0" lang="en-US" altLang="en-US" sz="1200" b="0" i="0" u="none" strike="noStrike" cap="none" normalizeH="0" baseline="0" dirty="0">
                <a:ln>
                  <a:noFill/>
                </a:ln>
                <a:solidFill>
                  <a:srgbClr val="212121"/>
                </a:solidFill>
                <a:effectLst/>
                <a:latin typeface="Open Sans" panose="020B0606030504020204" pitchFamily="34" charset="0"/>
                <a:ea typeface="Times New Roman" panose="02020603050405020304" pitchFamily="18" charset="0"/>
                <a:cs typeface="Open Sans" panose="020B0606030504020204" pitchFamily="34" charset="0"/>
              </a:rPr>
              <a:t> configuration file. All the dependencies mentioned in this file. We can modify dependency versions as per our need on this file.</a:t>
            </a:r>
            <a:endParaRPr kumimoji="0" lang="en-US" altLang="en-US" sz="12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sng" strike="noStrike" cap="none" normalizeH="0" baseline="0" dirty="0">
                <a:ln>
                  <a:noFill/>
                </a:ln>
                <a:solidFill>
                  <a:srgbClr val="008080"/>
                </a:solidFill>
                <a:effectLst/>
                <a:latin typeface="Open Sans" panose="020B0606030504020204" pitchFamily="34" charset="0"/>
                <a:ea typeface="Times New Roman" panose="02020603050405020304" pitchFamily="18" charset="0"/>
                <a:cs typeface="Open Sans" panose="020B0606030504020204" pitchFamily="34" charset="0"/>
              </a:rPr>
              <a:t>package-</a:t>
            </a:r>
            <a:r>
              <a:rPr kumimoji="0" lang="en-US" altLang="en-US" sz="1200" b="1" i="0" u="sng" strike="noStrike" cap="none" normalizeH="0" baseline="0" dirty="0" err="1">
                <a:ln>
                  <a:noFill/>
                </a:ln>
                <a:solidFill>
                  <a:srgbClr val="008080"/>
                </a:solidFill>
                <a:effectLst/>
                <a:latin typeface="Open Sans" panose="020B0606030504020204" pitchFamily="34" charset="0"/>
                <a:ea typeface="Times New Roman" panose="02020603050405020304" pitchFamily="18" charset="0"/>
                <a:cs typeface="Open Sans" panose="020B0606030504020204" pitchFamily="34" charset="0"/>
              </a:rPr>
              <a:t>lock.json</a:t>
            </a:r>
            <a:endParaRPr kumimoji="0" lang="en-US" altLang="en-US" sz="12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12121"/>
                </a:solidFill>
                <a:effectLst/>
                <a:latin typeface="Open Sans" panose="020B0606030504020204" pitchFamily="34" charset="0"/>
                <a:ea typeface="Times New Roman" panose="02020603050405020304" pitchFamily="18" charset="0"/>
                <a:cs typeface="Open Sans" panose="020B0606030504020204" pitchFamily="34" charset="0"/>
              </a:rPr>
              <a:t>Whenever we change something on the </a:t>
            </a:r>
            <a:r>
              <a:rPr kumimoji="0" lang="en-US" altLang="en-US" sz="1200" b="0" i="0" u="none" strike="noStrike" cap="none" normalizeH="0" baseline="0" dirty="0" err="1">
                <a:ln>
                  <a:noFill/>
                </a:ln>
                <a:solidFill>
                  <a:srgbClr val="212121"/>
                </a:solidFill>
                <a:effectLst/>
                <a:latin typeface="Open Sans" panose="020B0606030504020204" pitchFamily="34" charset="0"/>
                <a:ea typeface="Times New Roman" panose="02020603050405020304" pitchFamily="18" charset="0"/>
                <a:cs typeface="Open Sans" panose="020B0606030504020204" pitchFamily="34" charset="0"/>
              </a:rPr>
              <a:t>node_modules</a:t>
            </a:r>
            <a:r>
              <a:rPr kumimoji="0" lang="en-US" altLang="en-US" sz="1200" b="0" i="0" u="none" strike="noStrike" cap="none" normalizeH="0" baseline="0" dirty="0">
                <a:ln>
                  <a:noFill/>
                </a:ln>
                <a:solidFill>
                  <a:srgbClr val="212121"/>
                </a:solidFill>
                <a:effectLst/>
                <a:latin typeface="Open Sans" panose="020B0606030504020204" pitchFamily="34" charset="0"/>
                <a:ea typeface="Times New Roman" panose="02020603050405020304" pitchFamily="18" charset="0"/>
                <a:cs typeface="Open Sans" panose="020B0606030504020204" pitchFamily="34" charset="0"/>
              </a:rPr>
              <a:t> or </a:t>
            </a:r>
            <a:r>
              <a:rPr kumimoji="0" lang="en-US" altLang="en-US" sz="1200" b="0" i="0" u="none" strike="noStrike" cap="none" normalizeH="0" baseline="0" dirty="0" err="1">
                <a:ln>
                  <a:noFill/>
                </a:ln>
                <a:solidFill>
                  <a:srgbClr val="212121"/>
                </a:solidFill>
                <a:effectLst/>
                <a:latin typeface="Open Sans" panose="020B0606030504020204" pitchFamily="34" charset="0"/>
                <a:ea typeface="Times New Roman" panose="02020603050405020304" pitchFamily="18" charset="0"/>
                <a:cs typeface="Open Sans" panose="020B0606030504020204" pitchFamily="34" charset="0"/>
              </a:rPr>
              <a:t>package.json</a:t>
            </a:r>
            <a:r>
              <a:rPr kumimoji="0" lang="en-US" altLang="en-US" sz="1200" b="0" i="0" u="none" strike="noStrike" cap="none" normalizeH="0" baseline="0" dirty="0">
                <a:ln>
                  <a:noFill/>
                </a:ln>
                <a:solidFill>
                  <a:srgbClr val="212121"/>
                </a:solidFill>
                <a:effectLst/>
                <a:latin typeface="Open Sans" panose="020B0606030504020204" pitchFamily="34" charset="0"/>
                <a:ea typeface="Times New Roman" panose="02020603050405020304" pitchFamily="18" charset="0"/>
                <a:cs typeface="Open Sans" panose="020B0606030504020204" pitchFamily="34" charset="0"/>
              </a:rPr>
              <a:t>, this file will be generated. It is associated with </a:t>
            </a:r>
            <a:r>
              <a:rPr kumimoji="0" lang="en-US" altLang="en-US" sz="1200" b="0" i="0" u="none" strike="noStrike" cap="none" normalizeH="0" baseline="0" dirty="0" err="1">
                <a:ln>
                  <a:noFill/>
                </a:ln>
                <a:solidFill>
                  <a:srgbClr val="212121"/>
                </a:solidFill>
                <a:effectLst/>
                <a:latin typeface="Open Sans" panose="020B0606030504020204" pitchFamily="34" charset="0"/>
                <a:ea typeface="Times New Roman" panose="02020603050405020304" pitchFamily="18" charset="0"/>
                <a:cs typeface="Open Sans" panose="020B0606030504020204" pitchFamily="34" charset="0"/>
              </a:rPr>
              <a:t>npm</a:t>
            </a:r>
            <a:r>
              <a:rPr kumimoji="0" lang="en-US" altLang="en-US" sz="1200" b="0" i="0" u="none" strike="noStrike" cap="none" normalizeH="0" baseline="0" dirty="0">
                <a:ln>
                  <a:noFill/>
                </a:ln>
                <a:solidFill>
                  <a:srgbClr val="212121"/>
                </a:solidFill>
                <a:effectLst/>
                <a:latin typeface="Open Sans" panose="020B0606030504020204" pitchFamily="34" charset="0"/>
                <a:ea typeface="Times New Roman" panose="02020603050405020304" pitchFamily="18" charset="0"/>
                <a:cs typeface="Open Sans" panose="020B0606030504020204" pitchFamily="34"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4">
            <a:extLst>
              <a:ext uri="{FF2B5EF4-FFF2-40B4-BE49-F238E27FC236}">
                <a16:creationId xmlns:a16="http://schemas.microsoft.com/office/drawing/2014/main" id="{0D44E950-5F1C-443E-861A-61284F80DD80}"/>
              </a:ext>
            </a:extLst>
          </p:cNvPr>
          <p:cNvSpPr>
            <a:spLocks noChangeArrowheads="1"/>
          </p:cNvSpPr>
          <p:nvPr/>
        </p:nvSpPr>
        <p:spPr bwMode="auto">
          <a:xfrm>
            <a:off x="3837282" y="4246021"/>
            <a:ext cx="8117750" cy="249299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sng" strike="noStrike" cap="none" normalizeH="0" baseline="0" dirty="0" err="1">
                <a:ln>
                  <a:noFill/>
                </a:ln>
                <a:solidFill>
                  <a:srgbClr val="008080"/>
                </a:solidFill>
                <a:effectLst/>
                <a:latin typeface="Open Sans" panose="020B0606030504020204" pitchFamily="34" charset="0"/>
                <a:ea typeface="Times New Roman" panose="02020603050405020304" pitchFamily="18" charset="0"/>
                <a:cs typeface="Open Sans" panose="020B0606030504020204" pitchFamily="34" charset="0"/>
              </a:rPr>
              <a:t>tsconfig.app.json</a:t>
            </a:r>
            <a:endParaRPr kumimoji="0" lang="en-US" altLang="en-US" sz="12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12121"/>
                </a:solidFill>
                <a:effectLst/>
                <a:latin typeface="Open Sans" panose="020B0606030504020204" pitchFamily="34" charset="0"/>
                <a:ea typeface="Times New Roman" panose="02020603050405020304" pitchFamily="18" charset="0"/>
                <a:cs typeface="Open Sans" panose="020B0606030504020204" pitchFamily="34" charset="0"/>
              </a:rPr>
              <a:t>This configuration file overrides the </a:t>
            </a:r>
            <a:r>
              <a:rPr kumimoji="0" lang="en-US" altLang="en-US" sz="1200" b="0" i="0" u="none" strike="noStrike" cap="none" normalizeH="0" baseline="0" dirty="0" err="1">
                <a:ln>
                  <a:noFill/>
                </a:ln>
                <a:solidFill>
                  <a:srgbClr val="212121"/>
                </a:solidFill>
                <a:effectLst/>
                <a:latin typeface="Open Sans" panose="020B0606030504020204" pitchFamily="34" charset="0"/>
                <a:ea typeface="Times New Roman" panose="02020603050405020304" pitchFamily="18" charset="0"/>
                <a:cs typeface="Open Sans" panose="020B0606030504020204" pitchFamily="34" charset="0"/>
              </a:rPr>
              <a:t>tsconfig.json</a:t>
            </a:r>
            <a:r>
              <a:rPr kumimoji="0" lang="en-US" altLang="en-US" sz="1200" b="0" i="0" u="none" strike="noStrike" cap="none" normalizeH="0" baseline="0" dirty="0">
                <a:ln>
                  <a:noFill/>
                </a:ln>
                <a:solidFill>
                  <a:srgbClr val="212121"/>
                </a:solidFill>
                <a:effectLst/>
                <a:latin typeface="Open Sans" panose="020B0606030504020204" pitchFamily="34" charset="0"/>
                <a:ea typeface="Times New Roman" panose="02020603050405020304" pitchFamily="18" charset="0"/>
                <a:cs typeface="Open Sans" panose="020B0606030504020204" pitchFamily="34" charset="0"/>
              </a:rPr>
              <a:t> file with relevant app-specific configurations.</a:t>
            </a:r>
            <a:endParaRPr kumimoji="0" lang="en-US" altLang="en-US" sz="12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sng" strike="noStrike" cap="none" normalizeH="0" baseline="0" dirty="0" err="1">
                <a:ln>
                  <a:noFill/>
                </a:ln>
                <a:solidFill>
                  <a:srgbClr val="008080"/>
                </a:solidFill>
                <a:effectLst/>
                <a:latin typeface="Open Sans" panose="020B0606030504020204" pitchFamily="34" charset="0"/>
                <a:ea typeface="Times New Roman" panose="02020603050405020304" pitchFamily="18" charset="0"/>
                <a:cs typeface="Open Sans" panose="020B0606030504020204" pitchFamily="34" charset="0"/>
              </a:rPr>
              <a:t>tsconfig.base.json</a:t>
            </a:r>
            <a:endParaRPr kumimoji="0" lang="en-US" altLang="en-US" sz="12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12121"/>
                </a:solidFill>
                <a:effectLst/>
                <a:latin typeface="Open Sans" panose="020B0606030504020204" pitchFamily="34" charset="0"/>
                <a:ea typeface="Times New Roman" panose="02020603050405020304" pitchFamily="18" charset="0"/>
                <a:cs typeface="Open Sans" panose="020B0606030504020204" pitchFamily="34" charset="0"/>
              </a:rPr>
              <a:t>This file has been introduced in Angular 10+. It has the same configuration as compared to </a:t>
            </a:r>
            <a:r>
              <a:rPr kumimoji="0" lang="en-US" altLang="en-US" sz="1200" b="0" i="0" u="none" strike="noStrike" cap="none" normalizeH="0" baseline="0" dirty="0" err="1">
                <a:ln>
                  <a:noFill/>
                </a:ln>
                <a:solidFill>
                  <a:srgbClr val="212121"/>
                </a:solidFill>
                <a:effectLst/>
                <a:latin typeface="Open Sans" panose="020B0606030504020204" pitchFamily="34" charset="0"/>
                <a:ea typeface="Times New Roman" panose="02020603050405020304" pitchFamily="18" charset="0"/>
                <a:cs typeface="Open Sans" panose="020B0606030504020204" pitchFamily="34" charset="0"/>
              </a:rPr>
              <a:t>tsconfig.json</a:t>
            </a:r>
            <a:r>
              <a:rPr kumimoji="0" lang="en-US" altLang="en-US" sz="1200" b="0" i="0" u="none" strike="noStrike" cap="none" normalizeH="0" baseline="0" dirty="0">
                <a:ln>
                  <a:noFill/>
                </a:ln>
                <a:solidFill>
                  <a:srgbClr val="212121"/>
                </a:solidFill>
                <a:effectLst/>
                <a:latin typeface="Open Sans" panose="020B0606030504020204" pitchFamily="34" charset="0"/>
                <a:ea typeface="Times New Roman" panose="02020603050405020304" pitchFamily="18" charset="0"/>
                <a:cs typeface="Open Sans" panose="020B0606030504020204" pitchFamily="34" charset="0"/>
              </a:rPr>
              <a:t> file.</a:t>
            </a:r>
            <a:endParaRPr kumimoji="0" lang="en-US" altLang="en-US" sz="12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sng" strike="noStrike" cap="none" normalizeH="0" baseline="0" dirty="0" err="1">
                <a:ln>
                  <a:noFill/>
                </a:ln>
                <a:solidFill>
                  <a:srgbClr val="008080"/>
                </a:solidFill>
                <a:effectLst/>
                <a:latin typeface="Open Sans" panose="020B0606030504020204" pitchFamily="34" charset="0"/>
                <a:ea typeface="Times New Roman" panose="02020603050405020304" pitchFamily="18" charset="0"/>
                <a:cs typeface="Open Sans" panose="020B0606030504020204" pitchFamily="34" charset="0"/>
              </a:rPr>
              <a:t>tsconfig.json</a:t>
            </a:r>
            <a:endParaRPr kumimoji="0" lang="en-US" altLang="en-US" sz="12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12121"/>
                </a:solidFill>
                <a:effectLst/>
                <a:latin typeface="Open Sans" panose="020B0606030504020204" pitchFamily="34" charset="0"/>
                <a:ea typeface="Times New Roman" panose="02020603050405020304" pitchFamily="18" charset="0"/>
                <a:cs typeface="Open Sans" panose="020B0606030504020204" pitchFamily="34" charset="0"/>
              </a:rPr>
              <a:t>TypeScript compiler configuration file. This is responsible for compiling TypeScript to JavaScript so that the browser will understand.</a:t>
            </a:r>
            <a:endParaRPr kumimoji="0" lang="en-US" altLang="en-US" sz="12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sng" strike="noStrike" cap="none" normalizeH="0" baseline="0" dirty="0" err="1">
                <a:ln>
                  <a:noFill/>
                </a:ln>
                <a:solidFill>
                  <a:srgbClr val="008080"/>
                </a:solidFill>
                <a:effectLst/>
                <a:latin typeface="Open Sans" panose="020B0606030504020204" pitchFamily="34" charset="0"/>
                <a:ea typeface="Times New Roman" panose="02020603050405020304" pitchFamily="18" charset="0"/>
                <a:cs typeface="Open Sans" panose="020B0606030504020204" pitchFamily="34" charset="0"/>
              </a:rPr>
              <a:t>tsconfig.spec.json</a:t>
            </a:r>
            <a:endParaRPr kumimoji="0" lang="en-US" altLang="en-US" sz="12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12121"/>
                </a:solidFill>
                <a:effectLst/>
                <a:latin typeface="Open Sans" panose="020B0606030504020204" pitchFamily="34" charset="0"/>
                <a:ea typeface="Times New Roman" panose="02020603050405020304" pitchFamily="18" charset="0"/>
                <a:cs typeface="Open Sans" panose="020B0606030504020204" pitchFamily="34" charset="0"/>
              </a:rPr>
              <a:t>This file overrides the </a:t>
            </a:r>
            <a:r>
              <a:rPr kumimoji="0" lang="en-US" altLang="en-US" sz="1200" b="0" i="0" u="none" strike="noStrike" cap="none" normalizeH="0" baseline="0" dirty="0" err="1">
                <a:ln>
                  <a:noFill/>
                </a:ln>
                <a:solidFill>
                  <a:srgbClr val="212121"/>
                </a:solidFill>
                <a:effectLst/>
                <a:latin typeface="Open Sans" panose="020B0606030504020204" pitchFamily="34" charset="0"/>
                <a:ea typeface="Times New Roman" panose="02020603050405020304" pitchFamily="18" charset="0"/>
                <a:cs typeface="Open Sans" panose="020B0606030504020204" pitchFamily="34" charset="0"/>
              </a:rPr>
              <a:t>tsconfig.json</a:t>
            </a:r>
            <a:r>
              <a:rPr kumimoji="0" lang="en-US" altLang="en-US" sz="1200" b="0" i="0" u="none" strike="noStrike" cap="none" normalizeH="0" baseline="0" dirty="0">
                <a:ln>
                  <a:noFill/>
                </a:ln>
                <a:solidFill>
                  <a:srgbClr val="212121"/>
                </a:solidFill>
                <a:effectLst/>
                <a:latin typeface="Open Sans" panose="020B0606030504020204" pitchFamily="34" charset="0"/>
                <a:ea typeface="Times New Roman" panose="02020603050405020304" pitchFamily="18" charset="0"/>
                <a:cs typeface="Open Sans" panose="020B0606030504020204" pitchFamily="34" charset="0"/>
              </a:rPr>
              <a:t> file with app-specific unit test configurations while running the "ng test" command.</a:t>
            </a:r>
            <a:endParaRPr kumimoji="0" lang="en-US" altLang="en-US" sz="12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sng" strike="noStrike" cap="none" normalizeH="0" baseline="0" dirty="0" err="1">
                <a:ln>
                  <a:noFill/>
                </a:ln>
                <a:solidFill>
                  <a:srgbClr val="008080"/>
                </a:solidFill>
                <a:effectLst/>
                <a:latin typeface="Open Sans" panose="020B0606030504020204" pitchFamily="34" charset="0"/>
                <a:ea typeface="Times New Roman" panose="02020603050405020304" pitchFamily="18" charset="0"/>
                <a:cs typeface="Open Sans" panose="020B0606030504020204" pitchFamily="34" charset="0"/>
              </a:rPr>
              <a:t>tslint.json</a:t>
            </a:r>
            <a:endParaRPr kumimoji="0" lang="en-US" altLang="en-US" sz="12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rgbClr val="212121"/>
                </a:solidFill>
                <a:effectLst/>
                <a:latin typeface="Open Sans" panose="020B0606030504020204" pitchFamily="34" charset="0"/>
                <a:ea typeface="Times New Roman" panose="02020603050405020304" pitchFamily="18" charset="0"/>
                <a:cs typeface="Open Sans" panose="020B0606030504020204" pitchFamily="34" charset="0"/>
              </a:rPr>
              <a:t>tslint.json</a:t>
            </a:r>
            <a:r>
              <a:rPr kumimoji="0" lang="en-US" altLang="en-US" sz="1200" b="0" i="0" u="none" strike="noStrike" cap="none" normalizeH="0" baseline="0" dirty="0">
                <a:ln>
                  <a:noFill/>
                </a:ln>
                <a:solidFill>
                  <a:srgbClr val="212121"/>
                </a:solidFill>
                <a:effectLst/>
                <a:latin typeface="Open Sans" panose="020B0606030504020204" pitchFamily="34" charset="0"/>
                <a:ea typeface="Times New Roman" panose="02020603050405020304" pitchFamily="18" charset="0"/>
                <a:cs typeface="Open Sans" panose="020B0606030504020204" pitchFamily="34" charset="0"/>
              </a:rPr>
              <a:t> is a static analysis tool. This file keeps track of the TypeScript code for readability, maintainability, and functionality errors.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11562611"/>
      </p:ext>
    </p:extLst>
  </p:cSld>
  <p:clrMapOvr>
    <a:masterClrMapping/>
  </p:clrMapOvr>
</p:sld>
</file>

<file path=ppt/theme/theme1.xml><?xml version="1.0" encoding="utf-8"?>
<a:theme xmlns:a="http://schemas.openxmlformats.org/drawingml/2006/main" name="2018">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2018" id="{B0E980CD-A54D-4681-878C-2746A87DC6E5}" vid="{62E40539-E070-47D4-8381-3EBCC8F4FC45}"/>
    </a:ext>
  </a:extLst>
</a:theme>
</file>

<file path=docProps/app.xml><?xml version="1.0" encoding="utf-8"?>
<Properties xmlns="http://schemas.openxmlformats.org/officeDocument/2006/extended-properties" xmlns:vt="http://schemas.openxmlformats.org/officeDocument/2006/docPropsVTypes">
  <Template>2018</Template>
  <TotalTime>220</TotalTime>
  <Words>1960</Words>
  <Application>Microsoft Office PowerPoint</Application>
  <PresentationFormat>Widescreen</PresentationFormat>
  <Paragraphs>117</Paragraphs>
  <Slides>15</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15</vt:i4>
      </vt:variant>
    </vt:vector>
  </HeadingPairs>
  <TitlesOfParts>
    <vt:vector size="29" baseType="lpstr">
      <vt:lpstr>Arial</vt:lpstr>
      <vt:lpstr>Arial</vt:lpstr>
      <vt:lpstr>Calibri</vt:lpstr>
      <vt:lpstr>Calibri Light</vt:lpstr>
      <vt:lpstr>charter</vt:lpstr>
      <vt:lpstr>Consolas</vt:lpstr>
      <vt:lpstr>Menlo</vt:lpstr>
      <vt:lpstr>Open Sans</vt:lpstr>
      <vt:lpstr>Open Sans</vt:lpstr>
      <vt:lpstr>Roboto</vt:lpstr>
      <vt:lpstr>Segoe UI</vt:lpstr>
      <vt:lpstr>sohne</vt:lpstr>
      <vt:lpstr>Trebuchet MS</vt:lpstr>
      <vt:lpstr>2018</vt:lpstr>
      <vt:lpstr>Introduction to Angular 2 version 12.0</vt:lpstr>
      <vt:lpstr>Angular history</vt:lpstr>
      <vt:lpstr>Slides</vt:lpstr>
      <vt:lpstr>Slides</vt:lpstr>
      <vt:lpstr>What is Angular 2 ?</vt:lpstr>
      <vt:lpstr>Slides</vt:lpstr>
      <vt:lpstr>Grammar :naming convensions:</vt:lpstr>
      <vt:lpstr>Basic Structure Of An Angular Application  </vt:lpstr>
      <vt:lpstr>continued</vt:lpstr>
      <vt:lpstr>PowerPoint Presentation</vt:lpstr>
      <vt:lpstr>angular.json File </vt:lpstr>
      <vt:lpstr>main.ts</vt:lpstr>
      <vt:lpstr>app.module.ts</vt:lpstr>
      <vt:lpstr>app.component.ts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Campaign</dc:title>
  <dc:creator>Manish Corriea</dc:creator>
  <cp:lastModifiedBy>Sarita Lad</cp:lastModifiedBy>
  <cp:revision>19</cp:revision>
  <dcterms:created xsi:type="dcterms:W3CDTF">2019-03-07T07:10:25Z</dcterms:created>
  <dcterms:modified xsi:type="dcterms:W3CDTF">2022-03-31T07:03:58Z</dcterms:modified>
</cp:coreProperties>
</file>