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61" r:id="rId6"/>
    <p:sldId id="263" r:id="rId7"/>
    <p:sldId id="262" r:id="rId8"/>
    <p:sldId id="264"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00" d="100"/>
          <a:sy n="100" d="100"/>
        </p:scale>
        <p:origin x="58" y="-3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3/31/2022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3/31/2022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3/31/2022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3/31/2022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3/31/2022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3/31/2022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3/31/2022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3/31/2022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3/31/2022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3/31/2022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3/31/2022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3/31/2022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tektutorialshub.com/angular/angular-component/" TargetMode="External"/><Relationship Id="rId2" Type="http://schemas.openxmlformats.org/officeDocument/2006/relationships/hyperlink" Target="https://www.tektutorialshub.com/angular-tutorial/" TargetMode="External"/><Relationship Id="rId1" Type="http://schemas.openxmlformats.org/officeDocument/2006/relationships/slideLayout" Target="../slideLayouts/slideLayout2.xml"/><Relationship Id="rId4" Type="http://schemas.openxmlformats.org/officeDocument/2006/relationships/hyperlink" Target="https://www.tektutorialshub.com/angular/angular-input-output-eventemitter/"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tektutorialshub.com/angular/angular-data-binding/#property-bind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LifeCyclehooks.ppt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ektutorialshub.com/angular/understanding-viewchild-viewchildren-querylist-in-angular/" TargetMode="External"/><Relationship Id="rId2" Type="http://schemas.openxmlformats.org/officeDocument/2006/relationships/hyperlink" Target="https://www.tektutorialshub.com/angular/template-reference-variable-in-angular/" TargetMode="External"/><Relationship Id="rId1" Type="http://schemas.openxmlformats.org/officeDocument/2006/relationships/slideLayout" Target="../slideLayouts/slideLayout2.xml"/><Relationship Id="rId4" Type="http://schemas.openxmlformats.org/officeDocument/2006/relationships/hyperlink" Target="https://www.tektutorialshub.com/angular/angular-input-output-eventemitter/"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www.tektutorialshub.com/angular/angular-data-binding/#Event-Bind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r>
              <a:rPr lang="en-US" dirty="0"/>
              <a:t>Parameter Decorator</a:t>
            </a:r>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val="92609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b="0" i="0" dirty="0">
                <a:solidFill>
                  <a:srgbClr val="000000"/>
                </a:solidFill>
                <a:effectLst/>
                <a:latin typeface="-apple-system"/>
              </a:rPr>
              <a:t>how </a:t>
            </a:r>
            <a:r>
              <a:rPr lang="en-US" b="0" i="0" u="none" strike="noStrike" dirty="0">
                <a:effectLst/>
                <a:latin typeface="-apple-system"/>
                <a:hlinkClick r:id="rId2"/>
              </a:rPr>
              <a:t>Angular</a:t>
            </a:r>
            <a:r>
              <a:rPr lang="en-US" b="0" i="0" dirty="0">
                <a:solidFill>
                  <a:srgbClr val="000000"/>
                </a:solidFill>
                <a:effectLst/>
                <a:latin typeface="-apple-system"/>
              </a:rPr>
              <a:t> Passes the data to the child component?</a:t>
            </a:r>
            <a:endParaRPr lang="en-US" dirty="0"/>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a:xfrm>
            <a:off x="726724" y="1253331"/>
            <a:ext cx="11039452" cy="593224"/>
          </a:xfrm>
        </p:spPr>
        <p:txBody>
          <a:bodyPr/>
          <a:lstStyle/>
          <a:p>
            <a:pPr marL="0" indent="0">
              <a:buNone/>
            </a:pPr>
            <a:r>
              <a:rPr lang="en-US" b="0" i="0" dirty="0">
                <a:solidFill>
                  <a:srgbClr val="000000"/>
                </a:solidFill>
                <a:effectLst/>
                <a:latin typeface="-apple-system"/>
              </a:rPr>
              <a:t>The </a:t>
            </a:r>
            <a:r>
              <a:rPr lang="en-US" b="0" i="0" u="none" strike="noStrike" dirty="0">
                <a:effectLst/>
                <a:latin typeface="-apple-system"/>
                <a:hlinkClick r:id="rId3"/>
              </a:rPr>
              <a:t>Angular Components</a:t>
            </a:r>
            <a:r>
              <a:rPr lang="en-US" b="0" i="0" dirty="0">
                <a:solidFill>
                  <a:srgbClr val="000000"/>
                </a:solidFill>
                <a:effectLst/>
                <a:latin typeface="-apple-system"/>
              </a:rPr>
              <a:t> communicate with each other using </a:t>
            </a:r>
            <a:r>
              <a:rPr lang="en-US" b="1" i="0" u="none" strike="noStrike" dirty="0">
                <a:solidFill>
                  <a:srgbClr val="000000"/>
                </a:solidFill>
                <a:effectLst/>
                <a:latin typeface="-apple-system"/>
                <a:hlinkClick r:id="rId4"/>
              </a:rPr>
              <a:t>@Input</a:t>
            </a:r>
            <a:r>
              <a:rPr lang="en-US" b="1" i="0" dirty="0">
                <a:solidFill>
                  <a:srgbClr val="000000"/>
                </a:solidFill>
                <a:effectLst/>
                <a:latin typeface="-apple-system"/>
              </a:rPr>
              <a:t> Decorator</a:t>
            </a:r>
            <a:r>
              <a:rPr lang="en-US" b="0" i="0" dirty="0">
                <a:solidFill>
                  <a:srgbClr val="000000"/>
                </a:solidFill>
                <a:effectLst/>
                <a:latin typeface="-apple-system"/>
              </a:rPr>
              <a:t>.</a:t>
            </a:r>
            <a:endParaRPr lang="en-US" dirty="0"/>
          </a:p>
        </p:txBody>
      </p:sp>
      <p:sp>
        <p:nvSpPr>
          <p:cNvPr id="3" name="Rectangle 1">
            <a:extLst>
              <a:ext uri="{FF2B5EF4-FFF2-40B4-BE49-F238E27FC236}">
                <a16:creationId xmlns:a16="http://schemas.microsoft.com/office/drawing/2014/main" id="{8933BF21-2D64-4343-9120-25DA4C3708D7}"/>
              </a:ext>
            </a:extLst>
          </p:cNvPr>
          <p:cNvSpPr>
            <a:spLocks noChangeArrowheads="1"/>
          </p:cNvSpPr>
          <p:nvPr/>
        </p:nvSpPr>
        <p:spPr bwMode="auto">
          <a:xfrm>
            <a:off x="353565" y="1777901"/>
            <a:ext cx="9916357" cy="29795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0" tIns="0" rIns="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pple-system"/>
              </a:rPr>
              <a:t>In Angular, the Parent Component can communicate with the child component by setting its Property. To do that the Child component must expose its properties to the parent component. The Child Component does this by using the </a:t>
            </a:r>
            <a:r>
              <a:rPr kumimoji="0" lang="en-US" altLang="en-US" sz="1600" b="1" i="0" u="none" strike="noStrike" cap="none" normalizeH="0" baseline="0" dirty="0">
                <a:ln>
                  <a:noFill/>
                </a:ln>
                <a:solidFill>
                  <a:srgbClr val="000000"/>
                </a:solidFill>
                <a:effectLst/>
                <a:latin typeface="-apple-system"/>
                <a:hlinkClick r:id="rId4"/>
              </a:rPr>
              <a:t>@Input</a:t>
            </a:r>
            <a:r>
              <a:rPr kumimoji="0" lang="en-US" altLang="en-US" sz="1600" b="1" i="0" u="none" strike="noStrike" cap="none" normalizeH="0" baseline="0" dirty="0">
                <a:ln>
                  <a:noFill/>
                </a:ln>
                <a:solidFill>
                  <a:srgbClr val="000000"/>
                </a:solidFill>
                <a:effectLst/>
                <a:latin typeface="-apple-system"/>
              </a:rPr>
              <a:t> decorator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000"/>
                </a:solidFill>
                <a:effectLst/>
                <a:latin typeface="-apple-system"/>
              </a:rPr>
              <a:t>In the Child Component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rgbClr val="000000"/>
                </a:solidFill>
                <a:effectLst/>
                <a:latin typeface="-apple-system"/>
              </a:rPr>
              <a:t>Import the </a:t>
            </a:r>
            <a:r>
              <a:rPr kumimoji="0" lang="en-US" altLang="en-US" sz="1600" b="0" i="0" u="none" strike="noStrike" cap="none" normalizeH="0" baseline="0" dirty="0">
                <a:ln>
                  <a:noFill/>
                </a:ln>
                <a:solidFill>
                  <a:srgbClr val="000000"/>
                </a:solidFill>
                <a:effectLst/>
                <a:latin typeface="-apple-system"/>
                <a:hlinkClick r:id="rId4"/>
              </a:rPr>
              <a:t>@Input</a:t>
            </a:r>
            <a:r>
              <a:rPr kumimoji="0" lang="en-US" altLang="en-US" sz="1600" b="0" i="0" u="none" strike="noStrike" cap="none" normalizeH="0" baseline="0" dirty="0">
                <a:ln>
                  <a:noFill/>
                </a:ln>
                <a:solidFill>
                  <a:srgbClr val="000000"/>
                </a:solidFill>
                <a:effectLst/>
                <a:latin typeface="-apple-system"/>
              </a:rPr>
              <a:t> module from @angular/Core Library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solidFill>
                  <a:srgbClr val="000000"/>
                </a:solidFill>
                <a:effectLst/>
                <a:latin typeface="-apple-system"/>
              </a:rPr>
              <a:t>Mark those property, which you need data from the parent as input property using </a:t>
            </a:r>
            <a:r>
              <a:rPr kumimoji="0" lang="en-US" altLang="en-US" sz="1600" b="0" i="0" u="none" strike="noStrike" cap="none" normalizeH="0" baseline="0" dirty="0">
                <a:ln>
                  <a:noFill/>
                </a:ln>
                <a:solidFill>
                  <a:srgbClr val="000000"/>
                </a:solidFill>
                <a:effectLst/>
                <a:latin typeface="-apple-system"/>
                <a:hlinkClick r:id="rId4"/>
              </a:rPr>
              <a:t>@Input</a:t>
            </a:r>
            <a:r>
              <a:rPr kumimoji="0" lang="en-US" altLang="en-US" sz="1600" b="0" i="0" u="none" strike="noStrike" cap="none" normalizeH="0" baseline="0" dirty="0">
                <a:ln>
                  <a:noFill/>
                </a:ln>
                <a:solidFill>
                  <a:srgbClr val="000000"/>
                </a:solidFill>
                <a:effectLst/>
                <a:latin typeface="-apple-system"/>
              </a:rPr>
              <a:t> decorator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000"/>
                </a:solidFill>
                <a:effectLst/>
                <a:latin typeface="-apple-system"/>
              </a:rPr>
              <a:t>In the Parent Component</a:t>
            </a:r>
            <a:endParaRPr kumimoji="0" lang="en-US" altLang="en-US" sz="16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rgbClr val="000000"/>
                </a:solidFill>
                <a:effectLst/>
                <a:latin typeface="-apple-system"/>
              </a:rPr>
              <a:t>Bind the Child component property in the Parent Component when instantiating the Child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076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fontAlgn="base"/>
            <a:r>
              <a:rPr lang="en-US" b="1" i="0" dirty="0">
                <a:effectLst/>
                <a:latin typeface="-apple-system"/>
              </a:rPr>
              <a:t>@Input Decorator</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726724" y="1253331"/>
            <a:ext cx="11039452" cy="2688354"/>
          </a:xfrm>
        </p:spPr>
        <p:txBody>
          <a:bodyPr>
            <a:normAutofit lnSpcReduction="10000"/>
          </a:bodyPr>
          <a:lstStyle/>
          <a:p>
            <a:pPr algn="l" fontAlgn="base"/>
            <a:r>
              <a:rPr lang="en-US" b="0" i="0" dirty="0">
                <a:solidFill>
                  <a:srgbClr val="000000"/>
                </a:solidFill>
                <a:effectLst/>
                <a:latin typeface="-apple-system"/>
              </a:rPr>
              <a:t>The @Input Decorator is used to configure the input properties of the component. This decorator as also supports change tracking.</a:t>
            </a:r>
          </a:p>
          <a:p>
            <a:pPr algn="l" fontAlgn="base"/>
            <a:r>
              <a:rPr lang="en-US" b="0" i="0" dirty="0">
                <a:solidFill>
                  <a:srgbClr val="000000"/>
                </a:solidFill>
                <a:effectLst/>
                <a:latin typeface="-apple-system"/>
              </a:rPr>
              <a:t>When you mark a property as input property, then the Angular injects values into the component property using </a:t>
            </a:r>
            <a:r>
              <a:rPr lang="en-US" b="0" i="0" u="none" strike="noStrike" dirty="0">
                <a:solidFill>
                  <a:srgbClr val="000000"/>
                </a:solidFill>
                <a:effectLst/>
                <a:latin typeface="-apple-system"/>
                <a:hlinkClick r:id="rId2"/>
              </a:rPr>
              <a:t>Property Binding</a:t>
            </a:r>
            <a:r>
              <a:rPr lang="en-US" b="0" i="0" dirty="0">
                <a:solidFill>
                  <a:srgbClr val="000000"/>
                </a:solidFill>
                <a:effectLst/>
                <a:latin typeface="-apple-system"/>
              </a:rPr>
              <a:t>. The Property Binding uses the [] brackets. The Binding Target (Property of the child component) is placed inside the square brackets. The Binding source is enclosed in quotes. </a:t>
            </a:r>
            <a:r>
              <a:rPr lang="en-US" b="0" i="0" u="none" strike="noStrike" dirty="0">
                <a:solidFill>
                  <a:srgbClr val="000000"/>
                </a:solidFill>
                <a:effectLst/>
                <a:latin typeface="-apple-system"/>
                <a:hlinkClick r:id="rId2"/>
              </a:rPr>
              <a:t>Property binding</a:t>
            </a:r>
            <a:r>
              <a:rPr lang="en-US" b="0" i="0" dirty="0">
                <a:solidFill>
                  <a:srgbClr val="000000"/>
                </a:solidFill>
                <a:effectLst/>
                <a:latin typeface="-apple-system"/>
              </a:rPr>
              <a:t> is one way from Component to the Target in the template</a:t>
            </a:r>
          </a:p>
          <a:p>
            <a:pPr fontAlgn="base"/>
            <a:r>
              <a:rPr lang="en-US" b="0" i="0" dirty="0">
                <a:solidFill>
                  <a:srgbClr val="000000"/>
                </a:solidFill>
                <a:effectLst/>
                <a:latin typeface="-apple-system"/>
              </a:rPr>
              <a:t>Example:</a:t>
            </a:r>
          </a:p>
          <a:p>
            <a:endParaRPr lang="en-IN" dirty="0"/>
          </a:p>
        </p:txBody>
      </p:sp>
      <p:sp>
        <p:nvSpPr>
          <p:cNvPr id="5" name="TextBox 4">
            <a:extLst>
              <a:ext uri="{FF2B5EF4-FFF2-40B4-BE49-F238E27FC236}">
                <a16:creationId xmlns:a16="http://schemas.microsoft.com/office/drawing/2014/main" id="{797BA077-F9DF-4F4F-BAB7-56840F68863F}"/>
              </a:ext>
            </a:extLst>
          </p:cNvPr>
          <p:cNvSpPr txBox="1"/>
          <p:nvPr/>
        </p:nvSpPr>
        <p:spPr>
          <a:xfrm>
            <a:off x="881108" y="3941685"/>
            <a:ext cx="7455023" cy="369332"/>
          </a:xfrm>
          <a:prstGeom prst="rect">
            <a:avLst/>
          </a:prstGeom>
          <a:noFill/>
        </p:spPr>
        <p:txBody>
          <a:bodyPr wrap="square">
            <a:spAutoFit/>
          </a:bodyPr>
          <a:lstStyle/>
          <a:p>
            <a:r>
              <a:rPr lang="en-IN" b="0" i="0" dirty="0">
                <a:solidFill>
                  <a:srgbClr val="006FE0"/>
                </a:solidFill>
                <a:effectLst/>
                <a:latin typeface="Verdana" panose="020B0604030504040204" pitchFamily="34" charset="0"/>
              </a:rPr>
              <a:t>&lt;</a:t>
            </a:r>
            <a:r>
              <a:rPr lang="en-IN" b="0" i="0" dirty="0">
                <a:solidFill>
                  <a:srgbClr val="000000"/>
                </a:solidFill>
                <a:effectLst/>
                <a:latin typeface="Verdana" panose="020B0604030504040204" pitchFamily="34" charset="0"/>
              </a:rPr>
              <a:t>child-component</a:t>
            </a:r>
            <a:r>
              <a:rPr lang="en-IN" b="0" i="0" dirty="0">
                <a:solidFill>
                  <a:srgbClr val="006FE0"/>
                </a:solidFill>
                <a:effectLst/>
                <a:latin typeface="Verdana" panose="020B0604030504040204" pitchFamily="34" charset="0"/>
              </a:rPr>
              <a:t> </a:t>
            </a:r>
            <a:r>
              <a:rPr lang="en-IN" b="0" i="0" dirty="0">
                <a:solidFill>
                  <a:srgbClr val="333333"/>
                </a:solidFill>
                <a:effectLst/>
                <a:latin typeface="Verdana" panose="020B0604030504040204" pitchFamily="34" charset="0"/>
              </a:rPr>
              <a:t>[</a:t>
            </a:r>
            <a:r>
              <a:rPr lang="en-IN" b="0" i="0" dirty="0">
                <a:solidFill>
                  <a:srgbClr val="000000"/>
                </a:solidFill>
                <a:effectLst/>
                <a:latin typeface="Verdana" panose="020B0604030504040204" pitchFamily="34" charset="0"/>
              </a:rPr>
              <a:t>count</a:t>
            </a:r>
            <a:r>
              <a:rPr lang="en-IN" b="0" i="0" dirty="0">
                <a:solidFill>
                  <a:srgbClr val="333333"/>
                </a:solidFill>
                <a:effectLst/>
                <a:latin typeface="Verdana" panose="020B0604030504040204" pitchFamily="34" charset="0"/>
              </a:rPr>
              <a:t>]</a:t>
            </a:r>
            <a:r>
              <a:rPr lang="en-IN" b="0" i="0" dirty="0">
                <a:solidFill>
                  <a:srgbClr val="000000"/>
                </a:solidFill>
                <a:effectLst/>
                <a:latin typeface="Verdana" panose="020B0604030504040204" pitchFamily="34" charset="0"/>
              </a:rPr>
              <a:t>=Counter</a:t>
            </a:r>
            <a:r>
              <a:rPr lang="en-IN" b="0" i="0" dirty="0">
                <a:solidFill>
                  <a:srgbClr val="006FE0"/>
                </a:solidFill>
                <a:effectLst/>
                <a:latin typeface="Verdana" panose="020B0604030504040204" pitchFamily="34" charset="0"/>
              </a:rPr>
              <a:t>&gt;&lt;</a:t>
            </a:r>
            <a:r>
              <a:rPr lang="en-IN" b="0" i="0" dirty="0">
                <a:solidFill>
                  <a:srgbClr val="000000"/>
                </a:solidFill>
                <a:effectLst/>
                <a:latin typeface="Verdana" panose="020B0604030504040204" pitchFamily="34" charset="0"/>
              </a:rPr>
              <a:t>/child-component</a:t>
            </a:r>
            <a:r>
              <a:rPr lang="en-IN" b="0" i="0" dirty="0">
                <a:solidFill>
                  <a:srgbClr val="006FE0"/>
                </a:solidFill>
                <a:effectLst/>
                <a:latin typeface="Verdana" panose="020B0604030504040204" pitchFamily="34" charset="0"/>
              </a:rPr>
              <a:t>&gt;</a:t>
            </a:r>
            <a:endParaRPr lang="en-IN" dirty="0"/>
          </a:p>
        </p:txBody>
      </p:sp>
      <p:sp>
        <p:nvSpPr>
          <p:cNvPr id="7" name="TextBox 6">
            <a:extLst>
              <a:ext uri="{FF2B5EF4-FFF2-40B4-BE49-F238E27FC236}">
                <a16:creationId xmlns:a16="http://schemas.microsoft.com/office/drawing/2014/main" id="{DCF824B1-A417-45E4-887E-6BAFA532C0ED}"/>
              </a:ext>
            </a:extLst>
          </p:cNvPr>
          <p:cNvSpPr txBox="1"/>
          <p:nvPr/>
        </p:nvSpPr>
        <p:spPr>
          <a:xfrm>
            <a:off x="881107" y="4654520"/>
            <a:ext cx="6877975" cy="1200329"/>
          </a:xfrm>
          <a:prstGeom prst="rect">
            <a:avLst/>
          </a:prstGeom>
          <a:noFill/>
        </p:spPr>
        <p:txBody>
          <a:bodyPr wrap="square">
            <a:spAutoFit/>
          </a:bodyPr>
          <a:lstStyle/>
          <a:p>
            <a:pPr algn="l" fontAlgn="base"/>
            <a:r>
              <a:rPr lang="en-US" b="0" i="0" dirty="0">
                <a:solidFill>
                  <a:srgbClr val="000000"/>
                </a:solidFill>
                <a:effectLst/>
                <a:latin typeface="-apple-system"/>
              </a:rPr>
              <a:t>Here, we are using count property, which is a property of the child Component inside the square bracket. We bind it to Counter property of the Parent Component.</a:t>
            </a:r>
          </a:p>
          <a:p>
            <a:pPr algn="l" fontAlgn="base"/>
            <a:r>
              <a:rPr lang="en-US" b="0" i="0" dirty="0">
                <a:solidFill>
                  <a:srgbClr val="000000"/>
                </a:solidFill>
                <a:effectLst/>
                <a:latin typeface="-apple-system"/>
              </a:rPr>
              <a:t>Remember square bracket represents the </a:t>
            </a:r>
            <a:r>
              <a:rPr lang="en-US" b="0" i="0" u="none" strike="noStrike" dirty="0">
                <a:solidFill>
                  <a:srgbClr val="000000"/>
                </a:solidFill>
                <a:effectLst/>
                <a:latin typeface="-apple-system"/>
                <a:hlinkClick r:id="rId2"/>
              </a:rPr>
              <a:t>Property Binding in Angular</a:t>
            </a:r>
            <a:r>
              <a:rPr lang="en-US" b="0" i="0" dirty="0">
                <a:solidFill>
                  <a:srgbClr val="000000"/>
                </a:solidFill>
                <a:effectLst/>
                <a:latin typeface="-apple-system"/>
              </a:rPr>
              <a:t>.</a:t>
            </a:r>
          </a:p>
        </p:txBody>
      </p:sp>
    </p:spTree>
    <p:extLst>
      <p:ext uri="{BB962C8B-B14F-4D97-AF65-F5344CB8AC3E}">
        <p14:creationId xmlns:p14="http://schemas.microsoft.com/office/powerpoint/2010/main" val="3570347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b="1" i="0" dirty="0">
                <a:effectLst/>
                <a:latin typeface="-apple-system"/>
              </a:rPr>
              <a:t>@Input Decorator</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576274" y="902310"/>
            <a:ext cx="11039452" cy="5053380"/>
          </a:xfrm>
        </p:spPr>
        <p:txBody>
          <a:bodyPr>
            <a:normAutofit lnSpcReduction="10000"/>
          </a:bodyPr>
          <a:lstStyle/>
          <a:p>
            <a:pPr algn="l" fontAlgn="base"/>
            <a:r>
              <a:rPr lang="en-US" b="1" i="0" dirty="0">
                <a:effectLst/>
                <a:latin typeface="-apple-system"/>
              </a:rPr>
              <a:t>Various ways to use @Input Decorator</a:t>
            </a:r>
          </a:p>
          <a:p>
            <a:pPr algn="l" fontAlgn="base"/>
            <a:r>
              <a:rPr lang="en-US" b="0" i="0" dirty="0">
                <a:solidFill>
                  <a:srgbClr val="000000"/>
                </a:solidFill>
                <a:effectLst/>
                <a:latin typeface="-apple-system"/>
              </a:rPr>
              <a:t>We used input @Input Decorator to mark the property in child component as input property. There are two ways you can do it Angular.</a:t>
            </a:r>
          </a:p>
          <a:p>
            <a:pPr algn="l" fontAlgn="base">
              <a:buFont typeface="+mj-lt"/>
              <a:buAutoNum type="arabicPeriod"/>
            </a:pPr>
            <a:r>
              <a:rPr lang="en-US" b="0" i="0" dirty="0">
                <a:solidFill>
                  <a:srgbClr val="000000"/>
                </a:solidFill>
                <a:effectLst/>
                <a:latin typeface="-apple-system"/>
              </a:rPr>
              <a:t>Using the @Input decorator to decorate the class property</a:t>
            </a:r>
          </a:p>
          <a:p>
            <a:pPr algn="l" fontAlgn="base">
              <a:buFont typeface="+mj-lt"/>
              <a:buAutoNum type="arabicPeriod"/>
            </a:pPr>
            <a:r>
              <a:rPr lang="en-US" b="0" i="0" dirty="0">
                <a:solidFill>
                  <a:srgbClr val="000000"/>
                </a:solidFill>
                <a:effectLst/>
                <a:latin typeface="-apple-system"/>
              </a:rPr>
              <a:t>Using the input array meta data of the component decorator</a:t>
            </a:r>
          </a:p>
          <a:p>
            <a:pPr marL="0" indent="0" fontAlgn="base">
              <a:buNone/>
            </a:pPr>
            <a:r>
              <a:rPr lang="en-US" dirty="0">
                <a:effectLst/>
              </a:rPr>
              <a:t>You can Alias the input property and use the aliased name the parent component as shown below</a:t>
            </a:r>
          </a:p>
          <a:p>
            <a:pPr marL="0" indent="0" algn="l" fontAlgn="base">
              <a:buNone/>
            </a:pPr>
            <a:r>
              <a:rPr lang="en-US" b="0" i="0" dirty="0">
                <a:solidFill>
                  <a:srgbClr val="008080"/>
                </a:solidFill>
                <a:effectLst/>
                <a:latin typeface="inherit"/>
              </a:rPr>
              <a:t>export</a:t>
            </a:r>
            <a:r>
              <a:rPr lang="en-US" b="0" i="0" dirty="0">
                <a:solidFill>
                  <a:srgbClr val="006FE0"/>
                </a:solidFill>
                <a:effectLst/>
                <a:latin typeface="inherit"/>
              </a:rPr>
              <a:t> </a:t>
            </a:r>
            <a:r>
              <a:rPr lang="en-US" b="1" i="0" dirty="0">
                <a:solidFill>
                  <a:srgbClr val="800080"/>
                </a:solidFill>
                <a:effectLst/>
                <a:latin typeface="inherit"/>
              </a:rPr>
              <a:t>class</a:t>
            </a:r>
            <a:r>
              <a:rPr lang="en-US" b="0" i="0" dirty="0">
                <a:solidFill>
                  <a:srgbClr val="006FE0"/>
                </a:solidFill>
                <a:effectLst/>
                <a:latin typeface="inherit"/>
              </a:rPr>
              <a:t> </a:t>
            </a:r>
            <a:r>
              <a:rPr lang="en-US" b="0" i="0" dirty="0" err="1">
                <a:solidFill>
                  <a:srgbClr val="008080"/>
                </a:solidFill>
                <a:effectLst/>
                <a:latin typeface="inherit"/>
              </a:rPr>
              <a:t>ChildComponent</a:t>
            </a:r>
            <a:r>
              <a:rPr lang="en-US" b="0" i="0" dirty="0">
                <a:solidFill>
                  <a:srgbClr val="006FE0"/>
                </a:solidFill>
                <a:effectLst/>
                <a:latin typeface="inherit"/>
              </a:rPr>
              <a:t> </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marL="0" indent="0" algn="l" fontAlgn="base">
              <a:buNone/>
            </a:pP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8080"/>
                </a:solidFill>
                <a:effectLst/>
                <a:latin typeface="inherit"/>
              </a:rPr>
              <a:t>Input</a:t>
            </a:r>
            <a:r>
              <a:rPr lang="en-US" b="0" i="0" dirty="0">
                <a:solidFill>
                  <a:srgbClr val="333333"/>
                </a:solidFill>
                <a:effectLst/>
                <a:latin typeface="inherit"/>
              </a:rPr>
              <a:t>(</a:t>
            </a:r>
            <a:r>
              <a:rPr lang="en-US" b="0" i="0" dirty="0">
                <a:solidFill>
                  <a:srgbClr val="DD1144"/>
                </a:solidFill>
                <a:effectLst/>
                <a:latin typeface="inherit"/>
              </a:rPr>
              <a:t>'MyCount'</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000000"/>
                </a:solidFill>
                <a:effectLst/>
                <a:latin typeface="inherit"/>
              </a:rPr>
              <a:t>count</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000000"/>
                </a:solidFill>
                <a:effectLst/>
                <a:latin typeface="inherit"/>
              </a:rPr>
              <a:t>number</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marL="0" indent="0" algn="l" fontAlgn="base">
              <a:buNone/>
            </a:pP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marL="0" indent="0" fontAlgn="base">
              <a:buNone/>
            </a:pPr>
            <a:r>
              <a:rPr lang="en-IN" b="0" i="0" dirty="0">
                <a:solidFill>
                  <a:srgbClr val="006FE0"/>
                </a:solidFill>
                <a:effectLst/>
                <a:latin typeface="Verdana" panose="020B0604030504040204" pitchFamily="34" charset="0"/>
              </a:rPr>
              <a:t>&lt;</a:t>
            </a:r>
            <a:r>
              <a:rPr lang="en-IN" b="0" i="0" dirty="0">
                <a:solidFill>
                  <a:srgbClr val="000000"/>
                </a:solidFill>
                <a:effectLst/>
                <a:latin typeface="Verdana" panose="020B0604030504040204" pitchFamily="34" charset="0"/>
              </a:rPr>
              <a:t>child-component</a:t>
            </a:r>
            <a:r>
              <a:rPr lang="en-IN" b="0" i="0" dirty="0">
                <a:solidFill>
                  <a:srgbClr val="006FE0"/>
                </a:solidFill>
                <a:effectLst/>
                <a:latin typeface="Verdana" panose="020B0604030504040204" pitchFamily="34" charset="0"/>
              </a:rPr>
              <a:t> </a:t>
            </a:r>
            <a:r>
              <a:rPr lang="en-IN" b="0" i="0" dirty="0">
                <a:solidFill>
                  <a:srgbClr val="333333"/>
                </a:solidFill>
                <a:effectLst/>
                <a:latin typeface="Verdana" panose="020B0604030504040204" pitchFamily="34" charset="0"/>
              </a:rPr>
              <a:t>[</a:t>
            </a:r>
            <a:r>
              <a:rPr lang="en-IN" b="0" i="0" dirty="0" err="1">
                <a:solidFill>
                  <a:srgbClr val="000000"/>
                </a:solidFill>
                <a:effectLst/>
                <a:latin typeface="Verdana" panose="020B0604030504040204" pitchFamily="34" charset="0"/>
              </a:rPr>
              <a:t>MyCount</a:t>
            </a:r>
            <a:r>
              <a:rPr lang="en-IN" b="0" i="0" dirty="0">
                <a:solidFill>
                  <a:srgbClr val="333333"/>
                </a:solidFill>
                <a:effectLst/>
                <a:latin typeface="Verdana" panose="020B0604030504040204" pitchFamily="34" charset="0"/>
              </a:rPr>
              <a:t>]</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ClickCounter</a:t>
            </a:r>
            <a:r>
              <a:rPr lang="en-IN" b="0" i="0" dirty="0">
                <a:solidFill>
                  <a:srgbClr val="006FE0"/>
                </a:solidFill>
                <a:effectLst/>
                <a:latin typeface="Verdana" panose="020B0604030504040204" pitchFamily="34" charset="0"/>
              </a:rPr>
              <a:t>&gt;&lt;</a:t>
            </a:r>
            <a:r>
              <a:rPr lang="en-IN" b="0" i="0" dirty="0">
                <a:solidFill>
                  <a:srgbClr val="000000"/>
                </a:solidFill>
                <a:effectLst/>
                <a:latin typeface="Verdana" panose="020B0604030504040204" pitchFamily="34" charset="0"/>
              </a:rPr>
              <a:t>/child-component</a:t>
            </a:r>
            <a:r>
              <a:rPr lang="en-IN" b="0" i="0" dirty="0">
                <a:solidFill>
                  <a:srgbClr val="006FE0"/>
                </a:solidFill>
                <a:effectLst/>
                <a:latin typeface="Verdana" panose="020B0604030504040204" pitchFamily="34" charset="0"/>
              </a:rPr>
              <a:t>&gt;</a:t>
            </a:r>
            <a:endParaRPr lang="en-US" dirty="0">
              <a:effectLst/>
            </a:endParaRPr>
          </a:p>
          <a:p>
            <a:pPr marL="0" indent="0">
              <a:buNone/>
            </a:pPr>
            <a:br>
              <a:rPr lang="en-US" b="0" dirty="0">
                <a:effectLst/>
                <a:latin typeface="Monaco"/>
              </a:rPr>
            </a:br>
            <a:endParaRPr lang="en-US" b="0" i="0" dirty="0">
              <a:solidFill>
                <a:srgbClr val="000000"/>
              </a:solidFill>
              <a:effectLst/>
              <a:latin typeface="-apple-system"/>
            </a:endParaRPr>
          </a:p>
          <a:p>
            <a:endParaRPr lang="en-IN" dirty="0"/>
          </a:p>
        </p:txBody>
      </p:sp>
    </p:spTree>
    <p:extLst>
      <p:ext uri="{BB962C8B-B14F-4D97-AF65-F5344CB8AC3E}">
        <p14:creationId xmlns:p14="http://schemas.microsoft.com/office/powerpoint/2010/main" val="2967395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b="1" i="0" dirty="0">
                <a:effectLst/>
                <a:latin typeface="-apple-system"/>
              </a:rPr>
              <a:t>@Input Decorator</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576274" y="902310"/>
            <a:ext cx="10441928" cy="3913530"/>
          </a:xfrm>
        </p:spPr>
        <p:txBody>
          <a:bodyPr>
            <a:normAutofit/>
          </a:bodyPr>
          <a:lstStyle/>
          <a:p>
            <a:r>
              <a:rPr lang="en-IN" b="1" i="0" dirty="0">
                <a:effectLst/>
                <a:latin typeface="-apple-system"/>
              </a:rPr>
              <a:t>Detecting the Input changes</a:t>
            </a:r>
          </a:p>
          <a:p>
            <a:pPr algn="l" fontAlgn="base"/>
            <a:r>
              <a:rPr lang="en-US" b="0" i="0" dirty="0">
                <a:solidFill>
                  <a:srgbClr val="000000"/>
                </a:solidFill>
                <a:effectLst/>
                <a:latin typeface="-apple-system"/>
              </a:rPr>
              <a:t>We looked at how to pass the data from parent to the child using @Input decorator and property binding.</a:t>
            </a:r>
          </a:p>
          <a:p>
            <a:pPr algn="l" fontAlgn="base"/>
            <a:r>
              <a:rPr lang="en-US" b="0" i="0" dirty="0">
                <a:solidFill>
                  <a:srgbClr val="000000"/>
                </a:solidFill>
                <a:effectLst/>
                <a:latin typeface="-apple-system"/>
              </a:rPr>
              <a:t>Passing the data to child component is not sufficient, the child Component needs to know when the input changes so that it can act upon it.</a:t>
            </a:r>
          </a:p>
          <a:p>
            <a:endParaRPr lang="en-IN" b="1" i="0" dirty="0">
              <a:effectLst/>
              <a:latin typeface="-apple-system"/>
            </a:endParaRPr>
          </a:p>
          <a:p>
            <a:endParaRPr lang="en-IN" b="1" dirty="0">
              <a:latin typeface="-apple-system"/>
            </a:endParaRPr>
          </a:p>
          <a:p>
            <a:r>
              <a:rPr lang="en-IN" b="1" i="0" dirty="0">
                <a:effectLst/>
                <a:latin typeface="-apple-system"/>
              </a:rPr>
              <a:t>Using Input Setter will see here :</a:t>
            </a:r>
          </a:p>
          <a:p>
            <a:endParaRPr lang="en-IN" dirty="0"/>
          </a:p>
        </p:txBody>
      </p:sp>
      <p:sp>
        <p:nvSpPr>
          <p:cNvPr id="3" name="Rectangle 1">
            <a:extLst>
              <a:ext uri="{FF2B5EF4-FFF2-40B4-BE49-F238E27FC236}">
                <a16:creationId xmlns:a16="http://schemas.microsoft.com/office/drawing/2014/main" id="{E59524B0-5EE1-4CBA-B031-D60A84E01A3E}"/>
              </a:ext>
            </a:extLst>
          </p:cNvPr>
          <p:cNvSpPr>
            <a:spLocks noChangeArrowheads="1"/>
          </p:cNvSpPr>
          <p:nvPr/>
        </p:nvSpPr>
        <p:spPr bwMode="auto">
          <a:xfrm>
            <a:off x="852255" y="2990418"/>
            <a:ext cx="6042735" cy="877163"/>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pple-system"/>
              </a:rPr>
              <a:t>There are two ways of detecting when input changes in the child component in Angular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300" b="0" i="0" u="none" strike="noStrike" cap="none" normalizeH="0" baseline="0" dirty="0">
                <a:ln>
                  <a:noFill/>
                </a:ln>
                <a:solidFill>
                  <a:srgbClr val="000000"/>
                </a:solidFill>
                <a:effectLst/>
                <a:latin typeface="-apple-system"/>
                <a:hlinkClick r:id="rId2" action="ppaction://hlinkpres?slideindex=1&amp;slidetitle="/>
              </a:rPr>
              <a:t>Using </a:t>
            </a:r>
            <a:r>
              <a:rPr kumimoji="0" lang="en-US" altLang="en-US" sz="1100" b="0" i="0" u="sng" strike="noStrike" cap="none" normalizeH="0" baseline="0" dirty="0" err="1">
                <a:ln>
                  <a:noFill/>
                </a:ln>
                <a:solidFill>
                  <a:srgbClr val="000000"/>
                </a:solidFill>
                <a:effectLst/>
                <a:latin typeface="-apple-system"/>
                <a:hlinkClick r:id="rId2" action="ppaction://hlinkpres?slideindex=1&amp;slidetitle="/>
              </a:rPr>
              <a:t>OnChanges</a:t>
            </a:r>
            <a:r>
              <a:rPr kumimoji="0" lang="en-US" altLang="en-US" sz="1300" b="0" i="0" u="none" strike="noStrike" cap="none" normalizeH="0" baseline="0" dirty="0">
                <a:ln>
                  <a:noFill/>
                </a:ln>
                <a:solidFill>
                  <a:srgbClr val="000000"/>
                </a:solidFill>
                <a:effectLst/>
                <a:latin typeface="-apple-system"/>
                <a:hlinkClick r:id="rId2" action="ppaction://hlinkpres?slideindex=1&amp;slidetitle="/>
              </a:rPr>
              <a:t> </a:t>
            </a:r>
            <a:r>
              <a:rPr kumimoji="0" lang="en-US" altLang="en-US" sz="1300" b="0" i="0" u="none" strike="noStrike" cap="none" normalizeH="0" baseline="0" dirty="0" err="1">
                <a:ln>
                  <a:noFill/>
                </a:ln>
                <a:solidFill>
                  <a:srgbClr val="000000"/>
                </a:solidFill>
                <a:effectLst/>
                <a:latin typeface="-apple-system"/>
                <a:hlinkClick r:id="rId2" action="ppaction://hlinkpres?slideindex=1&amp;slidetitle="/>
              </a:rPr>
              <a:t>LifeCycle</a:t>
            </a:r>
            <a:r>
              <a:rPr kumimoji="0" lang="en-US" altLang="en-US" sz="1300" b="0" i="0" u="none" strike="noStrike" cap="none" normalizeH="0" baseline="0" dirty="0">
                <a:ln>
                  <a:noFill/>
                </a:ln>
                <a:solidFill>
                  <a:srgbClr val="000000"/>
                </a:solidFill>
                <a:effectLst/>
                <a:latin typeface="-apple-system"/>
                <a:hlinkClick r:id="rId2" action="ppaction://hlinkpres?slideindex=1&amp;slidetitle="/>
              </a:rPr>
              <a:t> Hook</a:t>
            </a:r>
            <a:r>
              <a:rPr kumimoji="0" lang="en-US" altLang="en-US" sz="1300" b="0" i="0" u="none" strike="noStrike" cap="none" normalizeH="0" baseline="0" dirty="0">
                <a:ln>
                  <a:noFill/>
                </a:ln>
                <a:solidFill>
                  <a:srgbClr val="000000"/>
                </a:solidFill>
                <a:effectLst/>
                <a:latin typeface="-apple-system"/>
              </a:rPr>
              <a:t>  see when we learn Life cycle hooks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300" b="0" i="0" u="none" strike="noStrike" cap="none" normalizeH="0" baseline="0" dirty="0">
                <a:ln>
                  <a:noFill/>
                </a:ln>
                <a:solidFill>
                  <a:srgbClr val="000000"/>
                </a:solidFill>
                <a:effectLst/>
                <a:latin typeface="-apple-system"/>
              </a:rPr>
              <a:t>Using Input Setter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5181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b="1" i="0" dirty="0">
                <a:effectLst/>
                <a:latin typeface="-apple-system"/>
              </a:rPr>
              <a:t>@Input Decorator</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576274" y="902310"/>
            <a:ext cx="10441928" cy="2275230"/>
          </a:xfrm>
        </p:spPr>
        <p:txBody>
          <a:bodyPr>
            <a:normAutofit/>
          </a:bodyPr>
          <a:lstStyle/>
          <a:p>
            <a:pPr algn="l" fontAlgn="base"/>
            <a:r>
              <a:rPr lang="en-US" b="1" i="0" dirty="0">
                <a:effectLst/>
                <a:latin typeface="-apple-system"/>
              </a:rPr>
              <a:t>Using Input Setter</a:t>
            </a:r>
          </a:p>
          <a:p>
            <a:pPr algn="l" fontAlgn="base"/>
            <a:r>
              <a:rPr lang="en-US" b="0" i="0" dirty="0">
                <a:solidFill>
                  <a:srgbClr val="000000"/>
                </a:solidFill>
                <a:effectLst/>
                <a:latin typeface="-apple-system"/>
              </a:rPr>
              <a:t>We can use the property getter and setter to detect the changes made to the input property as shown below</a:t>
            </a:r>
          </a:p>
          <a:p>
            <a:pPr algn="l" fontAlgn="base"/>
            <a:r>
              <a:rPr lang="en-US" b="0" i="0" dirty="0">
                <a:solidFill>
                  <a:srgbClr val="000000"/>
                </a:solidFill>
                <a:effectLst/>
                <a:latin typeface="-apple-system"/>
              </a:rPr>
              <a:t>In the Child Component create a private property called _count</a:t>
            </a:r>
          </a:p>
          <a:p>
            <a:r>
              <a:rPr lang="en-IN" b="0" i="0" dirty="0">
                <a:solidFill>
                  <a:srgbClr val="800080"/>
                </a:solidFill>
                <a:effectLst/>
                <a:latin typeface="Verdana" panose="020B0604030504040204" pitchFamily="34" charset="0"/>
              </a:rPr>
              <a:t>private</a:t>
            </a:r>
            <a:r>
              <a:rPr lang="en-IN" b="0" i="0" dirty="0">
                <a:solidFill>
                  <a:srgbClr val="006FE0"/>
                </a:solidFill>
                <a:effectLst/>
                <a:latin typeface="Verdana" panose="020B0604030504040204" pitchFamily="34" charset="0"/>
              </a:rPr>
              <a:t> </a:t>
            </a:r>
            <a:r>
              <a:rPr lang="en-IN" b="0" i="0" dirty="0">
                <a:solidFill>
                  <a:srgbClr val="000000"/>
                </a:solidFill>
                <a:effectLst/>
                <a:latin typeface="Verdana" panose="020B0604030504040204" pitchFamily="34" charset="0"/>
              </a:rPr>
              <a:t>_count</a:t>
            </a:r>
            <a:r>
              <a:rPr lang="en-IN" b="0" i="0" dirty="0">
                <a:solidFill>
                  <a:srgbClr val="006FE0"/>
                </a:solidFill>
                <a:effectLst/>
                <a:latin typeface="Verdana" panose="020B0604030504040204" pitchFamily="34" charset="0"/>
              </a:rPr>
              <a:t> </a:t>
            </a:r>
            <a:r>
              <a:rPr lang="en-IN" b="0" i="0" dirty="0">
                <a:solidFill>
                  <a:srgbClr val="000000"/>
                </a:solidFill>
                <a:effectLst/>
                <a:latin typeface="Verdana" panose="020B0604030504040204" pitchFamily="34" charset="0"/>
              </a:rPr>
              <a:t>=</a:t>
            </a:r>
            <a:r>
              <a:rPr lang="en-IN" b="0" i="0" dirty="0">
                <a:solidFill>
                  <a:srgbClr val="006FE0"/>
                </a:solidFill>
                <a:effectLst/>
                <a:latin typeface="Verdana" panose="020B0604030504040204" pitchFamily="34" charset="0"/>
              </a:rPr>
              <a:t> </a:t>
            </a:r>
            <a:r>
              <a:rPr lang="en-IN" b="0" i="0" dirty="0">
                <a:solidFill>
                  <a:srgbClr val="009999"/>
                </a:solidFill>
                <a:effectLst/>
                <a:latin typeface="Verdana" panose="020B0604030504040204" pitchFamily="34" charset="0"/>
              </a:rPr>
              <a:t>0</a:t>
            </a:r>
            <a:r>
              <a:rPr lang="en-IN" b="0" i="0" dirty="0">
                <a:solidFill>
                  <a:srgbClr val="333333"/>
                </a:solidFill>
                <a:effectLst/>
                <a:latin typeface="Verdana" panose="020B0604030504040204" pitchFamily="34" charset="0"/>
              </a:rPr>
              <a:t>;</a:t>
            </a:r>
          </a:p>
          <a:p>
            <a:endParaRPr lang="en-IN" dirty="0"/>
          </a:p>
        </p:txBody>
      </p:sp>
      <p:sp>
        <p:nvSpPr>
          <p:cNvPr id="3" name="Rectangle 1">
            <a:extLst>
              <a:ext uri="{FF2B5EF4-FFF2-40B4-BE49-F238E27FC236}">
                <a16:creationId xmlns:a16="http://schemas.microsoft.com/office/drawing/2014/main" id="{0E973062-C933-45B1-BEA4-76FAEB908AA1}"/>
              </a:ext>
            </a:extLst>
          </p:cNvPr>
          <p:cNvSpPr>
            <a:spLocks noChangeArrowheads="1"/>
          </p:cNvSpPr>
          <p:nvPr/>
        </p:nvSpPr>
        <p:spPr bwMode="auto">
          <a:xfrm>
            <a:off x="952500" y="3177540"/>
            <a:ext cx="4488180" cy="617220"/>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pple-system"/>
              </a:rPr>
              <a:t>Create getter &amp; setter on property count and attach </a:t>
            </a:r>
            <a:r>
              <a:rPr kumimoji="0" lang="en-US" altLang="en-US" sz="1100" b="0" i="0" u="none" strike="noStrike" cap="none" normalizeH="0" baseline="0" dirty="0">
                <a:ln>
                  <a:noFill/>
                </a:ln>
                <a:solidFill>
                  <a:srgbClr val="000000"/>
                </a:solidFill>
                <a:effectLst/>
                <a:latin typeface="-apple-system"/>
              </a:rPr>
              <a:t>@Input</a:t>
            </a:r>
            <a:r>
              <a:rPr kumimoji="0" lang="en-US" altLang="en-US" sz="1300" b="0" i="0" u="none" strike="noStrike" cap="none" normalizeH="0" baseline="0" dirty="0">
                <a:ln>
                  <a:noFill/>
                </a:ln>
                <a:solidFill>
                  <a:srgbClr val="000000"/>
                </a:solidFill>
                <a:effectLst/>
                <a:latin typeface="-apple-system"/>
              </a:rPr>
              <a:t> Decorator. We intercept the input changes from the setter function and log them to console</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7DEFFF9E-D3DF-4D85-9E31-0A199FE4ADED}"/>
              </a:ext>
            </a:extLst>
          </p:cNvPr>
          <p:cNvSpPr txBox="1"/>
          <p:nvPr/>
        </p:nvSpPr>
        <p:spPr>
          <a:xfrm>
            <a:off x="3924300" y="3794760"/>
            <a:ext cx="6096000" cy="2308324"/>
          </a:xfrm>
          <a:prstGeom prst="rect">
            <a:avLst/>
          </a:prstGeom>
          <a:noFill/>
        </p:spPr>
        <p:txBody>
          <a:bodyPr wrap="square">
            <a:spAutoFit/>
          </a:bodyPr>
          <a:lstStyle/>
          <a:p>
            <a:pPr algn="l" fontAlgn="base"/>
            <a:r>
              <a:rPr lang="en-US" b="0" i="0" dirty="0">
                <a:solidFill>
                  <a:srgbClr val="333333"/>
                </a:solidFill>
                <a:effectLst/>
                <a:latin typeface="inherit"/>
              </a:rPr>
              <a:t>@</a:t>
            </a:r>
            <a:r>
              <a:rPr lang="en-US" b="0" i="0" dirty="0">
                <a:solidFill>
                  <a:srgbClr val="008080"/>
                </a:solidFill>
                <a:effectLst/>
                <a:latin typeface="inherit"/>
              </a:rPr>
              <a:t>Input</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1" i="0" dirty="0">
                <a:solidFill>
                  <a:srgbClr val="000000"/>
                </a:solidFill>
                <a:effectLst/>
                <a:latin typeface="inherit"/>
              </a:rPr>
              <a:t>set</a:t>
            </a:r>
            <a:r>
              <a:rPr lang="en-US" b="0" i="0" dirty="0">
                <a:solidFill>
                  <a:srgbClr val="006FE0"/>
                </a:solidFill>
                <a:effectLst/>
                <a:latin typeface="inherit"/>
              </a:rPr>
              <a:t> </a:t>
            </a:r>
            <a:r>
              <a:rPr lang="en-US" b="0" i="0" dirty="0">
                <a:solidFill>
                  <a:srgbClr val="008080"/>
                </a:solidFill>
                <a:effectLst/>
                <a:latin typeface="inherit"/>
              </a:rPr>
              <a:t>count</a:t>
            </a:r>
            <a:r>
              <a:rPr lang="en-US" b="0" i="0" dirty="0">
                <a:solidFill>
                  <a:srgbClr val="333333"/>
                </a:solidFill>
                <a:effectLst/>
                <a:latin typeface="inherit"/>
              </a:rPr>
              <a:t>(</a:t>
            </a:r>
            <a:r>
              <a:rPr lang="en-US" b="0" i="0" dirty="0">
                <a:solidFill>
                  <a:srgbClr val="000000"/>
                </a:solidFill>
                <a:effectLst/>
                <a:latin typeface="inherit"/>
              </a:rPr>
              <a:t>count</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000000"/>
                </a:solidFill>
                <a:effectLst/>
                <a:latin typeface="inherit"/>
              </a:rPr>
              <a:t>number</a:t>
            </a:r>
            <a:r>
              <a:rPr lang="en-US" b="0" i="0" dirty="0">
                <a:solidFill>
                  <a:srgbClr val="333333"/>
                </a:solidFill>
                <a:effectLst/>
                <a:latin typeface="inherit"/>
              </a:rPr>
              <a:t>)</a:t>
            </a:r>
            <a:r>
              <a:rPr lang="en-US" b="0" i="0" dirty="0">
                <a:solidFill>
                  <a:srgbClr val="006FE0"/>
                </a:solidFill>
                <a:effectLst/>
                <a:latin typeface="inherit"/>
              </a:rPr>
              <a:t> </a:t>
            </a:r>
          </a:p>
          <a:p>
            <a:pPr algn="l" fontAlgn="base"/>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a:t>
            </a:r>
            <a:r>
              <a:rPr lang="en-US" b="1" i="0" dirty="0" err="1">
                <a:solidFill>
                  <a:srgbClr val="000000"/>
                </a:solidFill>
                <a:effectLst/>
                <a:latin typeface="inherit"/>
              </a:rPr>
              <a:t>this</a:t>
            </a:r>
            <a:r>
              <a:rPr lang="en-US" b="0" i="0" dirty="0" err="1">
                <a:solidFill>
                  <a:srgbClr val="333333"/>
                </a:solidFill>
                <a:effectLst/>
                <a:latin typeface="inherit"/>
              </a:rPr>
              <a:t>.</a:t>
            </a:r>
            <a:r>
              <a:rPr lang="en-US" b="0" i="0" dirty="0" err="1">
                <a:solidFill>
                  <a:srgbClr val="000000"/>
                </a:solidFill>
                <a:effectLst/>
                <a:latin typeface="inherit"/>
              </a:rPr>
              <a:t>_count</a:t>
            </a:r>
            <a:r>
              <a:rPr lang="en-US" b="0" i="0" dirty="0">
                <a:solidFill>
                  <a:srgbClr val="006FE0"/>
                </a:solidFill>
                <a:effectLst/>
                <a:latin typeface="inherit"/>
              </a:rPr>
              <a:t> </a:t>
            </a:r>
            <a:r>
              <a:rPr lang="en-US" b="0" i="0" dirty="0">
                <a:solidFill>
                  <a:srgbClr val="000000"/>
                </a:solidFill>
                <a:effectLst/>
                <a:latin typeface="Verdana" panose="020B0604030504040204" pitchFamily="34" charset="0"/>
              </a:rPr>
              <a:t>=</a:t>
            </a:r>
            <a:r>
              <a:rPr lang="en-US" b="0" i="0" dirty="0">
                <a:solidFill>
                  <a:srgbClr val="006FE0"/>
                </a:solidFill>
                <a:effectLst/>
                <a:latin typeface="inherit"/>
              </a:rPr>
              <a:t> </a:t>
            </a:r>
            <a:r>
              <a:rPr lang="en-US" b="0" i="0" dirty="0">
                <a:solidFill>
                  <a:srgbClr val="000000"/>
                </a:solidFill>
                <a:effectLst/>
                <a:latin typeface="inherit"/>
              </a:rPr>
              <a:t>count</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a:t>
            </a:r>
            <a:r>
              <a:rPr lang="en-US" b="0" i="0" dirty="0">
                <a:solidFill>
                  <a:srgbClr val="000000"/>
                </a:solidFill>
                <a:effectLst/>
                <a:latin typeface="inherit"/>
              </a:rPr>
              <a:t>console</a:t>
            </a:r>
            <a:r>
              <a:rPr lang="en-US" b="0" i="0" dirty="0">
                <a:solidFill>
                  <a:srgbClr val="333333"/>
                </a:solidFill>
                <a:effectLst/>
                <a:latin typeface="inherit"/>
              </a:rPr>
              <a:t>.</a:t>
            </a:r>
            <a:r>
              <a:rPr lang="en-US" b="0" i="0" dirty="0">
                <a:solidFill>
                  <a:srgbClr val="008080"/>
                </a:solidFill>
                <a:effectLst/>
                <a:latin typeface="inherit"/>
              </a:rPr>
              <a:t>log</a:t>
            </a:r>
            <a:r>
              <a:rPr lang="en-US" b="0" i="0" dirty="0">
                <a:solidFill>
                  <a:srgbClr val="333333"/>
                </a:solidFill>
                <a:effectLst/>
                <a:latin typeface="inherit"/>
              </a:rPr>
              <a:t>(</a:t>
            </a:r>
            <a:r>
              <a:rPr lang="en-US" b="0" i="0" dirty="0">
                <a:solidFill>
                  <a:srgbClr val="000000"/>
                </a:solidFill>
                <a:effectLst/>
                <a:latin typeface="inherit"/>
              </a:rPr>
              <a:t>count</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1" i="0" dirty="0">
                <a:solidFill>
                  <a:srgbClr val="000000"/>
                </a:solidFill>
                <a:effectLst/>
                <a:latin typeface="inherit"/>
              </a:rPr>
              <a:t>get</a:t>
            </a:r>
            <a:r>
              <a:rPr lang="en-US" b="0" i="0" dirty="0">
                <a:solidFill>
                  <a:srgbClr val="006FE0"/>
                </a:solidFill>
                <a:effectLst/>
                <a:latin typeface="inherit"/>
              </a:rPr>
              <a:t> </a:t>
            </a:r>
            <a:r>
              <a:rPr lang="en-US" b="0" i="0" dirty="0">
                <a:solidFill>
                  <a:srgbClr val="008080"/>
                </a:solidFill>
                <a:effectLst/>
                <a:latin typeface="inherit"/>
              </a:rPr>
              <a:t>count</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008080"/>
                </a:solidFill>
                <a:effectLst/>
                <a:latin typeface="inherit"/>
              </a:rPr>
              <a:t>number</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6FE0"/>
                </a:solidFill>
                <a:effectLst/>
                <a:latin typeface="inherit"/>
              </a:rPr>
              <a:t> </a:t>
            </a:r>
            <a:r>
              <a:rPr lang="en-US" b="1" i="0" dirty="0">
                <a:solidFill>
                  <a:srgbClr val="000000"/>
                </a:solidFill>
                <a:effectLst/>
                <a:latin typeface="inherit"/>
              </a:rPr>
              <a:t>return</a:t>
            </a:r>
            <a:r>
              <a:rPr lang="en-US" b="0" i="0" dirty="0">
                <a:solidFill>
                  <a:srgbClr val="006FE0"/>
                </a:solidFill>
                <a:effectLst/>
                <a:latin typeface="inherit"/>
              </a:rPr>
              <a:t> </a:t>
            </a:r>
            <a:r>
              <a:rPr lang="en-US" b="1" i="0" dirty="0" err="1">
                <a:solidFill>
                  <a:srgbClr val="000000"/>
                </a:solidFill>
                <a:effectLst/>
                <a:latin typeface="inherit"/>
              </a:rPr>
              <a:t>this</a:t>
            </a:r>
            <a:r>
              <a:rPr lang="en-US" b="0" i="0" dirty="0" err="1">
                <a:solidFill>
                  <a:srgbClr val="333333"/>
                </a:solidFill>
                <a:effectLst/>
                <a:latin typeface="inherit"/>
              </a:rPr>
              <a:t>.</a:t>
            </a:r>
            <a:r>
              <a:rPr lang="en-US" b="0" i="0" dirty="0" err="1">
                <a:solidFill>
                  <a:srgbClr val="000000"/>
                </a:solidFill>
                <a:effectLst/>
                <a:latin typeface="inherit"/>
              </a:rPr>
              <a:t>_count</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000000"/>
                </a:solidFill>
                <a:effectLst/>
                <a:latin typeface="Verdana" panose="020B0604030504040204" pitchFamily="34" charset="0"/>
              </a:rPr>
              <a:t> </a:t>
            </a:r>
          </a:p>
        </p:txBody>
      </p:sp>
    </p:spTree>
    <p:extLst>
      <p:ext uri="{BB962C8B-B14F-4D97-AF65-F5344CB8AC3E}">
        <p14:creationId xmlns:p14="http://schemas.microsoft.com/office/powerpoint/2010/main" val="189758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r>
              <a:rPr lang="en-US" b="0" i="0" dirty="0">
                <a:effectLst/>
                <a:latin typeface="-apple-system"/>
              </a:rPr>
              <a:t>Angular Pass data from Child to parent component</a:t>
            </a:r>
            <a:br>
              <a:rPr lang="en-US" b="0" i="0" dirty="0">
                <a:effectLst/>
                <a:latin typeface="-apple-system"/>
              </a:rPr>
            </a:b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576274" y="1016610"/>
            <a:ext cx="10441928" cy="1703730"/>
          </a:xfrm>
        </p:spPr>
        <p:txBody>
          <a:bodyPr>
            <a:normAutofit/>
          </a:bodyPr>
          <a:lstStyle/>
          <a:p>
            <a:pPr algn="l" fontAlgn="base"/>
            <a:r>
              <a:rPr lang="en-US" sz="2000" b="0" i="0" dirty="0">
                <a:solidFill>
                  <a:srgbClr val="000000"/>
                </a:solidFill>
                <a:effectLst/>
                <a:latin typeface="-apple-system"/>
              </a:rPr>
              <a:t>There are three ways in which the parent component can interact with the child component</a:t>
            </a:r>
          </a:p>
          <a:p>
            <a:pPr algn="l" fontAlgn="base">
              <a:buFont typeface="+mj-lt"/>
              <a:buAutoNum type="arabicPeriod"/>
            </a:pPr>
            <a:r>
              <a:rPr lang="en-US" sz="2000" b="0" i="0" dirty="0">
                <a:solidFill>
                  <a:srgbClr val="000000"/>
                </a:solidFill>
                <a:effectLst/>
                <a:latin typeface="-apple-system"/>
              </a:rPr>
              <a:t>Listens to Child Event</a:t>
            </a:r>
          </a:p>
          <a:p>
            <a:pPr algn="l" fontAlgn="base">
              <a:buFont typeface="+mj-lt"/>
              <a:buAutoNum type="arabicPeriod"/>
            </a:pPr>
            <a:r>
              <a:rPr lang="en-US" sz="2000" b="0" i="0" dirty="0">
                <a:solidFill>
                  <a:srgbClr val="000000"/>
                </a:solidFill>
                <a:effectLst/>
                <a:latin typeface="-apple-system"/>
              </a:rPr>
              <a:t>Uses </a:t>
            </a:r>
            <a:r>
              <a:rPr lang="en-US" sz="2000" b="0" i="0" u="none" strike="noStrike" dirty="0">
                <a:solidFill>
                  <a:srgbClr val="000000"/>
                </a:solidFill>
                <a:effectLst/>
                <a:latin typeface="-apple-system"/>
                <a:hlinkClick r:id="rId2"/>
              </a:rPr>
              <a:t>Local Variable</a:t>
            </a:r>
            <a:r>
              <a:rPr lang="en-US" sz="2000" b="0" i="0" dirty="0">
                <a:solidFill>
                  <a:srgbClr val="000000"/>
                </a:solidFill>
                <a:effectLst/>
                <a:latin typeface="-apple-system"/>
              </a:rPr>
              <a:t> to access the child</a:t>
            </a:r>
          </a:p>
          <a:p>
            <a:pPr algn="l" fontAlgn="base">
              <a:buFont typeface="+mj-lt"/>
              <a:buAutoNum type="arabicPeriod"/>
            </a:pPr>
            <a:r>
              <a:rPr lang="en-US" sz="2000" b="0" i="0" dirty="0">
                <a:solidFill>
                  <a:srgbClr val="000000"/>
                </a:solidFill>
                <a:effectLst/>
                <a:latin typeface="-apple-system"/>
              </a:rPr>
              <a:t>Uses a </a:t>
            </a:r>
            <a:r>
              <a:rPr lang="en-US" sz="2000" b="0" i="0" u="none" strike="noStrike" dirty="0">
                <a:solidFill>
                  <a:srgbClr val="000000"/>
                </a:solidFill>
                <a:effectLst/>
                <a:latin typeface="-apple-system"/>
                <a:hlinkClick r:id="rId3"/>
              </a:rPr>
              <a:t>@ViewChild</a:t>
            </a:r>
            <a:r>
              <a:rPr lang="en-US" sz="2000" b="0" i="0" dirty="0">
                <a:solidFill>
                  <a:srgbClr val="000000"/>
                </a:solidFill>
                <a:effectLst/>
                <a:latin typeface="-apple-system"/>
              </a:rPr>
              <a:t> to get the reference to the child component</a:t>
            </a:r>
          </a:p>
        </p:txBody>
      </p:sp>
      <p:sp>
        <p:nvSpPr>
          <p:cNvPr id="6" name="TextBox 5">
            <a:extLst>
              <a:ext uri="{FF2B5EF4-FFF2-40B4-BE49-F238E27FC236}">
                <a16:creationId xmlns:a16="http://schemas.microsoft.com/office/drawing/2014/main" id="{D84807C4-8D37-434C-B2D2-F7B05BB853F8}"/>
              </a:ext>
            </a:extLst>
          </p:cNvPr>
          <p:cNvSpPr txBox="1"/>
          <p:nvPr/>
        </p:nvSpPr>
        <p:spPr>
          <a:xfrm>
            <a:off x="576274" y="2574697"/>
            <a:ext cx="6096000" cy="369332"/>
          </a:xfrm>
          <a:prstGeom prst="rect">
            <a:avLst/>
          </a:prstGeom>
          <a:noFill/>
        </p:spPr>
        <p:txBody>
          <a:bodyPr wrap="square">
            <a:spAutoFit/>
          </a:bodyPr>
          <a:lstStyle/>
          <a:p>
            <a:pPr algn="l" fontAlgn="base"/>
            <a:r>
              <a:rPr lang="en-US" b="1" i="0" dirty="0">
                <a:effectLst/>
                <a:latin typeface="-apple-system"/>
              </a:rPr>
              <a:t>Parent listens for child event</a:t>
            </a:r>
          </a:p>
        </p:txBody>
      </p:sp>
      <p:sp>
        <p:nvSpPr>
          <p:cNvPr id="8" name="TextBox 7">
            <a:extLst>
              <a:ext uri="{FF2B5EF4-FFF2-40B4-BE49-F238E27FC236}">
                <a16:creationId xmlns:a16="http://schemas.microsoft.com/office/drawing/2014/main" id="{2ECAC2D3-0D54-45A8-A1DC-592D419F5D9D}"/>
              </a:ext>
            </a:extLst>
          </p:cNvPr>
          <p:cNvSpPr txBox="1"/>
          <p:nvPr/>
        </p:nvSpPr>
        <p:spPr>
          <a:xfrm>
            <a:off x="576274" y="2944029"/>
            <a:ext cx="8384846" cy="923330"/>
          </a:xfrm>
          <a:prstGeom prst="rect">
            <a:avLst/>
          </a:prstGeom>
          <a:noFill/>
        </p:spPr>
        <p:txBody>
          <a:bodyPr wrap="square">
            <a:spAutoFit/>
          </a:bodyPr>
          <a:lstStyle/>
          <a:p>
            <a:r>
              <a:rPr lang="en-US" b="0" i="0" dirty="0">
                <a:solidFill>
                  <a:srgbClr val="000000"/>
                </a:solidFill>
                <a:effectLst/>
                <a:latin typeface="-apple-system"/>
              </a:rPr>
              <a:t>The Child Component exposes an </a:t>
            </a:r>
            <a:r>
              <a:rPr lang="en-US" b="0" i="0" u="none" strike="noStrike" dirty="0" err="1">
                <a:effectLst/>
                <a:latin typeface="-apple-system"/>
                <a:hlinkClick r:id="rId4"/>
              </a:rPr>
              <a:t>EventEmitter</a:t>
            </a:r>
            <a:r>
              <a:rPr lang="en-US" b="0" i="0" dirty="0">
                <a:solidFill>
                  <a:srgbClr val="000000"/>
                </a:solidFill>
                <a:effectLst/>
                <a:latin typeface="-apple-system"/>
              </a:rPr>
              <a:t> Property. This Property is adorned with the </a:t>
            </a:r>
            <a:r>
              <a:rPr lang="en-US" b="0" i="0" u="none" strike="noStrike" dirty="0">
                <a:effectLst/>
                <a:latin typeface="-apple-system"/>
                <a:hlinkClick r:id="rId4"/>
              </a:rPr>
              <a:t>@Output</a:t>
            </a:r>
            <a:r>
              <a:rPr lang="en-US" b="0" i="0" dirty="0">
                <a:solidFill>
                  <a:srgbClr val="000000"/>
                </a:solidFill>
                <a:effectLst/>
                <a:latin typeface="-apple-system"/>
              </a:rPr>
              <a:t> decorator. When Child Component needs to communicate with the parent it raises the event. The Parent Component listens to that event and reacts to it.</a:t>
            </a:r>
            <a:endParaRPr lang="en-IN" dirty="0"/>
          </a:p>
        </p:txBody>
      </p:sp>
      <p:sp>
        <p:nvSpPr>
          <p:cNvPr id="10" name="TextBox 9">
            <a:extLst>
              <a:ext uri="{FF2B5EF4-FFF2-40B4-BE49-F238E27FC236}">
                <a16:creationId xmlns:a16="http://schemas.microsoft.com/office/drawing/2014/main" id="{5D40EF92-E85F-42AF-BBF1-3E6FC9ACAAE0}"/>
              </a:ext>
            </a:extLst>
          </p:cNvPr>
          <p:cNvSpPr txBox="1"/>
          <p:nvPr/>
        </p:nvSpPr>
        <p:spPr>
          <a:xfrm>
            <a:off x="576274" y="3867359"/>
            <a:ext cx="8758226" cy="923330"/>
          </a:xfrm>
          <a:prstGeom prst="rect">
            <a:avLst/>
          </a:prstGeom>
          <a:noFill/>
        </p:spPr>
        <p:txBody>
          <a:bodyPr wrap="square">
            <a:spAutoFit/>
          </a:bodyPr>
          <a:lstStyle/>
          <a:p>
            <a:pPr algn="l" fontAlgn="base"/>
            <a:r>
              <a:rPr lang="en-US" b="1" i="0" dirty="0" err="1">
                <a:effectLst/>
                <a:latin typeface="-apple-system"/>
              </a:rPr>
              <a:t>EventEmitter</a:t>
            </a:r>
            <a:r>
              <a:rPr lang="en-US" b="1" i="0" dirty="0">
                <a:effectLst/>
                <a:latin typeface="-apple-system"/>
              </a:rPr>
              <a:t> Property</a:t>
            </a:r>
          </a:p>
          <a:p>
            <a:pPr algn="l" fontAlgn="base"/>
            <a:r>
              <a:rPr lang="en-US" b="0" i="0" dirty="0">
                <a:solidFill>
                  <a:srgbClr val="000000"/>
                </a:solidFill>
                <a:effectLst/>
                <a:latin typeface="-apple-system"/>
              </a:rPr>
              <a:t>To Raise an event, the component must declare an </a:t>
            </a:r>
            <a:r>
              <a:rPr lang="en-US" b="0" i="0" dirty="0" err="1">
                <a:solidFill>
                  <a:srgbClr val="000000"/>
                </a:solidFill>
                <a:effectLst/>
                <a:latin typeface="-apple-system"/>
              </a:rPr>
              <a:t>EventEmmitter</a:t>
            </a:r>
            <a:r>
              <a:rPr lang="en-US" b="0" i="0" dirty="0">
                <a:solidFill>
                  <a:srgbClr val="000000"/>
                </a:solidFill>
                <a:effectLst/>
                <a:latin typeface="-apple-system"/>
              </a:rPr>
              <a:t> Property. The Event can be emitted by calling the .emit() method</a:t>
            </a:r>
          </a:p>
        </p:txBody>
      </p:sp>
    </p:spTree>
    <p:extLst>
      <p:ext uri="{BB962C8B-B14F-4D97-AF65-F5344CB8AC3E}">
        <p14:creationId xmlns:p14="http://schemas.microsoft.com/office/powerpoint/2010/main" val="2532017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a:xfrm>
            <a:off x="353565" y="278161"/>
            <a:ext cx="9438716" cy="666720"/>
          </a:xfrm>
        </p:spPr>
        <p:txBody>
          <a:bodyPr>
            <a:normAutofit fontScale="90000"/>
          </a:bodyPr>
          <a:lstStyle/>
          <a:p>
            <a:r>
              <a:rPr lang="en-IN" b="1" i="0" dirty="0">
                <a:effectLst/>
                <a:latin typeface="-apple-system"/>
              </a:rPr>
              <a:t>@Output Decorator</a:t>
            </a:r>
            <a:br>
              <a:rPr lang="en-IN" b="1" i="0" dirty="0">
                <a:effectLst/>
                <a:latin typeface="-apple-system"/>
              </a:rPr>
            </a:br>
            <a:endParaRPr lang="en-US" dirty="0"/>
          </a:p>
        </p:txBody>
      </p:sp>
      <p:sp>
        <p:nvSpPr>
          <p:cNvPr id="5" name="Content Placeholder 4">
            <a:extLst>
              <a:ext uri="{FF2B5EF4-FFF2-40B4-BE49-F238E27FC236}">
                <a16:creationId xmlns:a16="http://schemas.microsoft.com/office/drawing/2014/main" id="{09A3AABB-4668-4360-89B7-5F59108D648F}"/>
              </a:ext>
            </a:extLst>
          </p:cNvPr>
          <p:cNvSpPr>
            <a:spLocks noGrp="1"/>
          </p:cNvSpPr>
          <p:nvPr>
            <p:ph idx="1"/>
          </p:nvPr>
        </p:nvSpPr>
        <p:spPr>
          <a:xfrm>
            <a:off x="490504" y="742791"/>
            <a:ext cx="11808176" cy="5053380"/>
          </a:xfrm>
        </p:spPr>
        <p:txBody>
          <a:bodyPr>
            <a:normAutofit lnSpcReduction="10000"/>
          </a:bodyPr>
          <a:lstStyle/>
          <a:p>
            <a:pPr algn="l" fontAlgn="base"/>
            <a:r>
              <a:rPr lang="en-US" sz="1600" b="0" i="0" dirty="0">
                <a:solidFill>
                  <a:srgbClr val="000000"/>
                </a:solidFill>
                <a:effectLst/>
                <a:latin typeface="-apple-system"/>
              </a:rPr>
              <a:t>Using the </a:t>
            </a:r>
            <a:r>
              <a:rPr lang="en-US" sz="1600" b="0" i="0" dirty="0" err="1">
                <a:solidFill>
                  <a:srgbClr val="000000"/>
                </a:solidFill>
                <a:effectLst/>
                <a:latin typeface="-apple-system"/>
              </a:rPr>
              <a:t>EventEmitter</a:t>
            </a:r>
            <a:r>
              <a:rPr lang="en-US" sz="1600" b="0" i="0" dirty="0">
                <a:solidFill>
                  <a:srgbClr val="000000"/>
                </a:solidFill>
                <a:effectLst/>
                <a:latin typeface="-apple-system"/>
              </a:rPr>
              <a:t> Property gives the components ability to raise an event. But to make that event accessible from parent component, you must decorate the property with @Output decorator</a:t>
            </a:r>
          </a:p>
          <a:p>
            <a:pPr algn="l" fontAlgn="base"/>
            <a:r>
              <a:rPr lang="en-US" sz="1600" b="0" i="0" dirty="0">
                <a:solidFill>
                  <a:srgbClr val="000000"/>
                </a:solidFill>
                <a:effectLst/>
                <a:latin typeface="-apple-system"/>
              </a:rPr>
              <a:t>Declare a property of type </a:t>
            </a:r>
            <a:r>
              <a:rPr lang="en-US" sz="1600" b="0" i="0" dirty="0" err="1">
                <a:solidFill>
                  <a:srgbClr val="000000"/>
                </a:solidFill>
                <a:effectLst/>
                <a:latin typeface="-apple-system"/>
              </a:rPr>
              <a:t>EventEmitter</a:t>
            </a:r>
            <a:r>
              <a:rPr lang="en-US" sz="1600" b="0" i="0" dirty="0">
                <a:solidFill>
                  <a:srgbClr val="000000"/>
                </a:solidFill>
                <a:effectLst/>
                <a:latin typeface="-apple-system"/>
              </a:rPr>
              <a:t> and instantiate it</a:t>
            </a:r>
          </a:p>
          <a:p>
            <a:pPr marL="342900" indent="-342900" fontAlgn="base">
              <a:buFont typeface="+mj-lt"/>
              <a:buAutoNum type="arabicPeriod"/>
            </a:pPr>
            <a:r>
              <a:rPr lang="en-US" sz="1600" b="0" i="0" dirty="0">
                <a:solidFill>
                  <a:srgbClr val="000000"/>
                </a:solidFill>
                <a:effectLst/>
                <a:latin typeface="-apple-system"/>
              </a:rPr>
              <a:t>Mark it with a @Output Decorator  </a:t>
            </a:r>
          </a:p>
          <a:p>
            <a:pPr marL="0" indent="0" fontAlgn="base">
              <a:buNone/>
            </a:pPr>
            <a:r>
              <a:rPr lang="en-US" sz="1400" b="0" dirty="0">
                <a:solidFill>
                  <a:srgbClr val="D4D4D4"/>
                </a:solidFill>
                <a:effectLst/>
                <a:highlight>
                  <a:srgbClr val="000000"/>
                </a:highlight>
                <a:latin typeface="Consolas" panose="020B0609020204030204" pitchFamily="49" charset="0"/>
              </a:rPr>
              <a:t>@</a:t>
            </a:r>
            <a:r>
              <a:rPr lang="en-US" sz="1400" b="0" dirty="0">
                <a:solidFill>
                  <a:srgbClr val="4EC9B0"/>
                </a:solidFill>
                <a:effectLst/>
                <a:highlight>
                  <a:srgbClr val="000000"/>
                </a:highlight>
                <a:latin typeface="Consolas" panose="020B0609020204030204" pitchFamily="49" charset="0"/>
              </a:rPr>
              <a:t>Output</a:t>
            </a:r>
            <a:r>
              <a:rPr lang="en-US" sz="1400" b="0" dirty="0">
                <a:solidFill>
                  <a:srgbClr val="D4D4D4"/>
                </a:solidFill>
                <a:effectLst/>
                <a:highlight>
                  <a:srgbClr val="000000"/>
                </a:highlight>
                <a:latin typeface="Consolas" panose="020B0609020204030204" pitchFamily="49" charset="0"/>
              </a:rPr>
              <a:t>() </a:t>
            </a:r>
            <a:r>
              <a:rPr lang="en-US" sz="1400" b="0" dirty="0" err="1">
                <a:solidFill>
                  <a:srgbClr val="4EC9B0"/>
                </a:solidFill>
                <a:effectLst/>
                <a:highlight>
                  <a:srgbClr val="000000"/>
                </a:highlight>
                <a:latin typeface="Consolas" panose="020B0609020204030204" pitchFamily="49" charset="0"/>
              </a:rPr>
              <a:t>newItemEvent</a:t>
            </a:r>
            <a:r>
              <a:rPr lang="en-US" sz="1400" b="0" dirty="0">
                <a:solidFill>
                  <a:srgbClr val="D4D4D4"/>
                </a:solidFill>
                <a:effectLst/>
                <a:highlight>
                  <a:srgbClr val="000000"/>
                </a:highlight>
                <a:latin typeface="Consolas" panose="020B0609020204030204" pitchFamily="49" charset="0"/>
              </a:rPr>
              <a:t> = </a:t>
            </a:r>
            <a:r>
              <a:rPr lang="en-US" sz="1400" b="0" dirty="0">
                <a:solidFill>
                  <a:srgbClr val="569CD6"/>
                </a:solidFill>
                <a:effectLst/>
                <a:highlight>
                  <a:srgbClr val="000000"/>
                </a:highlight>
                <a:latin typeface="Consolas" panose="020B0609020204030204" pitchFamily="49" charset="0"/>
              </a:rPr>
              <a:t>new</a:t>
            </a:r>
            <a:r>
              <a:rPr lang="en-US" sz="1400" b="0" dirty="0">
                <a:solidFill>
                  <a:srgbClr val="D4D4D4"/>
                </a:solidFill>
                <a:effectLst/>
                <a:highlight>
                  <a:srgbClr val="000000"/>
                </a:highlight>
                <a:latin typeface="Consolas" panose="020B0609020204030204" pitchFamily="49" charset="0"/>
              </a:rPr>
              <a:t> </a:t>
            </a:r>
            <a:r>
              <a:rPr lang="en-US" sz="1400" b="0" dirty="0" err="1">
                <a:solidFill>
                  <a:srgbClr val="4EC9B0"/>
                </a:solidFill>
                <a:effectLst/>
                <a:highlight>
                  <a:srgbClr val="000000"/>
                </a:highlight>
                <a:latin typeface="Consolas" panose="020B0609020204030204" pitchFamily="49" charset="0"/>
              </a:rPr>
              <a:t>EventEmitter</a:t>
            </a:r>
            <a:r>
              <a:rPr lang="en-US" sz="1400" b="0" dirty="0">
                <a:solidFill>
                  <a:srgbClr val="D4D4D4"/>
                </a:solidFill>
                <a:effectLst/>
                <a:highlight>
                  <a:srgbClr val="000000"/>
                </a:highlight>
                <a:latin typeface="Consolas" panose="020B0609020204030204" pitchFamily="49" charset="0"/>
              </a:rPr>
              <a:t>&lt;</a:t>
            </a:r>
            <a:r>
              <a:rPr lang="en-US" sz="1400" b="0" dirty="0">
                <a:solidFill>
                  <a:srgbClr val="4EC9B0"/>
                </a:solidFill>
                <a:effectLst/>
                <a:highlight>
                  <a:srgbClr val="000000"/>
                </a:highlight>
                <a:latin typeface="Consolas" panose="020B0609020204030204" pitchFamily="49" charset="0"/>
              </a:rPr>
              <a:t>string</a:t>
            </a:r>
            <a:r>
              <a:rPr lang="en-US" sz="1400" b="0" dirty="0">
                <a:solidFill>
                  <a:srgbClr val="D4D4D4"/>
                </a:solidFill>
                <a:effectLst/>
                <a:highlight>
                  <a:srgbClr val="000000"/>
                </a:highlight>
                <a:latin typeface="Consolas" panose="020B0609020204030204" pitchFamily="49" charset="0"/>
              </a:rPr>
              <a:t>&gt;();  </a:t>
            </a:r>
            <a:endParaRPr lang="en-US" sz="1100" b="0" dirty="0">
              <a:solidFill>
                <a:srgbClr val="D4D4D4"/>
              </a:solidFill>
              <a:effectLst/>
              <a:latin typeface="Consolas" panose="020B0609020204030204" pitchFamily="49" charset="0"/>
            </a:endParaRPr>
          </a:p>
          <a:p>
            <a:pPr marL="0" indent="0">
              <a:buNone/>
            </a:pPr>
            <a:r>
              <a:rPr lang="en-IN" sz="1400" b="0" dirty="0">
                <a:solidFill>
                  <a:srgbClr val="D4D4D4"/>
                </a:solidFill>
                <a:effectLst/>
                <a:highlight>
                  <a:srgbClr val="000000"/>
                </a:highlight>
                <a:latin typeface="Consolas" panose="020B0609020204030204" pitchFamily="49" charset="0"/>
              </a:rPr>
              <a:t> </a:t>
            </a:r>
            <a:r>
              <a:rPr lang="en-IN" sz="1400" b="0" dirty="0" err="1">
                <a:solidFill>
                  <a:srgbClr val="DCDCAA"/>
                </a:solidFill>
                <a:effectLst/>
                <a:highlight>
                  <a:srgbClr val="000000"/>
                </a:highlight>
                <a:latin typeface="Consolas" panose="020B0609020204030204" pitchFamily="49" charset="0"/>
              </a:rPr>
              <a:t>addNewItem</a:t>
            </a:r>
            <a:r>
              <a:rPr lang="en-IN" sz="1400" b="0" dirty="0">
                <a:solidFill>
                  <a:srgbClr val="D4D4D4"/>
                </a:solidFill>
                <a:effectLst/>
                <a:highlight>
                  <a:srgbClr val="000000"/>
                </a:highlight>
                <a:latin typeface="Consolas" panose="020B0609020204030204" pitchFamily="49" charset="0"/>
              </a:rPr>
              <a:t>(</a:t>
            </a:r>
            <a:r>
              <a:rPr lang="en-IN" sz="1400" b="0" dirty="0">
                <a:solidFill>
                  <a:srgbClr val="9CDCFE"/>
                </a:solidFill>
                <a:effectLst/>
                <a:highlight>
                  <a:srgbClr val="000000"/>
                </a:highlight>
                <a:latin typeface="Consolas" panose="020B0609020204030204" pitchFamily="49" charset="0"/>
              </a:rPr>
              <a:t>value</a:t>
            </a:r>
            <a:r>
              <a:rPr lang="en-IN" sz="1400" b="0" dirty="0">
                <a:solidFill>
                  <a:srgbClr val="D4D4D4"/>
                </a:solidFill>
                <a:effectLst/>
                <a:highlight>
                  <a:srgbClr val="000000"/>
                </a:highlight>
                <a:latin typeface="Consolas" panose="020B0609020204030204" pitchFamily="49" charset="0"/>
              </a:rPr>
              <a:t>: </a:t>
            </a:r>
            <a:r>
              <a:rPr lang="en-IN" sz="1400" b="0" dirty="0">
                <a:solidFill>
                  <a:srgbClr val="4EC9B0"/>
                </a:solidFill>
                <a:effectLst/>
                <a:highlight>
                  <a:srgbClr val="000000"/>
                </a:highlight>
                <a:latin typeface="Consolas" panose="020B0609020204030204" pitchFamily="49" charset="0"/>
              </a:rPr>
              <a:t>string</a:t>
            </a:r>
            <a:r>
              <a:rPr lang="en-IN" sz="1400" b="0" dirty="0">
                <a:solidFill>
                  <a:srgbClr val="D4D4D4"/>
                </a:solidFill>
                <a:effectLst/>
                <a:highlight>
                  <a:srgbClr val="000000"/>
                </a:highlight>
                <a:latin typeface="Consolas" panose="020B0609020204030204" pitchFamily="49" charset="0"/>
              </a:rPr>
              <a:t>) {</a:t>
            </a:r>
          </a:p>
          <a:p>
            <a:pPr marL="0" indent="0">
              <a:buNone/>
            </a:pPr>
            <a:r>
              <a:rPr lang="en-IN" sz="1400" b="0" dirty="0">
                <a:solidFill>
                  <a:srgbClr val="D4D4D4"/>
                </a:solidFill>
                <a:effectLst/>
                <a:highlight>
                  <a:srgbClr val="000000"/>
                </a:highlight>
                <a:latin typeface="Consolas" panose="020B0609020204030204" pitchFamily="49" charset="0"/>
              </a:rPr>
              <a:t>    </a:t>
            </a:r>
            <a:r>
              <a:rPr lang="en-IN" sz="1400" b="0" dirty="0" err="1">
                <a:solidFill>
                  <a:srgbClr val="569CD6"/>
                </a:solidFill>
                <a:effectLst/>
                <a:highlight>
                  <a:srgbClr val="000000"/>
                </a:highlight>
                <a:latin typeface="Consolas" panose="020B0609020204030204" pitchFamily="49" charset="0"/>
              </a:rPr>
              <a:t>this</a:t>
            </a:r>
            <a:r>
              <a:rPr lang="en-IN" sz="1400" b="0" dirty="0" err="1">
                <a:solidFill>
                  <a:srgbClr val="D4D4D4"/>
                </a:solidFill>
                <a:effectLst/>
                <a:highlight>
                  <a:srgbClr val="000000"/>
                </a:highlight>
                <a:latin typeface="Consolas" panose="020B0609020204030204" pitchFamily="49" charset="0"/>
              </a:rPr>
              <a:t>.</a:t>
            </a:r>
            <a:r>
              <a:rPr lang="en-IN" sz="1400" b="0" dirty="0" err="1">
                <a:solidFill>
                  <a:srgbClr val="4EC9B0"/>
                </a:solidFill>
                <a:effectLst/>
                <a:highlight>
                  <a:srgbClr val="000000"/>
                </a:highlight>
                <a:latin typeface="Consolas" panose="020B0609020204030204" pitchFamily="49" charset="0"/>
              </a:rPr>
              <a:t>newItemEvent</a:t>
            </a:r>
            <a:r>
              <a:rPr lang="en-IN" sz="1400" b="0" dirty="0" err="1">
                <a:solidFill>
                  <a:srgbClr val="D4D4D4"/>
                </a:solidFill>
                <a:effectLst/>
                <a:highlight>
                  <a:srgbClr val="000000"/>
                </a:highlight>
                <a:latin typeface="Consolas" panose="020B0609020204030204" pitchFamily="49" charset="0"/>
              </a:rPr>
              <a:t>.</a:t>
            </a:r>
            <a:r>
              <a:rPr lang="en-IN" sz="1400" b="0" dirty="0" err="1">
                <a:solidFill>
                  <a:srgbClr val="DCDCAA"/>
                </a:solidFill>
                <a:effectLst/>
                <a:highlight>
                  <a:srgbClr val="000000"/>
                </a:highlight>
                <a:latin typeface="Consolas" panose="020B0609020204030204" pitchFamily="49" charset="0"/>
              </a:rPr>
              <a:t>emit</a:t>
            </a:r>
            <a:r>
              <a:rPr lang="en-IN" sz="1400" b="0" dirty="0">
                <a:solidFill>
                  <a:srgbClr val="D4D4D4"/>
                </a:solidFill>
                <a:effectLst/>
                <a:highlight>
                  <a:srgbClr val="000000"/>
                </a:highlight>
                <a:latin typeface="Consolas" panose="020B0609020204030204" pitchFamily="49" charset="0"/>
              </a:rPr>
              <a:t>(</a:t>
            </a:r>
            <a:r>
              <a:rPr lang="en-IN" sz="1400" b="0" dirty="0">
                <a:solidFill>
                  <a:srgbClr val="9CDCFE"/>
                </a:solidFill>
                <a:effectLst/>
                <a:highlight>
                  <a:srgbClr val="000000"/>
                </a:highlight>
                <a:latin typeface="Consolas" panose="020B0609020204030204" pitchFamily="49" charset="0"/>
              </a:rPr>
              <a:t>value</a:t>
            </a:r>
            <a:r>
              <a:rPr lang="en-IN" sz="1400" b="0" dirty="0">
                <a:solidFill>
                  <a:srgbClr val="D4D4D4"/>
                </a:solidFill>
                <a:effectLst/>
                <a:highlight>
                  <a:srgbClr val="000000"/>
                </a:highlight>
                <a:latin typeface="Consolas" panose="020B0609020204030204" pitchFamily="49" charset="0"/>
              </a:rPr>
              <a:t>);</a:t>
            </a:r>
          </a:p>
          <a:p>
            <a:pPr marL="0" indent="0">
              <a:buNone/>
            </a:pPr>
            <a:r>
              <a:rPr lang="en-IN" sz="1400" b="0" dirty="0">
                <a:solidFill>
                  <a:srgbClr val="D4D4D4"/>
                </a:solidFill>
                <a:effectLst/>
                <a:highlight>
                  <a:srgbClr val="000000"/>
                </a:highlight>
                <a:latin typeface="Consolas" panose="020B0609020204030204" pitchFamily="49" charset="0"/>
              </a:rPr>
              <a:t>  }</a:t>
            </a:r>
          </a:p>
          <a:p>
            <a:pPr marL="0" indent="0" fontAlgn="base">
              <a:buNone/>
            </a:pPr>
            <a:r>
              <a:rPr lang="en-US" sz="1600" b="0" i="0" dirty="0">
                <a:solidFill>
                  <a:srgbClr val="000000"/>
                </a:solidFill>
                <a:effectLst/>
                <a:latin typeface="-apple-system"/>
              </a:rPr>
              <a:t>2. </a:t>
            </a:r>
            <a:r>
              <a:rPr lang="en-US" sz="1600" dirty="0">
                <a:solidFill>
                  <a:srgbClr val="000000"/>
                </a:solidFill>
                <a:latin typeface="-apple-system"/>
              </a:rPr>
              <a:t>Raise the event passing it with the desired data</a:t>
            </a:r>
          </a:p>
          <a:p>
            <a:pPr marL="0" indent="0" fontAlgn="base">
              <a:buNone/>
            </a:pPr>
            <a:r>
              <a:rPr lang="en-US" sz="1600" b="0" dirty="0">
                <a:solidFill>
                  <a:srgbClr val="808080"/>
                </a:solidFill>
                <a:effectLst/>
                <a:highlight>
                  <a:srgbClr val="000000"/>
                </a:highlight>
                <a:latin typeface="Consolas" panose="020B0609020204030204" pitchFamily="49" charset="0"/>
              </a:rPr>
              <a:t>&lt;</a:t>
            </a:r>
            <a:r>
              <a:rPr lang="en-US" sz="1600" b="0" dirty="0">
                <a:solidFill>
                  <a:srgbClr val="569CD6"/>
                </a:solidFill>
                <a:effectLst/>
                <a:highlight>
                  <a:srgbClr val="000000"/>
                </a:highlight>
                <a:latin typeface="Consolas" panose="020B0609020204030204" pitchFamily="49" charset="0"/>
              </a:rPr>
              <a:t>button</a:t>
            </a:r>
            <a:r>
              <a:rPr lang="en-US" sz="1600" b="0" dirty="0">
                <a:solidFill>
                  <a:srgbClr val="D4D4D4"/>
                </a:solidFill>
                <a:effectLst/>
                <a:highlight>
                  <a:srgbClr val="000000"/>
                </a:highlight>
                <a:latin typeface="Consolas" panose="020B0609020204030204" pitchFamily="49" charset="0"/>
              </a:rPr>
              <a:t> </a:t>
            </a:r>
            <a:r>
              <a:rPr lang="en-US" sz="1600" b="0" dirty="0">
                <a:solidFill>
                  <a:srgbClr val="9CDCFE"/>
                </a:solidFill>
                <a:effectLst/>
                <a:highlight>
                  <a:srgbClr val="000000"/>
                </a:highlight>
                <a:latin typeface="Consolas" panose="020B0609020204030204" pitchFamily="49" charset="0"/>
              </a:rPr>
              <a:t>type</a:t>
            </a:r>
            <a:r>
              <a:rPr lang="en-US" sz="1600" b="0" dirty="0">
                <a:solidFill>
                  <a:srgbClr val="D4D4D4"/>
                </a:solidFill>
                <a:effectLst/>
                <a:highlight>
                  <a:srgbClr val="000000"/>
                </a:highlight>
                <a:latin typeface="Consolas" panose="020B0609020204030204" pitchFamily="49" charset="0"/>
              </a:rPr>
              <a:t>=</a:t>
            </a:r>
            <a:r>
              <a:rPr lang="en-US" sz="1600" b="0" dirty="0">
                <a:solidFill>
                  <a:srgbClr val="CE9178"/>
                </a:solidFill>
                <a:effectLst/>
                <a:highlight>
                  <a:srgbClr val="000000"/>
                </a:highlight>
                <a:latin typeface="Consolas" panose="020B0609020204030204" pitchFamily="49" charset="0"/>
              </a:rPr>
              <a:t>"button"</a:t>
            </a:r>
            <a:r>
              <a:rPr lang="en-US" sz="1600" b="0" dirty="0">
                <a:solidFill>
                  <a:srgbClr val="D4D4D4"/>
                </a:solidFill>
                <a:effectLst/>
                <a:highlight>
                  <a:srgbClr val="000000"/>
                </a:highlight>
                <a:latin typeface="Consolas" panose="020B0609020204030204" pitchFamily="49" charset="0"/>
              </a:rPr>
              <a:t> </a:t>
            </a:r>
            <a:r>
              <a:rPr lang="en-US" sz="1600" b="0" dirty="0">
                <a:solidFill>
                  <a:srgbClr val="9CDCFE"/>
                </a:solidFill>
                <a:effectLst/>
                <a:highlight>
                  <a:srgbClr val="000000"/>
                </a:highlight>
                <a:latin typeface="Consolas" panose="020B0609020204030204" pitchFamily="49" charset="0"/>
              </a:rPr>
              <a:t>(click)</a:t>
            </a:r>
            <a:r>
              <a:rPr lang="en-US" sz="1600" b="0" dirty="0">
                <a:solidFill>
                  <a:srgbClr val="D4D4D4"/>
                </a:solidFill>
                <a:effectLst/>
                <a:highlight>
                  <a:srgbClr val="000000"/>
                </a:highlight>
                <a:latin typeface="Consolas" panose="020B0609020204030204" pitchFamily="49" charset="0"/>
              </a:rPr>
              <a:t>=</a:t>
            </a:r>
            <a:r>
              <a:rPr lang="en-US" sz="1600" b="0" dirty="0">
                <a:solidFill>
                  <a:srgbClr val="CE9178"/>
                </a:solidFill>
                <a:effectLst/>
                <a:highlight>
                  <a:srgbClr val="000000"/>
                </a:highlight>
                <a:latin typeface="Consolas" panose="020B0609020204030204" pitchFamily="49" charset="0"/>
              </a:rPr>
              <a:t>"</a:t>
            </a:r>
            <a:r>
              <a:rPr lang="en-US" sz="1600" b="0" dirty="0" err="1">
                <a:solidFill>
                  <a:srgbClr val="DCDCAA"/>
                </a:solidFill>
                <a:effectLst/>
                <a:highlight>
                  <a:srgbClr val="000000"/>
                </a:highlight>
                <a:latin typeface="Consolas" panose="020B0609020204030204" pitchFamily="49" charset="0"/>
              </a:rPr>
              <a:t>addNewItem</a:t>
            </a:r>
            <a:r>
              <a:rPr lang="en-US" sz="1600" b="0" dirty="0">
                <a:solidFill>
                  <a:srgbClr val="D4D4D4"/>
                </a:solidFill>
                <a:effectLst/>
                <a:highlight>
                  <a:srgbClr val="000000"/>
                </a:highlight>
                <a:latin typeface="Consolas" panose="020B0609020204030204" pitchFamily="49" charset="0"/>
              </a:rPr>
              <a:t>(</a:t>
            </a:r>
            <a:r>
              <a:rPr lang="en-US" sz="1600" b="0" dirty="0" err="1">
                <a:solidFill>
                  <a:srgbClr val="9CDCFE"/>
                </a:solidFill>
                <a:effectLst/>
                <a:highlight>
                  <a:srgbClr val="000000"/>
                </a:highlight>
                <a:latin typeface="Consolas" panose="020B0609020204030204" pitchFamily="49" charset="0"/>
              </a:rPr>
              <a:t>newItem</a:t>
            </a:r>
            <a:r>
              <a:rPr lang="en-US" sz="1600" b="0" dirty="0" err="1">
                <a:solidFill>
                  <a:srgbClr val="D4D4D4"/>
                </a:solidFill>
                <a:effectLst/>
                <a:highlight>
                  <a:srgbClr val="000000"/>
                </a:highlight>
                <a:latin typeface="Consolas" panose="020B0609020204030204" pitchFamily="49" charset="0"/>
              </a:rPr>
              <a:t>.</a:t>
            </a:r>
            <a:r>
              <a:rPr lang="en-US" sz="1600" b="0" dirty="0" err="1">
                <a:solidFill>
                  <a:srgbClr val="9CDCFE"/>
                </a:solidFill>
                <a:effectLst/>
                <a:highlight>
                  <a:srgbClr val="000000"/>
                </a:highlight>
                <a:latin typeface="Consolas" panose="020B0609020204030204" pitchFamily="49" charset="0"/>
              </a:rPr>
              <a:t>value</a:t>
            </a:r>
            <a:r>
              <a:rPr lang="en-US" sz="1600" b="0" dirty="0">
                <a:solidFill>
                  <a:srgbClr val="D4D4D4"/>
                </a:solidFill>
                <a:effectLst/>
                <a:highlight>
                  <a:srgbClr val="000000"/>
                </a:highlight>
                <a:latin typeface="Consolas" panose="020B0609020204030204" pitchFamily="49" charset="0"/>
              </a:rPr>
              <a:t>)</a:t>
            </a:r>
            <a:r>
              <a:rPr lang="en-US" sz="1600" b="0" dirty="0">
                <a:solidFill>
                  <a:srgbClr val="CE9178"/>
                </a:solidFill>
                <a:effectLst/>
                <a:highlight>
                  <a:srgbClr val="000000"/>
                </a:highlight>
                <a:latin typeface="Consolas" panose="020B0609020204030204" pitchFamily="49" charset="0"/>
              </a:rPr>
              <a:t>"</a:t>
            </a:r>
            <a:r>
              <a:rPr lang="en-US" sz="1600" b="0" dirty="0">
                <a:solidFill>
                  <a:srgbClr val="808080"/>
                </a:solidFill>
                <a:effectLst/>
                <a:highlight>
                  <a:srgbClr val="000000"/>
                </a:highlight>
                <a:latin typeface="Consolas" panose="020B0609020204030204" pitchFamily="49" charset="0"/>
              </a:rPr>
              <a:t>&gt;</a:t>
            </a:r>
            <a:r>
              <a:rPr lang="en-US" sz="1600" b="0" dirty="0">
                <a:solidFill>
                  <a:srgbClr val="D4D4D4"/>
                </a:solidFill>
                <a:effectLst/>
                <a:highlight>
                  <a:srgbClr val="000000"/>
                </a:highlight>
                <a:latin typeface="Consolas" panose="020B0609020204030204" pitchFamily="49" charset="0"/>
              </a:rPr>
              <a:t>Add to parent's list</a:t>
            </a:r>
            <a:r>
              <a:rPr lang="en-US" sz="1600" b="0" dirty="0">
                <a:solidFill>
                  <a:srgbClr val="808080"/>
                </a:solidFill>
                <a:effectLst/>
                <a:highlight>
                  <a:srgbClr val="000000"/>
                </a:highlight>
                <a:latin typeface="Consolas" panose="020B0609020204030204" pitchFamily="49" charset="0"/>
              </a:rPr>
              <a:t>&lt;/</a:t>
            </a:r>
            <a:r>
              <a:rPr lang="en-US" sz="1600" b="0" dirty="0">
                <a:solidFill>
                  <a:srgbClr val="569CD6"/>
                </a:solidFill>
                <a:effectLst/>
                <a:highlight>
                  <a:srgbClr val="000000"/>
                </a:highlight>
                <a:latin typeface="Consolas" panose="020B0609020204030204" pitchFamily="49" charset="0"/>
              </a:rPr>
              <a:t>button</a:t>
            </a:r>
            <a:r>
              <a:rPr lang="en-US" sz="1600" b="0" dirty="0">
                <a:solidFill>
                  <a:srgbClr val="808080"/>
                </a:solidFill>
                <a:effectLst/>
                <a:highlight>
                  <a:srgbClr val="000000"/>
                </a:highlight>
                <a:latin typeface="Consolas" panose="020B0609020204030204" pitchFamily="49" charset="0"/>
              </a:rPr>
              <a:t>&gt;</a:t>
            </a:r>
            <a:endParaRPr lang="en-US" sz="1600" b="0" i="0" dirty="0">
              <a:solidFill>
                <a:srgbClr val="000000"/>
              </a:solidFill>
              <a:effectLst/>
              <a:highlight>
                <a:srgbClr val="000000"/>
              </a:highlight>
              <a:latin typeface="-apple-system"/>
            </a:endParaRPr>
          </a:p>
          <a:p>
            <a:pPr algn="l" fontAlgn="base"/>
            <a:r>
              <a:rPr lang="en-US" sz="1600" b="0" i="0" dirty="0">
                <a:solidFill>
                  <a:srgbClr val="000000"/>
                </a:solidFill>
                <a:effectLst/>
                <a:latin typeface="-apple-system"/>
              </a:rPr>
              <a:t>In the Parent Component</a:t>
            </a:r>
          </a:p>
          <a:p>
            <a:pPr fontAlgn="base">
              <a:buFont typeface="+mj-lt"/>
              <a:buAutoNum type="arabicPeriod"/>
            </a:pPr>
            <a:r>
              <a:rPr lang="en-US" sz="1600" b="0" i="0" dirty="0">
                <a:solidFill>
                  <a:srgbClr val="000000"/>
                </a:solidFill>
                <a:effectLst/>
                <a:latin typeface="-apple-system"/>
              </a:rPr>
              <a:t>Bind to the Child Component using </a:t>
            </a:r>
            <a:r>
              <a:rPr lang="en-US" sz="1600" b="0" i="0" u="none" strike="noStrike" dirty="0">
                <a:solidFill>
                  <a:srgbClr val="000000"/>
                </a:solidFill>
                <a:effectLst/>
                <a:latin typeface="-apple-system"/>
                <a:hlinkClick r:id="rId2"/>
              </a:rPr>
              <a:t>Event Binding</a:t>
            </a:r>
            <a:r>
              <a:rPr lang="en-US" sz="1600" b="0" i="0" dirty="0">
                <a:solidFill>
                  <a:srgbClr val="000000"/>
                </a:solidFill>
                <a:effectLst/>
                <a:latin typeface="-apple-system"/>
              </a:rPr>
              <a:t> and listen to the child events</a:t>
            </a:r>
            <a:br>
              <a:rPr lang="en-US" sz="1600" b="0" i="0" dirty="0">
                <a:solidFill>
                  <a:srgbClr val="000000"/>
                </a:solidFill>
                <a:effectLst/>
                <a:latin typeface="-apple-system"/>
              </a:rPr>
            </a:br>
            <a:r>
              <a:rPr lang="en-US" sz="1800" b="0" dirty="0">
                <a:solidFill>
                  <a:srgbClr val="808080"/>
                </a:solidFill>
                <a:effectLst/>
                <a:highlight>
                  <a:srgbClr val="000000"/>
                </a:highlight>
                <a:latin typeface="Consolas" panose="020B0609020204030204" pitchFamily="49" charset="0"/>
              </a:rPr>
              <a:t>&lt;</a:t>
            </a:r>
            <a:r>
              <a:rPr lang="en-US" sz="1800" b="0" dirty="0">
                <a:solidFill>
                  <a:srgbClr val="569CD6"/>
                </a:solidFill>
                <a:effectLst/>
                <a:highlight>
                  <a:srgbClr val="000000"/>
                </a:highlight>
                <a:latin typeface="Consolas" panose="020B0609020204030204" pitchFamily="49" charset="0"/>
              </a:rPr>
              <a:t>app-student</a:t>
            </a:r>
            <a:r>
              <a:rPr lang="en-US" sz="1800" dirty="0">
                <a:solidFill>
                  <a:srgbClr val="D4D4D4"/>
                </a:solidFill>
                <a:highlight>
                  <a:srgbClr val="000000"/>
                </a:highlight>
                <a:latin typeface="Consolas" panose="020B0609020204030204" pitchFamily="49" charset="0"/>
              </a:rPr>
              <a:t> </a:t>
            </a:r>
            <a:r>
              <a:rPr lang="en-US" sz="1800" b="0" dirty="0">
                <a:solidFill>
                  <a:srgbClr val="9CDCFE"/>
                </a:solidFill>
                <a:effectLst/>
                <a:highlight>
                  <a:srgbClr val="000000"/>
                </a:highlight>
                <a:latin typeface="Consolas" panose="020B0609020204030204" pitchFamily="49" charset="0"/>
              </a:rPr>
              <a:t>(</a:t>
            </a:r>
            <a:r>
              <a:rPr lang="en-US" sz="1800" b="0" dirty="0" err="1">
                <a:solidFill>
                  <a:srgbClr val="9CDCFE"/>
                </a:solidFill>
                <a:effectLst/>
                <a:highlight>
                  <a:srgbClr val="000000"/>
                </a:highlight>
                <a:latin typeface="Consolas" panose="020B0609020204030204" pitchFamily="49" charset="0"/>
              </a:rPr>
              <a:t>newItemEvent</a:t>
            </a:r>
            <a:r>
              <a:rPr lang="en-US" sz="1800" b="0" dirty="0">
                <a:solidFill>
                  <a:srgbClr val="9CDCFE"/>
                </a:solidFill>
                <a:effectLst/>
                <a:highlight>
                  <a:srgbClr val="000000"/>
                </a:highlight>
                <a:latin typeface="Consolas" panose="020B0609020204030204" pitchFamily="49" charset="0"/>
              </a:rPr>
              <a:t>)</a:t>
            </a:r>
            <a:r>
              <a:rPr lang="en-US" sz="1800" b="0" dirty="0">
                <a:solidFill>
                  <a:srgbClr val="D4D4D4"/>
                </a:solidFill>
                <a:effectLst/>
                <a:highlight>
                  <a:srgbClr val="000000"/>
                </a:highlight>
                <a:latin typeface="Consolas" panose="020B0609020204030204" pitchFamily="49" charset="0"/>
              </a:rPr>
              <a:t>=</a:t>
            </a:r>
            <a:r>
              <a:rPr lang="en-US" sz="1800" b="0" dirty="0">
                <a:solidFill>
                  <a:srgbClr val="CE9178"/>
                </a:solidFill>
                <a:effectLst/>
                <a:highlight>
                  <a:srgbClr val="000000"/>
                </a:highlight>
                <a:latin typeface="Consolas" panose="020B0609020204030204" pitchFamily="49" charset="0"/>
              </a:rPr>
              <a:t>"</a:t>
            </a:r>
            <a:r>
              <a:rPr lang="en-US" sz="1800" b="0" dirty="0" err="1">
                <a:solidFill>
                  <a:srgbClr val="DCDCAA"/>
                </a:solidFill>
                <a:effectLst/>
                <a:highlight>
                  <a:srgbClr val="000000"/>
                </a:highlight>
                <a:latin typeface="Consolas" panose="020B0609020204030204" pitchFamily="49" charset="0"/>
              </a:rPr>
              <a:t>addItem</a:t>
            </a:r>
            <a:r>
              <a:rPr lang="en-US" sz="1800" b="0" dirty="0">
                <a:solidFill>
                  <a:srgbClr val="D4D4D4"/>
                </a:solidFill>
                <a:effectLst/>
                <a:highlight>
                  <a:srgbClr val="000000"/>
                </a:highlight>
                <a:latin typeface="Consolas" panose="020B0609020204030204" pitchFamily="49" charset="0"/>
              </a:rPr>
              <a:t>(</a:t>
            </a:r>
            <a:r>
              <a:rPr lang="en-US" sz="1800" b="0" dirty="0">
                <a:solidFill>
                  <a:srgbClr val="9CDCFE"/>
                </a:solidFill>
                <a:effectLst/>
                <a:highlight>
                  <a:srgbClr val="000000"/>
                </a:highlight>
                <a:latin typeface="Consolas" panose="020B0609020204030204" pitchFamily="49" charset="0"/>
              </a:rPr>
              <a:t>$event</a:t>
            </a:r>
            <a:r>
              <a:rPr lang="en-US" sz="1800" b="0" dirty="0">
                <a:solidFill>
                  <a:srgbClr val="D4D4D4"/>
                </a:solidFill>
                <a:effectLst/>
                <a:highlight>
                  <a:srgbClr val="000000"/>
                </a:highlight>
                <a:latin typeface="Consolas" panose="020B0609020204030204" pitchFamily="49" charset="0"/>
              </a:rPr>
              <a:t>)</a:t>
            </a:r>
            <a:r>
              <a:rPr lang="en-US" sz="1800" b="0" dirty="0">
                <a:solidFill>
                  <a:srgbClr val="CE9178"/>
                </a:solidFill>
                <a:effectLst/>
                <a:highlight>
                  <a:srgbClr val="000000"/>
                </a:highlight>
                <a:latin typeface="Consolas" panose="020B0609020204030204" pitchFamily="49" charset="0"/>
              </a:rPr>
              <a:t>"</a:t>
            </a:r>
            <a:r>
              <a:rPr lang="en-US" sz="1800" b="0" dirty="0">
                <a:solidFill>
                  <a:srgbClr val="808080"/>
                </a:solidFill>
                <a:effectLst/>
                <a:highlight>
                  <a:srgbClr val="000000"/>
                </a:highlight>
                <a:latin typeface="Consolas" panose="020B0609020204030204" pitchFamily="49" charset="0"/>
              </a:rPr>
              <a:t>&gt;&lt;/</a:t>
            </a:r>
            <a:r>
              <a:rPr lang="en-US" sz="1800" b="0" dirty="0">
                <a:solidFill>
                  <a:srgbClr val="569CD6"/>
                </a:solidFill>
                <a:effectLst/>
                <a:highlight>
                  <a:srgbClr val="000000"/>
                </a:highlight>
                <a:latin typeface="Consolas" panose="020B0609020204030204" pitchFamily="49" charset="0"/>
              </a:rPr>
              <a:t>app-student</a:t>
            </a:r>
            <a:r>
              <a:rPr lang="en-US" sz="1800" b="0" dirty="0">
                <a:solidFill>
                  <a:srgbClr val="808080"/>
                </a:solidFill>
                <a:effectLst/>
                <a:highlight>
                  <a:srgbClr val="000000"/>
                </a:highlight>
                <a:latin typeface="Consolas" panose="020B0609020204030204" pitchFamily="49" charset="0"/>
              </a:rPr>
              <a:t>&gt;&lt;/</a:t>
            </a:r>
            <a:r>
              <a:rPr lang="en-US" sz="1800" b="0" dirty="0">
                <a:solidFill>
                  <a:srgbClr val="569CD6"/>
                </a:solidFill>
                <a:effectLst/>
                <a:highlight>
                  <a:srgbClr val="000000"/>
                </a:highlight>
                <a:latin typeface="Consolas" panose="020B0609020204030204" pitchFamily="49" charset="0"/>
              </a:rPr>
              <a:t>div</a:t>
            </a:r>
            <a:r>
              <a:rPr lang="en-US" sz="1800" b="0" dirty="0">
                <a:solidFill>
                  <a:srgbClr val="808080"/>
                </a:solidFill>
                <a:effectLst/>
                <a:highlight>
                  <a:srgbClr val="000000"/>
                </a:highlight>
                <a:latin typeface="Consolas" panose="020B0609020204030204" pitchFamily="49" charset="0"/>
              </a:rPr>
              <a:t>&gt;</a:t>
            </a:r>
            <a:endParaRPr lang="en-US" sz="1800" b="0" dirty="0">
              <a:solidFill>
                <a:srgbClr val="D4D4D4"/>
              </a:solidFill>
              <a:effectLst/>
              <a:highlight>
                <a:srgbClr val="000000"/>
              </a:highlight>
              <a:latin typeface="Consolas" panose="020B0609020204030204" pitchFamily="49" charset="0"/>
            </a:endParaRPr>
          </a:p>
          <a:p>
            <a:pPr algn="l" fontAlgn="base">
              <a:buFont typeface="+mj-lt"/>
              <a:buAutoNum type="arabicPeriod"/>
            </a:pPr>
            <a:r>
              <a:rPr lang="en-US" sz="1600" b="0" i="0" dirty="0">
                <a:solidFill>
                  <a:srgbClr val="000000"/>
                </a:solidFill>
                <a:effectLst/>
                <a:latin typeface="-apple-system"/>
              </a:rPr>
              <a:t>Define the event handler function</a:t>
            </a:r>
          </a:p>
          <a:p>
            <a:pPr marL="457200" lvl="1" indent="0">
              <a:buNone/>
            </a:pPr>
            <a:r>
              <a:rPr lang="en-US" sz="1800" b="0" dirty="0" err="1">
                <a:solidFill>
                  <a:srgbClr val="DCDCAA"/>
                </a:solidFill>
                <a:effectLst/>
                <a:highlight>
                  <a:srgbClr val="000000"/>
                </a:highlight>
                <a:latin typeface="Consolas" panose="020B0609020204030204" pitchFamily="49" charset="0"/>
              </a:rPr>
              <a:t>addItem</a:t>
            </a:r>
            <a:r>
              <a:rPr lang="en-US" sz="1800" b="0" dirty="0">
                <a:solidFill>
                  <a:srgbClr val="D4D4D4"/>
                </a:solidFill>
                <a:effectLst/>
                <a:highlight>
                  <a:srgbClr val="000000"/>
                </a:highlight>
                <a:latin typeface="Consolas" panose="020B0609020204030204" pitchFamily="49" charset="0"/>
              </a:rPr>
              <a:t>(</a:t>
            </a:r>
            <a:r>
              <a:rPr lang="en-US" sz="1800" b="0" dirty="0" err="1">
                <a:solidFill>
                  <a:srgbClr val="9CDCFE"/>
                </a:solidFill>
                <a:effectLst/>
                <a:highlight>
                  <a:srgbClr val="000000"/>
                </a:highlight>
                <a:latin typeface="Consolas" panose="020B0609020204030204" pitchFamily="49" charset="0"/>
              </a:rPr>
              <a:t>newItem</a:t>
            </a:r>
            <a:r>
              <a:rPr lang="en-US" sz="1800" b="0" dirty="0">
                <a:solidFill>
                  <a:srgbClr val="D4D4D4"/>
                </a:solidFill>
                <a:effectLst/>
                <a:highlight>
                  <a:srgbClr val="000000"/>
                </a:highlight>
                <a:latin typeface="Consolas" panose="020B0609020204030204" pitchFamily="49" charset="0"/>
              </a:rPr>
              <a:t>: </a:t>
            </a:r>
            <a:r>
              <a:rPr lang="en-US" sz="1800" b="0" dirty="0">
                <a:solidFill>
                  <a:srgbClr val="4EC9B0"/>
                </a:solidFill>
                <a:effectLst/>
                <a:highlight>
                  <a:srgbClr val="000000"/>
                </a:highlight>
                <a:latin typeface="Consolas" panose="020B0609020204030204" pitchFamily="49" charset="0"/>
              </a:rPr>
              <a:t>string</a:t>
            </a:r>
            <a:r>
              <a:rPr lang="en-US" sz="1800" b="0" dirty="0">
                <a:solidFill>
                  <a:srgbClr val="D4D4D4"/>
                </a:solidFill>
                <a:effectLst/>
                <a:highlight>
                  <a:srgbClr val="000000"/>
                </a:highlight>
                <a:latin typeface="Consolas" panose="020B0609020204030204" pitchFamily="49" charset="0"/>
              </a:rPr>
              <a:t>) {</a:t>
            </a:r>
          </a:p>
          <a:p>
            <a:pPr marL="457200" lvl="1" indent="0">
              <a:buNone/>
            </a:pPr>
            <a:r>
              <a:rPr lang="en-US" sz="1800" b="0" dirty="0">
                <a:solidFill>
                  <a:srgbClr val="D4D4D4"/>
                </a:solidFill>
                <a:effectLst/>
                <a:highlight>
                  <a:srgbClr val="000000"/>
                </a:highlight>
                <a:latin typeface="Consolas" panose="020B0609020204030204" pitchFamily="49" charset="0"/>
              </a:rPr>
              <a:t>  </a:t>
            </a:r>
            <a:r>
              <a:rPr lang="en-US" sz="1800" b="0" dirty="0" err="1">
                <a:solidFill>
                  <a:srgbClr val="569CD6"/>
                </a:solidFill>
                <a:effectLst/>
                <a:highlight>
                  <a:srgbClr val="000000"/>
                </a:highlight>
                <a:latin typeface="Consolas" panose="020B0609020204030204" pitchFamily="49" charset="0"/>
              </a:rPr>
              <a:t>this</a:t>
            </a:r>
            <a:r>
              <a:rPr lang="en-US" sz="1800" b="0" dirty="0" err="1">
                <a:solidFill>
                  <a:srgbClr val="D4D4D4"/>
                </a:solidFill>
                <a:effectLst/>
                <a:highlight>
                  <a:srgbClr val="000000"/>
                </a:highlight>
                <a:latin typeface="Consolas" panose="020B0609020204030204" pitchFamily="49" charset="0"/>
              </a:rPr>
              <a:t>.</a:t>
            </a:r>
            <a:r>
              <a:rPr lang="en-US" sz="1800" b="0" dirty="0" err="1">
                <a:solidFill>
                  <a:srgbClr val="9CDCFE"/>
                </a:solidFill>
                <a:effectLst/>
                <a:highlight>
                  <a:srgbClr val="000000"/>
                </a:highlight>
                <a:latin typeface="Consolas" panose="020B0609020204030204" pitchFamily="49" charset="0"/>
              </a:rPr>
              <a:t>items</a:t>
            </a:r>
            <a:r>
              <a:rPr lang="en-US" sz="1800" b="0" dirty="0" err="1">
                <a:solidFill>
                  <a:srgbClr val="D4D4D4"/>
                </a:solidFill>
                <a:effectLst/>
                <a:highlight>
                  <a:srgbClr val="000000"/>
                </a:highlight>
                <a:latin typeface="Consolas" panose="020B0609020204030204" pitchFamily="49" charset="0"/>
              </a:rPr>
              <a:t>.</a:t>
            </a:r>
            <a:r>
              <a:rPr lang="en-US" sz="1800" b="0" dirty="0" err="1">
                <a:solidFill>
                  <a:srgbClr val="DCDCAA"/>
                </a:solidFill>
                <a:effectLst/>
                <a:highlight>
                  <a:srgbClr val="000000"/>
                </a:highlight>
                <a:latin typeface="Consolas" panose="020B0609020204030204" pitchFamily="49" charset="0"/>
              </a:rPr>
              <a:t>push</a:t>
            </a:r>
            <a:r>
              <a:rPr lang="en-US" sz="1800" b="0" dirty="0">
                <a:solidFill>
                  <a:srgbClr val="D4D4D4"/>
                </a:solidFill>
                <a:effectLst/>
                <a:highlight>
                  <a:srgbClr val="000000"/>
                </a:highlight>
                <a:latin typeface="Consolas" panose="020B0609020204030204" pitchFamily="49" charset="0"/>
              </a:rPr>
              <a:t>(</a:t>
            </a:r>
            <a:r>
              <a:rPr lang="en-US" sz="1800" b="0" dirty="0" err="1">
                <a:solidFill>
                  <a:srgbClr val="9CDCFE"/>
                </a:solidFill>
                <a:effectLst/>
                <a:highlight>
                  <a:srgbClr val="000000"/>
                </a:highlight>
                <a:latin typeface="Consolas" panose="020B0609020204030204" pitchFamily="49" charset="0"/>
              </a:rPr>
              <a:t>newItem</a:t>
            </a:r>
            <a:r>
              <a:rPr lang="en-US" sz="1800" b="0" dirty="0">
                <a:solidFill>
                  <a:srgbClr val="D4D4D4"/>
                </a:solidFill>
                <a:effectLst/>
                <a:highlight>
                  <a:srgbClr val="000000"/>
                </a:highlight>
                <a:latin typeface="Consolas" panose="020B0609020204030204" pitchFamily="49" charset="0"/>
              </a:rPr>
              <a:t>);</a:t>
            </a:r>
          </a:p>
          <a:p>
            <a:pPr marL="457200" lvl="1" indent="0">
              <a:buNone/>
            </a:pPr>
            <a:r>
              <a:rPr lang="en-US" sz="1800" b="0" dirty="0">
                <a:solidFill>
                  <a:srgbClr val="D4D4D4"/>
                </a:solidFill>
                <a:effectLst/>
                <a:highlight>
                  <a:srgbClr val="000000"/>
                </a:highlight>
                <a:latin typeface="Consolas" panose="020B0609020204030204" pitchFamily="49" charset="0"/>
              </a:rPr>
              <a:t>}</a:t>
            </a:r>
          </a:p>
          <a:p>
            <a:pPr marL="914400" lvl="2" indent="0">
              <a:buNone/>
            </a:pPr>
            <a:endParaRPr lang="en-IN" sz="1400" dirty="0"/>
          </a:p>
        </p:txBody>
      </p:sp>
    </p:spTree>
    <p:extLst>
      <p:ext uri="{BB962C8B-B14F-4D97-AF65-F5344CB8AC3E}">
        <p14:creationId xmlns:p14="http://schemas.microsoft.com/office/powerpoint/2010/main" val="2818855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9363430"/>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180</TotalTime>
  <Words>859</Words>
  <Application>Microsoft Office PowerPoint</Application>
  <PresentationFormat>Widescreen</PresentationFormat>
  <Paragraphs>81</Paragraphs>
  <Slides>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-apple-system</vt:lpstr>
      <vt:lpstr>Arial</vt:lpstr>
      <vt:lpstr>Calibri</vt:lpstr>
      <vt:lpstr>Calibri Light</vt:lpstr>
      <vt:lpstr>Consolas</vt:lpstr>
      <vt:lpstr>inherit</vt:lpstr>
      <vt:lpstr>Monaco</vt:lpstr>
      <vt:lpstr>Segoe UI</vt:lpstr>
      <vt:lpstr>Trebuchet MS</vt:lpstr>
      <vt:lpstr>Verdana</vt:lpstr>
      <vt:lpstr>2018</vt:lpstr>
      <vt:lpstr>Parameter Decorator</vt:lpstr>
      <vt:lpstr>how Angular Passes the data to the child component?</vt:lpstr>
      <vt:lpstr>@Input Decorator</vt:lpstr>
      <vt:lpstr>@Input Decorator</vt:lpstr>
      <vt:lpstr>@Input Decorator</vt:lpstr>
      <vt:lpstr>@Input Decorator</vt:lpstr>
      <vt:lpstr>Angular Pass data from Child to parent component </vt:lpstr>
      <vt:lpstr>@Output Decorator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Sarita Lad</cp:lastModifiedBy>
  <cp:revision>14</cp:revision>
  <dcterms:created xsi:type="dcterms:W3CDTF">2019-03-07T07:10:25Z</dcterms:created>
  <dcterms:modified xsi:type="dcterms:W3CDTF">2022-03-31T12:17:16Z</dcterms:modified>
</cp:coreProperties>
</file>