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ktutorialshub.com/angular/angular-lazy-loa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l" fontAlgn="base"/>
            <a:r>
              <a:rPr lang="en-IN" b="0" i="0" dirty="0">
                <a:effectLst/>
                <a:latin typeface="-apple-system"/>
              </a:rPr>
              <a:t>Introduction to Angular Services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Slides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algn="l" fontAlgn="base"/>
            <a:r>
              <a:rPr lang="en-US" b="0" i="0" dirty="0">
                <a:solidFill>
                  <a:srgbClr val="000000"/>
                </a:solidFill>
                <a:effectLst/>
                <a:latin typeface="-apple-system"/>
              </a:rPr>
              <a:t>Service is a piece of reusable code with a focused purpose. A code that you will use in many components across your application</a:t>
            </a:r>
          </a:p>
          <a:p>
            <a:pPr algn="l" fontAlgn="base"/>
            <a:r>
              <a:rPr lang="en-US" b="0" i="0" dirty="0">
                <a:solidFill>
                  <a:srgbClr val="000000"/>
                </a:solidFill>
                <a:effectLst/>
                <a:latin typeface="-apple-system"/>
              </a:rPr>
              <a:t>Our components need to access the data. You can write data access code in each component, but that is very inefficient and breaks the rule of single responsibility. The Component must focus on presenting data to the user. The task of getting data from the back-end server must be delegated to some other class. We call such a class a Service class. Because it provides the service of providing data to every component that needs it.</a:t>
            </a:r>
          </a:p>
          <a:p>
            <a:endParaRPr lang="en-US" dirty="0"/>
          </a:p>
        </p:txBody>
      </p:sp>
    </p:spTree>
    <p:extLst>
      <p:ext uri="{BB962C8B-B14F-4D97-AF65-F5344CB8AC3E}">
        <p14:creationId xmlns:p14="http://schemas.microsoft.com/office/powerpoint/2010/main" val="40127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US" b="1" i="0" dirty="0">
                <a:effectLst/>
                <a:latin typeface="-apple-system"/>
              </a:rPr>
              <a:t>What Angular Services are used for?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424883" y="902310"/>
            <a:ext cx="11039452" cy="5053380"/>
          </a:xfrm>
        </p:spPr>
        <p:txBody>
          <a:bodyPr/>
          <a:lstStyle/>
          <a:p>
            <a:pPr algn="l" fontAlgn="base">
              <a:buFont typeface="+mj-lt"/>
              <a:buAutoNum type="arabicPeriod"/>
            </a:pPr>
            <a:r>
              <a:rPr lang="en-US" b="0" i="0" dirty="0">
                <a:solidFill>
                  <a:srgbClr val="000000"/>
                </a:solidFill>
                <a:effectLst/>
                <a:latin typeface="-apple-system"/>
              </a:rPr>
              <a:t>Features that are independent of components such a logging services</a:t>
            </a:r>
          </a:p>
          <a:p>
            <a:pPr algn="l" fontAlgn="base">
              <a:buFont typeface="+mj-lt"/>
              <a:buAutoNum type="arabicPeriod"/>
            </a:pPr>
            <a:r>
              <a:rPr lang="en-US" b="0" i="0" dirty="0">
                <a:solidFill>
                  <a:srgbClr val="000000"/>
                </a:solidFill>
                <a:effectLst/>
                <a:latin typeface="-apple-system"/>
              </a:rPr>
              <a:t>Share logic or data across components</a:t>
            </a:r>
          </a:p>
          <a:p>
            <a:pPr algn="l" fontAlgn="base">
              <a:buFont typeface="+mj-lt"/>
              <a:buAutoNum type="arabicPeriod"/>
            </a:pPr>
            <a:r>
              <a:rPr lang="en-US" b="0" i="0" dirty="0">
                <a:solidFill>
                  <a:srgbClr val="000000"/>
                </a:solidFill>
                <a:effectLst/>
                <a:latin typeface="-apple-system"/>
              </a:rPr>
              <a:t>Encapsulate external interactions like data access</a:t>
            </a:r>
          </a:p>
          <a:p>
            <a:pPr algn="l" fontAlgn="base"/>
            <a:r>
              <a:rPr lang="en-US" b="1" i="0" dirty="0">
                <a:effectLst/>
                <a:latin typeface="-apple-system"/>
              </a:rPr>
              <a:t>Advantageous of Angular Service</a:t>
            </a:r>
          </a:p>
          <a:p>
            <a:pPr algn="l" fontAlgn="base">
              <a:buFont typeface="+mj-lt"/>
              <a:buAutoNum type="arabicPeriod"/>
            </a:pPr>
            <a:r>
              <a:rPr lang="en-US" b="0" i="0" dirty="0">
                <a:solidFill>
                  <a:srgbClr val="000000"/>
                </a:solidFill>
                <a:effectLst/>
                <a:latin typeface="-apple-system"/>
              </a:rPr>
              <a:t>Services are easier to test.</a:t>
            </a:r>
          </a:p>
          <a:p>
            <a:pPr algn="l" fontAlgn="base">
              <a:buFont typeface="+mj-lt"/>
              <a:buAutoNum type="arabicPeriod"/>
            </a:pPr>
            <a:r>
              <a:rPr lang="en-US" b="0" i="0" dirty="0">
                <a:solidFill>
                  <a:srgbClr val="000000"/>
                </a:solidFill>
                <a:effectLst/>
                <a:latin typeface="-apple-system"/>
              </a:rPr>
              <a:t>They are easier to Debug.</a:t>
            </a:r>
          </a:p>
          <a:p>
            <a:pPr algn="l" fontAlgn="base">
              <a:buFont typeface="+mj-lt"/>
              <a:buAutoNum type="arabicPeriod"/>
            </a:pPr>
            <a:r>
              <a:rPr lang="en-US" b="0" i="0" dirty="0">
                <a:solidFill>
                  <a:srgbClr val="000000"/>
                </a:solidFill>
                <a:effectLst/>
                <a:latin typeface="-apple-system"/>
              </a:rPr>
              <a:t>We can reuse the service at many places.</a:t>
            </a:r>
          </a:p>
          <a:p>
            <a:pPr algn="l" fontAlgn="base">
              <a:buFont typeface="+mj-lt"/>
              <a:buAutoNum type="arabicPeriod"/>
            </a:pPr>
            <a:endParaRPr lang="en-US" b="0" i="0" dirty="0">
              <a:solidFill>
                <a:srgbClr val="000000"/>
              </a:solidFill>
              <a:effectLst/>
              <a:latin typeface="-apple-system"/>
            </a:endParaRPr>
          </a:p>
          <a:p>
            <a:endParaRPr lang="en-US" dirty="0"/>
          </a:p>
        </p:txBody>
      </p:sp>
      <p:sp>
        <p:nvSpPr>
          <p:cNvPr id="3" name="Rectangle 1">
            <a:extLst>
              <a:ext uri="{FF2B5EF4-FFF2-40B4-BE49-F238E27FC236}">
                <a16:creationId xmlns:a16="http://schemas.microsoft.com/office/drawing/2014/main" id="{9C1178EE-3C67-4BE7-A820-242FC40320DD}"/>
              </a:ext>
            </a:extLst>
          </p:cNvPr>
          <p:cNvSpPr>
            <a:spLocks noChangeArrowheads="1"/>
          </p:cNvSpPr>
          <p:nvPr/>
        </p:nvSpPr>
        <p:spPr bwMode="auto">
          <a:xfrm>
            <a:off x="645368" y="4063889"/>
            <a:ext cx="776711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But if the </a:t>
            </a:r>
            <a:r>
              <a:rPr kumimoji="0" lang="en-US" altLang="en-US" sz="2000" b="0" i="0" u="none" strike="noStrike" cap="none" normalizeH="0" baseline="0" dirty="0" err="1">
                <a:ln>
                  <a:noFill/>
                </a:ln>
                <a:solidFill>
                  <a:srgbClr val="000000"/>
                </a:solidFill>
                <a:effectLst/>
                <a:latin typeface="-apple-system"/>
              </a:rPr>
              <a:t>NgModule</a:t>
            </a:r>
            <a:r>
              <a:rPr kumimoji="0" lang="en-US" altLang="en-US" sz="2000" b="0" i="0" u="none" strike="noStrike" cap="none" normalizeH="0" baseline="0" dirty="0">
                <a:ln>
                  <a:noFill/>
                </a:ln>
                <a:solidFill>
                  <a:srgbClr val="000000"/>
                </a:solidFill>
                <a:effectLst/>
                <a:latin typeface="-apple-system"/>
              </a:rPr>
              <a:t> is </a:t>
            </a:r>
            <a:r>
              <a:rPr kumimoji="0" lang="en-US" altLang="en-US" sz="2000" b="1" i="0" u="none" strike="noStrike" cap="none" normalizeH="0" baseline="0" dirty="0">
                <a:ln>
                  <a:noFill/>
                </a:ln>
                <a:solidFill>
                  <a:srgbClr val="000000"/>
                </a:solidFill>
                <a:effectLst/>
                <a:latin typeface="-apple-system"/>
              </a:rPr>
              <a:t>lazy-loaded module</a:t>
            </a:r>
            <a:r>
              <a:rPr kumimoji="0" lang="en-US" altLang="en-US" sz="2000" b="0" i="0" u="none" strike="noStrike" cap="none" normalizeH="0" baseline="0" dirty="0">
                <a:ln>
                  <a:noFill/>
                </a:ln>
                <a:solidFill>
                  <a:srgbClr val="000000"/>
                </a:solidFill>
                <a:effectLst/>
                <a:latin typeface="-apple-system"/>
              </a:rPr>
              <a:t>, then </a:t>
            </a:r>
            <a:r>
              <a:rPr kumimoji="0" lang="en-US" altLang="en-US" sz="2000" b="0" i="0" u="none" strike="noStrike" cap="none" normalizeH="0" baseline="0" dirty="0" err="1">
                <a:ln>
                  <a:noFill/>
                </a:ln>
                <a:solidFill>
                  <a:srgbClr val="000000"/>
                </a:solidFill>
                <a:effectLst/>
                <a:latin typeface="-apple-system"/>
              </a:rPr>
              <a:t>AppService</a:t>
            </a:r>
            <a:r>
              <a:rPr kumimoji="0" lang="en-US" altLang="en-US" sz="2000" b="0" i="0" u="none" strike="noStrike" cap="none" normalizeH="0" baseline="0" dirty="0">
                <a:ln>
                  <a:noFill/>
                </a:ln>
                <a:solidFill>
                  <a:srgbClr val="000000"/>
                </a:solidFill>
                <a:effectLst/>
                <a:latin typeface="-apple-system"/>
              </a:rPr>
              <a:t> is available </a:t>
            </a:r>
            <a:r>
              <a:rPr kumimoji="0" lang="en-US" altLang="en-US" sz="2000" b="1" i="0" u="none" strike="noStrike" cap="none" normalizeH="0" baseline="0" dirty="0">
                <a:ln>
                  <a:noFill/>
                </a:ln>
                <a:solidFill>
                  <a:srgbClr val="000000"/>
                </a:solidFill>
                <a:effectLst/>
                <a:latin typeface="-apple-system"/>
              </a:rPr>
              <a:t>only in that </a:t>
            </a:r>
            <a:r>
              <a:rPr kumimoji="0" lang="en-US" altLang="en-US" sz="2000" b="1" i="0" u="none" strike="noStrike" cap="none" normalizeH="0" baseline="0" dirty="0">
                <a:ln>
                  <a:noFill/>
                </a:ln>
                <a:solidFill>
                  <a:srgbClr val="000000"/>
                </a:solidFill>
                <a:effectLst/>
                <a:latin typeface="-apple-system"/>
                <a:hlinkClick r:id="rId2"/>
              </a:rPr>
              <a:t>Lazy loaded module</a:t>
            </a:r>
            <a:r>
              <a:rPr kumimoji="0" lang="en-US" altLang="en-US" sz="2000" b="0" i="0" u="none" strike="noStrike" cap="none" normalizeH="0" baseline="0" dirty="0">
                <a:ln>
                  <a:noFill/>
                </a:ln>
                <a:solidFill>
                  <a:srgbClr val="000000"/>
                </a:solidFill>
                <a:effectLst/>
                <a:latin typeface="-apple-system"/>
              </a:rPr>
              <a:t> and not outside of it.</a:t>
            </a:r>
            <a:r>
              <a:rPr kumimoji="0" lang="en-US" altLang="en-US" sz="2000" b="0"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EB8AF13D-5E21-4464-A45C-3D9050D9D574}"/>
              </a:ext>
            </a:extLst>
          </p:cNvPr>
          <p:cNvSpPr txBox="1"/>
          <p:nvPr/>
        </p:nvSpPr>
        <p:spPr>
          <a:xfrm>
            <a:off x="1849374" y="4826675"/>
            <a:ext cx="6094476" cy="2031325"/>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NgModule</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imports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declarations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bootstrap</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providers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0000"/>
                </a:solidFill>
                <a:effectLst/>
                <a:latin typeface="inherit"/>
              </a:rPr>
              <a:t>AppService</a:t>
            </a:r>
            <a:r>
              <a:rPr lang="en-US" b="0" i="0" dirty="0">
                <a:solidFill>
                  <a:srgbClr val="333333"/>
                </a:solidFill>
                <a:effectLst/>
                <a:latin typeface="inherit"/>
              </a:rPr>
              <a:t>]</a:t>
            </a:r>
            <a:r>
              <a:rPr lang="en-US" b="0" i="0" dirty="0">
                <a:solidFill>
                  <a:srgbClr val="006FE0"/>
                </a:solidFill>
                <a:effectLst/>
                <a:latin typeface="inherit"/>
              </a:rPr>
              <a:t>     &lt;</a:t>
            </a:r>
            <a:r>
              <a:rPr lang="en-US" b="0" i="0" dirty="0">
                <a:solidFill>
                  <a:srgbClr val="000000"/>
                </a:solidFill>
                <a:effectLst/>
                <a:latin typeface="Verdana" panose="020B0604030504040204" pitchFamily="34" charset="0"/>
              </a:rPr>
              <a:t>===</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AppModule</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907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0" i="0" dirty="0">
                <a:effectLst/>
                <a:latin typeface="-apple-system"/>
              </a:rPr>
              <a:t>Angular Singleton Service</a:t>
            </a:r>
          </a:p>
        </p:txBody>
      </p:sp>
      <p:sp>
        <p:nvSpPr>
          <p:cNvPr id="3" name="Rectangle 1">
            <a:extLst>
              <a:ext uri="{FF2B5EF4-FFF2-40B4-BE49-F238E27FC236}">
                <a16:creationId xmlns:a16="http://schemas.microsoft.com/office/drawing/2014/main" id="{56C11A8B-DC3F-4645-9BE9-4FBB4975A963}"/>
              </a:ext>
            </a:extLst>
          </p:cNvPr>
          <p:cNvSpPr>
            <a:spLocks noChangeArrowheads="1"/>
          </p:cNvSpPr>
          <p:nvPr/>
        </p:nvSpPr>
        <p:spPr bwMode="auto">
          <a:xfrm>
            <a:off x="547114" y="948130"/>
            <a:ext cx="9051617" cy="1231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There are two ways in which you can create a Singleton Service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Using the root option of the </a:t>
            </a:r>
            <a:r>
              <a:rPr kumimoji="0" lang="en-US" altLang="en-US" sz="2000" b="0" i="0" u="none" strike="noStrike" cap="none" normalizeH="0" baseline="0" dirty="0" err="1">
                <a:ln>
                  <a:noFill/>
                </a:ln>
                <a:solidFill>
                  <a:srgbClr val="000000"/>
                </a:solidFill>
                <a:effectLst/>
                <a:latin typeface="-apple-system"/>
              </a:rPr>
              <a:t>providedIn</a:t>
            </a:r>
            <a:r>
              <a:rPr kumimoji="0" lang="en-US" altLang="en-US" sz="2000" b="0" i="0" u="none" strike="noStrike" cap="none" normalizeH="0" baseline="0" dirty="0">
                <a:ln>
                  <a:noFill/>
                </a:ln>
                <a:solidFill>
                  <a:srgbClr val="000000"/>
                </a:solidFill>
                <a:effectLst/>
                <a:latin typeface="-apple-system"/>
              </a:rPr>
              <a:t> property. This works irrespective of your service is in an </a:t>
            </a:r>
            <a:r>
              <a:rPr kumimoji="0" lang="en-US" altLang="en-US" sz="2000" b="1" i="0" u="none" strike="noStrike" cap="none" normalizeH="0" baseline="0" dirty="0">
                <a:ln>
                  <a:noFill/>
                </a:ln>
                <a:solidFill>
                  <a:srgbClr val="000000"/>
                </a:solidFill>
                <a:effectLst/>
                <a:latin typeface="-apple-system"/>
              </a:rPr>
              <a:t>eager module</a:t>
            </a:r>
            <a:r>
              <a:rPr kumimoji="0" lang="en-US" altLang="en-US" sz="2000" b="0" i="0" u="none" strike="noStrike" cap="none" normalizeH="0" baseline="0" dirty="0">
                <a:ln>
                  <a:noFill/>
                </a:ln>
                <a:solidFill>
                  <a:srgbClr val="000000"/>
                </a:solidFill>
                <a:effectLst/>
                <a:latin typeface="-apple-system"/>
              </a:rPr>
              <a:t> or </a:t>
            </a:r>
            <a:r>
              <a:rPr kumimoji="0" lang="en-US" altLang="en-US" sz="2000" b="1" i="0" u="none" strike="noStrike" cap="none" normalizeH="0" baseline="0" dirty="0">
                <a:ln>
                  <a:noFill/>
                </a:ln>
                <a:solidFill>
                  <a:srgbClr val="000000"/>
                </a:solidFill>
                <a:effectLst/>
                <a:latin typeface="-apple-system"/>
              </a:rPr>
              <a:t>lazy loaded module</a:t>
            </a:r>
            <a:r>
              <a:rPr kumimoji="0" lang="en-US" altLang="en-US" sz="2000" b="0" i="0" u="none" strike="noStrike" cap="none" normalizeH="0" baseline="0" dirty="0">
                <a:ln>
                  <a:noFill/>
                </a:ln>
                <a:solidFill>
                  <a:srgbClr val="000000"/>
                </a:solidFill>
                <a:effectLst/>
                <a:latin typeface="-apple-system"/>
              </a:rPr>
              <a:t>. Using the </a:t>
            </a:r>
            <a:r>
              <a:rPr kumimoji="0" lang="en-US" altLang="en-US" sz="2000" b="0" i="0" u="none" strike="noStrike" cap="none" normalizeH="0" baseline="0" dirty="0" err="1">
                <a:ln>
                  <a:noFill/>
                </a:ln>
                <a:solidFill>
                  <a:srgbClr val="000000"/>
                </a:solidFill>
                <a:effectLst/>
                <a:latin typeface="-apple-system"/>
              </a:rPr>
              <a:t>providedIn</a:t>
            </a:r>
            <a:r>
              <a:rPr kumimoji="0" lang="en-US" altLang="en-US" sz="2000" b="0" i="0" u="none" strike="noStrike" cap="none" normalizeH="0" baseline="0" dirty="0">
                <a:ln>
                  <a:noFill/>
                </a:ln>
                <a:solidFill>
                  <a:srgbClr val="000000"/>
                </a:solidFill>
                <a:effectLst/>
                <a:latin typeface="-apple-system"/>
              </a:rPr>
              <a:t>  is the preferred way as it makes the service tree </a:t>
            </a:r>
            <a:r>
              <a:rPr kumimoji="0" lang="en-US" altLang="en-US" sz="2000" b="0" i="0" u="none" strike="noStrike" cap="none" normalizeH="0" baseline="0" dirty="0" err="1">
                <a:ln>
                  <a:noFill/>
                </a:ln>
                <a:solidFill>
                  <a:srgbClr val="000000"/>
                </a:solidFill>
                <a:effectLst/>
                <a:latin typeface="-apple-system"/>
              </a:rPr>
              <a:t>shakeable</a:t>
            </a:r>
            <a:r>
              <a:rPr kumimoji="0" lang="en-US" altLang="en-US" sz="2000" b="0" i="0" u="none" strike="noStrike" cap="none" normalizeH="0" baseline="0" dirty="0">
                <a:ln>
                  <a:noFill/>
                </a:ln>
                <a:solidFill>
                  <a:srgbClr val="000000"/>
                </a:solidFill>
                <a:effectLst/>
                <a:latin typeface="-apple-system"/>
              </a:rPr>
              <a:t>.</a:t>
            </a:r>
            <a:endParaRPr kumimoji="0" lang="en-US" altLang="en-US" sz="20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E2B24AF9-185B-4688-AAFA-A56DA6925306}"/>
              </a:ext>
            </a:extLst>
          </p:cNvPr>
          <p:cNvSpPr txBox="1"/>
          <p:nvPr/>
        </p:nvSpPr>
        <p:spPr>
          <a:xfrm>
            <a:off x="5324094" y="1972043"/>
            <a:ext cx="6094476" cy="1754326"/>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Injectable</a:t>
            </a:r>
            <a:r>
              <a:rPr lang="en-US" b="0" i="0" dirty="0">
                <a:solidFill>
                  <a:srgbClr val="333333"/>
                </a:solidFill>
                <a:effectLst/>
                <a:latin typeface="inherit"/>
              </a:rPr>
              <a:t>({</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err="1">
                <a:solidFill>
                  <a:srgbClr val="000000"/>
                </a:solidFill>
                <a:effectLst/>
                <a:latin typeface="inherit"/>
              </a:rPr>
              <a:t>providedIn</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DD1144"/>
                </a:solidFill>
                <a:effectLst/>
                <a:latin typeface="inherit"/>
              </a:rPr>
              <a:t>'root'</a:t>
            </a:r>
            <a:r>
              <a:rPr lang="en-US" b="0" i="0" dirty="0">
                <a:solidFill>
                  <a:srgbClr val="006FE0"/>
                </a:solidFill>
                <a:effectLst/>
                <a:latin typeface="inherit"/>
              </a:rPr>
              <a:t> </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AppService</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
        <p:nvSpPr>
          <p:cNvPr id="7" name="Rectangle 2">
            <a:extLst>
              <a:ext uri="{FF2B5EF4-FFF2-40B4-BE49-F238E27FC236}">
                <a16:creationId xmlns:a16="http://schemas.microsoft.com/office/drawing/2014/main" id="{43C56C02-DC9F-4E42-A9E2-3512F0217344}"/>
              </a:ext>
            </a:extLst>
          </p:cNvPr>
          <p:cNvSpPr>
            <a:spLocks noChangeArrowheads="1"/>
          </p:cNvSpPr>
          <p:nvPr/>
        </p:nvSpPr>
        <p:spPr bwMode="auto">
          <a:xfrm>
            <a:off x="447201" y="3605954"/>
            <a:ext cx="9251442" cy="9233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The second option is to add it in the Providers array of @NgModule.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pple-system"/>
              </a:rPr>
              <a:t>If the </a:t>
            </a:r>
            <a:r>
              <a:rPr kumimoji="0" lang="en-US" altLang="en-US" sz="2000" b="0" i="0" u="none" strike="noStrike" cap="none" normalizeH="0" baseline="0" dirty="0" err="1">
                <a:ln>
                  <a:noFill/>
                </a:ln>
                <a:solidFill>
                  <a:srgbClr val="000000"/>
                </a:solidFill>
                <a:effectLst/>
                <a:latin typeface="-apple-system"/>
              </a:rPr>
              <a:t>NgModule</a:t>
            </a:r>
            <a:r>
              <a:rPr kumimoji="0" lang="en-US" altLang="en-US" sz="2000" b="0" i="0" u="none" strike="noStrike" cap="none" normalizeH="0" baseline="0" dirty="0">
                <a:ln>
                  <a:noFill/>
                </a:ln>
                <a:solidFill>
                  <a:srgbClr val="000000"/>
                </a:solidFill>
                <a:effectLst/>
                <a:latin typeface="-apple-system"/>
              </a:rPr>
              <a:t> is </a:t>
            </a:r>
            <a:r>
              <a:rPr kumimoji="0" lang="en-US" altLang="en-US" sz="2000" b="1" i="0" u="none" strike="noStrike" cap="none" normalizeH="0" baseline="0" dirty="0">
                <a:ln>
                  <a:noFill/>
                </a:ln>
                <a:solidFill>
                  <a:srgbClr val="000000"/>
                </a:solidFill>
                <a:effectLst/>
                <a:latin typeface="-apple-system"/>
              </a:rPr>
              <a:t>root module</a:t>
            </a:r>
            <a:r>
              <a:rPr kumimoji="0" lang="en-US" altLang="en-US" sz="2000" b="0" i="0" u="none" strike="noStrike" cap="none" normalizeH="0" baseline="0" dirty="0">
                <a:ln>
                  <a:noFill/>
                </a:ln>
                <a:solidFill>
                  <a:srgbClr val="000000"/>
                </a:solidFill>
                <a:effectLst/>
                <a:latin typeface="-apple-system"/>
              </a:rPr>
              <a:t> or </a:t>
            </a:r>
            <a:r>
              <a:rPr kumimoji="0" lang="en-US" altLang="en-US" sz="2000" b="1" i="0" u="none" strike="noStrike" cap="none" normalizeH="0" baseline="0" dirty="0">
                <a:ln>
                  <a:noFill/>
                </a:ln>
                <a:solidFill>
                  <a:srgbClr val="000000"/>
                </a:solidFill>
                <a:effectLst/>
                <a:latin typeface="-apple-system"/>
              </a:rPr>
              <a:t>eagerly loaded module</a:t>
            </a:r>
            <a:r>
              <a:rPr kumimoji="0" lang="en-US" altLang="en-US" sz="2000" b="0" i="0" u="none" strike="noStrike" cap="none" normalizeH="0" baseline="0" dirty="0">
                <a:ln>
                  <a:noFill/>
                </a:ln>
                <a:solidFill>
                  <a:srgbClr val="000000"/>
                </a:solidFill>
                <a:effectLst/>
                <a:latin typeface="-apple-system"/>
              </a:rPr>
              <a:t>, then the </a:t>
            </a:r>
            <a:r>
              <a:rPr kumimoji="0" lang="en-US" altLang="en-US" sz="2000" b="0" i="0" u="none" strike="noStrike" cap="none" normalizeH="0" baseline="0" dirty="0" err="1">
                <a:ln>
                  <a:noFill/>
                </a:ln>
                <a:solidFill>
                  <a:srgbClr val="000000"/>
                </a:solidFill>
                <a:effectLst/>
                <a:latin typeface="-apple-system"/>
              </a:rPr>
              <a:t>AppService</a:t>
            </a:r>
            <a:r>
              <a:rPr kumimoji="0" lang="en-US" altLang="en-US" sz="2000" b="0" i="0" u="none" strike="noStrike" cap="none" normalizeH="0" baseline="0" dirty="0">
                <a:ln>
                  <a:noFill/>
                </a:ln>
                <a:solidFill>
                  <a:srgbClr val="000000"/>
                </a:solidFill>
                <a:effectLst/>
                <a:latin typeface="-apple-system"/>
              </a:rPr>
              <a:t> is available as a Singleton service to the entire application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6D0CE8A6-8ADA-4F84-A97C-BC787414873C}"/>
              </a:ext>
            </a:extLst>
          </p:cNvPr>
          <p:cNvSpPr txBox="1"/>
          <p:nvPr/>
        </p:nvSpPr>
        <p:spPr>
          <a:xfrm>
            <a:off x="2983230" y="4548515"/>
            <a:ext cx="6094476" cy="2031325"/>
          </a:xfrm>
          <a:prstGeom prst="rect">
            <a:avLst/>
          </a:prstGeom>
          <a:noFill/>
        </p:spPr>
        <p:txBody>
          <a:bodyPr wrap="square">
            <a:spAutoFit/>
          </a:bodyPr>
          <a:lstStyle/>
          <a:p>
            <a:pPr algn="l" fontAlgn="base"/>
            <a:r>
              <a:rPr lang="en-US" b="0" i="0" dirty="0">
                <a:solidFill>
                  <a:srgbClr val="333333"/>
                </a:solidFill>
                <a:effectLst/>
                <a:latin typeface="inherit"/>
              </a:rPr>
              <a:t>@</a:t>
            </a:r>
            <a:r>
              <a:rPr lang="en-US" b="0" i="0" dirty="0">
                <a:solidFill>
                  <a:srgbClr val="008080"/>
                </a:solidFill>
                <a:effectLst/>
                <a:latin typeface="inherit"/>
              </a:rPr>
              <a:t>NgModule</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imports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declarations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bootstrap</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0" dirty="0">
                <a:solidFill>
                  <a:srgbClr val="000000"/>
                </a:solidFill>
                <a:effectLst/>
                <a:latin typeface="inherit"/>
              </a:rPr>
              <a:t>providers</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err="1">
                <a:solidFill>
                  <a:srgbClr val="000000"/>
                </a:solidFill>
                <a:effectLst/>
                <a:latin typeface="inherit"/>
              </a:rPr>
              <a:t>AppService</a:t>
            </a:r>
            <a:r>
              <a:rPr lang="en-US" b="0" i="0" dirty="0">
                <a:solidFill>
                  <a:srgbClr val="333333"/>
                </a:solidFill>
                <a:effectLst/>
                <a:latin typeface="inherit"/>
              </a:rPr>
              <a:t>]</a:t>
            </a:r>
            <a:r>
              <a:rPr lang="en-US" b="0" i="0" dirty="0">
                <a:solidFill>
                  <a:srgbClr val="006FE0"/>
                </a:solidFill>
                <a:effectLst/>
                <a:latin typeface="inherit"/>
              </a:rPr>
              <a:t>     &lt;</a:t>
            </a:r>
            <a:r>
              <a:rPr lang="en-US" b="0" i="0" dirty="0">
                <a:solidFill>
                  <a:srgbClr val="000000"/>
                </a:solidFill>
                <a:effectLst/>
                <a:latin typeface="Verdana" panose="020B0604030504040204" pitchFamily="34" charset="0"/>
              </a:rPr>
              <a:t>===</a:t>
            </a:r>
          </a:p>
          <a:p>
            <a:pPr algn="l" fontAlgn="base"/>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8080"/>
                </a:solidFill>
                <a:effectLst/>
                <a:latin typeface="inherit"/>
              </a:rPr>
              <a:t>export</a:t>
            </a:r>
            <a:r>
              <a:rPr lang="en-US" b="0" i="0" dirty="0">
                <a:solidFill>
                  <a:srgbClr val="006FE0"/>
                </a:solidFill>
                <a:effectLst/>
                <a:latin typeface="inherit"/>
              </a:rPr>
              <a:t> </a:t>
            </a:r>
            <a:r>
              <a:rPr lang="en-US" b="1" i="0" dirty="0">
                <a:solidFill>
                  <a:srgbClr val="800080"/>
                </a:solidFill>
                <a:effectLst/>
                <a:latin typeface="inherit"/>
              </a:rPr>
              <a:t>class</a:t>
            </a:r>
            <a:r>
              <a:rPr lang="en-US" b="0" i="0" dirty="0">
                <a:solidFill>
                  <a:srgbClr val="006FE0"/>
                </a:solidFill>
                <a:effectLst/>
                <a:latin typeface="inherit"/>
              </a:rPr>
              <a:t> </a:t>
            </a:r>
            <a:r>
              <a:rPr lang="en-US" b="0" i="0" dirty="0" err="1">
                <a:solidFill>
                  <a:srgbClr val="008080"/>
                </a:solidFill>
                <a:effectLst/>
                <a:latin typeface="inherit"/>
              </a:rPr>
              <a:t>AppModule</a:t>
            </a:r>
            <a:r>
              <a:rPr lang="en-US" b="0" i="0" dirty="0">
                <a:solidFill>
                  <a:srgbClr val="006FE0"/>
                </a:solidFill>
                <a:effectLst/>
                <a:latin typeface="inherit"/>
              </a:rPr>
              <a: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133</TotalTime>
  <Words>358</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-apple-system</vt:lpstr>
      <vt:lpstr>Arial</vt:lpstr>
      <vt:lpstr>Calibri</vt:lpstr>
      <vt:lpstr>Calibri Light</vt:lpstr>
      <vt:lpstr>inherit</vt:lpstr>
      <vt:lpstr>Segoe UI</vt:lpstr>
      <vt:lpstr>Trebuchet MS</vt:lpstr>
      <vt:lpstr>Verdana</vt:lpstr>
      <vt:lpstr>2018</vt:lpstr>
      <vt:lpstr>Introduction to Angular Services</vt:lpstr>
      <vt:lpstr>Slides</vt:lpstr>
      <vt:lpstr>What Angular Services are used for?</vt:lpstr>
      <vt:lpstr>Angular Singleton Service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7</cp:revision>
  <dcterms:created xsi:type="dcterms:W3CDTF">2019-03-07T07:10:25Z</dcterms:created>
  <dcterms:modified xsi:type="dcterms:W3CDTF">2022-04-01T12:28:59Z</dcterms:modified>
</cp:coreProperties>
</file>