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926" r:id="rId1"/>
    <p:sldMasterId id="2147484027" r:id="rId2"/>
    <p:sldMasterId id="2147484058" r:id="rId3"/>
  </p:sldMasterIdLst>
  <p:notesMasterIdLst>
    <p:notesMasterId r:id="rId81"/>
  </p:notesMasterIdLst>
  <p:sldIdLst>
    <p:sldId id="599" r:id="rId4"/>
    <p:sldId id="610" r:id="rId5"/>
    <p:sldId id="807" r:id="rId6"/>
    <p:sldId id="859" r:id="rId7"/>
    <p:sldId id="862" r:id="rId8"/>
    <p:sldId id="868" r:id="rId9"/>
    <p:sldId id="871" r:id="rId10"/>
    <p:sldId id="869" r:id="rId11"/>
    <p:sldId id="870" r:id="rId12"/>
    <p:sldId id="867" r:id="rId13"/>
    <p:sldId id="933" r:id="rId14"/>
    <p:sldId id="863" r:id="rId15"/>
    <p:sldId id="872" r:id="rId16"/>
    <p:sldId id="860" r:id="rId17"/>
    <p:sldId id="861" r:id="rId18"/>
    <p:sldId id="864" r:id="rId19"/>
    <p:sldId id="866" r:id="rId20"/>
    <p:sldId id="873" r:id="rId21"/>
    <p:sldId id="857" r:id="rId22"/>
    <p:sldId id="877" r:id="rId23"/>
    <p:sldId id="881" r:id="rId24"/>
    <p:sldId id="879" r:id="rId25"/>
    <p:sldId id="888" r:id="rId26"/>
    <p:sldId id="883" r:id="rId27"/>
    <p:sldId id="882" r:id="rId28"/>
    <p:sldId id="885" r:id="rId29"/>
    <p:sldId id="876" r:id="rId30"/>
    <p:sldId id="890" r:id="rId31"/>
    <p:sldId id="891" r:id="rId32"/>
    <p:sldId id="889" r:id="rId33"/>
    <p:sldId id="884" r:id="rId34"/>
    <p:sldId id="886" r:id="rId35"/>
    <p:sldId id="887" r:id="rId36"/>
    <p:sldId id="878" r:id="rId37"/>
    <p:sldId id="875" r:id="rId38"/>
    <p:sldId id="880" r:id="rId39"/>
    <p:sldId id="925" r:id="rId40"/>
    <p:sldId id="928" r:id="rId41"/>
    <p:sldId id="927" r:id="rId42"/>
    <p:sldId id="935" r:id="rId43"/>
    <p:sldId id="938" r:id="rId44"/>
    <p:sldId id="929" r:id="rId45"/>
    <p:sldId id="926" r:id="rId46"/>
    <p:sldId id="937" r:id="rId47"/>
    <p:sldId id="931" r:id="rId48"/>
    <p:sldId id="932" r:id="rId49"/>
    <p:sldId id="934" r:id="rId50"/>
    <p:sldId id="930" r:id="rId51"/>
    <p:sldId id="936" r:id="rId52"/>
    <p:sldId id="858" r:id="rId53"/>
    <p:sldId id="892" r:id="rId54"/>
    <p:sldId id="894" r:id="rId55"/>
    <p:sldId id="893" r:id="rId56"/>
    <p:sldId id="905" r:id="rId57"/>
    <p:sldId id="904" r:id="rId58"/>
    <p:sldId id="903" r:id="rId59"/>
    <p:sldId id="912" r:id="rId60"/>
    <p:sldId id="913" r:id="rId61"/>
    <p:sldId id="906" r:id="rId62"/>
    <p:sldId id="911" r:id="rId63"/>
    <p:sldId id="910" r:id="rId64"/>
    <p:sldId id="896" r:id="rId65"/>
    <p:sldId id="914" r:id="rId66"/>
    <p:sldId id="907" r:id="rId67"/>
    <p:sldId id="895" r:id="rId68"/>
    <p:sldId id="909" r:id="rId69"/>
    <p:sldId id="897" r:id="rId70"/>
    <p:sldId id="902" r:id="rId71"/>
    <p:sldId id="922" r:id="rId72"/>
    <p:sldId id="923" r:id="rId73"/>
    <p:sldId id="920" r:id="rId74"/>
    <p:sldId id="921" r:id="rId75"/>
    <p:sldId id="898" r:id="rId76"/>
    <p:sldId id="916" r:id="rId77"/>
    <p:sldId id="917" r:id="rId78"/>
    <p:sldId id="918" r:id="rId79"/>
    <p:sldId id="749"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2CB13A-2106-4E86-B1D5-81C84F239D71}">
          <p14:sldIdLst>
            <p14:sldId id="599"/>
            <p14:sldId id="610"/>
            <p14:sldId id="807"/>
            <p14:sldId id="859"/>
            <p14:sldId id="862"/>
            <p14:sldId id="868"/>
            <p14:sldId id="871"/>
            <p14:sldId id="869"/>
            <p14:sldId id="870"/>
            <p14:sldId id="867"/>
            <p14:sldId id="933"/>
            <p14:sldId id="863"/>
            <p14:sldId id="872"/>
            <p14:sldId id="860"/>
            <p14:sldId id="861"/>
            <p14:sldId id="864"/>
            <p14:sldId id="866"/>
            <p14:sldId id="873"/>
            <p14:sldId id="857"/>
            <p14:sldId id="877"/>
            <p14:sldId id="881"/>
            <p14:sldId id="879"/>
            <p14:sldId id="888"/>
            <p14:sldId id="883"/>
            <p14:sldId id="882"/>
            <p14:sldId id="885"/>
            <p14:sldId id="876"/>
            <p14:sldId id="890"/>
            <p14:sldId id="891"/>
            <p14:sldId id="889"/>
            <p14:sldId id="884"/>
            <p14:sldId id="886"/>
            <p14:sldId id="887"/>
            <p14:sldId id="878"/>
            <p14:sldId id="875"/>
            <p14:sldId id="880"/>
            <p14:sldId id="925"/>
            <p14:sldId id="928"/>
            <p14:sldId id="927"/>
            <p14:sldId id="935"/>
            <p14:sldId id="938"/>
            <p14:sldId id="929"/>
            <p14:sldId id="926"/>
            <p14:sldId id="937"/>
            <p14:sldId id="931"/>
            <p14:sldId id="932"/>
            <p14:sldId id="934"/>
            <p14:sldId id="930"/>
            <p14:sldId id="936"/>
            <p14:sldId id="858"/>
            <p14:sldId id="892"/>
            <p14:sldId id="894"/>
            <p14:sldId id="893"/>
            <p14:sldId id="905"/>
            <p14:sldId id="904"/>
            <p14:sldId id="903"/>
            <p14:sldId id="912"/>
            <p14:sldId id="913"/>
            <p14:sldId id="906"/>
            <p14:sldId id="911"/>
            <p14:sldId id="910"/>
            <p14:sldId id="896"/>
            <p14:sldId id="914"/>
            <p14:sldId id="907"/>
            <p14:sldId id="895"/>
            <p14:sldId id="909"/>
            <p14:sldId id="897"/>
            <p14:sldId id="902"/>
            <p14:sldId id="922"/>
            <p14:sldId id="923"/>
            <p14:sldId id="920"/>
            <p14:sldId id="921"/>
            <p14:sldId id="898"/>
            <p14:sldId id="916"/>
            <p14:sldId id="917"/>
            <p14:sldId id="918"/>
            <p14:sldId id="749"/>
          </p14:sldIdLst>
        </p14:section>
      </p14:sectionLst>
    </p:ext>
    <p:ext uri="{EFAFB233-063F-42B5-8137-9DF3F51BA10A}">
      <p15:sldGuideLst xmlns:p15="http://schemas.microsoft.com/office/powerpoint/2012/main">
        <p15:guide id="1" orient="horz" pos="2136" userDrawn="1">
          <p15:clr>
            <a:srgbClr val="A4A3A4"/>
          </p15:clr>
        </p15:guide>
        <p15:guide id="2" pos="3888"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00"/>
    <a:srgbClr val="CCCC00"/>
    <a:srgbClr val="FFFFCC"/>
    <a:srgbClr val="FFFF99"/>
    <a:srgbClr val="FFFF0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74" autoAdjust="0"/>
    <p:restoredTop sz="65672" autoAdjust="0"/>
  </p:normalViewPr>
  <p:slideViewPr>
    <p:cSldViewPr snapToGrid="0">
      <p:cViewPr varScale="1">
        <p:scale>
          <a:sx n="56" d="100"/>
          <a:sy n="56" d="100"/>
        </p:scale>
        <p:origin x="1594" y="48"/>
      </p:cViewPr>
      <p:guideLst>
        <p:guide orient="horz" pos="2136"/>
        <p:guide pos="3888"/>
      </p:guideLst>
    </p:cSldViewPr>
  </p:slideViewPr>
  <p:notesTextViewPr>
    <p:cViewPr>
      <p:scale>
        <a:sx n="1" d="1"/>
        <a:sy n="1" d="1"/>
      </p:scale>
      <p:origin x="0" y="0"/>
    </p:cViewPr>
  </p:notesTextViewPr>
  <p:notesViewPr>
    <p:cSldViewPr snapToGrid="0" showGuides="1">
      <p:cViewPr>
        <p:scale>
          <a:sx n="120" d="100"/>
          <a:sy n="120" d="100"/>
        </p:scale>
        <p:origin x="1968" y="-313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theme" Target="theme/theme1.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61" Type="http://schemas.openxmlformats.org/officeDocument/2006/relationships/slide" Target="slides/slide58.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3971A4-8B90-4BEE-A9B6-6891E5228873}" type="datetimeFigureOut">
              <a:rPr lang="en-US" smtClean="0"/>
              <a:pPr/>
              <a:t>6/30/2022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B6DC10-7DDF-436C-802A-9238181F71CA}" type="slidenum">
              <a:rPr lang="en-US" smtClean="0"/>
              <a:pPr/>
              <a:t>‹#›</a:t>
            </a:fld>
            <a:endParaRPr lang="en-US"/>
          </a:p>
        </p:txBody>
      </p:sp>
    </p:spTree>
    <p:extLst>
      <p:ext uri="{BB962C8B-B14F-4D97-AF65-F5344CB8AC3E}">
        <p14:creationId xmlns:p14="http://schemas.microsoft.com/office/powerpoint/2010/main" val="3292401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www.safaribooksonline.com/library/view/learning-mysql/0596008643/ch04s03.html#SEC-ER-INTERMEDIATE" TargetMode="External"/><Relationship Id="rId2" Type="http://schemas.openxmlformats.org/officeDocument/2006/relationships/slide" Target="../slides/slide46.xml"/><Relationship Id="rId1" Type="http://schemas.openxmlformats.org/officeDocument/2006/relationships/notesMaster" Target="../notesMasters/notesMaster1.xml"/><Relationship Id="rId4" Type="http://schemas.openxmlformats.org/officeDocument/2006/relationships/hyperlink" Target="https://www.safaribooksonline.com/library/view/learning-mysql/0596008643/ch04s05.html" TargetMode="Externa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www.safaribooksonline.com/library/view/learning-mysql/0596008643/ch04s03.html#SEC-ER-INTERMEDIATE" TargetMode="External"/><Relationship Id="rId2" Type="http://schemas.openxmlformats.org/officeDocument/2006/relationships/slide" Target="../slides/slide47.xml"/><Relationship Id="rId1" Type="http://schemas.openxmlformats.org/officeDocument/2006/relationships/notesMaster" Target="../notesMasters/notesMaster1.xml"/><Relationship Id="rId4" Type="http://schemas.openxmlformats.org/officeDocument/2006/relationships/hyperlink" Target="https://www.safaribooksonline.com/library/view/learning-mysql/0596008643/ch04s05.html"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tudents.flatworldknowledge.com/bookhub/9373?e=campbell_1.0-ch05_s02#ftn.fn-4"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296530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schema is a description of the data interface to the database (</a:t>
            </a:r>
            <a:r>
              <a:rPr lang="en-US" dirty="0" err="1"/>
              <a:t>i.e.,how</a:t>
            </a:r>
            <a:r>
              <a:rPr lang="en-US" dirty="0"/>
              <a:t> the data is organized).</a:t>
            </a:r>
          </a:p>
          <a:p>
            <a:r>
              <a:rPr lang="en-US" dirty="0"/>
              <a:t>.</a:t>
            </a:r>
            <a:r>
              <a:rPr lang="en-US" b="1" dirty="0"/>
              <a:t> Physical: </a:t>
            </a:r>
            <a:r>
              <a:rPr lang="en-US" dirty="0"/>
              <a:t> </a:t>
            </a:r>
            <a:r>
              <a:rPr lang="en-US" sz="1200" i="1" dirty="0"/>
              <a:t>Describes how a record (e.g., customer) is stored.</a:t>
            </a:r>
          </a:p>
          <a:p>
            <a:r>
              <a:rPr lang="en-US" sz="1200" b="1" i="1" dirty="0"/>
              <a:t>Logical : </a:t>
            </a:r>
            <a:r>
              <a:rPr lang="en-US" dirty="0"/>
              <a:t>relationships among the data.</a:t>
            </a:r>
          </a:p>
          <a:p>
            <a:pPr lvl="4"/>
            <a:r>
              <a:rPr lang="en-US" dirty="0"/>
              <a:t>type customer = record</a:t>
            </a:r>
          </a:p>
          <a:p>
            <a:pPr lvl="4"/>
            <a:r>
              <a:rPr lang="en-US" dirty="0"/>
              <a:t>name : string;</a:t>
            </a:r>
          </a:p>
          <a:p>
            <a:pPr lvl="4"/>
            <a:r>
              <a:rPr lang="en-US" dirty="0"/>
              <a:t>street : string;</a:t>
            </a:r>
          </a:p>
          <a:p>
            <a:pPr lvl="4"/>
            <a:r>
              <a:rPr lang="en-US" dirty="0"/>
              <a:t>city : integer;</a:t>
            </a:r>
          </a:p>
          <a:p>
            <a:pPr lvl="4"/>
            <a:r>
              <a:rPr lang="en-US" dirty="0"/>
              <a:t> </a:t>
            </a:r>
          </a:p>
          <a:p>
            <a:r>
              <a:rPr lang="en-US" b="1" dirty="0"/>
              <a:t>View level: </a:t>
            </a:r>
            <a:r>
              <a:rPr lang="en-US" dirty="0"/>
              <a:t>application programs hide details of data types. Views can also hide information (e.g., salary) for security purposes.</a:t>
            </a:r>
          </a:p>
          <a:p>
            <a:pPr lvl="4"/>
            <a:endParaRPr lang="en-US" dirty="0"/>
          </a:p>
          <a:p>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14</a:t>
            </a:fld>
            <a:endParaRPr lang="en-US"/>
          </a:p>
        </p:txBody>
      </p:sp>
    </p:spTree>
    <p:extLst>
      <p:ext uri="{BB962C8B-B14F-4D97-AF65-F5344CB8AC3E}">
        <p14:creationId xmlns:p14="http://schemas.microsoft.com/office/powerpoint/2010/main" val="1096059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TABLE is an entirely logical structure.  </a:t>
            </a:r>
            <a:r>
              <a:rPr lang="en-US" dirty="0"/>
              <a:t>They are not physical flat files that reside in the operating system's file structure.  For e.g. in a DBMS like FoxPro or </a:t>
            </a:r>
            <a:r>
              <a:rPr lang="en-US" dirty="0" err="1"/>
              <a:t>Dbase</a:t>
            </a:r>
            <a:r>
              <a:rPr lang="en-US" dirty="0"/>
              <a:t>, if you </a:t>
            </a:r>
          </a:p>
          <a:p>
            <a:r>
              <a:rPr lang="en-US" dirty="0"/>
              <a:t>would create a table to store the above data, it would create a physical file that you  could identify and locate on the file system.</a:t>
            </a:r>
          </a:p>
          <a:p>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17</a:t>
            </a:fld>
            <a:endParaRPr lang="en-US"/>
          </a:p>
        </p:txBody>
      </p:sp>
    </p:spTree>
    <p:extLst>
      <p:ext uri="{BB962C8B-B14F-4D97-AF65-F5344CB8AC3E}">
        <p14:creationId xmlns:p14="http://schemas.microsoft.com/office/powerpoint/2010/main" val="3330055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as the end user, we need not concern ourselves with pulling the data from </a:t>
            </a:r>
          </a:p>
          <a:p>
            <a:r>
              <a:rPr lang="en-US" dirty="0"/>
              <a:t>different locations.  On providing the appropriate command, the RDBMS will ensure all </a:t>
            </a:r>
          </a:p>
          <a:p>
            <a:r>
              <a:rPr lang="en-US" dirty="0"/>
              <a:t>the relevant data is presented to you in the specified manner.  As the end-user, we only </a:t>
            </a:r>
          </a:p>
          <a:p>
            <a:r>
              <a:rPr lang="en-US" dirty="0"/>
              <a:t>need to relate to the data in the simple TABLE structure of rows and columns. </a:t>
            </a:r>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18</a:t>
            </a:fld>
            <a:endParaRPr lang="en-US"/>
          </a:p>
        </p:txBody>
      </p:sp>
    </p:spTree>
    <p:extLst>
      <p:ext uri="{BB962C8B-B14F-4D97-AF65-F5344CB8AC3E}">
        <p14:creationId xmlns:p14="http://schemas.microsoft.com/office/powerpoint/2010/main" val="1679585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895801">
              <a:lnSpc>
                <a:spcPct val="90000"/>
              </a:lnSpc>
              <a:spcAft>
                <a:spcPts val="326"/>
              </a:spcAf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3021693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20</a:t>
            </a:fld>
            <a:endParaRPr lang="en-US"/>
          </a:p>
        </p:txBody>
      </p:sp>
    </p:spTree>
    <p:extLst>
      <p:ext uri="{BB962C8B-B14F-4D97-AF65-F5344CB8AC3E}">
        <p14:creationId xmlns:p14="http://schemas.microsoft.com/office/powerpoint/2010/main" val="29868052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Example</a:t>
            </a:r>
            <a:r>
              <a:rPr lang="en-US" sz="1200" b="0" i="0" kern="1200" dirty="0">
                <a:solidFill>
                  <a:schemeClr val="tx1"/>
                </a:solidFill>
                <a:effectLst/>
                <a:latin typeface="+mn-lt"/>
                <a:ea typeface="+mn-ea"/>
                <a:cs typeface="+mn-cs"/>
              </a:rPr>
              <a:t>: Suppose a manufacturing company stores the employee details in a table named employee that has four attributes: </a:t>
            </a:r>
            <a:r>
              <a:rPr lang="en-US" sz="1200" b="0" i="0" kern="1200" dirty="0" err="1">
                <a:solidFill>
                  <a:schemeClr val="tx1"/>
                </a:solidFill>
                <a:effectLst/>
                <a:latin typeface="+mn-lt"/>
                <a:ea typeface="+mn-ea"/>
                <a:cs typeface="+mn-cs"/>
              </a:rPr>
              <a:t>emp_id</a:t>
            </a:r>
            <a:r>
              <a:rPr lang="en-US" sz="1200" b="0" i="0" kern="1200" dirty="0">
                <a:solidFill>
                  <a:schemeClr val="tx1"/>
                </a:solidFill>
                <a:effectLst/>
                <a:latin typeface="+mn-lt"/>
                <a:ea typeface="+mn-ea"/>
                <a:cs typeface="+mn-cs"/>
              </a:rPr>
              <a:t> for storing employee’s id, </a:t>
            </a:r>
            <a:r>
              <a:rPr lang="en-US" sz="1200" b="0" i="0" kern="1200" dirty="0" err="1">
                <a:solidFill>
                  <a:schemeClr val="tx1"/>
                </a:solidFill>
                <a:effectLst/>
                <a:latin typeface="+mn-lt"/>
                <a:ea typeface="+mn-ea"/>
                <a:cs typeface="+mn-cs"/>
              </a:rPr>
              <a:t>emp_name</a:t>
            </a:r>
            <a:r>
              <a:rPr lang="en-US" sz="1200" b="0" i="0" kern="1200" dirty="0">
                <a:solidFill>
                  <a:schemeClr val="tx1"/>
                </a:solidFill>
                <a:effectLst/>
                <a:latin typeface="+mn-lt"/>
                <a:ea typeface="+mn-ea"/>
                <a:cs typeface="+mn-cs"/>
              </a:rPr>
              <a:t> for storing employee’s name, </a:t>
            </a:r>
            <a:r>
              <a:rPr lang="en-US" sz="1200" b="0" i="0" kern="1200" dirty="0" err="1">
                <a:solidFill>
                  <a:schemeClr val="tx1"/>
                </a:solidFill>
                <a:effectLst/>
                <a:latin typeface="+mn-lt"/>
                <a:ea typeface="+mn-ea"/>
                <a:cs typeface="+mn-cs"/>
              </a:rPr>
              <a:t>emp_address</a:t>
            </a:r>
            <a:r>
              <a:rPr lang="en-US" sz="1200" b="0" i="0" kern="1200" dirty="0">
                <a:solidFill>
                  <a:schemeClr val="tx1"/>
                </a:solidFill>
                <a:effectLst/>
                <a:latin typeface="+mn-lt"/>
                <a:ea typeface="+mn-ea"/>
                <a:cs typeface="+mn-cs"/>
              </a:rPr>
              <a:t> for storing employee’s address and </a:t>
            </a:r>
            <a:r>
              <a:rPr lang="en-US" sz="1200" b="0" i="0" kern="1200" dirty="0" err="1">
                <a:solidFill>
                  <a:schemeClr val="tx1"/>
                </a:solidFill>
                <a:effectLst/>
                <a:latin typeface="+mn-lt"/>
                <a:ea typeface="+mn-ea"/>
                <a:cs typeface="+mn-cs"/>
              </a:rPr>
              <a:t>emp_dept</a:t>
            </a:r>
            <a:r>
              <a:rPr lang="en-US" sz="1200" b="0" i="0" kern="1200" dirty="0">
                <a:solidFill>
                  <a:schemeClr val="tx1"/>
                </a:solidFill>
                <a:effectLst/>
                <a:latin typeface="+mn-lt"/>
                <a:ea typeface="+mn-ea"/>
                <a:cs typeface="+mn-cs"/>
              </a:rPr>
              <a:t> for storing the department details in which the employee works. At some point of time the table looks like this:</a:t>
            </a:r>
          </a:p>
          <a:p>
            <a:r>
              <a:rPr lang="en-US" dirty="0">
                <a:effectLst/>
              </a:rPr>
              <a:t>emp_idemp_nameemp_addressemp_dept101RickDelhiD001101RickDelhiD002123MaggieAgraD890166GlennChennaiD900166GlennChennaiD004</a:t>
            </a:r>
            <a:r>
              <a:rPr lang="en-US" sz="1200" b="0" i="0" kern="1200" dirty="0">
                <a:solidFill>
                  <a:schemeClr val="tx1"/>
                </a:solidFill>
                <a:effectLst/>
                <a:latin typeface="+mn-lt"/>
                <a:ea typeface="+mn-ea"/>
                <a:cs typeface="+mn-cs"/>
              </a:rPr>
              <a:t>The above table is not normalized. We will see the problems that we face when a table is not normalized.</a:t>
            </a:r>
          </a:p>
          <a:p>
            <a:r>
              <a:rPr lang="en-US" sz="1200" b="1" i="0" kern="1200" dirty="0">
                <a:solidFill>
                  <a:schemeClr val="tx1"/>
                </a:solidFill>
                <a:effectLst/>
                <a:latin typeface="+mn-lt"/>
                <a:ea typeface="+mn-ea"/>
                <a:cs typeface="+mn-cs"/>
              </a:rPr>
              <a:t>Update anomaly</a:t>
            </a:r>
            <a:r>
              <a:rPr lang="en-US" sz="1200" b="0" i="0" kern="1200" dirty="0">
                <a:solidFill>
                  <a:schemeClr val="tx1"/>
                </a:solidFill>
                <a:effectLst/>
                <a:latin typeface="+mn-lt"/>
                <a:ea typeface="+mn-ea"/>
                <a:cs typeface="+mn-cs"/>
              </a:rPr>
              <a:t>: In the above table we have two rows for employee Rick as he belongs to two departments of the company. If we want to update the address of Rick then we have to update the same in two rows or the data will become inconsistent. If somehow, the correct address gets updated in one department but not in other then as per the database, Rick would be having two different addresses, which is not correct and would lead to inconsistent data.</a:t>
            </a:r>
          </a:p>
          <a:p>
            <a:r>
              <a:rPr lang="en-US" sz="1200" b="1" i="0" kern="1200" dirty="0">
                <a:solidFill>
                  <a:schemeClr val="tx1"/>
                </a:solidFill>
                <a:effectLst/>
                <a:latin typeface="+mn-lt"/>
                <a:ea typeface="+mn-ea"/>
                <a:cs typeface="+mn-cs"/>
              </a:rPr>
              <a:t>Insert anomaly</a:t>
            </a:r>
            <a:r>
              <a:rPr lang="en-US" sz="1200" b="0" i="0" kern="1200" dirty="0">
                <a:solidFill>
                  <a:schemeClr val="tx1"/>
                </a:solidFill>
                <a:effectLst/>
                <a:latin typeface="+mn-lt"/>
                <a:ea typeface="+mn-ea"/>
                <a:cs typeface="+mn-cs"/>
              </a:rPr>
              <a:t>: Suppose a new employee joins the company, who is under training and currently not assigned to any department then we would not be able to insert the data into the table if </a:t>
            </a:r>
            <a:r>
              <a:rPr lang="en-US" sz="1200" b="0" i="0" kern="1200" dirty="0" err="1">
                <a:solidFill>
                  <a:schemeClr val="tx1"/>
                </a:solidFill>
                <a:effectLst/>
                <a:latin typeface="+mn-lt"/>
                <a:ea typeface="+mn-ea"/>
                <a:cs typeface="+mn-cs"/>
              </a:rPr>
              <a:t>emp_dept</a:t>
            </a:r>
            <a:r>
              <a:rPr lang="en-US" sz="1200" b="0" i="0" kern="1200" dirty="0">
                <a:solidFill>
                  <a:schemeClr val="tx1"/>
                </a:solidFill>
                <a:effectLst/>
                <a:latin typeface="+mn-lt"/>
                <a:ea typeface="+mn-ea"/>
                <a:cs typeface="+mn-cs"/>
              </a:rPr>
              <a:t> field doesn’t allow nulls.</a:t>
            </a:r>
          </a:p>
          <a:p>
            <a:r>
              <a:rPr lang="en-US" sz="1200" b="1" i="0" kern="1200" dirty="0">
                <a:solidFill>
                  <a:schemeClr val="tx1"/>
                </a:solidFill>
                <a:effectLst/>
                <a:latin typeface="+mn-lt"/>
                <a:ea typeface="+mn-ea"/>
                <a:cs typeface="+mn-cs"/>
              </a:rPr>
              <a:t>Delete anomaly</a:t>
            </a:r>
            <a:r>
              <a:rPr lang="en-US" sz="1200" b="0" i="0" kern="1200" dirty="0">
                <a:solidFill>
                  <a:schemeClr val="tx1"/>
                </a:solidFill>
                <a:effectLst/>
                <a:latin typeface="+mn-lt"/>
                <a:ea typeface="+mn-ea"/>
                <a:cs typeface="+mn-cs"/>
              </a:rPr>
              <a:t>: Suppose, if at a point of time the company closes the department D890 then deleting the rows that are having </a:t>
            </a:r>
            <a:r>
              <a:rPr lang="en-US" sz="1200" b="0" i="0" kern="1200" dirty="0" err="1">
                <a:solidFill>
                  <a:schemeClr val="tx1"/>
                </a:solidFill>
                <a:effectLst/>
                <a:latin typeface="+mn-lt"/>
                <a:ea typeface="+mn-ea"/>
                <a:cs typeface="+mn-cs"/>
              </a:rPr>
              <a:t>emp_dept</a:t>
            </a:r>
            <a:r>
              <a:rPr lang="en-US" sz="1200" b="0" i="0" kern="1200" dirty="0">
                <a:solidFill>
                  <a:schemeClr val="tx1"/>
                </a:solidFill>
                <a:effectLst/>
                <a:latin typeface="+mn-lt"/>
                <a:ea typeface="+mn-ea"/>
                <a:cs typeface="+mn-cs"/>
              </a:rPr>
              <a:t> as D890 would also delete the information of employee Maggie since she is assigned only to this department.</a:t>
            </a:r>
          </a:p>
          <a:p>
            <a:r>
              <a:rPr lang="en-US" sz="1200" b="0" i="0" kern="1200" dirty="0">
                <a:solidFill>
                  <a:schemeClr val="tx1"/>
                </a:solidFill>
                <a:effectLst/>
                <a:latin typeface="+mn-lt"/>
                <a:ea typeface="+mn-ea"/>
                <a:cs typeface="+mn-cs"/>
              </a:rPr>
              <a:t>To overcome these anomalies we need to normalize the data. In the next section we will discuss about normalization.</a:t>
            </a:r>
          </a:p>
          <a:p>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21</a:t>
            </a:fld>
            <a:endParaRPr lang="en-US"/>
          </a:p>
        </p:txBody>
      </p:sp>
    </p:spTree>
    <p:extLst>
      <p:ext uri="{BB962C8B-B14F-4D97-AF65-F5344CB8AC3E}">
        <p14:creationId xmlns:p14="http://schemas.microsoft.com/office/powerpoint/2010/main" val="1200885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Extra situations :</a:t>
            </a:r>
          </a:p>
          <a:p>
            <a:r>
              <a:rPr lang="en-IN" dirty="0"/>
              <a:t>Employee Name has two parts – </a:t>
            </a:r>
            <a:r>
              <a:rPr lang="en-IN" dirty="0" err="1"/>
              <a:t>firstName</a:t>
            </a:r>
            <a:r>
              <a:rPr lang="en-IN" dirty="0"/>
              <a:t> and </a:t>
            </a:r>
            <a:r>
              <a:rPr lang="en-IN" dirty="0" err="1"/>
              <a:t>LastName</a:t>
            </a:r>
            <a:r>
              <a:rPr lang="en-IN" dirty="0"/>
              <a:t> </a:t>
            </a:r>
          </a:p>
          <a:p>
            <a:r>
              <a:rPr lang="en-IN" dirty="0"/>
              <a:t>Table has a calculated columns like salary based on hourly rate calculations </a:t>
            </a:r>
          </a:p>
          <a:p>
            <a:endParaRPr lang="en-IN" dirty="0"/>
          </a:p>
          <a:p>
            <a:endParaRPr lang="en-IN" dirty="0"/>
          </a:p>
          <a:p>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23</a:t>
            </a:fld>
            <a:endParaRPr lang="en-US"/>
          </a:p>
        </p:txBody>
      </p:sp>
    </p:spTree>
    <p:extLst>
      <p:ext uri="{BB962C8B-B14F-4D97-AF65-F5344CB8AC3E}">
        <p14:creationId xmlns:p14="http://schemas.microsoft.com/office/powerpoint/2010/main" val="682678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Multivlaued</a:t>
            </a:r>
            <a:r>
              <a:rPr lang="en-IN" dirty="0"/>
              <a:t> –Employee name  </a:t>
            </a:r>
            <a:r>
              <a:rPr lang="en-IN" dirty="0" err="1"/>
              <a:t>coulm</a:t>
            </a:r>
            <a:r>
              <a:rPr lang="en-IN" dirty="0"/>
              <a:t> name an</a:t>
            </a:r>
          </a:p>
          <a:p>
            <a:endParaRPr lang="en-IN" dirty="0"/>
          </a:p>
          <a:p>
            <a:r>
              <a:rPr lang="en-US" sz="1200" b="1" i="0" u="none" strike="noStrike" kern="1200" dirty="0">
                <a:solidFill>
                  <a:schemeClr val="tx1"/>
                </a:solidFill>
                <a:effectLst/>
                <a:latin typeface="+mn-lt"/>
                <a:ea typeface="+mn-ea"/>
                <a:cs typeface="+mn-cs"/>
              </a:rPr>
              <a:t>Step 1</a:t>
            </a:r>
            <a:r>
              <a:rPr lang="en-US" dirty="0"/>
              <a:t> </a:t>
            </a:r>
          </a:p>
          <a:p>
            <a:r>
              <a:rPr lang="en-US" sz="1200" b="0" i="0" u="none" strike="noStrike" kern="1200" dirty="0">
                <a:solidFill>
                  <a:schemeClr val="tx1"/>
                </a:solidFill>
                <a:effectLst/>
                <a:latin typeface="+mn-lt"/>
                <a:ea typeface="+mn-ea"/>
                <a:cs typeface="+mn-cs"/>
              </a:rPr>
              <a:t>Select the data source (</a:t>
            </a:r>
            <a:r>
              <a:rPr lang="en-US" sz="1200" b="0" i="0" u="none" strike="noStrike" kern="1200" dirty="0" err="1">
                <a:solidFill>
                  <a:schemeClr val="tx1"/>
                </a:solidFill>
                <a:effectLst/>
                <a:latin typeface="+mn-lt"/>
                <a:ea typeface="+mn-ea"/>
                <a:cs typeface="+mn-cs"/>
              </a:rPr>
              <a:t>ie</a:t>
            </a:r>
            <a:r>
              <a:rPr lang="en-US" sz="1200" b="0" i="0" u="none" strike="noStrike" kern="1200" dirty="0">
                <a:solidFill>
                  <a:schemeClr val="tx1"/>
                </a:solidFill>
                <a:effectLst/>
                <a:latin typeface="+mn-lt"/>
                <a:ea typeface="+mn-ea"/>
                <a:cs typeface="+mn-cs"/>
              </a:rPr>
              <a:t> the report from the previous page) </a:t>
            </a:r>
            <a:r>
              <a:rPr lang="en-US" dirty="0"/>
              <a:t> </a:t>
            </a:r>
            <a:r>
              <a:rPr lang="en-US" sz="1200" b="0" i="0" u="none" strike="noStrike" kern="1200" dirty="0">
                <a:solidFill>
                  <a:schemeClr val="tx1"/>
                </a:solidFill>
                <a:effectLst/>
                <a:latin typeface="+mn-lt"/>
                <a:ea typeface="+mn-ea"/>
                <a:cs typeface="+mn-cs"/>
              </a:rPr>
              <a:t>and convert into an </a:t>
            </a:r>
            <a:r>
              <a:rPr lang="en-US" sz="1200" b="0" i="0" u="none" strike="noStrike" kern="1200" dirty="0" err="1">
                <a:solidFill>
                  <a:schemeClr val="tx1"/>
                </a:solidFill>
                <a:effectLst/>
                <a:latin typeface="+mn-lt"/>
                <a:ea typeface="+mn-ea"/>
                <a:cs typeface="+mn-cs"/>
              </a:rPr>
              <a:t>unnormalised</a:t>
            </a:r>
            <a:r>
              <a:rPr lang="en-US" sz="1200" b="0" i="0" u="none" strike="noStrike" kern="1200" dirty="0">
                <a:solidFill>
                  <a:schemeClr val="tx1"/>
                </a:solidFill>
                <a:effectLst/>
                <a:latin typeface="+mn-lt"/>
                <a:ea typeface="+mn-ea"/>
                <a:cs typeface="+mn-cs"/>
              </a:rPr>
              <a:t> table (UNF). </a:t>
            </a:r>
          </a:p>
          <a:p>
            <a:r>
              <a:rPr lang="en-US" sz="1200" b="1" i="0" u="none" strike="noStrike" kern="1200" dirty="0">
                <a:solidFill>
                  <a:schemeClr val="tx1"/>
                </a:solidFill>
                <a:effectLst/>
                <a:latin typeface="+mn-lt"/>
                <a:ea typeface="+mn-ea"/>
                <a:cs typeface="+mn-cs"/>
              </a:rPr>
              <a:t>The process is as follows:</a:t>
            </a:r>
            <a:r>
              <a:rPr lang="en-US" b="1" dirty="0"/>
              <a:t> </a:t>
            </a:r>
            <a:r>
              <a:rPr lang="en-US" sz="1200" b="0" i="0" u="none" strike="noStrike" kern="1200" dirty="0">
                <a:solidFill>
                  <a:schemeClr val="tx1"/>
                </a:solidFill>
                <a:effectLst/>
                <a:latin typeface="+mn-lt"/>
                <a:ea typeface="+mn-ea"/>
                <a:cs typeface="+mn-cs"/>
              </a:rPr>
              <a:t>Create column headings for the table for each data item on the report (ignoring any calculated fields). </a:t>
            </a:r>
            <a:r>
              <a:rPr lang="en-US" dirty="0"/>
              <a:t> </a:t>
            </a:r>
            <a:r>
              <a:rPr lang="en-US" sz="1200" b="0" i="0" u="none" strike="noStrike" kern="1200" dirty="0">
                <a:solidFill>
                  <a:schemeClr val="tx1"/>
                </a:solidFill>
                <a:effectLst/>
                <a:latin typeface="+mn-lt"/>
                <a:ea typeface="+mn-ea"/>
                <a:cs typeface="+mn-cs"/>
              </a:rPr>
              <a:t>A calculated field is one that can be derived from other information on the form. In this case total staff and average hourly rate.</a:t>
            </a:r>
            <a:r>
              <a:rPr lang="en-US" dirty="0"/>
              <a:t> </a:t>
            </a:r>
            <a:r>
              <a:rPr lang="en-US" sz="1200" b="0" i="0" u="none" strike="noStrike" kern="1200" dirty="0">
                <a:solidFill>
                  <a:schemeClr val="tx1"/>
                </a:solidFill>
                <a:effectLst/>
                <a:latin typeface="+mn-lt"/>
                <a:ea typeface="+mn-ea"/>
                <a:cs typeface="+mn-cs"/>
              </a:rPr>
              <a:t>Enter sample data into table. (This data is not simply the data on the report but a representative sample.</a:t>
            </a:r>
            <a:r>
              <a:rPr lang="en-US" dirty="0"/>
              <a:t> </a:t>
            </a:r>
            <a:r>
              <a:rPr lang="en-US" sz="1200" b="0" i="0" u="none" strike="noStrike" kern="1200" dirty="0">
                <a:solidFill>
                  <a:schemeClr val="tx1"/>
                </a:solidFill>
                <a:effectLst/>
                <a:latin typeface="+mn-lt"/>
                <a:ea typeface="+mn-ea"/>
                <a:cs typeface="+mn-cs"/>
              </a:rPr>
              <a:t> In this example it shows several employees working on several projects. </a:t>
            </a:r>
            <a:r>
              <a:rPr lang="en-US" dirty="0"/>
              <a:t> </a:t>
            </a:r>
            <a:r>
              <a:rPr lang="en-US" sz="1200" b="0" i="0" u="none" strike="noStrike" kern="1200" dirty="0">
                <a:solidFill>
                  <a:schemeClr val="tx1"/>
                </a:solidFill>
                <a:effectLst/>
                <a:latin typeface="+mn-lt"/>
                <a:ea typeface="+mn-ea"/>
                <a:cs typeface="+mn-cs"/>
              </a:rPr>
              <a:t>In this company the same employee can work on different projects and at a different hourly rate.)</a:t>
            </a:r>
            <a:r>
              <a:rPr lang="en-US" dirty="0"/>
              <a:t> </a:t>
            </a:r>
            <a:r>
              <a:rPr lang="en-US" sz="1200" b="0" i="0" u="none" strike="noStrike" kern="1200" dirty="0">
                <a:solidFill>
                  <a:schemeClr val="tx1"/>
                </a:solidFill>
                <a:effectLst/>
                <a:latin typeface="+mn-lt"/>
                <a:ea typeface="+mn-ea"/>
                <a:cs typeface="+mn-cs"/>
              </a:rPr>
              <a:t>Identify a key for the table (and underline it).</a:t>
            </a:r>
            <a:r>
              <a:rPr lang="en-US" dirty="0"/>
              <a:t> </a:t>
            </a:r>
            <a:r>
              <a:rPr lang="en-US" sz="1200" b="0" i="0" u="none" strike="noStrike" kern="1200" dirty="0">
                <a:solidFill>
                  <a:schemeClr val="tx1"/>
                </a:solidFill>
                <a:effectLst/>
                <a:latin typeface="+mn-lt"/>
                <a:ea typeface="+mn-ea"/>
                <a:cs typeface="+mn-cs"/>
              </a:rPr>
              <a:t>Remove duplicate data. (In this example, for the chosen key of Project Code, the values for Project Code,</a:t>
            </a:r>
            <a:r>
              <a:rPr lang="en-US" dirty="0"/>
              <a:t> </a:t>
            </a:r>
            <a:r>
              <a:rPr lang="en-US" sz="1200" b="0" i="0" u="none" strike="noStrike" kern="1200" dirty="0">
                <a:solidFill>
                  <a:schemeClr val="tx1"/>
                </a:solidFill>
                <a:effectLst/>
                <a:latin typeface="+mn-lt"/>
                <a:ea typeface="+mn-ea"/>
                <a:cs typeface="+mn-cs"/>
              </a:rPr>
              <a:t> Project Title, Project Manager and Project Budget are duplicated if there are two or more employees working on the same project. </a:t>
            </a:r>
            <a:r>
              <a:rPr lang="en-US" dirty="0"/>
              <a:t> </a:t>
            </a:r>
            <a:r>
              <a:rPr lang="en-US" sz="1200" b="0" i="0" u="none" strike="noStrike" kern="1200" dirty="0">
                <a:solidFill>
                  <a:schemeClr val="tx1"/>
                </a:solidFill>
                <a:effectLst/>
                <a:latin typeface="+mn-lt"/>
                <a:ea typeface="+mn-ea"/>
                <a:cs typeface="+mn-cs"/>
              </a:rPr>
              <a:t>Project Code chosen for the key and duplicate data, associated with each project code, is removed. </a:t>
            </a:r>
            <a:r>
              <a:rPr lang="en-US" dirty="0"/>
              <a:t> </a:t>
            </a:r>
            <a:r>
              <a:rPr lang="en-US" sz="1200" b="0" i="0" u="none" strike="noStrike" kern="1200" dirty="0">
                <a:solidFill>
                  <a:schemeClr val="tx1"/>
                </a:solidFill>
                <a:effectLst/>
                <a:latin typeface="+mn-lt"/>
                <a:ea typeface="+mn-ea"/>
                <a:cs typeface="+mn-cs"/>
              </a:rPr>
              <a:t>Do not confuse duplicate data with repeating attributes which is </a:t>
            </a:r>
            <a:r>
              <a:rPr lang="en-US" sz="1200" b="0" i="0" u="none" strike="noStrike" kern="1200" dirty="0" err="1">
                <a:solidFill>
                  <a:schemeClr val="tx1"/>
                </a:solidFill>
                <a:effectLst/>
                <a:latin typeface="+mn-lt"/>
                <a:ea typeface="+mn-ea"/>
                <a:cs typeface="+mn-cs"/>
              </a:rPr>
              <a:t>descibed</a:t>
            </a:r>
            <a:r>
              <a:rPr lang="en-US" sz="1200" b="0" i="0" u="none" strike="noStrike" kern="1200" dirty="0">
                <a:solidFill>
                  <a:schemeClr val="tx1"/>
                </a:solidFill>
                <a:effectLst/>
                <a:latin typeface="+mn-lt"/>
                <a:ea typeface="+mn-ea"/>
                <a:cs typeface="+mn-cs"/>
              </a:rPr>
              <a:t> in the next step.</a:t>
            </a:r>
            <a:r>
              <a:rPr lang="en-US" dirty="0"/>
              <a:t> </a:t>
            </a:r>
            <a:r>
              <a:rPr lang="en-IN" dirty="0"/>
              <a:t>d surname both </a:t>
            </a:r>
          </a:p>
        </p:txBody>
      </p:sp>
      <p:sp>
        <p:nvSpPr>
          <p:cNvPr id="4" name="Slide Number Placeholder 3"/>
          <p:cNvSpPr>
            <a:spLocks noGrp="1"/>
          </p:cNvSpPr>
          <p:nvPr>
            <p:ph type="sldNum" sz="quarter" idx="10"/>
          </p:nvPr>
        </p:nvSpPr>
        <p:spPr/>
        <p:txBody>
          <a:bodyPr/>
          <a:lstStyle/>
          <a:p>
            <a:fld id="{C1B6DC10-7DDF-436C-802A-9238181F71CA}" type="slidenum">
              <a:rPr lang="en-US" smtClean="0"/>
              <a:pPr/>
              <a:t>24</a:t>
            </a:fld>
            <a:endParaRPr lang="en-US"/>
          </a:p>
        </p:txBody>
      </p:sp>
    </p:spTree>
    <p:extLst>
      <p:ext uri="{BB962C8B-B14F-4D97-AF65-F5344CB8AC3E}">
        <p14:creationId xmlns:p14="http://schemas.microsoft.com/office/powerpoint/2010/main" val="4162989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Step 2</a:t>
            </a:r>
            <a:r>
              <a:rPr lang="en-US" dirty="0"/>
              <a:t> </a:t>
            </a:r>
            <a:r>
              <a:rPr lang="en-US" sz="1200" b="0" i="0" u="none" strike="noStrike" kern="1200" dirty="0">
                <a:solidFill>
                  <a:schemeClr val="tx1"/>
                </a:solidFill>
                <a:effectLst/>
                <a:latin typeface="+mn-lt"/>
                <a:ea typeface="+mn-ea"/>
                <a:cs typeface="+mn-cs"/>
              </a:rPr>
              <a:t>Transform a table of </a:t>
            </a:r>
            <a:r>
              <a:rPr lang="en-US" sz="1200" b="0" i="0" u="none" strike="noStrike" kern="1200" dirty="0" err="1">
                <a:solidFill>
                  <a:schemeClr val="tx1"/>
                </a:solidFill>
                <a:effectLst/>
                <a:latin typeface="+mn-lt"/>
                <a:ea typeface="+mn-ea"/>
                <a:cs typeface="+mn-cs"/>
              </a:rPr>
              <a:t>unnormalised</a:t>
            </a:r>
            <a:r>
              <a:rPr lang="en-US" sz="1200" b="0" i="0" u="none" strike="noStrike" kern="1200" dirty="0">
                <a:solidFill>
                  <a:schemeClr val="tx1"/>
                </a:solidFill>
                <a:effectLst/>
                <a:latin typeface="+mn-lt"/>
                <a:ea typeface="+mn-ea"/>
                <a:cs typeface="+mn-cs"/>
              </a:rPr>
              <a:t> data into first normal form (1NF). any repeating attributes to a new table. </a:t>
            </a:r>
            <a:r>
              <a:rPr lang="en-US" dirty="0"/>
              <a:t> </a:t>
            </a:r>
          </a:p>
          <a:p>
            <a:r>
              <a:rPr lang="en-US" sz="1200" b="0" i="0" u="none" strike="noStrike" kern="1200" dirty="0">
                <a:solidFill>
                  <a:schemeClr val="tx1"/>
                </a:solidFill>
                <a:effectLst/>
                <a:latin typeface="+mn-lt"/>
                <a:ea typeface="+mn-ea"/>
                <a:cs typeface="+mn-cs"/>
              </a:rPr>
              <a:t>A repeating attribute is a data field within the UNF relation that may occur with multiple values for a single value of the key. </a:t>
            </a:r>
            <a:r>
              <a:rPr lang="en-US" dirty="0"/>
              <a:t> </a:t>
            </a:r>
          </a:p>
          <a:p>
            <a:r>
              <a:rPr lang="en-US" sz="1200" b="1" i="0" u="none" strike="noStrike" kern="1200" dirty="0">
                <a:solidFill>
                  <a:schemeClr val="tx1"/>
                </a:solidFill>
                <a:effectLst/>
                <a:latin typeface="+mn-lt"/>
                <a:ea typeface="+mn-ea"/>
                <a:cs typeface="+mn-cs"/>
              </a:rPr>
              <a:t>The process is as follows:</a:t>
            </a:r>
          </a:p>
          <a:p>
            <a:r>
              <a:rPr lang="en-US" sz="1200" b="1" i="0" u="none" strike="noStrike" kern="1200" dirty="0">
                <a:solidFill>
                  <a:schemeClr val="tx1"/>
                </a:solidFill>
                <a:effectLst/>
                <a:latin typeface="+mn-lt"/>
                <a:ea typeface="+mn-ea"/>
                <a:cs typeface="+mn-cs"/>
              </a:rPr>
              <a:t>Identify repeating attributes.</a:t>
            </a:r>
            <a:r>
              <a:rPr lang="en-US" dirty="0"/>
              <a:t> </a:t>
            </a:r>
          </a:p>
          <a:p>
            <a:r>
              <a:rPr lang="en-US" sz="1200" b="0" i="0" u="none" strike="noStrike" kern="1200" dirty="0">
                <a:solidFill>
                  <a:schemeClr val="tx1"/>
                </a:solidFill>
                <a:effectLst/>
                <a:latin typeface="+mn-lt"/>
                <a:ea typeface="+mn-ea"/>
                <a:cs typeface="+mn-cs"/>
              </a:rPr>
              <a:t>Remove these repeating attributes to a new table together with a copy of the key from the UNF table.</a:t>
            </a:r>
          </a:p>
          <a:p>
            <a:r>
              <a:rPr lang="en-US" dirty="0"/>
              <a:t> </a:t>
            </a:r>
            <a:r>
              <a:rPr lang="en-US" sz="1200" b="0" i="0" u="none" strike="noStrike" kern="1200" dirty="0">
                <a:solidFill>
                  <a:schemeClr val="tx1"/>
                </a:solidFill>
                <a:effectLst/>
                <a:latin typeface="+mn-lt"/>
                <a:ea typeface="+mn-ea"/>
                <a:cs typeface="+mn-cs"/>
              </a:rPr>
              <a:t>Assign a key to the new table (and underline it). </a:t>
            </a:r>
          </a:p>
          <a:p>
            <a:r>
              <a:rPr lang="en-US" sz="1200" b="0" i="0" u="none" strike="noStrike" kern="1200" dirty="0">
                <a:solidFill>
                  <a:schemeClr val="tx1"/>
                </a:solidFill>
                <a:effectLst/>
                <a:latin typeface="+mn-lt"/>
                <a:ea typeface="+mn-ea"/>
                <a:cs typeface="+mn-cs"/>
              </a:rPr>
              <a:t>The key from the original </a:t>
            </a:r>
            <a:r>
              <a:rPr lang="en-US" sz="1200" b="0" i="0" u="none" strike="noStrike" kern="1200" dirty="0" err="1">
                <a:solidFill>
                  <a:schemeClr val="tx1"/>
                </a:solidFill>
                <a:effectLst/>
                <a:latin typeface="+mn-lt"/>
                <a:ea typeface="+mn-ea"/>
                <a:cs typeface="+mn-cs"/>
              </a:rPr>
              <a:t>unnormalised</a:t>
            </a:r>
            <a:r>
              <a:rPr lang="en-US" sz="1200" b="0" i="0" u="none" strike="noStrike" kern="1200" dirty="0">
                <a:solidFill>
                  <a:schemeClr val="tx1"/>
                </a:solidFill>
                <a:effectLst/>
                <a:latin typeface="+mn-lt"/>
                <a:ea typeface="+mn-ea"/>
                <a:cs typeface="+mn-cs"/>
              </a:rPr>
              <a:t> table always becomes part of the key of the new table. </a:t>
            </a:r>
            <a:r>
              <a:rPr lang="en-US" dirty="0"/>
              <a:t> </a:t>
            </a:r>
          </a:p>
          <a:p>
            <a:r>
              <a:rPr lang="en-US" sz="1200" b="0" i="0" u="none" strike="noStrike" kern="1200" dirty="0">
                <a:solidFill>
                  <a:schemeClr val="tx1"/>
                </a:solidFill>
                <a:effectLst/>
                <a:latin typeface="+mn-lt"/>
                <a:ea typeface="+mn-ea"/>
                <a:cs typeface="+mn-cs"/>
              </a:rPr>
              <a:t>A compound key is created. The value for this key must be unique for each entity occurrence.</a:t>
            </a:r>
            <a:r>
              <a:rPr lang="en-US" dirty="0"/>
              <a:t> </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Notes:</a:t>
            </a:r>
            <a:r>
              <a:rPr lang="en-US" dirty="0"/>
              <a:t> </a:t>
            </a:r>
            <a:r>
              <a:rPr lang="en-US" sz="1200" b="0" i="0" u="none" strike="noStrike" kern="1200" dirty="0">
                <a:solidFill>
                  <a:schemeClr val="tx1"/>
                </a:solidFill>
                <a:effectLst/>
                <a:latin typeface="+mn-lt"/>
                <a:ea typeface="+mn-ea"/>
                <a:cs typeface="+mn-cs"/>
              </a:rPr>
              <a:t>After removing the duplicate data the repeating attributes are easily identified.</a:t>
            </a:r>
            <a:r>
              <a:rPr lang="en-US" dirty="0"/>
              <a:t> </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In the previous table the Employee No, Employee Name, Department No, Department Name and Hourly Rate attributes are repeating.</a:t>
            </a:r>
            <a:r>
              <a:rPr lang="en-US" dirty="0"/>
              <a:t> </a:t>
            </a:r>
            <a:r>
              <a:rPr lang="en-US" sz="1200" b="0" i="0" u="none" strike="noStrike" kern="1200" dirty="0">
                <a:solidFill>
                  <a:schemeClr val="tx1"/>
                </a:solidFill>
                <a:effectLst/>
                <a:latin typeface="+mn-lt"/>
                <a:ea typeface="+mn-ea"/>
                <a:cs typeface="+mn-cs"/>
              </a:rPr>
              <a:t> </a:t>
            </a:r>
          </a:p>
          <a:p>
            <a:r>
              <a:rPr lang="en-US" sz="1200" b="0" i="0" u="none" strike="noStrike" kern="1200" dirty="0">
                <a:solidFill>
                  <a:schemeClr val="tx1"/>
                </a:solidFill>
                <a:effectLst/>
                <a:latin typeface="+mn-lt"/>
                <a:ea typeface="+mn-ea"/>
                <a:cs typeface="+mn-cs"/>
              </a:rPr>
              <a:t>That is, there is potential for more than one occurrence of these attributes for each project code.</a:t>
            </a:r>
            <a:r>
              <a:rPr lang="en-US" dirty="0"/>
              <a:t> </a:t>
            </a:r>
          </a:p>
          <a:p>
            <a:r>
              <a:rPr lang="en-US" sz="1200" b="0" i="0" u="none" strike="noStrike" kern="1200" dirty="0">
                <a:solidFill>
                  <a:schemeClr val="tx1"/>
                </a:solidFill>
                <a:effectLst/>
                <a:latin typeface="+mn-lt"/>
                <a:ea typeface="+mn-ea"/>
                <a:cs typeface="+mn-cs"/>
              </a:rPr>
              <a:t> These are the repeating attributes and have been to a new table together with a copy of the original key (</a:t>
            </a:r>
            <a:r>
              <a:rPr lang="en-US" sz="1200" b="0" i="0" u="none" strike="noStrike" kern="1200" dirty="0" err="1">
                <a:solidFill>
                  <a:schemeClr val="tx1"/>
                </a:solidFill>
                <a:effectLst/>
                <a:latin typeface="+mn-lt"/>
                <a:ea typeface="+mn-ea"/>
                <a:cs typeface="+mn-cs"/>
              </a:rPr>
              <a:t>ie</a:t>
            </a:r>
            <a:r>
              <a:rPr lang="en-US" sz="1200" b="0" i="0" u="none" strike="noStrike" kern="1200" dirty="0">
                <a:solidFill>
                  <a:schemeClr val="tx1"/>
                </a:solidFill>
                <a:effectLst/>
                <a:latin typeface="+mn-lt"/>
                <a:ea typeface="+mn-ea"/>
                <a:cs typeface="+mn-cs"/>
              </a:rPr>
              <a:t>: Project Code).</a:t>
            </a:r>
            <a:r>
              <a:rPr lang="en-US" dirty="0"/>
              <a:t> </a:t>
            </a:r>
          </a:p>
          <a:p>
            <a:r>
              <a:rPr lang="en-US" sz="1200" b="0" i="0" u="none" strike="noStrike" kern="1200" dirty="0">
                <a:solidFill>
                  <a:schemeClr val="tx1"/>
                </a:solidFill>
                <a:effectLst/>
                <a:latin typeface="+mn-lt"/>
                <a:ea typeface="+mn-ea"/>
                <a:cs typeface="+mn-cs"/>
              </a:rPr>
              <a:t>A key of Project Code and Employee No has been defined for this new table. This combination is unique for each row in the table.</a:t>
            </a:r>
            <a:r>
              <a:rPr lang="en-US" dirty="0"/>
              <a:t> </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 process is as follows:</a:t>
            </a:r>
            <a:r>
              <a:rPr lang="en-US" dirty="0"/>
              <a:t> </a:t>
            </a:r>
            <a:r>
              <a:rPr lang="en-US" sz="1200" b="0" i="0" u="none" strike="noStrike" kern="1200" dirty="0">
                <a:solidFill>
                  <a:schemeClr val="tx1"/>
                </a:solidFill>
                <a:effectLst/>
                <a:latin typeface="+mn-lt"/>
                <a:ea typeface="+mn-ea"/>
                <a:cs typeface="+mn-cs"/>
              </a:rPr>
              <a:t>Take each non-key attribute in turn and ask the question: is this attribute dependent on one part of the key?</a:t>
            </a:r>
            <a:r>
              <a:rPr lang="en-US" dirty="0"/>
              <a:t> </a:t>
            </a:r>
          </a:p>
          <a:p>
            <a:r>
              <a:rPr lang="en-US" sz="1200" b="0" i="0" u="none" strike="noStrike" kern="1200" dirty="0">
                <a:solidFill>
                  <a:schemeClr val="tx1"/>
                </a:solidFill>
                <a:effectLst/>
                <a:latin typeface="+mn-lt"/>
                <a:ea typeface="+mn-ea"/>
                <a:cs typeface="+mn-cs"/>
              </a:rPr>
              <a:t>If yes, remove the attribute to a new table with a copy of the part of the key it is dependent upon. </a:t>
            </a:r>
            <a:r>
              <a:rPr lang="en-US" dirty="0"/>
              <a:t> </a:t>
            </a:r>
          </a:p>
          <a:p>
            <a:r>
              <a:rPr lang="en-US" sz="1200" b="0" i="0" u="none" strike="noStrike" kern="1200" dirty="0">
                <a:solidFill>
                  <a:schemeClr val="tx1"/>
                </a:solidFill>
                <a:effectLst/>
                <a:latin typeface="+mn-lt"/>
                <a:ea typeface="+mn-ea"/>
                <a:cs typeface="+mn-cs"/>
              </a:rPr>
              <a:t>The key it is dependent upon becomes the key in the new table. Underline the key in this new table.</a:t>
            </a:r>
            <a:r>
              <a:rPr lang="en-US" dirty="0"/>
              <a:t> </a:t>
            </a:r>
          </a:p>
          <a:p>
            <a:r>
              <a:rPr lang="en-US" sz="1200" b="0" i="0" u="none" strike="noStrike" kern="1200" dirty="0">
                <a:solidFill>
                  <a:schemeClr val="tx1"/>
                </a:solidFill>
                <a:effectLst/>
                <a:latin typeface="+mn-lt"/>
                <a:ea typeface="+mn-ea"/>
                <a:cs typeface="+mn-cs"/>
              </a:rPr>
              <a:t>If no, check against other part of the key and repeat above process</a:t>
            </a:r>
            <a:r>
              <a:rPr lang="en-US" dirty="0"/>
              <a:t> </a:t>
            </a:r>
            <a:r>
              <a:rPr lang="en-US" sz="1200" b="0" i="0" u="none" strike="noStrike" kern="1200" dirty="0">
                <a:solidFill>
                  <a:schemeClr val="tx1"/>
                </a:solidFill>
                <a:effectLst/>
                <a:latin typeface="+mn-lt"/>
                <a:ea typeface="+mn-ea"/>
                <a:cs typeface="+mn-cs"/>
              </a:rPr>
              <a:t>If still no, </a:t>
            </a:r>
            <a:r>
              <a:rPr lang="en-US" sz="1200" b="0" i="0" u="none" strike="noStrike" kern="1200" dirty="0" err="1">
                <a:solidFill>
                  <a:schemeClr val="tx1"/>
                </a:solidFill>
                <a:effectLst/>
                <a:latin typeface="+mn-lt"/>
                <a:ea typeface="+mn-ea"/>
                <a:cs typeface="+mn-cs"/>
              </a:rPr>
              <a:t>ie</a:t>
            </a:r>
            <a:r>
              <a:rPr lang="en-US" sz="1200" b="0" i="0" u="none" strike="noStrike" kern="1200" dirty="0">
                <a:solidFill>
                  <a:schemeClr val="tx1"/>
                </a:solidFill>
                <a:effectLst/>
                <a:latin typeface="+mn-lt"/>
                <a:ea typeface="+mn-ea"/>
                <a:cs typeface="+mn-cs"/>
              </a:rPr>
              <a:t>: not dependent on either part of the key, keep attribute in current table.</a:t>
            </a:r>
            <a:r>
              <a:rPr lang="en-US" dirty="0"/>
              <a:t> </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Notes:</a:t>
            </a:r>
          </a:p>
          <a:p>
            <a:r>
              <a:rPr lang="en-US" dirty="0"/>
              <a:t> </a:t>
            </a:r>
            <a:r>
              <a:rPr lang="en-US" sz="1200" b="0" i="0" u="none" strike="noStrike" kern="1200" dirty="0">
                <a:solidFill>
                  <a:schemeClr val="tx1"/>
                </a:solidFill>
                <a:effectLst/>
                <a:latin typeface="+mn-lt"/>
                <a:ea typeface="+mn-ea"/>
                <a:cs typeface="+mn-cs"/>
              </a:rPr>
              <a:t>The first table went straight to 2NF as it has a simple key (Project Code).</a:t>
            </a:r>
            <a:r>
              <a:rPr lang="en-US" dirty="0"/>
              <a:t> </a:t>
            </a:r>
          </a:p>
          <a:p>
            <a:r>
              <a:rPr lang="en-US" sz="1200" b="0" i="0" u="none" strike="noStrike" kern="1200" dirty="0">
                <a:solidFill>
                  <a:schemeClr val="tx1"/>
                </a:solidFill>
                <a:effectLst/>
                <a:latin typeface="+mn-lt"/>
                <a:ea typeface="+mn-ea"/>
                <a:cs typeface="+mn-cs"/>
              </a:rPr>
              <a:t>Employee name, Department No and Department Name are dependent upon Employee No only. </a:t>
            </a:r>
            <a:r>
              <a:rPr lang="en-US" dirty="0"/>
              <a:t> </a:t>
            </a:r>
          </a:p>
          <a:p>
            <a:r>
              <a:rPr lang="en-US" sz="1200" b="0" i="0" u="none" strike="noStrike" kern="1200" dirty="0">
                <a:solidFill>
                  <a:schemeClr val="tx1"/>
                </a:solidFill>
                <a:effectLst/>
                <a:latin typeface="+mn-lt"/>
                <a:ea typeface="+mn-ea"/>
                <a:cs typeface="+mn-cs"/>
              </a:rPr>
              <a:t>Therefore, they were moved to a new table with Employee No being the key.</a:t>
            </a:r>
            <a:r>
              <a:rPr lang="en-US" dirty="0"/>
              <a:t> </a:t>
            </a:r>
          </a:p>
          <a:p>
            <a:r>
              <a:rPr lang="en-US" sz="1200" b="0" i="0" u="none" strike="noStrike" kern="1200" dirty="0">
                <a:solidFill>
                  <a:schemeClr val="tx1"/>
                </a:solidFill>
                <a:effectLst/>
                <a:latin typeface="+mn-lt"/>
                <a:ea typeface="+mn-ea"/>
                <a:cs typeface="+mn-cs"/>
              </a:rPr>
              <a:t>However, Hourly Rate is dependent upon both Project Code and Employee No as an employee may have </a:t>
            </a:r>
            <a:r>
              <a:rPr lang="en-US" dirty="0"/>
              <a:t> </a:t>
            </a:r>
            <a:r>
              <a:rPr lang="en-US" sz="1200" b="0" i="0" u="none" strike="noStrike" kern="1200" dirty="0">
                <a:solidFill>
                  <a:schemeClr val="tx1"/>
                </a:solidFill>
                <a:effectLst/>
                <a:latin typeface="+mn-lt"/>
                <a:ea typeface="+mn-ea"/>
                <a:cs typeface="+mn-cs"/>
              </a:rPr>
              <a:t>a different hourly rate depending upon which project they are working on. Therefore it remained in the original table.</a:t>
            </a:r>
            <a:r>
              <a:rPr lang="en-US" dirty="0"/>
              <a:t> </a:t>
            </a:r>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25</a:t>
            </a:fld>
            <a:endParaRPr lang="en-US"/>
          </a:p>
        </p:txBody>
      </p:sp>
    </p:spTree>
    <p:extLst>
      <p:ext uri="{BB962C8B-B14F-4D97-AF65-F5344CB8AC3E}">
        <p14:creationId xmlns:p14="http://schemas.microsoft.com/office/powerpoint/2010/main" val="41808717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Step 3</a:t>
            </a:r>
          </a:p>
          <a:p>
            <a:r>
              <a:rPr lang="en-US" sz="1200" b="0" i="0" kern="1200" dirty="0">
                <a:solidFill>
                  <a:schemeClr val="tx1"/>
                </a:solidFill>
                <a:effectLst/>
                <a:latin typeface="+mn-lt"/>
                <a:ea typeface="+mn-ea"/>
                <a:cs typeface="+mn-cs"/>
              </a:rPr>
              <a:t>Transform 1NF data into second normal form (2NF). Remove any -key attributes (partial Dependencies) that only depend on part of the table key to a new </a:t>
            </a:r>
            <a:r>
              <a:rPr lang="en-US" sz="1200" b="0" i="0" kern="1200" dirty="0" err="1">
                <a:solidFill>
                  <a:schemeClr val="tx1"/>
                </a:solidFill>
                <a:effectLst/>
                <a:latin typeface="+mn-lt"/>
                <a:ea typeface="+mn-ea"/>
                <a:cs typeface="+mn-cs"/>
              </a:rPr>
              <a:t>table.What</a:t>
            </a:r>
            <a:r>
              <a:rPr lang="en-US" sz="1200" b="0" i="0" kern="1200" dirty="0">
                <a:solidFill>
                  <a:schemeClr val="tx1"/>
                </a:solidFill>
                <a:effectLst/>
                <a:latin typeface="+mn-lt"/>
                <a:ea typeface="+mn-ea"/>
                <a:cs typeface="+mn-cs"/>
              </a:rPr>
              <a:t> has to be determined "is field A dependent upon field B or vice versa?" This means: "Given a value for A, do we then have only one possible value for B, and vice versa?" If the answer is yes, A and B should be put into a new relation with A becoming the primary key. A should be left in the original relation and marked as a foreign key.</a:t>
            </a:r>
          </a:p>
          <a:p>
            <a:r>
              <a:rPr lang="en-US" sz="1200" b="0" i="0" kern="1200" dirty="0">
                <a:solidFill>
                  <a:schemeClr val="tx1"/>
                </a:solidFill>
                <a:effectLst/>
                <a:latin typeface="+mn-lt"/>
                <a:ea typeface="+mn-ea"/>
                <a:cs typeface="+mn-cs"/>
              </a:rPr>
              <a:t>Ignore tables with (a) a simple key or (b) with no non-key attributes (these go straight to 2NF with no conversion).</a:t>
            </a:r>
          </a:p>
          <a:p>
            <a:r>
              <a:rPr lang="en-US" sz="1200" b="0" i="0" kern="1200" dirty="0">
                <a:solidFill>
                  <a:schemeClr val="tx1"/>
                </a:solidFill>
                <a:effectLst/>
                <a:latin typeface="+mn-lt"/>
                <a:ea typeface="+mn-ea"/>
                <a:cs typeface="+mn-cs"/>
              </a:rPr>
              <a:t>The process is as follows:</a:t>
            </a:r>
          </a:p>
          <a:p>
            <a:r>
              <a:rPr lang="en-US" sz="1200" b="0" i="0" kern="1200" dirty="0">
                <a:solidFill>
                  <a:schemeClr val="tx1"/>
                </a:solidFill>
                <a:effectLst/>
                <a:latin typeface="+mn-lt"/>
                <a:ea typeface="+mn-ea"/>
                <a:cs typeface="+mn-cs"/>
              </a:rPr>
              <a:t>Take each non-key attribute in turn and ask the question: is this attribute dependent on </a:t>
            </a:r>
            <a:r>
              <a:rPr lang="en-US" sz="1200" b="1" i="0" kern="1200" dirty="0">
                <a:solidFill>
                  <a:schemeClr val="tx1"/>
                </a:solidFill>
                <a:effectLst/>
                <a:latin typeface="+mn-lt"/>
                <a:ea typeface="+mn-ea"/>
                <a:cs typeface="+mn-cs"/>
              </a:rPr>
              <a:t>one part</a:t>
            </a:r>
            <a:r>
              <a:rPr lang="en-US" sz="1200" b="0" i="0" kern="1200" dirty="0">
                <a:solidFill>
                  <a:schemeClr val="tx1"/>
                </a:solidFill>
                <a:effectLst/>
                <a:latin typeface="+mn-lt"/>
                <a:ea typeface="+mn-ea"/>
                <a:cs typeface="+mn-cs"/>
              </a:rPr>
              <a:t> of the key?</a:t>
            </a:r>
          </a:p>
          <a:p>
            <a:r>
              <a:rPr lang="en-US" sz="1200" b="0" i="0" kern="1200" dirty="0">
                <a:solidFill>
                  <a:schemeClr val="tx1"/>
                </a:solidFill>
                <a:effectLst/>
                <a:latin typeface="+mn-lt"/>
                <a:ea typeface="+mn-ea"/>
                <a:cs typeface="+mn-cs"/>
              </a:rPr>
              <a:t>If yes, remove the attribute to a new table with a </a:t>
            </a:r>
            <a:r>
              <a:rPr lang="en-US" sz="1200" b="1" i="0" kern="1200" dirty="0">
                <a:solidFill>
                  <a:schemeClr val="tx1"/>
                </a:solidFill>
                <a:effectLst/>
                <a:latin typeface="+mn-lt"/>
                <a:ea typeface="+mn-ea"/>
                <a:cs typeface="+mn-cs"/>
              </a:rPr>
              <a:t>copy</a:t>
            </a:r>
            <a:r>
              <a:rPr lang="en-US" sz="1200" b="0" i="0" kern="1200" dirty="0">
                <a:solidFill>
                  <a:schemeClr val="tx1"/>
                </a:solidFill>
                <a:effectLst/>
                <a:latin typeface="+mn-lt"/>
                <a:ea typeface="+mn-ea"/>
                <a:cs typeface="+mn-cs"/>
              </a:rPr>
              <a:t> of the </a:t>
            </a:r>
            <a:r>
              <a:rPr lang="en-US" sz="1200" b="1" i="0" kern="1200" dirty="0">
                <a:solidFill>
                  <a:schemeClr val="tx1"/>
                </a:solidFill>
                <a:effectLst/>
                <a:latin typeface="+mn-lt"/>
                <a:ea typeface="+mn-ea"/>
                <a:cs typeface="+mn-cs"/>
              </a:rPr>
              <a:t>part</a:t>
            </a:r>
            <a:r>
              <a:rPr lang="en-US" sz="1200" b="0" i="0" kern="1200" dirty="0">
                <a:solidFill>
                  <a:schemeClr val="tx1"/>
                </a:solidFill>
                <a:effectLst/>
                <a:latin typeface="+mn-lt"/>
                <a:ea typeface="+mn-ea"/>
                <a:cs typeface="+mn-cs"/>
              </a:rPr>
              <a:t> of the key it is dependent upon. The key it is dependent upon becomes the key in the new table. Underline the key in this new table.</a:t>
            </a:r>
          </a:p>
          <a:p>
            <a:r>
              <a:rPr lang="en-US" sz="1200" b="0" i="0" kern="1200" dirty="0">
                <a:solidFill>
                  <a:schemeClr val="tx1"/>
                </a:solidFill>
                <a:effectLst/>
                <a:latin typeface="+mn-lt"/>
                <a:ea typeface="+mn-ea"/>
                <a:cs typeface="+mn-cs"/>
              </a:rPr>
              <a:t>If no, check against other part of the key and repeat above process</a:t>
            </a:r>
          </a:p>
          <a:p>
            <a:r>
              <a:rPr lang="en-US" sz="1200" b="0" i="0" kern="1200" dirty="0">
                <a:solidFill>
                  <a:schemeClr val="tx1"/>
                </a:solidFill>
                <a:effectLst/>
                <a:latin typeface="+mn-lt"/>
                <a:ea typeface="+mn-ea"/>
                <a:cs typeface="+mn-cs"/>
              </a:rPr>
              <a:t>If still no, </a:t>
            </a:r>
            <a:r>
              <a:rPr lang="en-US" sz="1200" b="0" i="0" kern="1200" dirty="0" err="1">
                <a:solidFill>
                  <a:schemeClr val="tx1"/>
                </a:solidFill>
                <a:effectLst/>
                <a:latin typeface="+mn-lt"/>
                <a:ea typeface="+mn-ea"/>
                <a:cs typeface="+mn-cs"/>
              </a:rPr>
              <a:t>ie</a:t>
            </a:r>
            <a:r>
              <a:rPr lang="en-US" sz="1200" b="0" i="0" kern="1200" dirty="0">
                <a:solidFill>
                  <a:schemeClr val="tx1"/>
                </a:solidFill>
                <a:effectLst/>
                <a:latin typeface="+mn-lt"/>
                <a:ea typeface="+mn-ea"/>
                <a:cs typeface="+mn-cs"/>
              </a:rPr>
              <a:t>: not dependent on either part of the key, keep attribute in current table.</a:t>
            </a:r>
          </a:p>
          <a:p>
            <a:r>
              <a:rPr lang="en-US" sz="1200" b="1" i="0" kern="1200" dirty="0">
                <a:solidFill>
                  <a:schemeClr val="tx1"/>
                </a:solidFill>
                <a:effectLst/>
                <a:latin typeface="+mn-lt"/>
                <a:ea typeface="+mn-ea"/>
                <a:cs typeface="+mn-cs"/>
              </a:rPr>
              <a:t>Notes: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first table went straight to 2NF as it has a simple key (Project Code).</a:t>
            </a:r>
          </a:p>
          <a:p>
            <a:r>
              <a:rPr lang="en-US" sz="1200" b="0" i="0" kern="1200" dirty="0">
                <a:solidFill>
                  <a:schemeClr val="tx1"/>
                </a:solidFill>
                <a:effectLst/>
                <a:latin typeface="+mn-lt"/>
                <a:ea typeface="+mn-ea"/>
                <a:cs typeface="+mn-cs"/>
              </a:rPr>
              <a:t>Employee name, Department No and Department Name are dependent upon Employee No only. Therefore, they were moved to a new table with Employee No being the key.</a:t>
            </a:r>
          </a:p>
          <a:p>
            <a:r>
              <a:rPr lang="en-US" sz="1200" b="0" i="0" kern="1200" dirty="0">
                <a:solidFill>
                  <a:schemeClr val="tx1"/>
                </a:solidFill>
                <a:effectLst/>
                <a:latin typeface="+mn-lt"/>
                <a:ea typeface="+mn-ea"/>
                <a:cs typeface="+mn-cs"/>
              </a:rPr>
              <a:t>However, Hourly Rate is dependent upon both Project Code and Employee No as an employee may have a different hourly rate depending upon which project they are working on. Therefore it remained in the original table.</a:t>
            </a:r>
          </a:p>
          <a:p>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26</a:t>
            </a:fld>
            <a:endParaRPr lang="en-US"/>
          </a:p>
        </p:txBody>
      </p:sp>
    </p:spTree>
    <p:extLst>
      <p:ext uri="{BB962C8B-B14F-4D97-AF65-F5344CB8AC3E}">
        <p14:creationId xmlns:p14="http://schemas.microsoft.com/office/powerpoint/2010/main" val="586407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895801">
              <a:lnSpc>
                <a:spcPct val="90000"/>
              </a:lnSpc>
              <a:spcAft>
                <a:spcPts val="326"/>
              </a:spcAf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9280224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Functional Dependency</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Consider the EMP table following Relation, for a given value of EMPNO, there is one value of ENAME, SAL, COMM, DEPTNO, HIREDATE, MGR, JOB. All these functional dependencies are indicated as : </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EMPNO--&gt;ENAME, EMPNO--&gt;SAL, EMPNO--&gt;COMM, EMPNO--&gt;DEPTNO,  EMPNO--&gt;HIREDATE, EMPNO--&gt;MGR, EMPNO--&gt;JOB </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28</a:t>
            </a:fld>
            <a:endParaRPr lang="en-US"/>
          </a:p>
        </p:txBody>
      </p:sp>
    </p:spTree>
    <p:extLst>
      <p:ext uri="{BB962C8B-B14F-4D97-AF65-F5344CB8AC3E}">
        <p14:creationId xmlns:p14="http://schemas.microsoft.com/office/powerpoint/2010/main" val="1407176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Here, the key of the above relation is </a:t>
            </a:r>
            <a:r>
              <a:rPr kumimoji="0" lang="en-US" altLang="en-US"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Order_no+Item_code</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(Composite Key).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The following Functional Dependencies exist :{</a:t>
            </a:r>
            <a:r>
              <a:rPr kumimoji="0" lang="en-US" altLang="en-US"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Order_No</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Order_date</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Item_code</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Price_per_unit</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Order_No+Item_code</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Quantity}.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sym typeface="Wingdings" panose="05000000000000000000" pitchFamily="2"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Here, the attribute </a:t>
            </a:r>
            <a:r>
              <a:rPr kumimoji="0" lang="en-US" altLang="en-US"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Order_date</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 which is not a part of the key of the relation is called non-key attribute, and is not functionally dependent on the whole key(</a:t>
            </a:r>
            <a:r>
              <a:rPr kumimoji="0" lang="en-US" altLang="en-US"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Order_No+Item_code</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 but is dependent on a part of the whole key, that is on </a:t>
            </a:r>
            <a:r>
              <a:rPr kumimoji="0" lang="en-US" altLang="en-US"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Order_No</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Also, same is the case with the attribute </a:t>
            </a:r>
            <a:r>
              <a:rPr kumimoji="0" lang="en-US" altLang="en-US"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Price_per_unit</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 which is dependent on a part of the whole key, that is on </a:t>
            </a:r>
            <a:r>
              <a:rPr kumimoji="0" lang="en-US" altLang="en-US"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Item_code</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Only, the attribute Quantity is fully functionally dependent on the whole key(</a:t>
            </a:r>
            <a:r>
              <a:rPr kumimoji="0" lang="en-US" altLang="en-US"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Order_No+Item_code</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 </a:t>
            </a:r>
            <a:endParaRPr kumimoji="0" lang="en-US" altLang="en-US" sz="800" b="0" i="0" u="none" strike="noStrike" cap="none" normalizeH="0" baseline="0" dirty="0">
              <a:ln>
                <a:noFill/>
              </a:ln>
              <a:solidFill>
                <a:schemeClr val="tx1"/>
              </a:solidFill>
              <a:effectLst/>
              <a:sym typeface="Wingdings" panose="05000000000000000000" pitchFamily="2" charset="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endParaRPr>
          </a:p>
          <a:p>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29</a:t>
            </a:fld>
            <a:endParaRPr lang="en-US"/>
          </a:p>
        </p:txBody>
      </p:sp>
    </p:spTree>
    <p:extLst>
      <p:ext uri="{BB962C8B-B14F-4D97-AF65-F5344CB8AC3E}">
        <p14:creationId xmlns:p14="http://schemas.microsoft.com/office/powerpoint/2010/main" val="22688146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30</a:t>
            </a:fld>
            <a:endParaRPr lang="en-US"/>
          </a:p>
        </p:txBody>
      </p:sp>
    </p:spTree>
    <p:extLst>
      <p:ext uri="{BB962C8B-B14F-4D97-AF65-F5344CB8AC3E}">
        <p14:creationId xmlns:p14="http://schemas.microsoft.com/office/powerpoint/2010/main" val="11199062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31</a:t>
            </a:fld>
            <a:endParaRPr lang="en-US"/>
          </a:p>
        </p:txBody>
      </p:sp>
    </p:spTree>
    <p:extLst>
      <p:ext uri="{BB962C8B-B14F-4D97-AF65-F5344CB8AC3E}">
        <p14:creationId xmlns:p14="http://schemas.microsoft.com/office/powerpoint/2010/main" val="37137540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the RESULT table, we have two candidate keys namely </a:t>
            </a:r>
            <a:r>
              <a:rPr lang="en-US" sz="1200" b="1" kern="1200" dirty="0" err="1">
                <a:solidFill>
                  <a:schemeClr val="tx1"/>
                </a:solidFill>
                <a:effectLst/>
                <a:latin typeface="+mn-lt"/>
                <a:ea typeface="+mn-ea"/>
                <a:cs typeface="+mn-cs"/>
              </a:rPr>
              <a:t>Student#Course</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and </a:t>
            </a:r>
            <a:r>
              <a:rPr lang="en-US" sz="1200" b="1" kern="1200" dirty="0" err="1">
                <a:solidFill>
                  <a:schemeClr val="tx1"/>
                </a:solidFill>
                <a:effectLst/>
                <a:latin typeface="+mn-lt"/>
                <a:ea typeface="+mn-ea"/>
                <a:cs typeface="+mn-cs"/>
              </a:rPr>
              <a:t>EmaiIId</a:t>
            </a:r>
            <a:r>
              <a:rPr lang="en-US" sz="1200" kern="1200" dirty="0" err="1">
                <a:solidFill>
                  <a:schemeClr val="tx1"/>
                </a:solidFill>
                <a:effectLst/>
                <a:latin typeface="+mn-lt"/>
                <a:ea typeface="+mn-ea"/>
                <a:cs typeface="+mn-cs"/>
              </a:rPr>
              <a:t>.</a:t>
            </a:r>
            <a:r>
              <a:rPr lang="en-US" sz="1200" b="1" kern="1200" dirty="0" err="1">
                <a:solidFill>
                  <a:schemeClr val="tx1"/>
                </a:solidFill>
                <a:effectLst/>
                <a:latin typeface="+mn-lt"/>
                <a:ea typeface="+mn-ea"/>
                <a:cs typeface="+mn-cs"/>
              </a:rPr>
              <a:t>Course</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Course# is overlapping among those candidate keys. Hence these candidate keys are called as </a:t>
            </a:r>
            <a:r>
              <a:rPr lang="en-US" sz="1200" b="1" kern="1200" dirty="0">
                <a:solidFill>
                  <a:schemeClr val="tx1"/>
                </a:solidFill>
                <a:effectLst/>
                <a:latin typeface="+mn-lt"/>
                <a:ea typeface="+mn-ea"/>
                <a:cs typeface="+mn-cs"/>
              </a:rPr>
              <a:t>“overlapping candidate keys”</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non-key attribute, Marks is non-transitively and fully functionally </a:t>
            </a:r>
            <a:r>
              <a:rPr lang="en-US" sz="1200" kern="1200" dirty="0" err="1">
                <a:solidFill>
                  <a:schemeClr val="tx1"/>
                </a:solidFill>
                <a:effectLst/>
                <a:latin typeface="+mn-lt"/>
                <a:ea typeface="+mn-ea"/>
                <a:cs typeface="+mn-cs"/>
              </a:rPr>
              <a:t>dependant</a:t>
            </a:r>
            <a:r>
              <a:rPr lang="en-US" sz="1200" kern="1200" dirty="0">
                <a:solidFill>
                  <a:schemeClr val="tx1"/>
                </a:solidFill>
                <a:effectLst/>
                <a:latin typeface="+mn-lt"/>
                <a:ea typeface="+mn-ea"/>
                <a:cs typeface="+mn-cs"/>
              </a:rPr>
              <a:t> on key attributes. Hence this is in 3NF. But this is not in BCNF because there are four determinants in this relation namely:</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Student# (Student# decides </a:t>
            </a:r>
            <a:r>
              <a:rPr lang="en-US" sz="1200" kern="1200" dirty="0" err="1">
                <a:solidFill>
                  <a:schemeClr val="tx1"/>
                </a:solidFill>
                <a:effectLst/>
                <a:latin typeface="+mn-lt"/>
                <a:ea typeface="+mn-ea"/>
                <a:cs typeface="+mn-cs"/>
              </a:rPr>
              <a:t>EmailiD</a:t>
            </a:r>
            <a:r>
              <a:rPr lang="en-US" sz="1200" kern="1200" dirty="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EMailID</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EmailID</a:t>
            </a:r>
            <a:r>
              <a:rPr lang="en-US" sz="1200" kern="1200" dirty="0">
                <a:solidFill>
                  <a:schemeClr val="tx1"/>
                </a:solidFill>
                <a:effectLst/>
                <a:latin typeface="+mn-lt"/>
                <a:ea typeface="+mn-ea"/>
                <a:cs typeface="+mn-cs"/>
              </a:rPr>
              <a:t> decides Student#)</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Student# Course# (decides Marks)</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Course# </a:t>
            </a:r>
            <a:r>
              <a:rPr lang="en-US" sz="1200" kern="1200" dirty="0" err="1">
                <a:solidFill>
                  <a:schemeClr val="tx1"/>
                </a:solidFill>
                <a:effectLst/>
                <a:latin typeface="+mn-lt"/>
                <a:ea typeface="+mn-ea"/>
                <a:cs typeface="+mn-cs"/>
              </a:rPr>
              <a:t>EMailID</a:t>
            </a:r>
            <a:r>
              <a:rPr lang="en-US" sz="1200" kern="1200" dirty="0">
                <a:solidFill>
                  <a:schemeClr val="tx1"/>
                </a:solidFill>
                <a:effectLst/>
                <a:latin typeface="+mn-lt"/>
                <a:ea typeface="+mn-ea"/>
                <a:cs typeface="+mn-cs"/>
              </a:rPr>
              <a:t> (decides Marks)</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All above determinants are not candidate keys. </a:t>
            </a:r>
            <a:r>
              <a:rPr lang="en-US" sz="1200" kern="1200" dirty="0" err="1">
                <a:solidFill>
                  <a:schemeClr val="tx1"/>
                </a:solidFill>
                <a:effectLst/>
                <a:latin typeface="+mn-lt"/>
                <a:ea typeface="+mn-ea"/>
                <a:cs typeface="+mn-cs"/>
              </a:rPr>
              <a:t>EMailID</a:t>
            </a:r>
            <a:r>
              <a:rPr lang="en-US" sz="1200" kern="1200" dirty="0">
                <a:solidFill>
                  <a:schemeClr val="tx1"/>
                </a:solidFill>
                <a:effectLst/>
                <a:latin typeface="+mn-lt"/>
                <a:ea typeface="+mn-ea"/>
                <a:cs typeface="+mn-cs"/>
              </a:rPr>
              <a:t> decides Student# but </a:t>
            </a:r>
            <a:r>
              <a:rPr lang="en-US" sz="1200" kern="1200" dirty="0" err="1">
                <a:solidFill>
                  <a:schemeClr val="tx1"/>
                </a:solidFill>
                <a:effectLst/>
                <a:latin typeface="+mn-lt"/>
                <a:ea typeface="+mn-ea"/>
                <a:cs typeface="+mn-cs"/>
              </a:rPr>
              <a:t>EMailID</a:t>
            </a:r>
            <a:r>
              <a:rPr lang="en-US" sz="1200" kern="1200" dirty="0">
                <a:solidFill>
                  <a:schemeClr val="tx1"/>
                </a:solidFill>
                <a:effectLst/>
                <a:latin typeface="+mn-lt"/>
                <a:ea typeface="+mn-ea"/>
                <a:cs typeface="+mn-cs"/>
              </a:rPr>
              <a:t> on its own is not a candidate key. Similarly Student# decides </a:t>
            </a:r>
            <a:r>
              <a:rPr lang="en-US" sz="1200" kern="1200" dirty="0" err="1">
                <a:solidFill>
                  <a:schemeClr val="tx1"/>
                </a:solidFill>
                <a:effectLst/>
                <a:latin typeface="+mn-lt"/>
                <a:ea typeface="+mn-ea"/>
                <a:cs typeface="+mn-cs"/>
              </a:rPr>
              <a:t>EMailID</a:t>
            </a:r>
            <a:r>
              <a:rPr lang="en-US" sz="1200" kern="1200" dirty="0">
                <a:solidFill>
                  <a:schemeClr val="tx1"/>
                </a:solidFill>
                <a:effectLst/>
                <a:latin typeface="+mn-lt"/>
                <a:ea typeface="+mn-ea"/>
                <a:cs typeface="+mn-cs"/>
              </a:rPr>
              <a:t> of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student but Student# alone is not a candidate key. Only combination of (Student#, Course#) and (</a:t>
            </a:r>
            <a:r>
              <a:rPr lang="en-US" sz="1200" kern="1200" dirty="0" err="1">
                <a:solidFill>
                  <a:schemeClr val="tx1"/>
                </a:solidFill>
                <a:effectLst/>
                <a:latin typeface="+mn-lt"/>
                <a:ea typeface="+mn-ea"/>
                <a:cs typeface="+mn-cs"/>
              </a:rPr>
              <a:t>EMailID</a:t>
            </a:r>
            <a:r>
              <a:rPr lang="en-US" sz="1200" kern="1200" dirty="0">
                <a:solidFill>
                  <a:schemeClr val="tx1"/>
                </a:solidFill>
                <a:effectLst/>
                <a:latin typeface="+mn-lt"/>
                <a:ea typeface="+mn-ea"/>
                <a:cs typeface="+mn-cs"/>
              </a:rPr>
              <a:t>, Course#) are candidate keys. However, Student#  decides </a:t>
            </a:r>
            <a:r>
              <a:rPr lang="en-US" sz="1200" kern="1200" dirty="0" err="1">
                <a:solidFill>
                  <a:schemeClr val="tx1"/>
                </a:solidFill>
                <a:effectLst/>
                <a:latin typeface="+mn-lt"/>
                <a:ea typeface="+mn-ea"/>
                <a:cs typeface="+mn-cs"/>
              </a:rPr>
              <a:t>EmailID</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EMailID</a:t>
            </a:r>
            <a:r>
              <a:rPr lang="en-US" sz="1200" kern="1200" dirty="0">
                <a:solidFill>
                  <a:schemeClr val="tx1"/>
                </a:solidFill>
                <a:effectLst/>
                <a:latin typeface="+mn-lt"/>
                <a:ea typeface="+mn-ea"/>
                <a:cs typeface="+mn-cs"/>
              </a:rPr>
              <a:t> decides Student#, hence the duplication of data. </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 make this table BCNF, we need to split this table into the following structure:</a:t>
            </a:r>
            <a:endParaRPr lang="en-IN"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STUDENT TABLE</a:t>
            </a:r>
            <a:endParaRPr lang="en-IN" sz="1200" kern="1200" dirty="0">
              <a:solidFill>
                <a:schemeClr val="tx1"/>
              </a:solidFill>
              <a:effectLst/>
              <a:latin typeface="+mn-lt"/>
              <a:ea typeface="+mn-ea"/>
              <a:cs typeface="+mn-cs"/>
            </a:endParaRPr>
          </a:p>
          <a:p>
            <a:r>
              <a:rPr lang="en-US" sz="1200" b="1" kern="1200" dirty="0" err="1">
                <a:solidFill>
                  <a:schemeClr val="tx1"/>
                </a:solidFill>
                <a:effectLst/>
                <a:latin typeface="+mn-lt"/>
                <a:ea typeface="+mn-ea"/>
                <a:cs typeface="+mn-cs"/>
              </a:rPr>
              <a:t>StudentId</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EmailID</a:t>
            </a:r>
            <a:endParaRPr lang="en-IN"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101 		</a:t>
            </a:r>
            <a:r>
              <a:rPr lang="en-US" sz="1200" kern="1200" dirty="0">
                <a:solidFill>
                  <a:schemeClr val="tx1"/>
                </a:solidFill>
                <a:effectLst/>
                <a:latin typeface="+mn-lt"/>
                <a:ea typeface="+mn-ea"/>
                <a:cs typeface="+mn-cs"/>
              </a:rPr>
              <a:t>Davis@myuni.edu</a:t>
            </a:r>
            <a:endParaRPr lang="en-IN"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102 		</a:t>
            </a:r>
            <a:r>
              <a:rPr lang="en-US" sz="1200" kern="1200" dirty="0">
                <a:solidFill>
                  <a:schemeClr val="tx1"/>
                </a:solidFill>
                <a:effectLst/>
                <a:latin typeface="+mn-lt"/>
                <a:ea typeface="+mn-ea"/>
                <a:cs typeface="+mn-cs"/>
              </a:rPr>
              <a:t>Daniel@myuni.edu</a:t>
            </a:r>
            <a:endParaRPr lang="en-IN"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103 		</a:t>
            </a:r>
            <a:r>
              <a:rPr lang="en-US" sz="1200" kern="1200" dirty="0">
                <a:solidFill>
                  <a:schemeClr val="tx1"/>
                </a:solidFill>
                <a:effectLst/>
                <a:latin typeface="+mn-lt"/>
                <a:ea typeface="+mn-ea"/>
                <a:cs typeface="+mn-cs"/>
              </a:rPr>
              <a:t>Sandra@myuni.edu</a:t>
            </a:r>
            <a:endParaRPr lang="en-IN"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104 		</a:t>
            </a:r>
            <a:r>
              <a:rPr lang="en-US" sz="1200" kern="1200" dirty="0">
                <a:solidFill>
                  <a:schemeClr val="tx1"/>
                </a:solidFill>
                <a:effectLst/>
                <a:latin typeface="+mn-lt"/>
                <a:ea typeface="+mn-ea"/>
                <a:cs typeface="+mn-cs"/>
              </a:rPr>
              <a:t>Evelyn@myuni.edu</a:t>
            </a:r>
            <a:endParaRPr lang="en-IN"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105 		</a:t>
            </a:r>
            <a:r>
              <a:rPr lang="en-US" sz="1200" kern="1200" dirty="0">
                <a:solidFill>
                  <a:schemeClr val="tx1"/>
                </a:solidFill>
                <a:effectLst/>
                <a:latin typeface="+mn-lt"/>
                <a:ea typeface="+mn-ea"/>
                <a:cs typeface="+mn-cs"/>
              </a:rPr>
              <a:t>Susan@myuni.edu</a:t>
            </a:r>
            <a:endParaRPr lang="en-IN"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Student</a:t>
            </a:r>
            <a:endParaRPr lang="en-IN"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Student Id		</a:t>
            </a:r>
            <a:r>
              <a:rPr lang="en-US" sz="1200" b="1" kern="1200" dirty="0" err="1">
                <a:solidFill>
                  <a:schemeClr val="tx1"/>
                </a:solidFill>
                <a:effectLst/>
                <a:latin typeface="+mn-lt"/>
                <a:ea typeface="+mn-ea"/>
                <a:cs typeface="+mn-cs"/>
              </a:rPr>
              <a:t>CourseID</a:t>
            </a:r>
            <a:r>
              <a:rPr lang="en-US" sz="1200" b="1" kern="1200" dirty="0">
                <a:solidFill>
                  <a:schemeClr val="tx1"/>
                </a:solidFill>
                <a:effectLst/>
                <a:latin typeface="+mn-lt"/>
                <a:ea typeface="+mn-ea"/>
                <a:cs typeface="+mn-cs"/>
              </a:rPr>
              <a:t>		Marks</a:t>
            </a:r>
            <a:endParaRPr lang="en-IN"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101 		M4 		82</a:t>
            </a:r>
            <a:endParaRPr lang="en-IN"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102 		M4 		62</a:t>
            </a:r>
            <a:endParaRPr lang="en-IN"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101		H6 		79</a:t>
            </a:r>
            <a:endParaRPr lang="en-IN"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103 		C3 		65</a:t>
            </a:r>
            <a:endParaRPr lang="en-IN"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104 		B3 		77</a:t>
            </a:r>
            <a:endParaRPr lang="en-IN"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102 		P3 		68</a:t>
            </a:r>
            <a:endParaRPr lang="en-IN"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105 		P3 		89</a:t>
            </a:r>
            <a:endParaRPr lang="en-IN"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103 		B4 		54</a:t>
            </a:r>
            <a:endParaRPr lang="en-IN"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105 		H6 		87</a:t>
            </a:r>
            <a:endParaRPr lang="en-IN"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104 		M4 		65</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Now both the tables are not only in 3NF, but also in BCNF because all the determinants are candidate keys. In the first table, Student# decides </a:t>
            </a:r>
            <a:r>
              <a:rPr lang="en-US" sz="1200" kern="1200" dirty="0" err="1">
                <a:solidFill>
                  <a:schemeClr val="tx1"/>
                </a:solidFill>
                <a:effectLst/>
                <a:latin typeface="+mn-lt"/>
                <a:ea typeface="+mn-ea"/>
                <a:cs typeface="+mn-cs"/>
              </a:rPr>
              <a:t>EMailID</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EMailID</a:t>
            </a:r>
            <a:r>
              <a:rPr lang="en-US" sz="1200" kern="1200" dirty="0">
                <a:solidFill>
                  <a:schemeClr val="tx1"/>
                </a:solidFill>
                <a:effectLst/>
                <a:latin typeface="+mn-lt"/>
                <a:ea typeface="+mn-ea"/>
                <a:cs typeface="+mn-cs"/>
              </a:rPr>
              <a:t> decides Student# and both are candidate keys.</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second table, Student# Course# is only determinant and candidate key. Hence it qualifies BCNF definition that every determinant must be a candidate key.</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the table has only one non-composite/composite candidate key and if it is in 3NF, then the table will also be in BCNF.</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Basically 2NF and 3NF takes away the redundancy, anomalies which exist  among the key and non-key attributes. On other hand BCNF takes away the redundancy, anomalies which exist amongst the key attributes</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32</a:t>
            </a:fld>
            <a:endParaRPr lang="en-US"/>
          </a:p>
        </p:txBody>
      </p:sp>
    </p:spTree>
    <p:extLst>
      <p:ext uri="{BB962C8B-B14F-4D97-AF65-F5344CB8AC3E}">
        <p14:creationId xmlns:p14="http://schemas.microsoft.com/office/powerpoint/2010/main" val="17385102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Assume the following relation</a:t>
            </a:r>
            <a:endParaRPr lang="en-IN"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R(</a:t>
            </a:r>
            <a:r>
              <a:rPr lang="en-US" sz="1200" b="1" kern="1200" dirty="0" err="1">
                <a:solidFill>
                  <a:schemeClr val="tx1"/>
                </a:solidFill>
                <a:effectLst/>
                <a:latin typeface="+mn-lt"/>
                <a:ea typeface="+mn-ea"/>
                <a:cs typeface="+mn-cs"/>
              </a:rPr>
              <a:t>a,b,c</a:t>
            </a:r>
            <a:r>
              <a:rPr lang="en-US" sz="1200" b="1" kern="1200" dirty="0">
                <a:solidFill>
                  <a:schemeClr val="tx1"/>
                </a:solidFill>
                <a:effectLst/>
                <a:latin typeface="+mn-lt"/>
                <a:ea typeface="+mn-ea"/>
                <a:cs typeface="+mn-cs"/>
              </a:rPr>
              <a:t>) having columns a, b and c and together the combination (</a:t>
            </a:r>
            <a:r>
              <a:rPr lang="en-US" sz="1200" b="1" kern="1200" dirty="0" err="1">
                <a:solidFill>
                  <a:schemeClr val="tx1"/>
                </a:solidFill>
                <a:effectLst/>
                <a:latin typeface="+mn-lt"/>
                <a:ea typeface="+mn-ea"/>
                <a:cs typeface="+mn-cs"/>
              </a:rPr>
              <a:t>a,b,c</a:t>
            </a:r>
            <a:r>
              <a:rPr lang="en-US" sz="1200" b="1" kern="1200" dirty="0">
                <a:solidFill>
                  <a:schemeClr val="tx1"/>
                </a:solidFill>
                <a:effectLst/>
                <a:latin typeface="+mn-lt"/>
                <a:ea typeface="+mn-ea"/>
                <a:cs typeface="+mn-cs"/>
              </a:rPr>
              <a:t>) is the key of the table </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Recall that a relation is in BCNF if all its determinant are candidate keys, in other words each determinant can be used as a primary key. </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Because relation </a:t>
            </a:r>
            <a:r>
              <a:rPr lang="en-US" sz="1200" b="1" kern="1200" dirty="0">
                <a:solidFill>
                  <a:schemeClr val="tx1"/>
                </a:solidFill>
                <a:effectLst/>
                <a:latin typeface="+mn-lt"/>
                <a:ea typeface="+mn-ea"/>
                <a:cs typeface="+mn-cs"/>
              </a:rPr>
              <a:t>R</a:t>
            </a:r>
            <a:r>
              <a:rPr lang="en-US" sz="1200" kern="1200" dirty="0">
                <a:solidFill>
                  <a:schemeClr val="tx1"/>
                </a:solidFill>
                <a:effectLst/>
                <a:latin typeface="+mn-lt"/>
                <a:ea typeface="+mn-ea"/>
                <a:cs typeface="+mn-cs"/>
              </a:rPr>
              <a:t> has only one determinant </a:t>
            </a:r>
            <a:r>
              <a:rPr lang="en-US" sz="1200" b="1" kern="1200" dirty="0">
                <a:solidFill>
                  <a:schemeClr val="tx1"/>
                </a:solidFill>
                <a:effectLst/>
                <a:latin typeface="+mn-lt"/>
                <a:ea typeface="+mn-ea"/>
                <a:cs typeface="+mn-cs"/>
              </a:rPr>
              <a:t>(a, b, c)</a:t>
            </a:r>
            <a:r>
              <a:rPr lang="en-US" sz="1200" kern="1200" dirty="0">
                <a:solidFill>
                  <a:schemeClr val="tx1"/>
                </a:solidFill>
                <a:effectLst/>
                <a:latin typeface="+mn-lt"/>
                <a:ea typeface="+mn-ea"/>
                <a:cs typeface="+mn-cs"/>
              </a:rPr>
              <a:t>, which is the composite primary key, therefore R is in BCNF.</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Now R may or may not be in fourth normal form. </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R contains </a:t>
            </a:r>
            <a:r>
              <a:rPr lang="en-US" sz="1200" b="1" kern="1200" dirty="0">
                <a:solidFill>
                  <a:schemeClr val="tx1"/>
                </a:solidFill>
                <a:effectLst/>
                <a:latin typeface="+mn-lt"/>
                <a:ea typeface="+mn-ea"/>
                <a:cs typeface="+mn-cs"/>
              </a:rPr>
              <a:t>no multi valued dependency</a:t>
            </a:r>
            <a:r>
              <a:rPr lang="en-US" sz="1200" kern="1200" dirty="0">
                <a:solidFill>
                  <a:schemeClr val="tx1"/>
                </a:solidFill>
                <a:effectLst/>
                <a:latin typeface="+mn-lt"/>
                <a:ea typeface="+mn-ea"/>
                <a:cs typeface="+mn-cs"/>
              </a:rPr>
              <a:t> then R will be in Fourth normal form.</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Assume R has the following two-multi value dependencies:</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 ---&gt;&gt; b 	and 		a ---&gt;&gt; c </a:t>
            </a:r>
            <a:endParaRPr lang="en-IN"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this case R will be in the fourth normal form if </a:t>
            </a:r>
            <a:r>
              <a:rPr lang="en-US" sz="1200" b="1" kern="1200" dirty="0">
                <a:solidFill>
                  <a:schemeClr val="tx1"/>
                </a:solidFill>
                <a:effectLst/>
                <a:latin typeface="+mn-lt"/>
                <a:ea typeface="+mn-ea"/>
                <a:cs typeface="+mn-cs"/>
              </a:rPr>
              <a:t>b</a:t>
            </a:r>
            <a:r>
              <a:rPr lang="en-US" sz="1200" kern="1200" dirty="0">
                <a:solidFill>
                  <a:schemeClr val="tx1"/>
                </a:solidFill>
                <a:effectLst/>
                <a:latin typeface="+mn-lt"/>
                <a:ea typeface="+mn-ea"/>
                <a:cs typeface="+mn-cs"/>
              </a:rPr>
              <a:t> and </a:t>
            </a:r>
            <a:r>
              <a:rPr lang="en-US" sz="1200" b="1" kern="1200" dirty="0">
                <a:solidFill>
                  <a:schemeClr val="tx1"/>
                </a:solidFill>
                <a:effectLst/>
                <a:latin typeface="+mn-lt"/>
                <a:ea typeface="+mn-ea"/>
                <a:cs typeface="+mn-cs"/>
              </a:rPr>
              <a:t>c </a:t>
            </a:r>
            <a:r>
              <a:rPr lang="en-US" sz="1200" b="1" u="sng" kern="1200" dirty="0">
                <a:solidFill>
                  <a:schemeClr val="tx1"/>
                </a:solidFill>
                <a:effectLst/>
                <a:latin typeface="+mn-lt"/>
                <a:ea typeface="+mn-ea"/>
                <a:cs typeface="+mn-cs"/>
              </a:rPr>
              <a:t>dependent on each other</a:t>
            </a:r>
            <a:r>
              <a:rPr lang="en-US" sz="1200" b="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However if b and </a:t>
            </a:r>
            <a:r>
              <a:rPr lang="en-US" sz="1200" b="1" kern="1200" dirty="0">
                <a:solidFill>
                  <a:schemeClr val="tx1"/>
                </a:solidFill>
                <a:effectLst/>
                <a:latin typeface="+mn-lt"/>
                <a:ea typeface="+mn-ea"/>
                <a:cs typeface="+mn-cs"/>
              </a:rPr>
              <a:t>c are independent of each other </a:t>
            </a:r>
            <a:r>
              <a:rPr lang="en-US" sz="1200" kern="1200" dirty="0">
                <a:solidFill>
                  <a:schemeClr val="tx1"/>
                </a:solidFill>
                <a:effectLst/>
                <a:latin typeface="+mn-lt"/>
                <a:ea typeface="+mn-ea"/>
                <a:cs typeface="+mn-cs"/>
              </a:rPr>
              <a:t>then </a:t>
            </a:r>
            <a:r>
              <a:rPr lang="en-US" sz="1200" b="1" u="sng" kern="1200" dirty="0">
                <a:solidFill>
                  <a:schemeClr val="tx1"/>
                </a:solidFill>
                <a:effectLst/>
                <a:latin typeface="+mn-lt"/>
                <a:ea typeface="+mn-ea"/>
                <a:cs typeface="+mn-cs"/>
              </a:rPr>
              <a:t>R is not</a:t>
            </a:r>
            <a:r>
              <a:rPr lang="en-US" sz="1200" u="sng" kern="1200" dirty="0">
                <a:solidFill>
                  <a:schemeClr val="tx1"/>
                </a:solidFill>
                <a:effectLst/>
                <a:latin typeface="+mn-lt"/>
                <a:ea typeface="+mn-ea"/>
                <a:cs typeface="+mn-cs"/>
              </a:rPr>
              <a:t> in </a:t>
            </a:r>
            <a:r>
              <a:rPr lang="en-US" sz="1200" b="1" u="sng" kern="1200" dirty="0">
                <a:solidFill>
                  <a:schemeClr val="tx1"/>
                </a:solidFill>
                <a:effectLst/>
                <a:latin typeface="+mn-lt"/>
                <a:ea typeface="+mn-ea"/>
                <a:cs typeface="+mn-cs"/>
              </a:rPr>
              <a:t>fourth </a:t>
            </a:r>
            <a:r>
              <a:rPr lang="en-US" sz="1200" u="sng" kern="1200" dirty="0">
                <a:solidFill>
                  <a:schemeClr val="tx1"/>
                </a:solidFill>
                <a:effectLst/>
                <a:latin typeface="+mn-lt"/>
                <a:ea typeface="+mn-ea"/>
                <a:cs typeface="+mn-cs"/>
              </a:rPr>
              <a:t>normal form</a:t>
            </a:r>
            <a:r>
              <a:rPr lang="en-US" sz="1200" kern="1200" dirty="0">
                <a:solidFill>
                  <a:schemeClr val="tx1"/>
                </a:solidFill>
                <a:effectLst/>
                <a:latin typeface="+mn-lt"/>
                <a:ea typeface="+mn-ea"/>
                <a:cs typeface="+mn-cs"/>
              </a:rPr>
              <a:t> and the relation has to be projected to form two non-loss projections. These non-loss projections will be in fourth normal form.</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Assume the following relation with multi-value dependency:</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Employee (Eid, Language, Skill) where (Eid, Language, Skill) is the composite primary key.</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Multivalued Dependency is symbolically indicated as follows :   X ---&gt;&gt; Y, which means for a given value  X, there are multiple values of Y.</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our case,:</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Eid ---&gt;&gt; Languages		Eid ---&gt;&gt; Skills</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Languages and Skills are dependent.</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says an employee speaks several languages and has several skills. However for each skill, a specific language is used when that skill is practiced</a:t>
            </a:r>
            <a:endParaRPr lang="en-IN" sz="1200" kern="1200" dirty="0">
              <a:solidFill>
                <a:schemeClr val="tx1"/>
              </a:solidFill>
              <a:effectLst/>
              <a:latin typeface="+mn-lt"/>
              <a:ea typeface="+mn-ea"/>
              <a:cs typeface="+mn-cs"/>
            </a:endParaRPr>
          </a:p>
          <a:p>
            <a:r>
              <a:rPr lang="en-US" sz="1200" b="0" i="0" u="none" strike="noStrike" kern="1200" dirty="0">
                <a:solidFill>
                  <a:schemeClr val="tx1"/>
                </a:solidFill>
                <a:effectLst>
                  <a:outerShdw blurRad="50800" dist="38100" algn="tr" rotWithShape="0">
                    <a:prstClr val="black">
                      <a:alpha val="40000"/>
                    </a:prstClr>
                  </a:outerShdw>
                </a:effectLst>
                <a:latin typeface="+mn-lt"/>
                <a:ea typeface="+mn-ea"/>
                <a:cs typeface="+mn-cs"/>
              </a:rPr>
              <a:t>Eid </a:t>
            </a:r>
            <a:r>
              <a:rPr lang="en-IN" dirty="0">
                <a:effectLst/>
              </a:rPr>
              <a:t> </a:t>
            </a:r>
            <a:r>
              <a:rPr lang="en-US" sz="1200" b="0" i="0" u="none" strike="noStrike" kern="1200" dirty="0">
                <a:solidFill>
                  <a:schemeClr val="tx1"/>
                </a:solidFill>
                <a:effectLst>
                  <a:outerShdw blurRad="50800" dist="38100" algn="tr" rotWithShape="0">
                    <a:prstClr val="black">
                      <a:alpha val="40000"/>
                    </a:prstClr>
                  </a:outerShdw>
                </a:effectLst>
                <a:latin typeface="+mn-lt"/>
                <a:ea typeface="+mn-ea"/>
                <a:cs typeface="+mn-cs"/>
              </a:rPr>
              <a:t>Language</a:t>
            </a:r>
            <a:r>
              <a:rPr lang="en-IN" dirty="0">
                <a:effectLst/>
              </a:rPr>
              <a:t> </a:t>
            </a:r>
            <a:r>
              <a:rPr lang="en-US" sz="1200" b="0" i="0" u="none" strike="noStrike" kern="1200" dirty="0">
                <a:solidFill>
                  <a:schemeClr val="tx1"/>
                </a:solidFill>
                <a:effectLst>
                  <a:outerShdw blurRad="50800" dist="38100" algn="tr" rotWithShape="0">
                    <a:prstClr val="black">
                      <a:alpha val="40000"/>
                    </a:prstClr>
                  </a:outerShdw>
                </a:effectLst>
                <a:latin typeface="+mn-lt"/>
                <a:ea typeface="+mn-ea"/>
                <a:cs typeface="+mn-cs"/>
              </a:rPr>
              <a:t>Skill</a:t>
            </a:r>
            <a:r>
              <a:rPr lang="en-IN" dirty="0">
                <a:effectLst/>
              </a:rPr>
              <a:t> </a:t>
            </a:r>
          </a:p>
          <a:p>
            <a:r>
              <a:rPr lang="en-US" sz="1200" b="0" i="0" u="none" strike="noStrike" kern="1200" dirty="0">
                <a:solidFill>
                  <a:schemeClr val="tx1"/>
                </a:solidFill>
                <a:effectLst>
                  <a:outerShdw blurRad="50800" dist="38100" algn="tr" rotWithShape="0">
                    <a:prstClr val="black">
                      <a:alpha val="40000"/>
                    </a:prstClr>
                  </a:outerShdw>
                </a:effectLst>
                <a:latin typeface="+mn-lt"/>
                <a:ea typeface="+mn-ea"/>
                <a:cs typeface="+mn-cs"/>
              </a:rPr>
              <a:t>100</a:t>
            </a:r>
            <a:r>
              <a:rPr lang="en-IN" dirty="0">
                <a:effectLst/>
              </a:rPr>
              <a:t> </a:t>
            </a:r>
            <a:r>
              <a:rPr lang="en-US" sz="1200" b="0" i="0" u="none" strike="noStrike" kern="1200" dirty="0">
                <a:solidFill>
                  <a:schemeClr val="tx1"/>
                </a:solidFill>
                <a:effectLst>
                  <a:outerShdw blurRad="50800" dist="38100" algn="tr" rotWithShape="0">
                    <a:prstClr val="black">
                      <a:alpha val="40000"/>
                    </a:prstClr>
                  </a:outerShdw>
                </a:effectLst>
                <a:latin typeface="+mn-lt"/>
                <a:ea typeface="+mn-ea"/>
                <a:cs typeface="+mn-cs"/>
              </a:rPr>
              <a:t>English </a:t>
            </a:r>
            <a:r>
              <a:rPr lang="en-IN" dirty="0">
                <a:effectLst/>
              </a:rPr>
              <a:t> </a:t>
            </a:r>
            <a:r>
              <a:rPr lang="en-US" sz="1200" b="0" i="0" u="none" strike="noStrike" kern="1200" dirty="0">
                <a:solidFill>
                  <a:schemeClr val="tx1"/>
                </a:solidFill>
                <a:effectLst>
                  <a:outerShdw blurRad="50800" dist="38100" algn="tr" rotWithShape="0">
                    <a:prstClr val="black">
                      <a:alpha val="40000"/>
                    </a:prstClr>
                  </a:outerShdw>
                </a:effectLst>
                <a:latin typeface="+mn-lt"/>
                <a:ea typeface="+mn-ea"/>
                <a:cs typeface="+mn-cs"/>
              </a:rPr>
              <a:t>Teaching</a:t>
            </a:r>
            <a:r>
              <a:rPr lang="en-IN" dirty="0">
                <a:effectLst/>
              </a:rPr>
              <a:t> </a:t>
            </a:r>
          </a:p>
          <a:p>
            <a:r>
              <a:rPr lang="en-US" sz="1200" b="0" i="0" u="none" strike="noStrike" kern="1200" dirty="0">
                <a:solidFill>
                  <a:schemeClr val="tx1"/>
                </a:solidFill>
                <a:effectLst>
                  <a:outerShdw blurRad="50800" dist="38100" algn="tr" rotWithShape="0">
                    <a:prstClr val="black">
                      <a:alpha val="40000"/>
                    </a:prstClr>
                  </a:outerShdw>
                </a:effectLst>
                <a:latin typeface="+mn-lt"/>
                <a:ea typeface="+mn-ea"/>
                <a:cs typeface="+mn-cs"/>
              </a:rPr>
              <a:t>100</a:t>
            </a:r>
            <a:r>
              <a:rPr lang="en-IN" dirty="0">
                <a:effectLst/>
              </a:rPr>
              <a:t> </a:t>
            </a:r>
            <a:r>
              <a:rPr lang="en-US" sz="1200" b="0" i="0" u="none" strike="noStrike" kern="1200" dirty="0">
                <a:solidFill>
                  <a:schemeClr val="tx1"/>
                </a:solidFill>
                <a:effectLst>
                  <a:outerShdw blurRad="50800" dist="38100" algn="tr" rotWithShape="0">
                    <a:prstClr val="black">
                      <a:alpha val="40000"/>
                    </a:prstClr>
                  </a:outerShdw>
                </a:effectLst>
                <a:latin typeface="+mn-lt"/>
                <a:ea typeface="+mn-ea"/>
                <a:cs typeface="+mn-cs"/>
              </a:rPr>
              <a:t>Kurdish</a:t>
            </a:r>
            <a:r>
              <a:rPr lang="en-IN" dirty="0">
                <a:effectLst/>
              </a:rPr>
              <a:t> </a:t>
            </a:r>
            <a:r>
              <a:rPr lang="en-US" sz="1200" b="0" i="0" u="none" strike="noStrike" kern="1200" dirty="0">
                <a:solidFill>
                  <a:schemeClr val="tx1"/>
                </a:solidFill>
                <a:effectLst>
                  <a:outerShdw blurRad="50800" dist="38100" algn="tr" rotWithShape="0">
                    <a:prstClr val="black">
                      <a:alpha val="40000"/>
                    </a:prstClr>
                  </a:outerShdw>
                </a:effectLst>
                <a:latin typeface="+mn-lt"/>
                <a:ea typeface="+mn-ea"/>
                <a:cs typeface="+mn-cs"/>
              </a:rPr>
              <a:t>Singing</a:t>
            </a:r>
            <a:r>
              <a:rPr lang="en-IN" dirty="0">
                <a:effectLst/>
              </a:rPr>
              <a:t> </a:t>
            </a:r>
          </a:p>
          <a:p>
            <a:r>
              <a:rPr lang="en-US" sz="1200" b="0" i="0" u="none" strike="noStrike" kern="1200" dirty="0">
                <a:solidFill>
                  <a:schemeClr val="tx1"/>
                </a:solidFill>
                <a:effectLst>
                  <a:outerShdw blurRad="50800" dist="38100" algn="tr" rotWithShape="0">
                    <a:prstClr val="black">
                      <a:alpha val="40000"/>
                    </a:prstClr>
                  </a:outerShdw>
                </a:effectLst>
                <a:latin typeface="+mn-lt"/>
                <a:ea typeface="+mn-ea"/>
                <a:cs typeface="+mn-cs"/>
              </a:rPr>
              <a:t>100</a:t>
            </a:r>
            <a:r>
              <a:rPr lang="en-IN" dirty="0">
                <a:effectLst/>
              </a:rPr>
              <a:t> </a:t>
            </a:r>
            <a:r>
              <a:rPr lang="en-US" sz="1200" b="0" i="0" u="none" strike="noStrike" kern="1200" dirty="0">
                <a:solidFill>
                  <a:schemeClr val="tx1"/>
                </a:solidFill>
                <a:effectLst>
                  <a:outerShdw blurRad="50800" dist="38100" algn="tr" rotWithShape="0">
                    <a:prstClr val="black">
                      <a:alpha val="40000"/>
                    </a:prstClr>
                  </a:outerShdw>
                </a:effectLst>
                <a:latin typeface="+mn-lt"/>
                <a:ea typeface="+mn-ea"/>
                <a:cs typeface="+mn-cs"/>
              </a:rPr>
              <a:t>French</a:t>
            </a:r>
            <a:r>
              <a:rPr lang="en-IN" dirty="0">
                <a:effectLst/>
              </a:rPr>
              <a:t> </a:t>
            </a:r>
            <a:r>
              <a:rPr lang="en-US" sz="1200" b="0" i="0" u="none" strike="noStrike" kern="1200" dirty="0">
                <a:solidFill>
                  <a:schemeClr val="tx1"/>
                </a:solidFill>
                <a:effectLst>
                  <a:outerShdw blurRad="50800" dist="38100" algn="tr" rotWithShape="0">
                    <a:prstClr val="black">
                      <a:alpha val="40000"/>
                    </a:prstClr>
                  </a:outerShdw>
                </a:effectLst>
                <a:latin typeface="+mn-lt"/>
                <a:ea typeface="+mn-ea"/>
                <a:cs typeface="+mn-cs"/>
              </a:rPr>
              <a:t>Cooking</a:t>
            </a:r>
            <a:r>
              <a:rPr lang="en-IN" dirty="0">
                <a:effectLst/>
              </a:rPr>
              <a:t> </a:t>
            </a:r>
          </a:p>
          <a:p>
            <a:r>
              <a:rPr lang="en-US" sz="1200" b="0" i="0" u="none" strike="noStrike" kern="1200" dirty="0">
                <a:solidFill>
                  <a:schemeClr val="tx1"/>
                </a:solidFill>
                <a:effectLst>
                  <a:outerShdw blurRad="50800" dist="38100" algn="tr" rotWithShape="0">
                    <a:prstClr val="black">
                      <a:alpha val="40000"/>
                    </a:prstClr>
                  </a:outerShdw>
                </a:effectLst>
                <a:latin typeface="+mn-lt"/>
                <a:ea typeface="+mn-ea"/>
                <a:cs typeface="+mn-cs"/>
              </a:rPr>
              <a:t>200</a:t>
            </a:r>
            <a:r>
              <a:rPr lang="en-IN" dirty="0">
                <a:effectLst/>
              </a:rPr>
              <a:t> </a:t>
            </a:r>
            <a:r>
              <a:rPr lang="en-US" sz="1200" b="0" i="0" u="none" strike="noStrike" kern="1200" dirty="0">
                <a:solidFill>
                  <a:schemeClr val="tx1"/>
                </a:solidFill>
                <a:effectLst>
                  <a:outerShdw blurRad="50800" dist="38100" algn="tr" rotWithShape="0">
                    <a:prstClr val="black">
                      <a:alpha val="40000"/>
                    </a:prstClr>
                  </a:outerShdw>
                </a:effectLst>
                <a:latin typeface="+mn-lt"/>
                <a:ea typeface="+mn-ea"/>
                <a:cs typeface="+mn-cs"/>
              </a:rPr>
              <a:t>English</a:t>
            </a:r>
            <a:r>
              <a:rPr lang="en-IN" dirty="0">
                <a:effectLst/>
              </a:rPr>
              <a:t> </a:t>
            </a:r>
            <a:r>
              <a:rPr lang="en-US" sz="1200" b="0" i="0" u="none" strike="noStrike" kern="1200" dirty="0">
                <a:solidFill>
                  <a:schemeClr val="tx1"/>
                </a:solidFill>
                <a:effectLst>
                  <a:outerShdw blurRad="50800" dist="38100" algn="tr" rotWithShape="0">
                    <a:prstClr val="black">
                      <a:alpha val="40000"/>
                    </a:prstClr>
                  </a:outerShdw>
                </a:effectLst>
                <a:latin typeface="+mn-lt"/>
                <a:ea typeface="+mn-ea"/>
                <a:cs typeface="+mn-cs"/>
              </a:rPr>
              <a:t>Cooking</a:t>
            </a:r>
            <a:r>
              <a:rPr lang="en-IN" dirty="0">
                <a:effectLst/>
              </a:rPr>
              <a:t> </a:t>
            </a:r>
          </a:p>
          <a:p>
            <a:r>
              <a:rPr lang="en-US" sz="1200" b="0" i="0" u="none" strike="noStrike" kern="1200" dirty="0">
                <a:solidFill>
                  <a:schemeClr val="tx1"/>
                </a:solidFill>
                <a:effectLst>
                  <a:outerShdw blurRad="50800" dist="38100" algn="tr" rotWithShape="0">
                    <a:prstClr val="black">
                      <a:alpha val="40000"/>
                    </a:prstClr>
                  </a:outerShdw>
                </a:effectLst>
                <a:latin typeface="+mn-lt"/>
                <a:ea typeface="+mn-ea"/>
                <a:cs typeface="+mn-cs"/>
              </a:rPr>
              <a:t>200</a:t>
            </a:r>
            <a:r>
              <a:rPr lang="en-IN" dirty="0">
                <a:effectLst/>
              </a:rPr>
              <a:t> </a:t>
            </a:r>
            <a:r>
              <a:rPr lang="en-US" sz="1200" b="0" i="0" u="none" strike="noStrike" kern="1200" dirty="0">
                <a:solidFill>
                  <a:schemeClr val="tx1"/>
                </a:solidFill>
                <a:effectLst>
                  <a:outerShdw blurRad="50800" dist="38100" algn="tr" rotWithShape="0">
                    <a:prstClr val="black">
                      <a:alpha val="40000"/>
                    </a:prstClr>
                  </a:outerShdw>
                </a:effectLst>
                <a:latin typeface="+mn-lt"/>
                <a:ea typeface="+mn-ea"/>
                <a:cs typeface="+mn-cs"/>
              </a:rPr>
              <a:t>Arabic</a:t>
            </a:r>
            <a:r>
              <a:rPr lang="en-IN" dirty="0">
                <a:effectLst/>
              </a:rPr>
              <a:t> </a:t>
            </a:r>
            <a:r>
              <a:rPr lang="en-US" sz="1200" b="0" i="0" u="none" strike="noStrike" kern="1200" dirty="0">
                <a:solidFill>
                  <a:schemeClr val="tx1"/>
                </a:solidFill>
                <a:effectLst>
                  <a:outerShdw blurRad="50800" dist="38100" algn="tr" rotWithShape="0">
                    <a:prstClr val="black">
                      <a:alpha val="40000"/>
                    </a:prstClr>
                  </a:outerShdw>
                </a:effectLst>
                <a:latin typeface="+mn-lt"/>
                <a:ea typeface="+mn-ea"/>
                <a:cs typeface="+mn-cs"/>
              </a:rPr>
              <a:t>Singing</a:t>
            </a:r>
            <a:r>
              <a:rPr lang="en-IN"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Thus employee 100 when he/she teaches speaks English but when he cooks, he cooks French. This relation is in fourth normal form and does not suffer from any anomalies.</a:t>
            </a:r>
            <a:endParaRPr lang="en-IN" sz="1200" kern="1200" dirty="0">
              <a:solidFill>
                <a:schemeClr val="tx1"/>
              </a:solidFill>
              <a:effectLst/>
              <a:latin typeface="+mn-lt"/>
              <a:ea typeface="+mn-ea"/>
              <a:cs typeface="+mn-cs"/>
            </a:endParaRPr>
          </a:p>
          <a:p>
            <a:endParaRPr lang="en-IN" dirty="0"/>
          </a:p>
          <a:p>
            <a:r>
              <a:rPr lang="en-US" sz="1200" kern="1200" dirty="0">
                <a:solidFill>
                  <a:schemeClr val="tx1"/>
                </a:solidFill>
                <a:effectLst/>
                <a:latin typeface="+mn-lt"/>
                <a:ea typeface="+mn-ea"/>
                <a:cs typeface="+mn-cs"/>
              </a:rPr>
              <a:t>Now, assume :</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Eid ---&gt;&gt; Languages		Eid ---&gt;&gt; Skills</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Languages and Skills are </a:t>
            </a:r>
            <a:r>
              <a:rPr lang="en-US" sz="1200" u="sng" kern="1200" dirty="0">
                <a:solidFill>
                  <a:schemeClr val="tx1"/>
                </a:solidFill>
                <a:effectLst/>
                <a:latin typeface="+mn-lt"/>
                <a:ea typeface="+mn-ea"/>
                <a:cs typeface="+mn-cs"/>
              </a:rPr>
              <a:t>Independent</a:t>
            </a:r>
            <a:r>
              <a:rPr lang="en-US" sz="1200" kern="1200" dirty="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relation is </a:t>
            </a:r>
            <a:r>
              <a:rPr lang="en-US" sz="1200" u="sng" kern="1200" dirty="0">
                <a:solidFill>
                  <a:schemeClr val="tx1"/>
                </a:solidFill>
                <a:effectLst/>
                <a:latin typeface="+mn-lt"/>
                <a:ea typeface="+mn-ea"/>
                <a:cs typeface="+mn-cs"/>
              </a:rPr>
              <a:t>not</a:t>
            </a:r>
            <a:r>
              <a:rPr lang="en-US" sz="1200" kern="1200" dirty="0">
                <a:solidFill>
                  <a:schemeClr val="tx1"/>
                </a:solidFill>
                <a:effectLst/>
                <a:latin typeface="+mn-lt"/>
                <a:ea typeface="+mn-ea"/>
                <a:cs typeface="+mn-cs"/>
              </a:rPr>
              <a:t> in fourth normal form and suffers from all three types of anomalies. </a:t>
            </a:r>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33</a:t>
            </a:fld>
            <a:endParaRPr lang="en-US"/>
          </a:p>
        </p:txBody>
      </p:sp>
    </p:spTree>
    <p:extLst>
      <p:ext uri="{BB962C8B-B14F-4D97-AF65-F5344CB8AC3E}">
        <p14:creationId xmlns:p14="http://schemas.microsoft.com/office/powerpoint/2010/main" val="19086051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as the end user, we need not concern ourselves with pulling the data from </a:t>
            </a:r>
          </a:p>
          <a:p>
            <a:r>
              <a:rPr lang="en-US" dirty="0"/>
              <a:t>different locations.  On providing the appropriate command, the RDBMS will ensure all </a:t>
            </a:r>
          </a:p>
          <a:p>
            <a:r>
              <a:rPr lang="en-US" dirty="0"/>
              <a:t>the relevant data is presented to you in the specified manner.  As the end-user, we only </a:t>
            </a:r>
          </a:p>
          <a:p>
            <a:r>
              <a:rPr lang="en-US" dirty="0"/>
              <a:t>need to relate to the data in the simple TABLE structure of rows and columns. </a:t>
            </a:r>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B6DC10-7DDF-436C-802A-9238181F71C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924538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895801">
              <a:lnSpc>
                <a:spcPct val="90000"/>
              </a:lnSpc>
              <a:spcAft>
                <a:spcPts val="326"/>
              </a:spcAf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24803078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40</a:t>
            </a:fld>
            <a:endParaRPr lang="en-US"/>
          </a:p>
        </p:txBody>
      </p:sp>
    </p:spTree>
    <p:extLst>
      <p:ext uri="{BB962C8B-B14F-4D97-AF65-F5344CB8AC3E}">
        <p14:creationId xmlns:p14="http://schemas.microsoft.com/office/powerpoint/2010/main" val="25808555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Keys</a:t>
            </a:r>
          </a:p>
          <a:p>
            <a:r>
              <a:rPr lang="en-US" sz="1200" b="1" i="0" kern="1200" dirty="0" err="1">
                <a:solidFill>
                  <a:schemeClr val="tx1"/>
                </a:solidFill>
                <a:effectLst/>
                <a:latin typeface="+mn-lt"/>
                <a:ea typeface="+mn-ea"/>
                <a:cs typeface="+mn-cs"/>
              </a:rPr>
              <a:t>Superkey</a:t>
            </a:r>
            <a:r>
              <a:rPr lang="en-US" sz="1200" b="0" i="0" kern="1200" dirty="0">
                <a:solidFill>
                  <a:schemeClr val="tx1"/>
                </a:solidFill>
                <a:effectLst/>
                <a:latin typeface="+mn-lt"/>
                <a:ea typeface="+mn-ea"/>
                <a:cs typeface="+mn-cs"/>
              </a:rPr>
              <a:t>: an attribute or set of attributes that uniquely identifies an entity--there can be many of these</a:t>
            </a:r>
          </a:p>
          <a:p>
            <a:r>
              <a:rPr lang="en-US" sz="1200" b="1" i="0" kern="1200" dirty="0">
                <a:solidFill>
                  <a:schemeClr val="tx1"/>
                </a:solidFill>
                <a:effectLst/>
                <a:latin typeface="+mn-lt"/>
                <a:ea typeface="+mn-ea"/>
                <a:cs typeface="+mn-cs"/>
              </a:rPr>
              <a:t>Composite key</a:t>
            </a:r>
            <a:r>
              <a:rPr lang="en-US" sz="1200" b="0" i="0" kern="1200" dirty="0">
                <a:solidFill>
                  <a:schemeClr val="tx1"/>
                </a:solidFill>
                <a:effectLst/>
                <a:latin typeface="+mn-lt"/>
                <a:ea typeface="+mn-ea"/>
                <a:cs typeface="+mn-cs"/>
              </a:rPr>
              <a:t>: a key requiring more than one attribute</a:t>
            </a:r>
          </a:p>
          <a:p>
            <a:r>
              <a:rPr lang="en-US" sz="1200" b="1" i="0" kern="1200" dirty="0">
                <a:solidFill>
                  <a:schemeClr val="tx1"/>
                </a:solidFill>
                <a:effectLst/>
                <a:latin typeface="+mn-lt"/>
                <a:ea typeface="+mn-ea"/>
                <a:cs typeface="+mn-cs"/>
              </a:rPr>
              <a:t>Candidate key</a:t>
            </a:r>
            <a:r>
              <a:rPr lang="en-US" sz="1200" b="0" i="0" kern="1200" dirty="0">
                <a:solidFill>
                  <a:schemeClr val="tx1"/>
                </a:solidFill>
                <a:effectLst/>
                <a:latin typeface="+mn-lt"/>
                <a:ea typeface="+mn-ea"/>
                <a:cs typeface="+mn-cs"/>
              </a:rPr>
              <a:t>: a </a:t>
            </a:r>
            <a:r>
              <a:rPr lang="en-US" sz="1200" b="0" i="0" kern="1200" dirty="0" err="1">
                <a:solidFill>
                  <a:schemeClr val="tx1"/>
                </a:solidFill>
                <a:effectLst/>
                <a:latin typeface="+mn-lt"/>
                <a:ea typeface="+mn-ea"/>
                <a:cs typeface="+mn-cs"/>
              </a:rPr>
              <a:t>superkey</a:t>
            </a:r>
            <a:r>
              <a:rPr lang="en-US" sz="1200" b="0" i="0" kern="1200" dirty="0">
                <a:solidFill>
                  <a:schemeClr val="tx1"/>
                </a:solidFill>
                <a:effectLst/>
                <a:latin typeface="+mn-lt"/>
                <a:ea typeface="+mn-ea"/>
                <a:cs typeface="+mn-cs"/>
              </a:rPr>
              <a:t> such that no proper subset of its attributes is also a </a:t>
            </a:r>
            <a:r>
              <a:rPr lang="en-US" sz="1200" b="0" i="0" kern="1200" dirty="0" err="1">
                <a:solidFill>
                  <a:schemeClr val="tx1"/>
                </a:solidFill>
                <a:effectLst/>
                <a:latin typeface="+mn-lt"/>
                <a:ea typeface="+mn-ea"/>
                <a:cs typeface="+mn-cs"/>
              </a:rPr>
              <a:t>superkey</a:t>
            </a:r>
            <a:r>
              <a:rPr lang="en-US" sz="1200" b="0" i="0" kern="1200" dirty="0">
                <a:solidFill>
                  <a:schemeClr val="tx1"/>
                </a:solidFill>
                <a:effectLst/>
                <a:latin typeface="+mn-lt"/>
                <a:ea typeface="+mn-ea"/>
                <a:cs typeface="+mn-cs"/>
              </a:rPr>
              <a:t> (minimal </a:t>
            </a:r>
            <a:r>
              <a:rPr lang="en-US" sz="1200" b="0" i="0" kern="1200" dirty="0" err="1">
                <a:solidFill>
                  <a:schemeClr val="tx1"/>
                </a:solidFill>
                <a:effectLst/>
                <a:latin typeface="+mn-lt"/>
                <a:ea typeface="+mn-ea"/>
                <a:cs typeface="+mn-cs"/>
              </a:rPr>
              <a:t>superkey</a:t>
            </a:r>
            <a:r>
              <a:rPr lang="en-US" sz="1200" b="0" i="0" kern="1200" dirty="0">
                <a:solidFill>
                  <a:schemeClr val="tx1"/>
                </a:solidFill>
                <a:effectLst/>
                <a:latin typeface="+mn-lt"/>
                <a:ea typeface="+mn-ea"/>
                <a:cs typeface="+mn-cs"/>
              </a:rPr>
              <a:t> – has no unnecessary attributes)</a:t>
            </a:r>
          </a:p>
          <a:p>
            <a:r>
              <a:rPr lang="en-US" sz="1200" b="1" i="0" kern="1200" dirty="0">
                <a:solidFill>
                  <a:schemeClr val="tx1"/>
                </a:solidFill>
                <a:effectLst/>
                <a:latin typeface="+mn-lt"/>
                <a:ea typeface="+mn-ea"/>
                <a:cs typeface="+mn-cs"/>
              </a:rPr>
              <a:t>Primary key</a:t>
            </a:r>
            <a:r>
              <a:rPr lang="en-US" sz="1200" b="0" i="0" kern="1200" dirty="0">
                <a:solidFill>
                  <a:schemeClr val="tx1"/>
                </a:solidFill>
                <a:effectLst/>
                <a:latin typeface="+mn-lt"/>
                <a:ea typeface="+mn-ea"/>
                <a:cs typeface="+mn-cs"/>
              </a:rPr>
              <a:t>: the candidate key chosen to be used for identifying entities and accessing records.  Unless otherwise noted "key" means "primary key"</a:t>
            </a:r>
          </a:p>
          <a:p>
            <a:r>
              <a:rPr lang="en-US" sz="1200" b="1" i="0" kern="1200" dirty="0">
                <a:solidFill>
                  <a:schemeClr val="tx1"/>
                </a:solidFill>
                <a:effectLst/>
                <a:latin typeface="+mn-lt"/>
                <a:ea typeface="+mn-ea"/>
                <a:cs typeface="+mn-cs"/>
              </a:rPr>
              <a:t>Alternate key</a:t>
            </a:r>
            <a:r>
              <a:rPr lang="en-US" sz="1200" b="0" i="0" kern="1200" dirty="0">
                <a:solidFill>
                  <a:schemeClr val="tx1"/>
                </a:solidFill>
                <a:effectLst/>
                <a:latin typeface="+mn-lt"/>
                <a:ea typeface="+mn-ea"/>
                <a:cs typeface="+mn-cs"/>
              </a:rPr>
              <a:t>: a candidate key not used for primary key</a:t>
            </a:r>
          </a:p>
          <a:p>
            <a:r>
              <a:rPr lang="en-US" sz="1200" b="1" i="0" kern="1200" dirty="0">
                <a:solidFill>
                  <a:schemeClr val="tx1"/>
                </a:solidFill>
                <a:effectLst/>
                <a:latin typeface="+mn-lt"/>
                <a:ea typeface="+mn-ea"/>
                <a:cs typeface="+mn-cs"/>
              </a:rPr>
              <a:t>Secondary key</a:t>
            </a:r>
            <a:r>
              <a:rPr lang="en-US" sz="1200" b="0" i="0" kern="1200" dirty="0">
                <a:solidFill>
                  <a:schemeClr val="tx1"/>
                </a:solidFill>
                <a:effectLst/>
                <a:latin typeface="+mn-lt"/>
                <a:ea typeface="+mn-ea"/>
                <a:cs typeface="+mn-cs"/>
              </a:rPr>
              <a:t>: attribute or set of attributes commonly used for accessing records, but not necessarily unique</a:t>
            </a:r>
          </a:p>
          <a:p>
            <a:r>
              <a:rPr lang="en-US" sz="1200" b="1" i="0" kern="1200" dirty="0">
                <a:solidFill>
                  <a:schemeClr val="tx1"/>
                </a:solidFill>
                <a:effectLst/>
                <a:latin typeface="+mn-lt"/>
                <a:ea typeface="+mn-ea"/>
                <a:cs typeface="+mn-cs"/>
              </a:rPr>
              <a:t>Foreign key:</a:t>
            </a:r>
            <a:r>
              <a:rPr lang="en-US" sz="1200" b="0" i="0" kern="1200" dirty="0">
                <a:solidFill>
                  <a:schemeClr val="tx1"/>
                </a:solidFill>
                <a:effectLst/>
                <a:latin typeface="+mn-lt"/>
                <a:ea typeface="+mn-ea"/>
                <a:cs typeface="+mn-cs"/>
              </a:rPr>
              <a:t> term used in relational databases </a:t>
            </a:r>
            <a:r>
              <a:rPr lang="en-US" sz="1200" b="1" i="0" kern="1200" dirty="0">
                <a:solidFill>
                  <a:schemeClr val="tx1"/>
                </a:solidFill>
                <a:effectLst/>
                <a:latin typeface="+mn-lt"/>
                <a:ea typeface="+mn-ea"/>
                <a:cs typeface="+mn-cs"/>
              </a:rPr>
              <a:t>(but not in the E-R model) </a:t>
            </a:r>
            <a:r>
              <a:rPr lang="en-US" sz="1200" b="0" i="0" kern="1200" dirty="0">
                <a:solidFill>
                  <a:schemeClr val="tx1"/>
                </a:solidFill>
                <a:effectLst/>
                <a:latin typeface="+mn-lt"/>
                <a:ea typeface="+mn-ea"/>
                <a:cs typeface="+mn-cs"/>
              </a:rPr>
              <a:t>for an attribute that is the primary key of another table and is used to establish a relationship with that table where it appears as an attribute also.</a:t>
            </a:r>
          </a:p>
          <a:p>
            <a:r>
              <a:rPr lang="en-US" sz="1200" b="0" i="0" kern="1200" dirty="0">
                <a:solidFill>
                  <a:schemeClr val="tx1"/>
                </a:solidFill>
                <a:effectLst/>
                <a:latin typeface="+mn-lt"/>
                <a:ea typeface="+mn-ea"/>
                <a:cs typeface="+mn-cs"/>
              </a:rPr>
              <a:t>So a foreign key value occurs in the table and again in the other table. This conflicts with the idea that a </a:t>
            </a:r>
            <a:r>
              <a:rPr lang="en-US" sz="1200" b="1" i="0" kern="1200" dirty="0">
                <a:solidFill>
                  <a:schemeClr val="tx1"/>
                </a:solidFill>
                <a:effectLst/>
                <a:latin typeface="+mn-lt"/>
                <a:ea typeface="+mn-ea"/>
                <a:cs typeface="+mn-cs"/>
              </a:rPr>
              <a:t>value</a:t>
            </a:r>
            <a:r>
              <a:rPr lang="en-US" sz="1200" b="0" i="0" kern="1200" dirty="0">
                <a:solidFill>
                  <a:schemeClr val="tx1"/>
                </a:solidFill>
                <a:effectLst/>
                <a:latin typeface="+mn-lt"/>
                <a:ea typeface="+mn-ea"/>
                <a:cs typeface="+mn-cs"/>
              </a:rPr>
              <a:t> is stored only once; the idea that a </a:t>
            </a:r>
            <a:r>
              <a:rPr lang="en-US" sz="1200" b="1" i="0" kern="1200" dirty="0">
                <a:solidFill>
                  <a:schemeClr val="tx1"/>
                </a:solidFill>
                <a:effectLst/>
                <a:latin typeface="+mn-lt"/>
                <a:ea typeface="+mn-ea"/>
                <a:cs typeface="+mn-cs"/>
              </a:rPr>
              <a:t>fact</a:t>
            </a:r>
            <a:r>
              <a:rPr lang="en-US" sz="1200" b="0" i="0" kern="1200" dirty="0">
                <a:solidFill>
                  <a:schemeClr val="tx1"/>
                </a:solidFill>
                <a:effectLst/>
                <a:latin typeface="+mn-lt"/>
                <a:ea typeface="+mn-ea"/>
                <a:cs typeface="+mn-cs"/>
              </a:rPr>
              <a:t> is stored once is not undermined.</a:t>
            </a:r>
          </a:p>
          <a:p>
            <a:r>
              <a:rPr lang="en-US" sz="1200" b="0" i="0" kern="1200" dirty="0">
                <a:solidFill>
                  <a:schemeClr val="tx1"/>
                </a:solidFill>
                <a:effectLst/>
                <a:latin typeface="+mn-lt"/>
                <a:ea typeface="+mn-ea"/>
                <a:cs typeface="+mn-cs"/>
              </a:rPr>
              <a:t> </a:t>
            </a:r>
          </a:p>
          <a:p>
            <a:endParaRPr lang="en-IN" dirty="0"/>
          </a:p>
          <a:p>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41</a:t>
            </a:fld>
            <a:endParaRPr lang="en-US"/>
          </a:p>
        </p:txBody>
      </p:sp>
    </p:spTree>
    <p:extLst>
      <p:ext uri="{BB962C8B-B14F-4D97-AF65-F5344CB8AC3E}">
        <p14:creationId xmlns:p14="http://schemas.microsoft.com/office/powerpoint/2010/main" val="2199780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3</a:t>
            </a:fld>
            <a:endParaRPr lang="en-US"/>
          </a:p>
        </p:txBody>
      </p:sp>
    </p:spTree>
    <p:extLst>
      <p:ext uri="{BB962C8B-B14F-4D97-AF65-F5344CB8AC3E}">
        <p14:creationId xmlns:p14="http://schemas.microsoft.com/office/powerpoint/2010/main" val="4261152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Entities and Attributes</a:t>
            </a:r>
          </a:p>
          <a:p>
            <a:r>
              <a:rPr lang="en-US" sz="1200" b="1" i="0" kern="1200" dirty="0">
                <a:solidFill>
                  <a:schemeClr val="tx1"/>
                </a:solidFill>
                <a:effectLst/>
                <a:latin typeface="+mn-lt"/>
                <a:ea typeface="+mn-ea"/>
                <a:cs typeface="+mn-cs"/>
              </a:rPr>
              <a:t>Entity</a:t>
            </a:r>
            <a:r>
              <a:rPr lang="en-US" sz="1200" b="0" i="0" kern="1200" dirty="0">
                <a:solidFill>
                  <a:schemeClr val="tx1"/>
                </a:solidFill>
                <a:effectLst/>
                <a:latin typeface="+mn-lt"/>
                <a:ea typeface="+mn-ea"/>
                <a:cs typeface="+mn-cs"/>
              </a:rPr>
              <a:t>: an object that is involved in the enterprise and that be distinguished from other objects. (not shown in the ER diagram--is an instance)</a:t>
            </a:r>
          </a:p>
          <a:p>
            <a:r>
              <a:rPr lang="en-US" sz="1200" b="0" i="0" kern="1200" dirty="0">
                <a:solidFill>
                  <a:schemeClr val="tx1"/>
                </a:solidFill>
                <a:effectLst/>
                <a:latin typeface="+mn-lt"/>
                <a:ea typeface="+mn-ea"/>
                <a:cs typeface="+mn-cs"/>
              </a:rPr>
              <a:t>Can be person, place, event, object, concept in the real world</a:t>
            </a:r>
          </a:p>
          <a:p>
            <a:r>
              <a:rPr lang="en-US" sz="1200" b="0" i="0" kern="1200" dirty="0">
                <a:solidFill>
                  <a:schemeClr val="tx1"/>
                </a:solidFill>
                <a:effectLst/>
                <a:latin typeface="+mn-lt"/>
                <a:ea typeface="+mn-ea"/>
                <a:cs typeface="+mn-cs"/>
              </a:rPr>
              <a:t>Can be physical object or abstraction</a:t>
            </a:r>
          </a:p>
          <a:p>
            <a:r>
              <a:rPr lang="en-US" sz="1200" b="0" i="0" kern="1200" dirty="0">
                <a:solidFill>
                  <a:schemeClr val="tx1"/>
                </a:solidFill>
                <a:effectLst/>
                <a:latin typeface="+mn-lt"/>
                <a:ea typeface="+mn-ea"/>
                <a:cs typeface="+mn-cs"/>
              </a:rPr>
              <a:t>Ex: "John", "CSE305"</a:t>
            </a:r>
          </a:p>
          <a:p>
            <a:r>
              <a:rPr lang="en-US" sz="1200" b="1" i="0" kern="1200" dirty="0">
                <a:solidFill>
                  <a:schemeClr val="tx1"/>
                </a:solidFill>
                <a:effectLst/>
                <a:latin typeface="+mn-lt"/>
                <a:ea typeface="+mn-ea"/>
                <a:cs typeface="+mn-cs"/>
              </a:rPr>
              <a:t>Entity Type</a:t>
            </a:r>
            <a:r>
              <a:rPr lang="en-US" sz="1200" b="0" i="0" kern="1200" dirty="0">
                <a:solidFill>
                  <a:schemeClr val="tx1"/>
                </a:solidFill>
                <a:effectLst/>
                <a:latin typeface="+mn-lt"/>
                <a:ea typeface="+mn-ea"/>
                <a:cs typeface="+mn-cs"/>
              </a:rPr>
              <a:t>: set of similar objects or a category of entities; they are well defined</a:t>
            </a:r>
          </a:p>
          <a:p>
            <a:r>
              <a:rPr lang="en-US" sz="1200" b="0" i="0" kern="1200" dirty="0">
                <a:solidFill>
                  <a:schemeClr val="tx1"/>
                </a:solidFill>
                <a:effectLst/>
                <a:latin typeface="+mn-lt"/>
                <a:ea typeface="+mn-ea"/>
                <a:cs typeface="+mn-cs"/>
              </a:rPr>
              <a:t>A rectangle represents an entity set</a:t>
            </a:r>
          </a:p>
          <a:p>
            <a:r>
              <a:rPr lang="en-US" sz="1200" b="0" i="0" kern="1200" dirty="0">
                <a:solidFill>
                  <a:schemeClr val="tx1"/>
                </a:solidFill>
                <a:effectLst/>
                <a:latin typeface="+mn-lt"/>
                <a:ea typeface="+mn-ea"/>
                <a:cs typeface="+mn-cs"/>
              </a:rPr>
              <a:t>Ex: </a:t>
            </a:r>
            <a:r>
              <a:rPr lang="en-US" sz="1200" b="1" i="1" kern="1200" dirty="0">
                <a:solidFill>
                  <a:schemeClr val="tx1"/>
                </a:solidFill>
                <a:effectLst/>
                <a:latin typeface="+mn-lt"/>
                <a:ea typeface="+mn-ea"/>
                <a:cs typeface="+mn-cs"/>
              </a:rPr>
              <a:t>students</a:t>
            </a:r>
            <a:r>
              <a:rPr lang="en-US" sz="1200" b="0" i="0" kern="1200" dirty="0">
                <a:solidFill>
                  <a:schemeClr val="tx1"/>
                </a:solidFill>
                <a:effectLst/>
                <a:latin typeface="+mn-lt"/>
                <a:ea typeface="+mn-ea"/>
                <a:cs typeface="+mn-cs"/>
              </a:rPr>
              <a:t>, </a:t>
            </a:r>
            <a:r>
              <a:rPr lang="en-US" sz="1200" b="1" i="1" kern="1200" dirty="0">
                <a:solidFill>
                  <a:schemeClr val="tx1"/>
                </a:solidFill>
                <a:effectLst/>
                <a:latin typeface="+mn-lt"/>
                <a:ea typeface="+mn-ea"/>
                <a:cs typeface="+mn-cs"/>
              </a:rPr>
              <a:t>courses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often just say "entity" and mean "entity type"</a:t>
            </a:r>
          </a:p>
          <a:p>
            <a:r>
              <a:rPr lang="en-US" sz="1200" b="1" i="0" kern="1200" dirty="0">
                <a:solidFill>
                  <a:schemeClr val="tx1"/>
                </a:solidFill>
                <a:effectLst/>
                <a:latin typeface="+mn-lt"/>
                <a:ea typeface="+mn-ea"/>
                <a:cs typeface="+mn-cs"/>
              </a:rPr>
              <a:t>Attribute</a:t>
            </a:r>
            <a:r>
              <a:rPr lang="en-US" sz="1200" b="0" i="0" kern="1200" dirty="0">
                <a:solidFill>
                  <a:schemeClr val="tx1"/>
                </a:solidFill>
                <a:effectLst/>
                <a:latin typeface="+mn-lt"/>
                <a:ea typeface="+mn-ea"/>
                <a:cs typeface="+mn-cs"/>
              </a:rPr>
              <a:t>: describes one aspect of an entity type; usually [and best when] single valued and indivisible (atomic)</a:t>
            </a:r>
          </a:p>
          <a:p>
            <a:r>
              <a:rPr lang="en-US" sz="1200" b="0" i="0" kern="1200" dirty="0">
                <a:solidFill>
                  <a:schemeClr val="tx1"/>
                </a:solidFill>
                <a:effectLst/>
                <a:latin typeface="+mn-lt"/>
                <a:ea typeface="+mn-ea"/>
                <a:cs typeface="+mn-cs"/>
              </a:rPr>
              <a:t>Represented by oval on E-R diagram</a:t>
            </a:r>
          </a:p>
          <a:p>
            <a:r>
              <a:rPr lang="en-US" sz="1200" b="0" i="0" kern="1200" dirty="0">
                <a:solidFill>
                  <a:schemeClr val="tx1"/>
                </a:solidFill>
                <a:effectLst/>
                <a:latin typeface="+mn-lt"/>
                <a:ea typeface="+mn-ea"/>
                <a:cs typeface="+mn-cs"/>
              </a:rPr>
              <a:t>Ex: </a:t>
            </a:r>
            <a:r>
              <a:rPr lang="en-US" sz="1200" b="0" i="1" kern="1200" dirty="0">
                <a:solidFill>
                  <a:schemeClr val="tx1"/>
                </a:solidFill>
                <a:effectLst/>
                <a:latin typeface="+mn-lt"/>
                <a:ea typeface="+mn-ea"/>
                <a:cs typeface="+mn-cs"/>
              </a:rPr>
              <a:t>name, maximum enrollment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May be </a:t>
            </a:r>
            <a:r>
              <a:rPr lang="en-US" sz="1200" b="1" i="0" kern="1200" dirty="0">
                <a:solidFill>
                  <a:schemeClr val="tx1"/>
                </a:solidFill>
                <a:effectLst/>
                <a:latin typeface="+mn-lt"/>
                <a:ea typeface="+mn-ea"/>
                <a:cs typeface="+mn-cs"/>
              </a:rPr>
              <a:t>multi-valued</a:t>
            </a:r>
            <a:r>
              <a:rPr lang="en-US" sz="1200" b="0" i="0" kern="1200" dirty="0">
                <a:solidFill>
                  <a:schemeClr val="tx1"/>
                </a:solidFill>
                <a:effectLst/>
                <a:latin typeface="+mn-lt"/>
                <a:ea typeface="+mn-ea"/>
                <a:cs typeface="+mn-cs"/>
              </a:rPr>
              <a:t> – use double oval on E-R diagram</a:t>
            </a:r>
          </a:p>
          <a:p>
            <a:r>
              <a:rPr lang="en-US" sz="1200" b="0" i="0" kern="1200" dirty="0">
                <a:solidFill>
                  <a:schemeClr val="tx1"/>
                </a:solidFill>
                <a:effectLst/>
                <a:latin typeface="+mn-lt"/>
                <a:ea typeface="+mn-ea"/>
                <a:cs typeface="+mn-cs"/>
              </a:rPr>
              <a:t>May be </a:t>
            </a:r>
            <a:r>
              <a:rPr lang="en-US" sz="1200" b="1" i="0" kern="1200" dirty="0">
                <a:solidFill>
                  <a:schemeClr val="tx1"/>
                </a:solidFill>
                <a:effectLst/>
                <a:latin typeface="+mn-lt"/>
                <a:ea typeface="+mn-ea"/>
                <a:cs typeface="+mn-cs"/>
              </a:rPr>
              <a:t>composite</a:t>
            </a:r>
            <a:r>
              <a:rPr lang="en-US" sz="1200" b="0" i="0" kern="1200" dirty="0">
                <a:solidFill>
                  <a:schemeClr val="tx1"/>
                </a:solidFill>
                <a:effectLst/>
                <a:latin typeface="+mn-lt"/>
                <a:ea typeface="+mn-ea"/>
                <a:cs typeface="+mn-cs"/>
              </a:rPr>
              <a:t> – attribute has further structure; also use oval for composite attribute, with ovals for components connected to it by lines</a:t>
            </a:r>
          </a:p>
          <a:p>
            <a:r>
              <a:rPr lang="en-US" sz="1200" b="0" i="0" kern="1200" dirty="0">
                <a:solidFill>
                  <a:schemeClr val="tx1"/>
                </a:solidFill>
                <a:effectLst/>
                <a:latin typeface="+mn-lt"/>
                <a:ea typeface="+mn-ea"/>
                <a:cs typeface="+mn-cs"/>
              </a:rPr>
              <a:t>May be </a:t>
            </a:r>
            <a:r>
              <a:rPr lang="en-US" sz="1200" b="1" i="0" kern="1200" dirty="0">
                <a:solidFill>
                  <a:schemeClr val="tx1"/>
                </a:solidFill>
                <a:effectLst/>
                <a:latin typeface="+mn-lt"/>
                <a:ea typeface="+mn-ea"/>
                <a:cs typeface="+mn-cs"/>
              </a:rPr>
              <a:t>derived</a:t>
            </a:r>
            <a:r>
              <a:rPr lang="en-US" sz="1200" b="0" i="0" kern="1200" dirty="0">
                <a:solidFill>
                  <a:schemeClr val="tx1"/>
                </a:solidFill>
                <a:effectLst/>
                <a:latin typeface="+mn-lt"/>
                <a:ea typeface="+mn-ea"/>
                <a:cs typeface="+mn-cs"/>
              </a:rPr>
              <a:t> – a virtual attribute, one that is computable from existing data in the database, use dashed oval. This helps reduce redundancy</a:t>
            </a:r>
          </a:p>
          <a:p>
            <a:r>
              <a:rPr lang="en-US" sz="1200" b="0" i="0" kern="1200" dirty="0">
                <a:solidFill>
                  <a:schemeClr val="tx1"/>
                </a:solidFill>
                <a:effectLst/>
                <a:latin typeface="+mn-lt"/>
                <a:ea typeface="+mn-ea"/>
                <a:cs typeface="+mn-cs"/>
              </a:rPr>
              <a:t> </a:t>
            </a:r>
          </a:p>
          <a:p>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42</a:t>
            </a:fld>
            <a:endParaRPr lang="en-US"/>
          </a:p>
        </p:txBody>
      </p:sp>
    </p:spTree>
    <p:extLst>
      <p:ext uri="{BB962C8B-B14F-4D97-AF65-F5344CB8AC3E}">
        <p14:creationId xmlns:p14="http://schemas.microsoft.com/office/powerpoint/2010/main" val="7523326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Entity Types</a:t>
            </a:r>
          </a:p>
          <a:p>
            <a:r>
              <a:rPr lang="en-US" sz="1200" b="0" i="0" kern="1200" dirty="0">
                <a:solidFill>
                  <a:schemeClr val="tx1"/>
                </a:solidFill>
                <a:effectLst/>
                <a:latin typeface="+mn-lt"/>
                <a:ea typeface="+mn-ea"/>
                <a:cs typeface="+mn-cs"/>
              </a:rPr>
              <a:t>An entity type is </a:t>
            </a:r>
            <a:r>
              <a:rPr lang="en-US" sz="1200" b="1" i="0" kern="1200" dirty="0">
                <a:solidFill>
                  <a:schemeClr val="tx1"/>
                </a:solidFill>
                <a:effectLst/>
                <a:latin typeface="+mn-lt"/>
                <a:ea typeface="+mn-ea"/>
                <a:cs typeface="+mn-cs"/>
              </a:rPr>
              <a:t>named</a:t>
            </a:r>
            <a:r>
              <a:rPr lang="en-US" sz="1200" b="0" i="0" kern="1200" dirty="0">
                <a:solidFill>
                  <a:schemeClr val="tx1"/>
                </a:solidFill>
                <a:effectLst/>
                <a:latin typeface="+mn-lt"/>
                <a:ea typeface="+mn-ea"/>
                <a:cs typeface="+mn-cs"/>
              </a:rPr>
              <a:t> and is described by </a:t>
            </a:r>
            <a:r>
              <a:rPr lang="en-US" sz="1200" b="1" i="0" kern="1200" dirty="0">
                <a:solidFill>
                  <a:schemeClr val="tx1"/>
                </a:solidFill>
                <a:effectLst/>
                <a:latin typeface="+mn-lt"/>
                <a:ea typeface="+mn-ea"/>
                <a:cs typeface="+mn-cs"/>
              </a:rPr>
              <a:t>set of attributes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Student: Id, Name, Address, Hobbies</a:t>
            </a:r>
          </a:p>
          <a:p>
            <a:r>
              <a:rPr lang="en-US" sz="1200" b="1" i="0" kern="1200" dirty="0">
                <a:solidFill>
                  <a:schemeClr val="tx1"/>
                </a:solidFill>
                <a:effectLst/>
                <a:latin typeface="+mn-lt"/>
                <a:ea typeface="+mn-ea"/>
                <a:cs typeface="+mn-cs"/>
              </a:rPr>
              <a:t>Domain</a:t>
            </a:r>
            <a:r>
              <a:rPr lang="en-US" sz="1200" b="0" i="0" kern="1200" dirty="0">
                <a:solidFill>
                  <a:schemeClr val="tx1"/>
                </a:solidFill>
                <a:effectLst/>
                <a:latin typeface="+mn-lt"/>
                <a:ea typeface="+mn-ea"/>
                <a:cs typeface="+mn-cs"/>
              </a:rPr>
              <a:t>: possible values of an attribute. </a:t>
            </a:r>
          </a:p>
          <a:p>
            <a:r>
              <a:rPr lang="en-US" sz="1200" b="0" i="0" kern="1200" dirty="0">
                <a:solidFill>
                  <a:schemeClr val="tx1"/>
                </a:solidFill>
                <a:effectLst/>
                <a:latin typeface="+mn-lt"/>
                <a:ea typeface="+mn-ea"/>
                <a:cs typeface="+mn-cs"/>
              </a:rPr>
              <a:t>Note that the value for an attribute can be a set or list of values, sometimes called "multi-valued" attributes</a:t>
            </a:r>
          </a:p>
          <a:p>
            <a:r>
              <a:rPr lang="en-US" sz="1200" b="0" i="0" kern="1200" dirty="0">
                <a:solidFill>
                  <a:schemeClr val="tx1"/>
                </a:solidFill>
                <a:effectLst/>
                <a:latin typeface="+mn-lt"/>
                <a:ea typeface="+mn-ea"/>
                <a:cs typeface="+mn-cs"/>
              </a:rPr>
              <a:t>This is in contrast to the pure relational model which requires atomic values</a:t>
            </a:r>
          </a:p>
          <a:p>
            <a:r>
              <a:rPr lang="en-US" sz="1200" b="0" i="0" kern="1200" dirty="0">
                <a:solidFill>
                  <a:schemeClr val="tx1"/>
                </a:solidFill>
                <a:effectLst/>
                <a:latin typeface="+mn-lt"/>
                <a:ea typeface="+mn-ea"/>
                <a:cs typeface="+mn-cs"/>
              </a:rPr>
              <a:t>E.g., (111111, John, 123 Main St, (stamps, coins))</a:t>
            </a:r>
          </a:p>
          <a:p>
            <a:r>
              <a:rPr lang="en-US" sz="1200" b="1" i="0" kern="1200" dirty="0">
                <a:solidFill>
                  <a:schemeClr val="tx1"/>
                </a:solidFill>
                <a:effectLst/>
                <a:latin typeface="+mn-lt"/>
                <a:ea typeface="+mn-ea"/>
                <a:cs typeface="+mn-cs"/>
              </a:rPr>
              <a:t>Key</a:t>
            </a:r>
            <a:r>
              <a:rPr lang="en-US" sz="1200" b="0" i="0" kern="1200" dirty="0">
                <a:solidFill>
                  <a:schemeClr val="tx1"/>
                </a:solidFill>
                <a:effectLst/>
                <a:latin typeface="+mn-lt"/>
                <a:ea typeface="+mn-ea"/>
                <a:cs typeface="+mn-cs"/>
              </a:rPr>
              <a:t>: subset of attributes that uniquely identifies an entity (candidate key)</a:t>
            </a:r>
          </a:p>
          <a:p>
            <a:r>
              <a:rPr lang="en-US" sz="1200" b="1" i="0" kern="1200" dirty="0">
                <a:solidFill>
                  <a:schemeClr val="tx1"/>
                </a:solidFill>
                <a:effectLst/>
                <a:latin typeface="+mn-lt"/>
                <a:ea typeface="+mn-ea"/>
                <a:cs typeface="+mn-cs"/>
              </a:rPr>
              <a:t>Entity Schema:</a:t>
            </a:r>
          </a:p>
          <a:p>
            <a:r>
              <a:rPr lang="en-US" sz="1200" b="0" i="0" kern="1200" dirty="0">
                <a:solidFill>
                  <a:schemeClr val="tx1"/>
                </a:solidFill>
                <a:effectLst/>
                <a:latin typeface="+mn-lt"/>
                <a:ea typeface="+mn-ea"/>
                <a:cs typeface="+mn-cs"/>
              </a:rPr>
              <a:t>The meta-information of entity type name, attributes (and associated domain), key constraints</a:t>
            </a:r>
          </a:p>
          <a:p>
            <a:r>
              <a:rPr lang="en-US" sz="1200" b="0" i="1" kern="1200" dirty="0">
                <a:solidFill>
                  <a:schemeClr val="tx1"/>
                </a:solidFill>
                <a:effectLst/>
                <a:latin typeface="+mn-lt"/>
                <a:ea typeface="+mn-ea"/>
                <a:cs typeface="+mn-cs"/>
              </a:rPr>
              <a:t>Entity Types </a:t>
            </a:r>
            <a:r>
              <a:rPr lang="en-US" sz="1200" b="0" i="0" kern="1200" dirty="0">
                <a:solidFill>
                  <a:schemeClr val="tx1"/>
                </a:solidFill>
                <a:effectLst/>
                <a:latin typeface="+mn-lt"/>
                <a:ea typeface="+mn-ea"/>
                <a:cs typeface="+mn-cs"/>
              </a:rPr>
              <a:t>tend to correspond to </a:t>
            </a:r>
            <a:r>
              <a:rPr lang="en-US" sz="1200" b="1" i="0" kern="1200" dirty="0">
                <a:solidFill>
                  <a:schemeClr val="tx1"/>
                </a:solidFill>
                <a:effectLst/>
                <a:latin typeface="+mn-lt"/>
                <a:ea typeface="+mn-ea"/>
                <a:cs typeface="+mn-cs"/>
              </a:rPr>
              <a:t>nouns</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attributes</a:t>
            </a:r>
            <a:r>
              <a:rPr lang="en-US" sz="1200" b="0" i="0" kern="1200" dirty="0">
                <a:solidFill>
                  <a:schemeClr val="tx1"/>
                </a:solidFill>
                <a:effectLst/>
                <a:latin typeface="+mn-lt"/>
                <a:ea typeface="+mn-ea"/>
                <a:cs typeface="+mn-cs"/>
              </a:rPr>
              <a:t> are also nouns albeit descriptions of the parts of entities</a:t>
            </a:r>
          </a:p>
          <a:p>
            <a:r>
              <a:rPr lang="en-US" sz="1200" b="0" i="0" kern="1200" dirty="0">
                <a:solidFill>
                  <a:schemeClr val="tx1"/>
                </a:solidFill>
                <a:effectLst/>
                <a:latin typeface="+mn-lt"/>
                <a:ea typeface="+mn-ea"/>
                <a:cs typeface="+mn-cs"/>
              </a:rPr>
              <a:t>May have </a:t>
            </a:r>
            <a:r>
              <a:rPr lang="en-US" sz="1200" b="1" i="0" kern="1200" dirty="0">
                <a:solidFill>
                  <a:schemeClr val="tx1"/>
                </a:solidFill>
                <a:effectLst/>
                <a:latin typeface="+mn-lt"/>
                <a:ea typeface="+mn-ea"/>
                <a:cs typeface="+mn-cs"/>
              </a:rPr>
              <a:t>null </a:t>
            </a:r>
            <a:r>
              <a:rPr lang="en-US" sz="1200" b="0" i="0" kern="1200" dirty="0">
                <a:solidFill>
                  <a:schemeClr val="tx1"/>
                </a:solidFill>
                <a:effectLst/>
                <a:latin typeface="+mn-lt"/>
                <a:ea typeface="+mn-ea"/>
                <a:cs typeface="+mn-cs"/>
              </a:rPr>
              <a:t>values for some entity attribute instances – no mapping to domain for those instances</a:t>
            </a:r>
          </a:p>
          <a:p>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43</a:t>
            </a:fld>
            <a:endParaRPr lang="en-US"/>
          </a:p>
        </p:txBody>
      </p:sp>
    </p:spTree>
    <p:extLst>
      <p:ext uri="{BB962C8B-B14F-4D97-AF65-F5344CB8AC3E}">
        <p14:creationId xmlns:p14="http://schemas.microsoft.com/office/powerpoint/2010/main" val="6983475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44</a:t>
            </a:fld>
            <a:endParaRPr lang="en-US"/>
          </a:p>
        </p:txBody>
      </p:sp>
    </p:spTree>
    <p:extLst>
      <p:ext uri="{BB962C8B-B14F-4D97-AF65-F5344CB8AC3E}">
        <p14:creationId xmlns:p14="http://schemas.microsoft.com/office/powerpoint/2010/main" val="41266194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45</a:t>
            </a:fld>
            <a:endParaRPr lang="en-US"/>
          </a:p>
        </p:txBody>
      </p:sp>
    </p:spTree>
    <p:extLst>
      <p:ext uri="{BB962C8B-B14F-4D97-AF65-F5344CB8AC3E}">
        <p14:creationId xmlns:p14="http://schemas.microsoft.com/office/powerpoint/2010/main" val="28209553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An Airplane is uniquely identified by its </a:t>
            </a:r>
            <a:r>
              <a:rPr lang="en-US" sz="1200" b="0" i="0" kern="1200" dirty="0" err="1">
                <a:solidFill>
                  <a:schemeClr val="tx1"/>
                </a:solidFill>
                <a:effectLst/>
                <a:latin typeface="+mn-lt"/>
                <a:ea typeface="+mn-ea"/>
                <a:cs typeface="+mn-cs"/>
              </a:rPr>
              <a:t>RegistrationNumber</a:t>
            </a:r>
            <a:r>
              <a:rPr lang="en-US" sz="1200" b="0" i="0" kern="1200" dirty="0">
                <a:solidFill>
                  <a:schemeClr val="tx1"/>
                </a:solidFill>
                <a:effectLst/>
                <a:latin typeface="+mn-lt"/>
                <a:ea typeface="+mn-ea"/>
                <a:cs typeface="+mn-cs"/>
              </a:rPr>
              <a:t>, so we use this as the primary key.</a:t>
            </a:r>
          </a:p>
          <a:p>
            <a:pPr fontAlgn="base"/>
            <a:r>
              <a:rPr lang="en-US" sz="1200" b="0" i="0" kern="1200" dirty="0">
                <a:solidFill>
                  <a:schemeClr val="tx1"/>
                </a:solidFill>
                <a:effectLst/>
                <a:latin typeface="+mn-lt"/>
                <a:ea typeface="+mn-ea"/>
                <a:cs typeface="+mn-cs"/>
              </a:rPr>
              <a:t>A Flight is uniquely identified by its </a:t>
            </a:r>
            <a:r>
              <a:rPr lang="en-US" sz="1200" b="0" i="0" kern="1200" dirty="0" err="1">
                <a:solidFill>
                  <a:schemeClr val="tx1"/>
                </a:solidFill>
                <a:effectLst/>
                <a:latin typeface="+mn-lt"/>
                <a:ea typeface="+mn-ea"/>
                <a:cs typeface="+mn-cs"/>
              </a:rPr>
              <a:t>FlightNumber</a:t>
            </a:r>
            <a:r>
              <a:rPr lang="en-US" sz="1200" b="0" i="0" kern="1200" dirty="0">
                <a:solidFill>
                  <a:schemeClr val="tx1"/>
                </a:solidFill>
                <a:effectLst/>
                <a:latin typeface="+mn-lt"/>
                <a:ea typeface="+mn-ea"/>
                <a:cs typeface="+mn-cs"/>
              </a:rPr>
              <a:t>, so we use the flight number as the primary key. The departure and destination airports are captured in the From and To attributes, and we have separate attributes for the departure and arrival date and time.</a:t>
            </a:r>
          </a:p>
          <a:p>
            <a:pPr fontAlgn="base"/>
            <a:r>
              <a:rPr lang="en-US" sz="1200" b="0" i="0" kern="1200" dirty="0">
                <a:solidFill>
                  <a:schemeClr val="tx1"/>
                </a:solidFill>
                <a:effectLst/>
                <a:latin typeface="+mn-lt"/>
                <a:ea typeface="+mn-ea"/>
                <a:cs typeface="+mn-cs"/>
              </a:rPr>
              <a:t>Because no two passengers will share an email address, we can use the </a:t>
            </a:r>
            <a:r>
              <a:rPr lang="en-US" sz="1200" b="0" i="0" kern="1200" dirty="0" err="1">
                <a:solidFill>
                  <a:schemeClr val="tx1"/>
                </a:solidFill>
                <a:effectLst/>
                <a:latin typeface="+mn-lt"/>
                <a:ea typeface="+mn-ea"/>
                <a:cs typeface="+mn-cs"/>
              </a:rPr>
              <a:t>EmailAddress</a:t>
            </a:r>
            <a:r>
              <a:rPr lang="en-US" sz="1200" b="0" i="0" kern="1200" dirty="0">
                <a:solidFill>
                  <a:schemeClr val="tx1"/>
                </a:solidFill>
                <a:effectLst/>
                <a:latin typeface="+mn-lt"/>
                <a:ea typeface="+mn-ea"/>
                <a:cs typeface="+mn-cs"/>
              </a:rPr>
              <a:t> as the primary key for the Passenger entity.</a:t>
            </a:r>
          </a:p>
          <a:p>
            <a:pPr fontAlgn="base"/>
            <a:r>
              <a:rPr lang="en-US" sz="1200" b="0" i="0" kern="1200" dirty="0">
                <a:solidFill>
                  <a:schemeClr val="tx1"/>
                </a:solidFill>
                <a:effectLst/>
                <a:latin typeface="+mn-lt"/>
                <a:ea typeface="+mn-ea"/>
                <a:cs typeface="+mn-cs"/>
              </a:rPr>
              <a:t>An airplane can be involved in any number of flights, while each flight uses exactly one airplane, so the Flies relationship between the Airplane and Flight relationships has cardinality 1:N; because a flight cannot exist without an airplane, the Flight entity participates totally in this relationship.</a:t>
            </a:r>
          </a:p>
          <a:p>
            <a:pPr fontAlgn="base"/>
            <a:r>
              <a:rPr lang="en-US" sz="1200" b="0" i="0" kern="1200" dirty="0">
                <a:solidFill>
                  <a:schemeClr val="tx1"/>
                </a:solidFill>
                <a:effectLst/>
                <a:latin typeface="+mn-lt"/>
                <a:ea typeface="+mn-ea"/>
                <a:cs typeface="+mn-cs"/>
              </a:rPr>
              <a:t>A passenger can book any number of flights, while a flight can be booked by any number of passengers. As discussed earlier in </a:t>
            </a:r>
            <a:r>
              <a:rPr lang="en-US" sz="1200" b="0" i="0" u="none" strike="noStrike" kern="1200" dirty="0">
                <a:solidFill>
                  <a:schemeClr val="tx1"/>
                </a:solidFill>
                <a:effectLst/>
                <a:latin typeface="+mn-lt"/>
                <a:ea typeface="+mn-ea"/>
                <a:cs typeface="+mn-cs"/>
                <a:hlinkClick r:id="rId3" tooltip="Intermediate Entities"/>
              </a:rPr>
              <a:t>Intermediate Entities</a:t>
            </a:r>
            <a:r>
              <a:rPr lang="en-US" sz="1200" b="0" i="0" kern="1200" dirty="0">
                <a:solidFill>
                  <a:schemeClr val="tx1"/>
                </a:solidFill>
                <a:effectLst/>
                <a:latin typeface="+mn-lt"/>
                <a:ea typeface="+mn-ea"/>
                <a:cs typeface="+mn-cs"/>
              </a:rPr>
              <a:t>,” we could specify an M:N Books relationship between the Passenger </a:t>
            </a:r>
            <a:r>
              <a:rPr lang="en-US" sz="1200" b="0" i="0" kern="1200" dirty="0" err="1">
                <a:solidFill>
                  <a:schemeClr val="tx1"/>
                </a:solidFill>
                <a:effectLst/>
                <a:latin typeface="+mn-lt"/>
                <a:ea typeface="+mn-ea"/>
                <a:cs typeface="+mn-cs"/>
              </a:rPr>
              <a:t>andFlight</a:t>
            </a:r>
            <a:r>
              <a:rPr lang="en-US" sz="1200" b="0" i="0" kern="1200" dirty="0">
                <a:solidFill>
                  <a:schemeClr val="tx1"/>
                </a:solidFill>
                <a:effectLst/>
                <a:latin typeface="+mn-lt"/>
                <a:ea typeface="+mn-ea"/>
                <a:cs typeface="+mn-cs"/>
              </a:rPr>
              <a:t> relationship, but considering the issue more carefully shows that there is a hidden entity here: the booking itself. We capture this by creating the intermediate entity Booking and 1:N relationships between it and the Passenger and Flight entities. Identifying such entities allows us to get a better picture of the requirements. Note that even if we didn’t notice this hidden entity, it would come out as part of the ER-to-tables mapping process we’ll describe next in </a:t>
            </a:r>
            <a:r>
              <a:rPr lang="en-US" sz="1200" b="0" i="0" u="none" strike="noStrike" kern="1200" dirty="0">
                <a:solidFill>
                  <a:schemeClr val="tx1"/>
                </a:solidFill>
                <a:effectLst/>
                <a:latin typeface="+mn-lt"/>
                <a:ea typeface="+mn-ea"/>
                <a:cs typeface="+mn-cs"/>
                <a:hlinkClick r:id="rId4" tooltip="Using the Entity Relationship Model"/>
              </a:rPr>
              <a:t>Using the Entity Relationship Model</a:t>
            </a:r>
            <a:r>
              <a:rPr lang="en-US" sz="1200" b="0" i="0" kern="1200" dirty="0">
                <a:solidFill>
                  <a:schemeClr val="tx1"/>
                </a:solidFill>
                <a:effectLst/>
                <a:latin typeface="+mn-lt"/>
                <a:ea typeface="+mn-ea"/>
                <a:cs typeface="+mn-cs"/>
              </a:rPr>
              <a:t>.”</a:t>
            </a:r>
          </a:p>
          <a:p>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46</a:t>
            </a:fld>
            <a:endParaRPr lang="en-US"/>
          </a:p>
        </p:txBody>
      </p:sp>
    </p:spTree>
    <p:extLst>
      <p:ext uri="{BB962C8B-B14F-4D97-AF65-F5344CB8AC3E}">
        <p14:creationId xmlns:p14="http://schemas.microsoft.com/office/powerpoint/2010/main" val="35384325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An Airplane is uniquely identified by its Registration Number, so we use this as the primary key.</a:t>
            </a:r>
          </a:p>
          <a:p>
            <a:pPr fontAlgn="base"/>
            <a:r>
              <a:rPr lang="en-US" sz="1200" b="0" i="0" kern="1200" dirty="0">
                <a:solidFill>
                  <a:schemeClr val="tx1"/>
                </a:solidFill>
                <a:effectLst/>
                <a:latin typeface="+mn-lt"/>
                <a:ea typeface="+mn-ea"/>
                <a:cs typeface="+mn-cs"/>
              </a:rPr>
              <a:t>A Flight is uniquely identified by its Flight Number, so we use the flight number as the primary key. The departure and destination airports are captured in the From and To attributes, and we have separate attributes for the departure and arrival date and time.</a:t>
            </a:r>
          </a:p>
          <a:p>
            <a:pPr fontAlgn="base"/>
            <a:r>
              <a:rPr lang="en-US" sz="1200" b="0" i="0" kern="1200" dirty="0">
                <a:solidFill>
                  <a:schemeClr val="tx1"/>
                </a:solidFill>
                <a:effectLst/>
                <a:latin typeface="+mn-lt"/>
                <a:ea typeface="+mn-ea"/>
                <a:cs typeface="+mn-cs"/>
              </a:rPr>
              <a:t>Because no two passengers will share an email address, we can use the Email Address as the primary key for the Passenger entity.</a:t>
            </a:r>
          </a:p>
          <a:p>
            <a:pPr fontAlgn="base"/>
            <a:r>
              <a:rPr lang="en-US" sz="1200" b="0" i="0" kern="1200" dirty="0">
                <a:solidFill>
                  <a:schemeClr val="tx1"/>
                </a:solidFill>
                <a:effectLst/>
                <a:latin typeface="+mn-lt"/>
                <a:ea typeface="+mn-ea"/>
                <a:cs typeface="+mn-cs"/>
              </a:rPr>
              <a:t>An airplane can be involved in any number of flights, while each flight uses exactly one airplane, so the Flies relationship between the Airplane and Flight relationships has cardinality 1:N; because a flight cannot exist without an airplane, the Flight entity participates totally in this relationship.</a:t>
            </a:r>
          </a:p>
          <a:p>
            <a:pPr fontAlgn="base"/>
            <a:r>
              <a:rPr lang="en-US" sz="1200" b="0" i="0" kern="1200" dirty="0">
                <a:solidFill>
                  <a:schemeClr val="tx1"/>
                </a:solidFill>
                <a:effectLst/>
                <a:latin typeface="+mn-lt"/>
                <a:ea typeface="+mn-ea"/>
                <a:cs typeface="+mn-cs"/>
              </a:rPr>
              <a:t>A passenger can book any number of flights, while a flight can be booked by any number of passengers. As discussed earlier in </a:t>
            </a:r>
            <a:r>
              <a:rPr lang="en-US" sz="1200" b="0" i="0" u="none" strike="noStrike" kern="1200" dirty="0">
                <a:solidFill>
                  <a:schemeClr val="tx1"/>
                </a:solidFill>
                <a:effectLst/>
                <a:latin typeface="+mn-lt"/>
                <a:ea typeface="+mn-ea"/>
                <a:cs typeface="+mn-cs"/>
                <a:hlinkClick r:id="rId3" tooltip="Intermediate Entities"/>
              </a:rPr>
              <a:t>Intermediate Entities</a:t>
            </a:r>
            <a:r>
              <a:rPr lang="en-US" sz="1200" b="0" i="0" kern="1200" dirty="0">
                <a:solidFill>
                  <a:schemeClr val="tx1"/>
                </a:solidFill>
                <a:effectLst/>
                <a:latin typeface="+mn-lt"/>
                <a:ea typeface="+mn-ea"/>
                <a:cs typeface="+mn-cs"/>
              </a:rPr>
              <a:t>,” we could specify an M:N Books relationship between the Passenger and Flight relationship, but considering the issue more carefully shows that there is a hidden entity here: the booking itself. We capture this by creating the intermediate entity Booking and 1:N relationships between it and the Passenger and Flight entities. Identifying such entities allows us to get a better picture of the requirements. Note that even if we didn’t notice this hidden entity, it would come out as part of the ER-to-tables mapping process we’ll describe next in </a:t>
            </a:r>
            <a:r>
              <a:rPr lang="en-US" sz="1200" b="0" i="0" u="none" strike="noStrike" kern="1200" dirty="0">
                <a:solidFill>
                  <a:schemeClr val="tx1"/>
                </a:solidFill>
                <a:effectLst/>
                <a:latin typeface="+mn-lt"/>
                <a:ea typeface="+mn-ea"/>
                <a:cs typeface="+mn-cs"/>
                <a:hlinkClick r:id="rId4" tooltip="Using the Entity Relationship Model"/>
              </a:rPr>
              <a:t>Using the Entity Relationship Model</a:t>
            </a:r>
            <a:r>
              <a:rPr lang="en-US" sz="1200" b="0" i="0" kern="1200" dirty="0">
                <a:solidFill>
                  <a:schemeClr val="tx1"/>
                </a:solidFill>
                <a:effectLst/>
                <a:latin typeface="+mn-lt"/>
                <a:ea typeface="+mn-ea"/>
                <a:cs typeface="+mn-cs"/>
              </a:rPr>
              <a:t>.”</a:t>
            </a:r>
          </a:p>
          <a:p>
            <a:endParaRPr lang="en-IN" dirty="0"/>
          </a:p>
          <a:p>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47</a:t>
            </a:fld>
            <a:endParaRPr lang="en-US"/>
          </a:p>
        </p:txBody>
      </p:sp>
    </p:spTree>
    <p:extLst>
      <p:ext uri="{BB962C8B-B14F-4D97-AF65-F5344CB8AC3E}">
        <p14:creationId xmlns:p14="http://schemas.microsoft.com/office/powerpoint/2010/main" val="31066128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48</a:t>
            </a:fld>
            <a:endParaRPr lang="en-US"/>
          </a:p>
        </p:txBody>
      </p:sp>
    </p:spTree>
    <p:extLst>
      <p:ext uri="{BB962C8B-B14F-4D97-AF65-F5344CB8AC3E}">
        <p14:creationId xmlns:p14="http://schemas.microsoft.com/office/powerpoint/2010/main" val="21906655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sng" kern="1200" dirty="0">
                <a:solidFill>
                  <a:schemeClr val="tx1"/>
                </a:solidFill>
                <a:effectLst/>
                <a:latin typeface="+mn-lt"/>
                <a:ea typeface="+mn-ea"/>
                <a:cs typeface="+mn-cs"/>
              </a:rPr>
              <a:t>Solution</a:t>
            </a:r>
            <a:r>
              <a:rPr lang="en-US" sz="1200" b="0" i="0" kern="1200" dirty="0">
                <a:solidFill>
                  <a:schemeClr val="tx1"/>
                </a:solidFill>
                <a:effectLst/>
                <a:latin typeface="+mn-lt"/>
                <a:ea typeface="+mn-ea"/>
                <a:cs typeface="+mn-cs"/>
              </a:rPr>
              <a:t>:</a:t>
            </a:r>
          </a:p>
          <a:p>
            <a:br>
              <a:rPr lang="en-US" dirty="0"/>
            </a:br>
            <a:r>
              <a:rPr lang="en-US" sz="1200" b="1" i="0" kern="1200" dirty="0">
                <a:solidFill>
                  <a:schemeClr val="tx1"/>
                </a:solidFill>
                <a:effectLst/>
                <a:latin typeface="+mn-lt"/>
                <a:ea typeface="+mn-ea"/>
                <a:cs typeface="+mn-cs"/>
              </a:rPr>
              <a:t>Strong entity sets</a:t>
            </a:r>
            <a:endParaRPr lang="en-US" sz="105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first, let us identify and reduce all the strong entity sets (those that have primary keys) into relational schemas.</a:t>
            </a:r>
            <a:endParaRPr lang="en-US" sz="105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the given diagram, ATM, Bank, Transaction, Customer, Branch, and Account are strong entity sets. To do this, we can use the name of the entity sets as schema names and all the attributes as part of the schema. In this way, we have the following schemas;</a:t>
            </a:r>
            <a:endParaRPr lang="en-US" sz="105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ATM (</a:t>
            </a:r>
            <a:r>
              <a:rPr lang="en-US" sz="1200" b="0" i="0" u="sng" kern="1200" dirty="0" err="1">
                <a:solidFill>
                  <a:schemeClr val="tx1"/>
                </a:solidFill>
                <a:effectLst/>
                <a:latin typeface="+mn-lt"/>
                <a:ea typeface="+mn-ea"/>
                <a:cs typeface="+mn-cs"/>
              </a:rPr>
              <a:t>ATM_id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cash_limit</a:t>
            </a:r>
            <a:r>
              <a:rPr lang="en-US" sz="1200" b="0" i="0" kern="1200" dirty="0">
                <a:solidFill>
                  <a:schemeClr val="tx1"/>
                </a:solidFill>
                <a:effectLst/>
                <a:latin typeface="+mn-lt"/>
                <a:ea typeface="+mn-ea"/>
                <a:cs typeface="+mn-cs"/>
              </a:rPr>
              <a:t>, location)</a:t>
            </a:r>
            <a:endParaRPr lang="en-US" sz="105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Bank (</a:t>
            </a:r>
            <a:r>
              <a:rPr lang="en-US" sz="1200" b="0" i="0" u="sng" kern="1200" dirty="0" err="1">
                <a:solidFill>
                  <a:schemeClr val="tx1"/>
                </a:solidFill>
                <a:effectLst/>
                <a:latin typeface="+mn-lt"/>
                <a:ea typeface="+mn-ea"/>
                <a:cs typeface="+mn-cs"/>
              </a:rPr>
              <a:t>B_id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B_name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B_add</a:t>
            </a:r>
            <a:r>
              <a:rPr lang="en-US" sz="1200" b="0" i="0" kern="1200" dirty="0">
                <a:solidFill>
                  <a:schemeClr val="tx1"/>
                </a:solidFill>
                <a:effectLst/>
                <a:latin typeface="+mn-lt"/>
                <a:ea typeface="+mn-ea"/>
                <a:cs typeface="+mn-cs"/>
              </a:rPr>
              <a:t>)</a:t>
            </a:r>
            <a:endParaRPr lang="en-US" sz="105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Branch (</a:t>
            </a:r>
            <a:r>
              <a:rPr lang="en-US" sz="1200" b="0" i="0" u="sng" kern="1200" dirty="0" err="1">
                <a:solidFill>
                  <a:schemeClr val="tx1"/>
                </a:solidFill>
                <a:effectLst/>
                <a:latin typeface="+mn-lt"/>
                <a:ea typeface="+mn-ea"/>
                <a:cs typeface="+mn-cs"/>
              </a:rPr>
              <a:t>Br_id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Br_name</a:t>
            </a:r>
            <a:r>
              <a:rPr lang="en-US" sz="1200" b="0"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Br_add</a:t>
            </a:r>
            <a:r>
              <a:rPr lang="en-US" sz="1200" b="0" i="0" kern="1200" dirty="0">
                <a:solidFill>
                  <a:schemeClr val="tx1"/>
                </a:solidFill>
                <a:effectLst/>
                <a:latin typeface="+mn-lt"/>
                <a:ea typeface="+mn-ea"/>
                <a:cs typeface="+mn-cs"/>
              </a:rPr>
              <a:t>)</a:t>
            </a:r>
            <a:endParaRPr lang="en-US" sz="105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Transaction (</a:t>
            </a:r>
            <a:r>
              <a:rPr lang="en-US" sz="1200" b="0" i="0" u="sng" kern="1200" dirty="0" err="1">
                <a:solidFill>
                  <a:schemeClr val="tx1"/>
                </a:solidFill>
                <a:effectLst/>
                <a:latin typeface="+mn-lt"/>
                <a:ea typeface="+mn-ea"/>
                <a:cs typeface="+mn-cs"/>
              </a:rPr>
              <a:t>Tr_id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Tr_type</a:t>
            </a:r>
            <a:r>
              <a:rPr lang="en-US" sz="1200" b="0" i="0" kern="1200" dirty="0">
                <a:solidFill>
                  <a:schemeClr val="tx1"/>
                </a:solidFill>
                <a:effectLst/>
                <a:latin typeface="+mn-lt"/>
                <a:ea typeface="+mn-ea"/>
                <a:cs typeface="+mn-cs"/>
              </a:rPr>
              <a:t>)</a:t>
            </a:r>
            <a:endParaRPr lang="en-US" sz="105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Customer (</a:t>
            </a:r>
            <a:r>
              <a:rPr lang="en-US" sz="1200" b="0" i="0" u="sng" kern="1200" dirty="0" err="1">
                <a:solidFill>
                  <a:schemeClr val="tx1"/>
                </a:solidFill>
                <a:effectLst/>
                <a:latin typeface="+mn-lt"/>
                <a:ea typeface="+mn-ea"/>
                <a:cs typeface="+mn-cs"/>
              </a:rPr>
              <a:t>Cust_id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Cust_name</a:t>
            </a:r>
            <a:r>
              <a:rPr lang="en-US" sz="1200" b="0"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Cust_add</a:t>
            </a:r>
            <a:r>
              <a:rPr lang="en-US" sz="1200" b="0"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Ph_no</a:t>
            </a:r>
            <a:r>
              <a:rPr lang="en-US" sz="1200" b="0" i="0" kern="1200" dirty="0">
                <a:solidFill>
                  <a:schemeClr val="tx1"/>
                </a:solidFill>
                <a:effectLst/>
                <a:latin typeface="+mn-lt"/>
                <a:ea typeface="+mn-ea"/>
                <a:cs typeface="+mn-cs"/>
              </a:rPr>
              <a:t>)</a:t>
            </a:r>
            <a:endParaRPr lang="en-US" sz="105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Account (</a:t>
            </a:r>
            <a:r>
              <a:rPr lang="en-US" sz="1200" b="0" i="0" u="sng" kern="1200" dirty="0" err="1">
                <a:solidFill>
                  <a:schemeClr val="tx1"/>
                </a:solidFill>
                <a:effectLst/>
                <a:latin typeface="+mn-lt"/>
                <a:ea typeface="+mn-ea"/>
                <a:cs typeface="+mn-cs"/>
              </a:rPr>
              <a:t>Acc_no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Acc_type</a:t>
            </a:r>
            <a:r>
              <a:rPr lang="en-US" sz="1200" b="0" i="0" kern="1200" dirty="0">
                <a:solidFill>
                  <a:schemeClr val="tx1"/>
                </a:solidFill>
                <a:effectLst/>
                <a:latin typeface="+mn-lt"/>
                <a:ea typeface="+mn-ea"/>
                <a:cs typeface="+mn-cs"/>
              </a:rPr>
              <a:t>, Balance)         </a:t>
            </a:r>
            <a:endParaRPr lang="en-US" sz="105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Primary keys are underlined</a:t>
            </a:r>
            <a:endParaRPr lang="en-US" sz="1050" b="0" i="0" kern="1200" dirty="0">
              <a:solidFill>
                <a:schemeClr val="tx1"/>
              </a:solidFill>
              <a:effectLst/>
              <a:latin typeface="+mn-lt"/>
              <a:ea typeface="+mn-ea"/>
              <a:cs typeface="+mn-cs"/>
            </a:endParaRP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Composite attributes</a:t>
            </a:r>
            <a:endParaRPr lang="en-US" sz="105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entity sets </a:t>
            </a:r>
            <a:r>
              <a:rPr lang="en-US" sz="1200" b="1" i="0" kern="1200" dirty="0">
                <a:solidFill>
                  <a:schemeClr val="tx1"/>
                </a:solidFill>
                <a:effectLst/>
                <a:latin typeface="+mn-lt"/>
                <a:ea typeface="+mn-ea"/>
                <a:cs typeface="+mn-cs"/>
              </a:rPr>
              <a:t>Branch</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Customer</a:t>
            </a:r>
            <a:r>
              <a:rPr lang="en-US" sz="1200" b="0" i="0" kern="1200" dirty="0">
                <a:solidFill>
                  <a:schemeClr val="tx1"/>
                </a:solidFill>
                <a:effectLst/>
                <a:latin typeface="+mn-lt"/>
                <a:ea typeface="+mn-ea"/>
                <a:cs typeface="+mn-cs"/>
              </a:rPr>
              <a:t>, the attributes </a:t>
            </a:r>
            <a:r>
              <a:rPr lang="en-US" sz="1200" b="1" i="1" kern="1200" dirty="0" err="1">
                <a:solidFill>
                  <a:schemeClr val="tx1"/>
                </a:solidFill>
                <a:effectLst/>
                <a:latin typeface="+mn-lt"/>
                <a:ea typeface="+mn-ea"/>
                <a:cs typeface="+mn-cs"/>
              </a:rPr>
              <a:t>Br_add</a:t>
            </a:r>
            <a:r>
              <a:rPr lang="en-US" sz="1200" b="0" i="0" kern="1200" dirty="0">
                <a:solidFill>
                  <a:schemeClr val="tx1"/>
                </a:solidFill>
                <a:effectLst/>
                <a:latin typeface="+mn-lt"/>
                <a:ea typeface="+mn-ea"/>
                <a:cs typeface="+mn-cs"/>
              </a:rPr>
              <a:t> and </a:t>
            </a:r>
            <a:r>
              <a:rPr lang="en-US" sz="1200" b="1" i="1" kern="1200" dirty="0" err="1">
                <a:solidFill>
                  <a:schemeClr val="tx1"/>
                </a:solidFill>
                <a:effectLst/>
                <a:latin typeface="+mn-lt"/>
                <a:ea typeface="+mn-ea"/>
                <a:cs typeface="+mn-cs"/>
              </a:rPr>
              <a:t>Cust_add</a:t>
            </a:r>
            <a:r>
              <a:rPr lang="en-US" sz="1200" b="0" i="0" kern="1200" dirty="0">
                <a:solidFill>
                  <a:schemeClr val="tx1"/>
                </a:solidFill>
                <a:effectLst/>
                <a:latin typeface="+mn-lt"/>
                <a:ea typeface="+mn-ea"/>
                <a:cs typeface="+mn-cs"/>
              </a:rPr>
              <a:t> respectively are composite attributes. To reduce the composite attributes we retain the component attributes in the schema. That is, instead of </a:t>
            </a:r>
            <a:r>
              <a:rPr lang="en-US" sz="1200" b="0" i="0" kern="1200" dirty="0" err="1">
                <a:solidFill>
                  <a:schemeClr val="tx1"/>
                </a:solidFill>
                <a:effectLst/>
                <a:latin typeface="+mn-lt"/>
                <a:ea typeface="+mn-ea"/>
                <a:cs typeface="+mn-cs"/>
              </a:rPr>
              <a:t>Br_add</a:t>
            </a:r>
            <a:r>
              <a:rPr lang="en-US" sz="1200" b="0" i="0" kern="1200" dirty="0">
                <a:solidFill>
                  <a:schemeClr val="tx1"/>
                </a:solidFill>
                <a:effectLst/>
                <a:latin typeface="+mn-lt"/>
                <a:ea typeface="+mn-ea"/>
                <a:cs typeface="+mn-cs"/>
              </a:rPr>
              <a:t>, we shall include the component attributes state, country and pin the Branch table as follows;</a:t>
            </a:r>
            <a:endParaRPr lang="en-US" sz="105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Branch (</a:t>
            </a:r>
            <a:r>
              <a:rPr lang="en-US" sz="1200" b="0" i="0" u="sng" kern="1200" dirty="0" err="1">
                <a:solidFill>
                  <a:schemeClr val="tx1"/>
                </a:solidFill>
                <a:effectLst/>
                <a:latin typeface="+mn-lt"/>
                <a:ea typeface="+mn-ea"/>
                <a:cs typeface="+mn-cs"/>
              </a:rPr>
              <a:t>Br_id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Br_name</a:t>
            </a:r>
            <a:r>
              <a:rPr lang="en-US" sz="1200" b="0" i="0" kern="1200" dirty="0">
                <a:solidFill>
                  <a:schemeClr val="tx1"/>
                </a:solidFill>
                <a:effectLst/>
                <a:latin typeface="+mn-lt"/>
                <a:ea typeface="+mn-ea"/>
                <a:cs typeface="+mn-cs"/>
              </a:rPr>
              <a:t>, State, Country, Pin)</a:t>
            </a:r>
            <a:endParaRPr lang="en-US" sz="105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Likewise, Customer becomes;</a:t>
            </a:r>
            <a:endParaRPr lang="en-US" sz="105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Customer (</a:t>
            </a:r>
            <a:r>
              <a:rPr lang="en-US" sz="1200" b="0" i="0" u="sng" kern="1200" dirty="0" err="1">
                <a:solidFill>
                  <a:schemeClr val="tx1"/>
                </a:solidFill>
                <a:effectLst/>
                <a:latin typeface="+mn-lt"/>
                <a:ea typeface="+mn-ea"/>
                <a:cs typeface="+mn-cs"/>
              </a:rPr>
              <a:t>Cust_id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Cust_name</a:t>
            </a:r>
            <a:r>
              <a:rPr lang="en-US" sz="1200" b="0" i="0" kern="1200" dirty="0">
                <a:solidFill>
                  <a:schemeClr val="tx1"/>
                </a:solidFill>
                <a:effectLst/>
                <a:latin typeface="+mn-lt"/>
                <a:ea typeface="+mn-ea"/>
                <a:cs typeface="+mn-cs"/>
              </a:rPr>
              <a:t>, State, Country, Pin, </a:t>
            </a:r>
            <a:r>
              <a:rPr lang="en-US" sz="1200" b="1" i="0" kern="1200" dirty="0" err="1">
                <a:solidFill>
                  <a:schemeClr val="tx1"/>
                </a:solidFill>
                <a:effectLst/>
                <a:latin typeface="+mn-lt"/>
                <a:ea typeface="+mn-ea"/>
                <a:cs typeface="+mn-cs"/>
              </a:rPr>
              <a:t>Ph_no</a:t>
            </a:r>
            <a:r>
              <a:rPr lang="en-US" sz="1200" b="0" i="0" kern="1200" dirty="0">
                <a:solidFill>
                  <a:schemeClr val="tx1"/>
                </a:solidFill>
                <a:effectLst/>
                <a:latin typeface="+mn-lt"/>
                <a:ea typeface="+mn-ea"/>
                <a:cs typeface="+mn-cs"/>
              </a:rPr>
              <a:t>)</a:t>
            </a:r>
            <a:endParaRPr lang="en-US" sz="1050" b="0" i="0" kern="1200" dirty="0">
              <a:solidFill>
                <a:schemeClr val="tx1"/>
              </a:solidFill>
              <a:effectLst/>
              <a:latin typeface="+mn-lt"/>
              <a:ea typeface="+mn-ea"/>
              <a:cs typeface="+mn-cs"/>
            </a:endParaRP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Multi-valued attributes</a:t>
            </a:r>
            <a:endParaRPr lang="en-US" sz="1050" b="0" i="0" kern="1200" dirty="0">
              <a:solidFill>
                <a:schemeClr val="tx1"/>
              </a:solidFill>
              <a:effectLst/>
              <a:latin typeface="+mn-lt"/>
              <a:ea typeface="+mn-ea"/>
              <a:cs typeface="+mn-cs"/>
            </a:endParaRPr>
          </a:p>
          <a:p>
            <a:r>
              <a:rPr lang="en-US" sz="1200" b="1" i="1" kern="1200" dirty="0" err="1">
                <a:solidFill>
                  <a:schemeClr val="tx1"/>
                </a:solidFill>
                <a:effectLst/>
                <a:latin typeface="+mn-lt"/>
                <a:ea typeface="+mn-ea"/>
                <a:cs typeface="+mn-cs"/>
              </a:rPr>
              <a:t>Ph_no</a:t>
            </a:r>
            <a:r>
              <a:rPr lang="en-US" sz="1200" b="0" i="0" kern="1200" dirty="0">
                <a:solidFill>
                  <a:schemeClr val="tx1"/>
                </a:solidFill>
                <a:effectLst/>
                <a:latin typeface="+mn-lt"/>
                <a:ea typeface="+mn-ea"/>
                <a:cs typeface="+mn-cs"/>
              </a:rPr>
              <a:t> attribute of </a:t>
            </a:r>
            <a:r>
              <a:rPr lang="en-US" sz="1200" b="1" i="0" kern="1200" dirty="0">
                <a:solidFill>
                  <a:schemeClr val="tx1"/>
                </a:solidFill>
                <a:effectLst/>
                <a:latin typeface="+mn-lt"/>
                <a:ea typeface="+mn-ea"/>
                <a:cs typeface="+mn-cs"/>
              </a:rPr>
              <a:t>Customer</a:t>
            </a:r>
            <a:r>
              <a:rPr lang="en-US" sz="1200" b="0" i="0" kern="1200" dirty="0">
                <a:solidFill>
                  <a:schemeClr val="tx1"/>
                </a:solidFill>
                <a:effectLst/>
                <a:latin typeface="+mn-lt"/>
                <a:ea typeface="+mn-ea"/>
                <a:cs typeface="+mn-cs"/>
              </a:rPr>
              <a:t> entity set is a multi-valued attribute. That is, it can have one or more values in it per record (row). To reduce the </a:t>
            </a:r>
            <a:r>
              <a:rPr lang="en-US" sz="1200" b="0" i="0" kern="1200" dirty="0" err="1">
                <a:solidFill>
                  <a:schemeClr val="tx1"/>
                </a:solidFill>
                <a:effectLst/>
                <a:latin typeface="+mn-lt"/>
                <a:ea typeface="+mn-ea"/>
                <a:cs typeface="+mn-cs"/>
              </a:rPr>
              <a:t>multi_valued</a:t>
            </a:r>
            <a:r>
              <a:rPr lang="en-US" sz="1200" b="0" i="0" kern="1200" dirty="0">
                <a:solidFill>
                  <a:schemeClr val="tx1"/>
                </a:solidFill>
                <a:effectLst/>
                <a:latin typeface="+mn-lt"/>
                <a:ea typeface="+mn-ea"/>
                <a:cs typeface="+mn-cs"/>
              </a:rPr>
              <a:t> attribute, we need to create a separate table with a new name with the </a:t>
            </a:r>
            <a:r>
              <a:rPr lang="en-US" sz="1200" b="0" i="0" kern="1200" dirty="0" err="1">
                <a:solidFill>
                  <a:schemeClr val="tx1"/>
                </a:solidFill>
                <a:effectLst/>
                <a:latin typeface="+mn-lt"/>
                <a:ea typeface="+mn-ea"/>
                <a:cs typeface="+mn-cs"/>
              </a:rPr>
              <a:t>multi_valued</a:t>
            </a:r>
            <a:r>
              <a:rPr lang="en-US" sz="1200" b="0" i="0" kern="1200" dirty="0">
                <a:solidFill>
                  <a:schemeClr val="tx1"/>
                </a:solidFill>
                <a:effectLst/>
                <a:latin typeface="+mn-lt"/>
                <a:ea typeface="+mn-ea"/>
                <a:cs typeface="+mn-cs"/>
              </a:rPr>
              <a:t> attribute as one attribute along with the primary key of the base entity set as follows;</a:t>
            </a:r>
            <a:endParaRPr lang="en-US" sz="105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Customer_Phone</a:t>
            </a:r>
            <a:r>
              <a:rPr lang="en-US" sz="1200" b="0" i="0" kern="1200" dirty="0">
                <a:solidFill>
                  <a:schemeClr val="tx1"/>
                </a:solidFill>
                <a:effectLst/>
                <a:latin typeface="+mn-lt"/>
                <a:ea typeface="+mn-ea"/>
                <a:cs typeface="+mn-cs"/>
              </a:rPr>
              <a:t> (</a:t>
            </a:r>
            <a:r>
              <a:rPr lang="en-US" sz="1200" b="0" i="0" u="sng" kern="1200" dirty="0" err="1">
                <a:solidFill>
                  <a:schemeClr val="tx1"/>
                </a:solidFill>
                <a:effectLst/>
                <a:latin typeface="+mn-lt"/>
                <a:ea typeface="+mn-ea"/>
                <a:cs typeface="+mn-cs"/>
              </a:rPr>
              <a:t>Cust_id</a:t>
            </a:r>
            <a:r>
              <a:rPr lang="en-US" sz="1200" b="0" i="0" u="sng" kern="1200" dirty="0">
                <a:solidFill>
                  <a:schemeClr val="tx1"/>
                </a:solidFill>
                <a:effectLst/>
                <a:latin typeface="+mn-lt"/>
                <a:ea typeface="+mn-ea"/>
                <a:cs typeface="+mn-cs"/>
              </a:rPr>
              <a:t>, </a:t>
            </a:r>
            <a:r>
              <a:rPr lang="en-US" sz="1200" b="0" i="0" u="sng" kern="1200" dirty="0" err="1">
                <a:solidFill>
                  <a:schemeClr val="tx1"/>
                </a:solidFill>
                <a:effectLst/>
                <a:latin typeface="+mn-lt"/>
                <a:ea typeface="+mn-ea"/>
                <a:cs typeface="+mn-cs"/>
              </a:rPr>
              <a:t>Ph_no</a:t>
            </a:r>
            <a:r>
              <a:rPr lang="en-US" sz="1200" b="0" i="0" kern="1200" dirty="0">
                <a:solidFill>
                  <a:schemeClr val="tx1"/>
                </a:solidFill>
                <a:effectLst/>
                <a:latin typeface="+mn-lt"/>
                <a:ea typeface="+mn-ea"/>
                <a:cs typeface="+mn-cs"/>
              </a:rPr>
              <a:t>)</a:t>
            </a:r>
            <a:endParaRPr lang="en-US" sz="105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primary key for this relation is both (</a:t>
            </a:r>
            <a:r>
              <a:rPr lang="en-US" sz="1200" b="0" i="0" kern="1200" dirty="0" err="1">
                <a:solidFill>
                  <a:schemeClr val="tx1"/>
                </a:solidFill>
                <a:effectLst/>
                <a:latin typeface="+mn-lt"/>
                <a:ea typeface="+mn-ea"/>
                <a:cs typeface="+mn-cs"/>
              </a:rPr>
              <a:t>cust_id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ph_no</a:t>
            </a:r>
            <a:r>
              <a:rPr lang="en-US" sz="1200" b="0" i="0" kern="1200" dirty="0">
                <a:solidFill>
                  <a:schemeClr val="tx1"/>
                </a:solidFill>
                <a:effectLst/>
                <a:latin typeface="+mn-lt"/>
                <a:ea typeface="+mn-ea"/>
                <a:cs typeface="+mn-cs"/>
              </a:rPr>
              <a:t>).</a:t>
            </a:r>
            <a:endParaRPr lang="en-US" sz="1050" b="0" i="0" kern="1200" dirty="0">
              <a:solidFill>
                <a:schemeClr val="tx1"/>
              </a:solidFill>
              <a:effectLst/>
              <a:latin typeface="+mn-lt"/>
              <a:ea typeface="+mn-ea"/>
              <a:cs typeface="+mn-cs"/>
            </a:endParaRP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br>
              <a:rPr lang="en-US" dirty="0"/>
            </a:b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Relationship sets</a:t>
            </a:r>
            <a:endParaRPr lang="en-US" sz="1050" b="0" i="0" kern="1200" dirty="0">
              <a:solidFill>
                <a:schemeClr val="tx1"/>
              </a:solidFill>
              <a:effectLst/>
              <a:latin typeface="+mn-lt"/>
              <a:ea typeface="+mn-ea"/>
              <a:cs typeface="+mn-cs"/>
            </a:endParaRPr>
          </a:p>
          <a:p>
            <a:br>
              <a:rPr lang="en-US" dirty="0"/>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have the following type of relationships in the given ER diagram;</a:t>
            </a:r>
            <a:endParaRPr lang="en-US" sz="105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Belongs</a:t>
            </a:r>
            <a:r>
              <a:rPr lang="en-US" sz="1200" b="0" i="0" kern="1200" dirty="0">
                <a:solidFill>
                  <a:schemeClr val="tx1"/>
                </a:solidFill>
                <a:effectLst/>
                <a:latin typeface="+mn-lt"/>
                <a:ea typeface="+mn-ea"/>
                <a:cs typeface="+mn-cs"/>
              </a:rPr>
              <a:t> – a </a:t>
            </a:r>
            <a:r>
              <a:rPr lang="en-US" sz="1200" b="1" i="0" kern="1200" dirty="0">
                <a:solidFill>
                  <a:schemeClr val="tx1"/>
                </a:solidFill>
                <a:effectLst/>
                <a:latin typeface="+mn-lt"/>
                <a:ea typeface="+mn-ea"/>
                <a:cs typeface="+mn-cs"/>
              </a:rPr>
              <a:t>one-to-many </a:t>
            </a:r>
            <a:r>
              <a:rPr lang="en-US" sz="1200" b="0" i="0" kern="1200" dirty="0">
                <a:solidFill>
                  <a:schemeClr val="tx1"/>
                </a:solidFill>
                <a:effectLst/>
                <a:latin typeface="+mn-lt"/>
                <a:ea typeface="+mn-ea"/>
                <a:cs typeface="+mn-cs"/>
              </a:rPr>
              <a:t>relationship from Bank to ATM. One bank can have many ATMs (</a:t>
            </a:r>
            <a:r>
              <a:rPr lang="en-US" sz="1200" b="1" i="1" kern="1200" dirty="0">
                <a:solidFill>
                  <a:schemeClr val="tx1"/>
                </a:solidFill>
                <a:effectLst/>
                <a:latin typeface="+mn-lt"/>
                <a:ea typeface="+mn-ea"/>
                <a:cs typeface="+mn-cs"/>
              </a:rPr>
              <a:t>and an ATM can belong to at most one Bank</a:t>
            </a:r>
            <a:r>
              <a:rPr lang="en-US" sz="1200" b="0" i="0" kern="1200" dirty="0">
                <a:solidFill>
                  <a:schemeClr val="tx1"/>
                </a:solidFill>
                <a:effectLst/>
                <a:latin typeface="+mn-lt"/>
                <a:ea typeface="+mn-ea"/>
                <a:cs typeface="+mn-cs"/>
              </a:rPr>
              <a:t>).</a:t>
            </a:r>
            <a:endParaRPr lang="en-US" sz="105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Has</a:t>
            </a:r>
            <a:r>
              <a:rPr lang="en-US" sz="1200" b="0" i="0" kern="1200" dirty="0">
                <a:solidFill>
                  <a:schemeClr val="tx1"/>
                </a:solidFill>
                <a:effectLst/>
                <a:latin typeface="+mn-lt"/>
                <a:ea typeface="+mn-ea"/>
                <a:cs typeface="+mn-cs"/>
              </a:rPr>
              <a:t> – a </a:t>
            </a:r>
            <a:r>
              <a:rPr lang="en-US" sz="1200" b="1" i="0" kern="1200" dirty="0">
                <a:solidFill>
                  <a:schemeClr val="tx1"/>
                </a:solidFill>
                <a:effectLst/>
                <a:latin typeface="+mn-lt"/>
                <a:ea typeface="+mn-ea"/>
                <a:cs typeface="+mn-cs"/>
              </a:rPr>
              <a:t>one-to-many </a:t>
            </a:r>
            <a:r>
              <a:rPr lang="en-US" sz="1200" b="0" i="0" kern="1200" dirty="0">
                <a:solidFill>
                  <a:schemeClr val="tx1"/>
                </a:solidFill>
                <a:effectLst/>
                <a:latin typeface="+mn-lt"/>
                <a:ea typeface="+mn-ea"/>
                <a:cs typeface="+mn-cs"/>
              </a:rPr>
              <a:t>relationship from Bank to Branch. One bank can have many branches (</a:t>
            </a:r>
            <a:r>
              <a:rPr lang="en-US" sz="1200" b="1" i="1" kern="1200" dirty="0">
                <a:solidFill>
                  <a:schemeClr val="tx1"/>
                </a:solidFill>
                <a:effectLst/>
                <a:latin typeface="+mn-lt"/>
                <a:ea typeface="+mn-ea"/>
                <a:cs typeface="+mn-cs"/>
              </a:rPr>
              <a:t>and a branch can belong to only one bank</a:t>
            </a:r>
            <a:r>
              <a:rPr lang="en-US" sz="1200" b="0" i="0" kern="1200" dirty="0">
                <a:solidFill>
                  <a:schemeClr val="tx1"/>
                </a:solidFill>
                <a:effectLst/>
                <a:latin typeface="+mn-lt"/>
                <a:ea typeface="+mn-ea"/>
                <a:cs typeface="+mn-cs"/>
              </a:rPr>
              <a:t>).</a:t>
            </a:r>
            <a:endParaRPr lang="en-US" sz="105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Operates</a:t>
            </a:r>
            <a:r>
              <a:rPr lang="en-US" sz="1200" b="0" i="0" kern="1200" dirty="0">
                <a:solidFill>
                  <a:schemeClr val="tx1"/>
                </a:solidFill>
                <a:effectLst/>
                <a:latin typeface="+mn-lt"/>
                <a:ea typeface="+mn-ea"/>
                <a:cs typeface="+mn-cs"/>
              </a:rPr>
              <a:t> – a </a:t>
            </a:r>
            <a:r>
              <a:rPr lang="en-US" sz="1200" b="1" i="0" kern="1200" dirty="0">
                <a:solidFill>
                  <a:schemeClr val="tx1"/>
                </a:solidFill>
                <a:effectLst/>
                <a:latin typeface="+mn-lt"/>
                <a:ea typeface="+mn-ea"/>
                <a:cs typeface="+mn-cs"/>
              </a:rPr>
              <a:t>many-to-many</a:t>
            </a:r>
            <a:r>
              <a:rPr lang="en-US" sz="1200" b="0" i="0" kern="1200" dirty="0">
                <a:solidFill>
                  <a:schemeClr val="tx1"/>
                </a:solidFill>
                <a:effectLst/>
                <a:latin typeface="+mn-lt"/>
                <a:ea typeface="+mn-ea"/>
                <a:cs typeface="+mn-cs"/>
              </a:rPr>
              <a:t> relationship from ATM to Customer. A customer can operate many ATMs and an ATM can be operated by many customers.</a:t>
            </a:r>
            <a:endParaRPr lang="en-US" sz="105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Performs</a:t>
            </a:r>
            <a:r>
              <a:rPr lang="en-US" sz="1200" b="0" i="0" kern="1200" dirty="0">
                <a:solidFill>
                  <a:schemeClr val="tx1"/>
                </a:solidFill>
                <a:effectLst/>
                <a:latin typeface="+mn-lt"/>
                <a:ea typeface="+mn-ea"/>
                <a:cs typeface="+mn-cs"/>
              </a:rPr>
              <a:t> – a </a:t>
            </a:r>
            <a:r>
              <a:rPr lang="en-US" sz="1200" b="1" i="0" kern="1200" dirty="0">
                <a:solidFill>
                  <a:schemeClr val="tx1"/>
                </a:solidFill>
                <a:effectLst/>
                <a:latin typeface="+mn-lt"/>
                <a:ea typeface="+mn-ea"/>
                <a:cs typeface="+mn-cs"/>
              </a:rPr>
              <a:t>many-to-one</a:t>
            </a:r>
            <a:r>
              <a:rPr lang="en-US" sz="1200" b="0" i="0" kern="1200" dirty="0">
                <a:solidFill>
                  <a:schemeClr val="tx1"/>
                </a:solidFill>
                <a:effectLst/>
                <a:latin typeface="+mn-lt"/>
                <a:ea typeface="+mn-ea"/>
                <a:cs typeface="+mn-cs"/>
              </a:rPr>
              <a:t> relationship from Transaction to Customer. A transaction can be performed by only one customer (</a:t>
            </a:r>
            <a:r>
              <a:rPr lang="en-US" sz="1200" b="1" i="1" kern="1200" dirty="0">
                <a:solidFill>
                  <a:schemeClr val="tx1"/>
                </a:solidFill>
                <a:effectLst/>
                <a:latin typeface="+mn-lt"/>
                <a:ea typeface="+mn-ea"/>
                <a:cs typeface="+mn-cs"/>
              </a:rPr>
              <a:t>and a customer can perform any number of transactions</a:t>
            </a:r>
            <a:r>
              <a:rPr lang="en-US" sz="1200" b="0" i="0" kern="1200" dirty="0">
                <a:solidFill>
                  <a:schemeClr val="tx1"/>
                </a:solidFill>
                <a:effectLst/>
                <a:latin typeface="+mn-lt"/>
                <a:ea typeface="+mn-ea"/>
                <a:cs typeface="+mn-cs"/>
              </a:rPr>
              <a:t>).</a:t>
            </a:r>
            <a:endParaRPr lang="en-US" sz="105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Holds</a:t>
            </a:r>
            <a:r>
              <a:rPr lang="en-US" sz="1200" b="0" i="0" kern="1200" dirty="0">
                <a:solidFill>
                  <a:schemeClr val="tx1"/>
                </a:solidFill>
                <a:effectLst/>
                <a:latin typeface="+mn-lt"/>
                <a:ea typeface="+mn-ea"/>
                <a:cs typeface="+mn-cs"/>
              </a:rPr>
              <a:t> – a </a:t>
            </a:r>
            <a:r>
              <a:rPr lang="en-US" sz="1200" b="1" i="0" kern="1200" dirty="0">
                <a:solidFill>
                  <a:schemeClr val="tx1"/>
                </a:solidFill>
                <a:effectLst/>
                <a:latin typeface="+mn-lt"/>
                <a:ea typeface="+mn-ea"/>
                <a:cs typeface="+mn-cs"/>
              </a:rPr>
              <a:t>many-to-many</a:t>
            </a:r>
            <a:r>
              <a:rPr lang="en-US" sz="1200" b="0" i="0" kern="1200" dirty="0">
                <a:solidFill>
                  <a:schemeClr val="tx1"/>
                </a:solidFill>
                <a:effectLst/>
                <a:latin typeface="+mn-lt"/>
                <a:ea typeface="+mn-ea"/>
                <a:cs typeface="+mn-cs"/>
              </a:rPr>
              <a:t> relationship from Customer to Account. A customer can have any number of accounts and an account can be maintained by more than one customer as joint accounts.</a:t>
            </a:r>
            <a:endParaRPr lang="en-US" sz="1050" b="0" i="0" kern="1200" dirty="0">
              <a:solidFill>
                <a:schemeClr val="tx1"/>
              </a:solidFill>
              <a:effectLst/>
              <a:latin typeface="+mn-lt"/>
              <a:ea typeface="+mn-ea"/>
              <a:cs typeface="+mn-cs"/>
            </a:endParaRP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r>
              <a:rPr lang="en-US" sz="5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For a many-to-many relationship, we need to create a separate schema by including the primary keys of participating entity sets as attributes.</a:t>
            </a:r>
            <a:endParaRPr lang="en-US" sz="105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r>
              <a:rPr lang="en-US" sz="5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For all others, the primary key of one side has to be included as the foreign key of the other side (no need to create a separate table).</a:t>
            </a:r>
            <a:endParaRPr lang="en-US" sz="105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Hence, we have the following changes;</a:t>
            </a:r>
            <a:endParaRPr lang="en-US" sz="1050" b="0" i="0" kern="1200" dirty="0">
              <a:solidFill>
                <a:schemeClr val="tx1"/>
              </a:solidFill>
              <a:effectLst/>
              <a:latin typeface="+mn-lt"/>
              <a:ea typeface="+mn-ea"/>
              <a:cs typeface="+mn-cs"/>
            </a:endParaRPr>
          </a:p>
          <a:p>
            <a:br>
              <a:rPr lang="en-US" dirty="0"/>
            </a:br>
            <a:r>
              <a:rPr lang="en-US" sz="1200" b="0" i="0" kern="1200" dirty="0">
                <a:solidFill>
                  <a:schemeClr val="tx1"/>
                </a:solidFill>
                <a:effectLst/>
                <a:latin typeface="+mn-lt"/>
                <a:ea typeface="+mn-ea"/>
                <a:cs typeface="+mn-cs"/>
              </a:rPr>
              <a:t>Operates (</a:t>
            </a:r>
            <a:r>
              <a:rPr lang="en-US" sz="1200" b="0" i="0" kern="1200" dirty="0" err="1">
                <a:solidFill>
                  <a:schemeClr val="tx1"/>
                </a:solidFill>
                <a:effectLst/>
                <a:latin typeface="+mn-lt"/>
                <a:ea typeface="+mn-ea"/>
                <a:cs typeface="+mn-cs"/>
              </a:rPr>
              <a:t>ATM_id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Cust_id</a:t>
            </a:r>
            <a:r>
              <a:rPr lang="en-US" sz="1200" b="0" i="0" kern="1200" dirty="0">
                <a:solidFill>
                  <a:schemeClr val="tx1"/>
                </a:solidFill>
                <a:effectLst/>
                <a:latin typeface="+mn-lt"/>
                <a:ea typeface="+mn-ea"/>
                <a:cs typeface="+mn-cs"/>
              </a:rPr>
              <a:t>) - many-to-many</a:t>
            </a:r>
            <a:endParaRPr lang="en-US" sz="105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Holds (</a:t>
            </a:r>
            <a:r>
              <a:rPr lang="en-US" sz="1200" b="0" i="0" kern="1200" dirty="0" err="1">
                <a:solidFill>
                  <a:schemeClr val="tx1"/>
                </a:solidFill>
                <a:effectLst/>
                <a:latin typeface="+mn-lt"/>
                <a:ea typeface="+mn-ea"/>
                <a:cs typeface="+mn-cs"/>
              </a:rPr>
              <a:t>Cust_id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Acc_no</a:t>
            </a:r>
            <a:r>
              <a:rPr lang="en-US" sz="1200" b="0" i="0" kern="1200" dirty="0">
                <a:solidFill>
                  <a:schemeClr val="tx1"/>
                </a:solidFill>
                <a:effectLst/>
                <a:latin typeface="+mn-lt"/>
                <a:ea typeface="+mn-ea"/>
                <a:cs typeface="+mn-cs"/>
              </a:rPr>
              <a:t>) – many-to-many</a:t>
            </a:r>
            <a:endParaRPr lang="en-US" sz="105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Belongs, include </a:t>
            </a:r>
            <a:r>
              <a:rPr lang="en-US" sz="1200" b="0" i="0" kern="1200" dirty="0" err="1">
                <a:solidFill>
                  <a:schemeClr val="tx1"/>
                </a:solidFill>
                <a:effectLst/>
                <a:latin typeface="+mn-lt"/>
                <a:ea typeface="+mn-ea"/>
                <a:cs typeface="+mn-cs"/>
              </a:rPr>
              <a:t>B_id</a:t>
            </a:r>
            <a:r>
              <a:rPr lang="en-US" sz="1200" b="0" i="0" kern="1200" dirty="0">
                <a:solidFill>
                  <a:schemeClr val="tx1"/>
                </a:solidFill>
                <a:effectLst/>
                <a:latin typeface="+mn-lt"/>
                <a:ea typeface="+mn-ea"/>
                <a:cs typeface="+mn-cs"/>
              </a:rPr>
              <a:t> (primary key of Bank, one side) in ATM entity set (many side).</a:t>
            </a:r>
            <a:endParaRPr lang="en-US" sz="105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ATM (</a:t>
            </a:r>
            <a:r>
              <a:rPr lang="en-US" sz="1200" b="0" i="0" u="sng" kern="1200" dirty="0" err="1">
                <a:solidFill>
                  <a:schemeClr val="tx1"/>
                </a:solidFill>
                <a:effectLst/>
                <a:latin typeface="+mn-lt"/>
                <a:ea typeface="+mn-ea"/>
                <a:cs typeface="+mn-cs"/>
              </a:rPr>
              <a:t>ATM_id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cash_limit</a:t>
            </a:r>
            <a:r>
              <a:rPr lang="en-US" sz="1200" b="0" i="0" kern="1200" dirty="0">
                <a:solidFill>
                  <a:schemeClr val="tx1"/>
                </a:solidFill>
                <a:effectLst/>
                <a:latin typeface="+mn-lt"/>
                <a:ea typeface="+mn-ea"/>
                <a:cs typeface="+mn-cs"/>
              </a:rPr>
              <a:t>, location, </a:t>
            </a:r>
            <a:r>
              <a:rPr lang="en-US" sz="1200" b="0" i="0" kern="1200" dirty="0" err="1">
                <a:solidFill>
                  <a:schemeClr val="tx1"/>
                </a:solidFill>
                <a:effectLst/>
                <a:latin typeface="+mn-lt"/>
                <a:ea typeface="+mn-ea"/>
                <a:cs typeface="+mn-cs"/>
              </a:rPr>
              <a:t>B_id</a:t>
            </a:r>
            <a:r>
              <a:rPr lang="en-US" sz="1200" b="0" i="0" kern="1200" dirty="0">
                <a:solidFill>
                  <a:schemeClr val="tx1"/>
                </a:solidFill>
                <a:effectLst/>
                <a:latin typeface="+mn-lt"/>
                <a:ea typeface="+mn-ea"/>
                <a:cs typeface="+mn-cs"/>
              </a:rPr>
              <a:t>)</a:t>
            </a:r>
            <a:endParaRPr lang="en-US" sz="105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Has, include </a:t>
            </a:r>
            <a:r>
              <a:rPr lang="en-US" sz="1200" b="0" i="0" kern="1200" dirty="0" err="1">
                <a:solidFill>
                  <a:schemeClr val="tx1"/>
                </a:solidFill>
                <a:effectLst/>
                <a:latin typeface="+mn-lt"/>
                <a:ea typeface="+mn-ea"/>
                <a:cs typeface="+mn-cs"/>
              </a:rPr>
              <a:t>B_id</a:t>
            </a:r>
            <a:r>
              <a:rPr lang="en-US" sz="1200" b="0" i="0" kern="1200" dirty="0">
                <a:solidFill>
                  <a:schemeClr val="tx1"/>
                </a:solidFill>
                <a:effectLst/>
                <a:latin typeface="+mn-lt"/>
                <a:ea typeface="+mn-ea"/>
                <a:cs typeface="+mn-cs"/>
              </a:rPr>
              <a:t> (primary key of Bank, one side) in Branch entity set (many side).</a:t>
            </a:r>
            <a:endParaRPr lang="en-US" sz="105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Branch (</a:t>
            </a:r>
            <a:r>
              <a:rPr lang="en-US" sz="1200" b="0" i="0" u="sng" kern="1200" dirty="0" err="1">
                <a:solidFill>
                  <a:schemeClr val="tx1"/>
                </a:solidFill>
                <a:effectLst/>
                <a:latin typeface="+mn-lt"/>
                <a:ea typeface="+mn-ea"/>
                <a:cs typeface="+mn-cs"/>
              </a:rPr>
              <a:t>Br_id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Br_name</a:t>
            </a:r>
            <a:r>
              <a:rPr lang="en-US" sz="1200" b="0" i="0" kern="1200" dirty="0">
                <a:solidFill>
                  <a:schemeClr val="tx1"/>
                </a:solidFill>
                <a:effectLst/>
                <a:latin typeface="+mn-lt"/>
                <a:ea typeface="+mn-ea"/>
                <a:cs typeface="+mn-cs"/>
              </a:rPr>
              <a:t>, State, Country, Pin, </a:t>
            </a:r>
            <a:r>
              <a:rPr lang="en-US" sz="1200" b="0" i="0" kern="1200" dirty="0" err="1">
                <a:solidFill>
                  <a:schemeClr val="tx1"/>
                </a:solidFill>
                <a:effectLst/>
                <a:latin typeface="+mn-lt"/>
                <a:ea typeface="+mn-ea"/>
                <a:cs typeface="+mn-cs"/>
              </a:rPr>
              <a:t>B_id</a:t>
            </a:r>
            <a:r>
              <a:rPr lang="en-US" sz="1200" b="0" i="0" kern="1200" dirty="0">
                <a:solidFill>
                  <a:schemeClr val="tx1"/>
                </a:solidFill>
                <a:effectLst/>
                <a:latin typeface="+mn-lt"/>
                <a:ea typeface="+mn-ea"/>
                <a:cs typeface="+mn-cs"/>
              </a:rPr>
              <a:t>)</a:t>
            </a:r>
            <a:endParaRPr lang="en-US" sz="105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Performs, include </a:t>
            </a:r>
            <a:r>
              <a:rPr lang="en-US" sz="1200" b="0" i="0" kern="1200" dirty="0" err="1">
                <a:solidFill>
                  <a:schemeClr val="tx1"/>
                </a:solidFill>
                <a:effectLst/>
                <a:latin typeface="+mn-lt"/>
                <a:ea typeface="+mn-ea"/>
                <a:cs typeface="+mn-cs"/>
              </a:rPr>
              <a:t>Cust_id</a:t>
            </a:r>
            <a:r>
              <a:rPr lang="en-US" sz="1200" b="0" i="0" kern="1200" dirty="0">
                <a:solidFill>
                  <a:schemeClr val="tx1"/>
                </a:solidFill>
                <a:effectLst/>
                <a:latin typeface="+mn-lt"/>
                <a:ea typeface="+mn-ea"/>
                <a:cs typeface="+mn-cs"/>
              </a:rPr>
              <a:t> (primary key of Customer, one side) in Transaction entity set (many side).</a:t>
            </a:r>
            <a:endParaRPr lang="en-US" sz="105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Transaction (</a:t>
            </a:r>
            <a:r>
              <a:rPr lang="en-US" sz="1200" b="0" i="0" u="sng" kern="1200" dirty="0" err="1">
                <a:solidFill>
                  <a:schemeClr val="tx1"/>
                </a:solidFill>
                <a:effectLst/>
                <a:latin typeface="+mn-lt"/>
                <a:ea typeface="+mn-ea"/>
                <a:cs typeface="+mn-cs"/>
              </a:rPr>
              <a:t>Tr_id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Tr_type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Cust_id</a:t>
            </a:r>
            <a:r>
              <a:rPr lang="en-US" sz="1200" b="0" i="0" kern="1200" dirty="0">
                <a:solidFill>
                  <a:schemeClr val="tx1"/>
                </a:solidFill>
                <a:effectLst/>
                <a:latin typeface="+mn-lt"/>
                <a:ea typeface="+mn-ea"/>
                <a:cs typeface="+mn-cs"/>
              </a:rPr>
              <a:t>).</a:t>
            </a:r>
            <a:endParaRPr lang="en-US" sz="1050" b="0" i="0" kern="1200" dirty="0">
              <a:solidFill>
                <a:schemeClr val="tx1"/>
              </a:solidFill>
              <a:effectLst/>
              <a:latin typeface="+mn-lt"/>
              <a:ea typeface="+mn-ea"/>
              <a:cs typeface="+mn-cs"/>
            </a:endParaRP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the end, after reduction and modification, we have the following set of relation schemas for the given ER diagram;</a:t>
            </a:r>
            <a:endParaRPr lang="en-US" sz="1050" b="0" i="0" kern="1200" dirty="0">
              <a:solidFill>
                <a:schemeClr val="tx1"/>
              </a:solidFill>
              <a:effectLst/>
              <a:latin typeface="+mn-lt"/>
              <a:ea typeface="+mn-ea"/>
              <a:cs typeface="+mn-cs"/>
            </a:endParaRP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Bank (</a:t>
            </a:r>
            <a:r>
              <a:rPr lang="en-US" sz="1200" b="0" i="0" u="sng" kern="1200" dirty="0" err="1">
                <a:solidFill>
                  <a:schemeClr val="tx1"/>
                </a:solidFill>
                <a:effectLst/>
                <a:latin typeface="+mn-lt"/>
                <a:ea typeface="+mn-ea"/>
                <a:cs typeface="+mn-cs"/>
              </a:rPr>
              <a:t>B_id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B_name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B_add</a:t>
            </a:r>
            <a:r>
              <a:rPr lang="en-US" sz="1200" b="0" i="0" kern="1200" dirty="0">
                <a:solidFill>
                  <a:schemeClr val="tx1"/>
                </a:solidFill>
                <a:effectLst/>
                <a:latin typeface="+mn-lt"/>
                <a:ea typeface="+mn-ea"/>
                <a:cs typeface="+mn-cs"/>
              </a:rPr>
              <a:t>)</a:t>
            </a:r>
            <a:endParaRPr lang="en-US" sz="105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Customer (</a:t>
            </a:r>
            <a:r>
              <a:rPr lang="en-US" sz="1200" b="0" i="0" u="sng" kern="1200" dirty="0" err="1">
                <a:solidFill>
                  <a:schemeClr val="tx1"/>
                </a:solidFill>
                <a:effectLst/>
                <a:latin typeface="+mn-lt"/>
                <a:ea typeface="+mn-ea"/>
                <a:cs typeface="+mn-cs"/>
              </a:rPr>
              <a:t>Cust_id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Cust_name</a:t>
            </a:r>
            <a:r>
              <a:rPr lang="en-US" sz="1200" b="0" i="0" kern="1200" dirty="0">
                <a:solidFill>
                  <a:schemeClr val="tx1"/>
                </a:solidFill>
                <a:effectLst/>
                <a:latin typeface="+mn-lt"/>
                <a:ea typeface="+mn-ea"/>
                <a:cs typeface="+mn-cs"/>
              </a:rPr>
              <a:t>, State, Country, Pin)</a:t>
            </a:r>
            <a:endParaRPr lang="en-US" sz="105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Customer_Phone</a:t>
            </a:r>
            <a:r>
              <a:rPr lang="en-US" sz="1200" b="0" i="0" kern="1200" dirty="0">
                <a:solidFill>
                  <a:schemeClr val="tx1"/>
                </a:solidFill>
                <a:effectLst/>
                <a:latin typeface="+mn-lt"/>
                <a:ea typeface="+mn-ea"/>
                <a:cs typeface="+mn-cs"/>
              </a:rPr>
              <a:t> (</a:t>
            </a:r>
            <a:r>
              <a:rPr lang="en-US" sz="1200" b="0" i="0" u="sng" kern="1200" dirty="0" err="1">
                <a:solidFill>
                  <a:schemeClr val="tx1"/>
                </a:solidFill>
                <a:effectLst/>
                <a:latin typeface="+mn-lt"/>
                <a:ea typeface="+mn-ea"/>
                <a:cs typeface="+mn-cs"/>
              </a:rPr>
              <a:t>Cust_id</a:t>
            </a:r>
            <a:r>
              <a:rPr lang="en-US" sz="1200" b="0" i="0" u="sng" kern="1200" dirty="0">
                <a:solidFill>
                  <a:schemeClr val="tx1"/>
                </a:solidFill>
                <a:effectLst/>
                <a:latin typeface="+mn-lt"/>
                <a:ea typeface="+mn-ea"/>
                <a:cs typeface="+mn-cs"/>
              </a:rPr>
              <a:t>, </a:t>
            </a:r>
            <a:r>
              <a:rPr lang="en-US" sz="1200" b="0" i="0" u="sng" kern="1200" dirty="0" err="1">
                <a:solidFill>
                  <a:schemeClr val="tx1"/>
                </a:solidFill>
                <a:effectLst/>
                <a:latin typeface="+mn-lt"/>
                <a:ea typeface="+mn-ea"/>
                <a:cs typeface="+mn-cs"/>
              </a:rPr>
              <a:t>Ph_no</a:t>
            </a:r>
            <a:r>
              <a:rPr lang="en-US" sz="1200" b="0" i="0" kern="1200" dirty="0">
                <a:solidFill>
                  <a:schemeClr val="tx1"/>
                </a:solidFill>
                <a:effectLst/>
                <a:latin typeface="+mn-lt"/>
                <a:ea typeface="+mn-ea"/>
                <a:cs typeface="+mn-cs"/>
              </a:rPr>
              <a:t>)</a:t>
            </a:r>
            <a:endParaRPr lang="en-US" sz="105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ATM (</a:t>
            </a:r>
            <a:r>
              <a:rPr lang="en-US" sz="1200" b="0" i="0" u="sng" kern="1200" dirty="0" err="1">
                <a:solidFill>
                  <a:schemeClr val="tx1"/>
                </a:solidFill>
                <a:effectLst/>
                <a:latin typeface="+mn-lt"/>
                <a:ea typeface="+mn-ea"/>
                <a:cs typeface="+mn-cs"/>
              </a:rPr>
              <a:t>ATM_id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cash_limit</a:t>
            </a:r>
            <a:r>
              <a:rPr lang="en-US" sz="1200" b="0" i="0" kern="1200" dirty="0">
                <a:solidFill>
                  <a:schemeClr val="tx1"/>
                </a:solidFill>
                <a:effectLst/>
                <a:latin typeface="+mn-lt"/>
                <a:ea typeface="+mn-ea"/>
                <a:cs typeface="+mn-cs"/>
              </a:rPr>
              <a:t>, location, </a:t>
            </a:r>
            <a:r>
              <a:rPr lang="en-US" sz="1200" b="0" i="0" kern="1200" dirty="0" err="1">
                <a:solidFill>
                  <a:schemeClr val="tx1"/>
                </a:solidFill>
                <a:effectLst/>
                <a:latin typeface="+mn-lt"/>
                <a:ea typeface="+mn-ea"/>
                <a:cs typeface="+mn-cs"/>
              </a:rPr>
              <a:t>B_id</a:t>
            </a:r>
            <a:r>
              <a:rPr lang="en-US" sz="1200" b="0" i="0" kern="1200" dirty="0">
                <a:solidFill>
                  <a:schemeClr val="tx1"/>
                </a:solidFill>
                <a:effectLst/>
                <a:latin typeface="+mn-lt"/>
                <a:ea typeface="+mn-ea"/>
                <a:cs typeface="+mn-cs"/>
              </a:rPr>
              <a:t>)</a:t>
            </a:r>
            <a:endParaRPr lang="en-US" sz="105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Branch (</a:t>
            </a:r>
            <a:r>
              <a:rPr lang="en-US" sz="1200" b="0" i="0" u="sng" kern="1200" dirty="0" err="1">
                <a:solidFill>
                  <a:schemeClr val="tx1"/>
                </a:solidFill>
                <a:effectLst/>
                <a:latin typeface="+mn-lt"/>
                <a:ea typeface="+mn-ea"/>
                <a:cs typeface="+mn-cs"/>
              </a:rPr>
              <a:t>Br_id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Br_name</a:t>
            </a:r>
            <a:r>
              <a:rPr lang="en-US" sz="1200" b="0" i="0" kern="1200" dirty="0">
                <a:solidFill>
                  <a:schemeClr val="tx1"/>
                </a:solidFill>
                <a:effectLst/>
                <a:latin typeface="+mn-lt"/>
                <a:ea typeface="+mn-ea"/>
                <a:cs typeface="+mn-cs"/>
              </a:rPr>
              <a:t>, State, Country, Pin, </a:t>
            </a:r>
            <a:r>
              <a:rPr lang="en-US" sz="1200" b="0" i="0" kern="1200" dirty="0" err="1">
                <a:solidFill>
                  <a:schemeClr val="tx1"/>
                </a:solidFill>
                <a:effectLst/>
                <a:latin typeface="+mn-lt"/>
                <a:ea typeface="+mn-ea"/>
                <a:cs typeface="+mn-cs"/>
              </a:rPr>
              <a:t>B_id</a:t>
            </a:r>
            <a:r>
              <a:rPr lang="en-US" sz="1200" b="0" i="0" kern="1200" dirty="0">
                <a:solidFill>
                  <a:schemeClr val="tx1"/>
                </a:solidFill>
                <a:effectLst/>
                <a:latin typeface="+mn-lt"/>
                <a:ea typeface="+mn-ea"/>
                <a:cs typeface="+mn-cs"/>
              </a:rPr>
              <a:t>)</a:t>
            </a:r>
            <a:endParaRPr lang="en-US" sz="105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Transaction (</a:t>
            </a:r>
            <a:r>
              <a:rPr lang="en-US" sz="1200" b="0" i="0" u="sng" kern="1200" dirty="0" err="1">
                <a:solidFill>
                  <a:schemeClr val="tx1"/>
                </a:solidFill>
                <a:effectLst/>
                <a:latin typeface="+mn-lt"/>
                <a:ea typeface="+mn-ea"/>
                <a:cs typeface="+mn-cs"/>
              </a:rPr>
              <a:t>Tr_id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Tr_type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Cust_id</a:t>
            </a:r>
            <a:r>
              <a:rPr lang="en-US" sz="1200" b="0" i="0" kern="1200" dirty="0">
                <a:solidFill>
                  <a:schemeClr val="tx1"/>
                </a:solidFill>
                <a:effectLst/>
                <a:latin typeface="+mn-lt"/>
                <a:ea typeface="+mn-ea"/>
                <a:cs typeface="+mn-cs"/>
              </a:rPr>
              <a:t>)</a:t>
            </a:r>
            <a:endParaRPr lang="en-US" sz="105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Operates (</a:t>
            </a:r>
            <a:r>
              <a:rPr lang="en-US" sz="1200" b="0" i="0" u="sng" kern="1200" dirty="0" err="1">
                <a:solidFill>
                  <a:schemeClr val="tx1"/>
                </a:solidFill>
                <a:effectLst/>
                <a:latin typeface="+mn-lt"/>
                <a:ea typeface="+mn-ea"/>
                <a:cs typeface="+mn-cs"/>
              </a:rPr>
              <a:t>ATM_id</a:t>
            </a:r>
            <a:r>
              <a:rPr lang="en-US" sz="1200" b="0" i="0" u="sng" kern="1200" dirty="0">
                <a:solidFill>
                  <a:schemeClr val="tx1"/>
                </a:solidFill>
                <a:effectLst/>
                <a:latin typeface="+mn-lt"/>
                <a:ea typeface="+mn-ea"/>
                <a:cs typeface="+mn-cs"/>
              </a:rPr>
              <a:t>, </a:t>
            </a:r>
            <a:r>
              <a:rPr lang="en-US" sz="1200" b="0" i="0" u="sng" kern="1200" dirty="0" err="1">
                <a:solidFill>
                  <a:schemeClr val="tx1"/>
                </a:solidFill>
                <a:effectLst/>
                <a:latin typeface="+mn-lt"/>
                <a:ea typeface="+mn-ea"/>
                <a:cs typeface="+mn-cs"/>
              </a:rPr>
              <a:t>Cust_id</a:t>
            </a:r>
            <a:r>
              <a:rPr lang="en-US" sz="1200" b="0" i="0" kern="1200" dirty="0">
                <a:solidFill>
                  <a:schemeClr val="tx1"/>
                </a:solidFill>
                <a:effectLst/>
                <a:latin typeface="+mn-lt"/>
                <a:ea typeface="+mn-ea"/>
                <a:cs typeface="+mn-cs"/>
              </a:rPr>
              <a:t>)</a:t>
            </a:r>
            <a:endParaRPr lang="en-US" sz="105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Holds (</a:t>
            </a:r>
            <a:r>
              <a:rPr lang="en-US" sz="1200" b="0" i="0" u="sng" kern="1200" dirty="0" err="1">
                <a:solidFill>
                  <a:schemeClr val="tx1"/>
                </a:solidFill>
                <a:effectLst/>
                <a:latin typeface="+mn-lt"/>
                <a:ea typeface="+mn-ea"/>
                <a:cs typeface="+mn-cs"/>
              </a:rPr>
              <a:t>Cust_id</a:t>
            </a:r>
            <a:r>
              <a:rPr lang="en-US" sz="1200" b="0" i="0" u="sng" kern="1200" dirty="0">
                <a:solidFill>
                  <a:schemeClr val="tx1"/>
                </a:solidFill>
                <a:effectLst/>
                <a:latin typeface="+mn-lt"/>
                <a:ea typeface="+mn-ea"/>
                <a:cs typeface="+mn-cs"/>
              </a:rPr>
              <a:t>, </a:t>
            </a:r>
            <a:r>
              <a:rPr lang="en-US" sz="1200" b="0" i="0" u="sng" kern="1200" dirty="0" err="1">
                <a:solidFill>
                  <a:schemeClr val="tx1"/>
                </a:solidFill>
                <a:effectLst/>
                <a:latin typeface="+mn-lt"/>
                <a:ea typeface="+mn-ea"/>
                <a:cs typeface="+mn-cs"/>
              </a:rPr>
              <a:t>Acc_no</a:t>
            </a:r>
            <a:r>
              <a:rPr lang="en-US" sz="1200" b="0" i="0" kern="1200" dirty="0">
                <a:solidFill>
                  <a:schemeClr val="tx1"/>
                </a:solidFill>
                <a:effectLst/>
                <a:latin typeface="+mn-lt"/>
                <a:ea typeface="+mn-ea"/>
                <a:cs typeface="+mn-cs"/>
              </a:rPr>
              <a:t>)</a:t>
            </a:r>
            <a:endParaRPr lang="en-US" sz="1050" b="0" i="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49</a:t>
            </a:fld>
            <a:endParaRPr lang="en-US"/>
          </a:p>
        </p:txBody>
      </p:sp>
    </p:spTree>
    <p:extLst>
      <p:ext uri="{BB962C8B-B14F-4D97-AF65-F5344CB8AC3E}">
        <p14:creationId xmlns:p14="http://schemas.microsoft.com/office/powerpoint/2010/main" val="9341251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1B6DC10-7DDF-436C-802A-9238181F71CA}" type="slidenum">
              <a:rPr lang="en-US" smtClean="0"/>
              <a:pPr/>
              <a:t>50</a:t>
            </a:fld>
            <a:endParaRPr lang="en-US"/>
          </a:p>
        </p:txBody>
      </p:sp>
    </p:spTree>
    <p:extLst>
      <p:ext uri="{BB962C8B-B14F-4D97-AF65-F5344CB8AC3E}">
        <p14:creationId xmlns:p14="http://schemas.microsoft.com/office/powerpoint/2010/main" val="32850587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SELECT statement retrieves information from the database. Using a SELECT statement, you can do the following: </a:t>
            </a:r>
          </a:p>
          <a:p>
            <a:r>
              <a:rPr lang="en-US" b="1" dirty="0"/>
              <a:t>Selection: </a:t>
            </a:r>
            <a:r>
              <a:rPr lang="en-US" dirty="0"/>
              <a:t>You can use the selection capability in SQL to choose the rows in a table that you want returned by a query. You can use various criteria to selectively restrict the rows that you see. </a:t>
            </a:r>
          </a:p>
          <a:p>
            <a:r>
              <a:rPr lang="en-US" b="1" dirty="0"/>
              <a:t>Projection: You </a:t>
            </a:r>
            <a:r>
              <a:rPr lang="en-US" dirty="0"/>
              <a:t>can use the projection capability in SQL to choose the columns in a table that you want returned by your query. You can choose as few or as many columns of the table as you require</a:t>
            </a:r>
          </a:p>
          <a:p>
            <a:r>
              <a:rPr lang="en-US" b="1" dirty="0"/>
              <a:t>Join: </a:t>
            </a:r>
            <a:r>
              <a:rPr lang="en-US" dirty="0"/>
              <a:t>You can use the join capability in SQL to bring together data that is stored in different tables by creating a link through a column that both the tables share. You will learn more about joins in a later lesson.</a:t>
            </a:r>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52</a:t>
            </a:fld>
            <a:endParaRPr lang="en-US"/>
          </a:p>
        </p:txBody>
      </p:sp>
    </p:spTree>
    <p:extLst>
      <p:ext uri="{BB962C8B-B14F-4D97-AF65-F5344CB8AC3E}">
        <p14:creationId xmlns:p14="http://schemas.microsoft.com/office/powerpoint/2010/main" val="1594402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DBMS software is </a:t>
            </a:r>
            <a:r>
              <a:rPr lang="en-US" b="1" dirty="0"/>
              <a:t>application-independent ⇒</a:t>
            </a:r>
            <a:r>
              <a:rPr lang="en-US" dirty="0"/>
              <a:t> it consults the database structure in the data dictionary to understand and execute application programs</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define the structure of a database</a:t>
            </a:r>
            <a:r>
              <a:rPr lang="en-US" dirty="0"/>
              <a:t>, i.e., data types and constraints that  the data will have to satisfy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Manage the storage of data</a:t>
            </a:r>
            <a:r>
              <a:rPr lang="en-US" dirty="0"/>
              <a:t>, safely for long periods of time, on some storage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Manipulate a database</a:t>
            </a:r>
            <a:r>
              <a:rPr lang="en-US" dirty="0"/>
              <a:t>, with efficient user interfaces to query the database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Manage database usage users </a:t>
            </a:r>
            <a:r>
              <a:rPr lang="en-US" dirty="0"/>
              <a:t>with their access rights, performance </a:t>
            </a:r>
            <a:r>
              <a:rPr lang="en-US" dirty="0" err="1"/>
              <a:t>optimization,sharing</a:t>
            </a:r>
            <a:r>
              <a:rPr lang="en-US" dirty="0"/>
              <a:t> of data among several users, security from accidents or unauthorized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4</a:t>
            </a:fld>
            <a:endParaRPr lang="en-US"/>
          </a:p>
        </p:txBody>
      </p:sp>
    </p:spTree>
    <p:extLst>
      <p:ext uri="{BB962C8B-B14F-4D97-AF65-F5344CB8AC3E}">
        <p14:creationId xmlns:p14="http://schemas.microsoft.com/office/powerpoint/2010/main" val="10338211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54</a:t>
            </a:fld>
            <a:endParaRPr lang="en-US"/>
          </a:p>
        </p:txBody>
      </p:sp>
    </p:spTree>
    <p:extLst>
      <p:ext uri="{BB962C8B-B14F-4D97-AF65-F5344CB8AC3E}">
        <p14:creationId xmlns:p14="http://schemas.microsoft.com/office/powerpoint/2010/main" val="28605537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List the job title and the salary of those employees whose manager has the number 7698 or 7566 and who earn more than 1500: </a:t>
            </a:r>
          </a:p>
          <a:p>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55</a:t>
            </a:fld>
            <a:endParaRPr lang="en-US"/>
          </a:p>
        </p:txBody>
      </p:sp>
    </p:spTree>
    <p:extLst>
      <p:ext uri="{BB962C8B-B14F-4D97-AF65-F5344CB8AC3E}">
        <p14:creationId xmlns:p14="http://schemas.microsoft.com/office/powerpoint/2010/main" val="1123533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60</a:t>
            </a:fld>
            <a:endParaRPr lang="en-US"/>
          </a:p>
        </p:txBody>
      </p:sp>
    </p:spTree>
    <p:extLst>
      <p:ext uri="{BB962C8B-B14F-4D97-AF65-F5344CB8AC3E}">
        <p14:creationId xmlns:p14="http://schemas.microsoft.com/office/powerpoint/2010/main" val="3791899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65</a:t>
            </a:fld>
            <a:endParaRPr lang="en-US"/>
          </a:p>
        </p:txBody>
      </p:sp>
    </p:spTree>
    <p:extLst>
      <p:ext uri="{BB962C8B-B14F-4D97-AF65-F5344CB8AC3E}">
        <p14:creationId xmlns:p14="http://schemas.microsoft.com/office/powerpoint/2010/main" val="32861840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66</a:t>
            </a:fld>
            <a:endParaRPr lang="en-US"/>
          </a:p>
        </p:txBody>
      </p:sp>
    </p:spTree>
    <p:extLst>
      <p:ext uri="{BB962C8B-B14F-4D97-AF65-F5344CB8AC3E}">
        <p14:creationId xmlns:p14="http://schemas.microsoft.com/office/powerpoint/2010/main" val="14424613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68</a:t>
            </a:fld>
            <a:endParaRPr lang="en-US"/>
          </a:p>
        </p:txBody>
      </p:sp>
    </p:spTree>
    <p:extLst>
      <p:ext uri="{BB962C8B-B14F-4D97-AF65-F5344CB8AC3E}">
        <p14:creationId xmlns:p14="http://schemas.microsoft.com/office/powerpoint/2010/main" val="42431242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Character Functions</a:t>
            </a:r>
          </a:p>
          <a:p>
            <a:r>
              <a:rPr lang="en-IN" dirty="0"/>
              <a:t>SELECT CONCAT('ONE',TWO') FROM DUAL;</a:t>
            </a:r>
          </a:p>
          <a:p>
            <a:r>
              <a:rPr lang="en-IN" dirty="0"/>
              <a:t>SELECT CONCAT(FIRST_NAME,LAST_NAME) FROM EMPLOYEES;</a:t>
            </a:r>
          </a:p>
          <a:p>
            <a:r>
              <a:rPr lang="en-IN" dirty="0"/>
              <a:t>SELECT CHR(125) FROM DUAL;</a:t>
            </a:r>
          </a:p>
          <a:p>
            <a:r>
              <a:rPr lang="en-IN" dirty="0"/>
              <a:t>SELECT ASCII('}') FROM DUAL;</a:t>
            </a:r>
          </a:p>
          <a:p>
            <a:r>
              <a:rPr lang="en-IN" dirty="0"/>
              <a:t>SELECT INITCAP('STRING') FROM DUAL;</a:t>
            </a:r>
          </a:p>
          <a:p>
            <a:r>
              <a:rPr lang="en-IN" dirty="0"/>
              <a:t>SELECT LOWER(FIRST_NAME) FROM EMPLOYEES;</a:t>
            </a:r>
          </a:p>
          <a:p>
            <a:r>
              <a:rPr lang="en-IN" dirty="0"/>
              <a:t>SELECT UPPER(FIRST_NAME) FROM EMPLOYEES;</a:t>
            </a:r>
          </a:p>
          <a:p>
            <a:r>
              <a:rPr lang="en-IN" dirty="0"/>
              <a:t>SELECT LPAD(FIRST_NAME,20,'*') FROM EMPLOYEES;</a:t>
            </a:r>
          </a:p>
          <a:p>
            <a:r>
              <a:rPr lang="en-IN" dirty="0"/>
              <a:t>SELECT RPAD(FIRST_NAME,20,'*') FROM EMPLOYEES;</a:t>
            </a:r>
          </a:p>
          <a:p>
            <a:r>
              <a:rPr lang="en-IN" dirty="0"/>
              <a:t>SELECT LTRIM('     TEST') FROM DUAL;</a:t>
            </a:r>
          </a:p>
          <a:p>
            <a:r>
              <a:rPr lang="en-IN" dirty="0"/>
              <a:t>SELECT LTRIM('ALLEN','AL') FROM DUAL; {RTRIM works similarly}</a:t>
            </a:r>
          </a:p>
          <a:p>
            <a:r>
              <a:rPr lang="en-IN" dirty="0"/>
              <a:t>SELECT SUBSTR('ALLEN',2) FROM DUAL</a:t>
            </a:r>
          </a:p>
          <a:p>
            <a:r>
              <a:rPr lang="en-IN" dirty="0"/>
              <a:t>SELECT SUBSTR('ALLEN',2,3) FROM DUAL</a:t>
            </a:r>
          </a:p>
          <a:p>
            <a:r>
              <a:rPr lang="en-IN" dirty="0"/>
              <a:t>SELECT REPLACE ('PIVOT','PIV','IDI') FROM DUAL;</a:t>
            </a:r>
          </a:p>
          <a:p>
            <a:r>
              <a:rPr lang="en-IN" dirty="0"/>
              <a:t>SELECT REPLACE('ALLEN','AL') FROM DUAL;</a:t>
            </a:r>
          </a:p>
          <a:p>
            <a:r>
              <a:rPr lang="en-IN" dirty="0"/>
              <a:t>SELECT REPLACE('ABC','A','XY') FROM DUAL;</a:t>
            </a:r>
          </a:p>
          <a:p>
            <a:r>
              <a:rPr lang="en-IN" dirty="0"/>
              <a:t>SELECT TRANSLATE('ABC','A','XY') FROM DUAL;</a:t>
            </a:r>
          </a:p>
          <a:p>
            <a:r>
              <a:rPr lang="en-IN" dirty="0"/>
              <a:t>SELECT LENGTH(FIRST_NAME) FROM EMPLOYEES;</a:t>
            </a:r>
          </a:p>
          <a:p>
            <a:r>
              <a:rPr lang="en-IN" dirty="0"/>
              <a:t>SELECT INSTR('ALLEN','L') FROM DUAL;</a:t>
            </a:r>
          </a:p>
          <a:p>
            <a:r>
              <a:rPr lang="en-IN" dirty="0"/>
              <a:t>SELECT INSTR('ALLEN','L',2,2) FROM DUAL;</a:t>
            </a:r>
          </a:p>
          <a:p>
            <a:r>
              <a:rPr lang="en-IN" dirty="0"/>
              <a:t>SELECT FIRST_NAME FROM EMPLOYEES WHERE SOUNDEX(FIRST_NAME) = </a:t>
            </a:r>
          </a:p>
          <a:p>
            <a:r>
              <a:rPr lang="en-IN" dirty="0"/>
              <a:t>SOUNDEX('NEENO')</a:t>
            </a:r>
          </a:p>
          <a:p>
            <a:r>
              <a:rPr lang="en-IN" dirty="0"/>
              <a:t>SELECT FIRST_NAME, DECODE (DEPARTMENT_ID, 10, 'ADMINISTRATION', 20, </a:t>
            </a:r>
          </a:p>
          <a:p>
            <a:r>
              <a:rPr lang="en-IN" dirty="0"/>
              <a:t>'MARKETING', 'OTHERS') FROM EMPLOYEES</a:t>
            </a:r>
          </a:p>
          <a:p>
            <a:endParaRPr lang="en-IN" dirty="0"/>
          </a:p>
          <a:p>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69</a:t>
            </a:fld>
            <a:endParaRPr lang="en-US"/>
          </a:p>
        </p:txBody>
      </p:sp>
    </p:spTree>
    <p:extLst>
      <p:ext uri="{BB962C8B-B14F-4D97-AF65-F5344CB8AC3E}">
        <p14:creationId xmlns:p14="http://schemas.microsoft.com/office/powerpoint/2010/main" val="12854329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Character Functions</a:t>
            </a:r>
          </a:p>
          <a:p>
            <a:r>
              <a:rPr lang="en-IN" dirty="0"/>
              <a:t>SELECT CONCAT('ONE',TWO') FROM DUAL;</a:t>
            </a:r>
          </a:p>
          <a:p>
            <a:r>
              <a:rPr lang="en-IN" dirty="0"/>
              <a:t>SELECT CONCAT(FIRST_NAME,LAST_NAME) FROM EMPLOYEES;</a:t>
            </a:r>
          </a:p>
          <a:p>
            <a:r>
              <a:rPr lang="en-IN" dirty="0"/>
              <a:t>SELECT CHR(125) FROM DUAL;</a:t>
            </a:r>
          </a:p>
          <a:p>
            <a:r>
              <a:rPr lang="en-IN" dirty="0"/>
              <a:t>SELECT ASCII('}') FROM DUAL;</a:t>
            </a:r>
          </a:p>
          <a:p>
            <a:r>
              <a:rPr lang="en-IN" dirty="0"/>
              <a:t>SELECT INITCAP('STRING') FROM DUAL;</a:t>
            </a:r>
          </a:p>
          <a:p>
            <a:r>
              <a:rPr lang="en-IN" dirty="0"/>
              <a:t>SELECT LOWER(FIRST_NAME) FROM EMPLOYEES;</a:t>
            </a:r>
          </a:p>
          <a:p>
            <a:r>
              <a:rPr lang="en-IN" dirty="0"/>
              <a:t>SELECT UPPER(FIRST_NAME) FROM EMPLOYEES;</a:t>
            </a:r>
          </a:p>
          <a:p>
            <a:r>
              <a:rPr lang="en-IN" dirty="0"/>
              <a:t>SELECT LPAD(FIRST_NAME,20,'*') FROM EMPLOYEES;</a:t>
            </a:r>
          </a:p>
          <a:p>
            <a:r>
              <a:rPr lang="en-IN" dirty="0"/>
              <a:t>SELECT RPAD(FIRST_NAME,20,'*') FROM EMPLOYEES;</a:t>
            </a:r>
          </a:p>
          <a:p>
            <a:r>
              <a:rPr lang="en-IN" dirty="0"/>
              <a:t>SELECT LTRIM('     TEST') FROM DUAL;</a:t>
            </a:r>
          </a:p>
          <a:p>
            <a:r>
              <a:rPr lang="en-IN" dirty="0"/>
              <a:t>SELECT LTRIM('ALLEN','AL') FROM DUAL; {RTRIM works similarly}</a:t>
            </a:r>
          </a:p>
          <a:p>
            <a:r>
              <a:rPr lang="en-IN" dirty="0"/>
              <a:t>SELECT SUBSTR('ALLEN',2) FROM DUAL</a:t>
            </a:r>
          </a:p>
          <a:p>
            <a:r>
              <a:rPr lang="en-IN" dirty="0"/>
              <a:t>SELECT SUBSTR('ALLEN',2,3) FROM DUAL</a:t>
            </a:r>
          </a:p>
          <a:p>
            <a:r>
              <a:rPr lang="en-IN" dirty="0"/>
              <a:t>SELECT REPLACE ('PIVOT','PIV','IDI') FROM DUAL;</a:t>
            </a:r>
          </a:p>
          <a:p>
            <a:r>
              <a:rPr lang="en-IN" dirty="0"/>
              <a:t>SELECT REPLACE('ALLEN','AL') FROM DUAL;</a:t>
            </a:r>
          </a:p>
          <a:p>
            <a:r>
              <a:rPr lang="en-IN" dirty="0"/>
              <a:t>SELECT REPLACE('ABC','A','XY') FROM DUAL;</a:t>
            </a:r>
          </a:p>
          <a:p>
            <a:r>
              <a:rPr lang="en-IN" dirty="0"/>
              <a:t>SELECT TRANSLATE('ABC','A','XY') FROM DUAL;</a:t>
            </a:r>
          </a:p>
          <a:p>
            <a:r>
              <a:rPr lang="en-IN" dirty="0"/>
              <a:t>SELECT LENGTH(FIRST_NAME) FROM EMPLOYEES;</a:t>
            </a:r>
          </a:p>
          <a:p>
            <a:r>
              <a:rPr lang="en-IN" dirty="0"/>
              <a:t>SELECT INSTR('ALLEN','L') FROM DUAL;</a:t>
            </a:r>
          </a:p>
          <a:p>
            <a:r>
              <a:rPr lang="en-IN" dirty="0"/>
              <a:t>SELECT INSTR('ALLEN','L',2,2) FROM DUAL;</a:t>
            </a:r>
          </a:p>
          <a:p>
            <a:r>
              <a:rPr lang="en-IN" dirty="0"/>
              <a:t>SELECT FIRST_NAME FROM EMPLOYEES WHERE SOUNDEX(FIRST_NAME) = </a:t>
            </a:r>
          </a:p>
          <a:p>
            <a:r>
              <a:rPr lang="en-IN" dirty="0"/>
              <a:t>SOUNDEX('NEENO')</a:t>
            </a:r>
          </a:p>
          <a:p>
            <a:r>
              <a:rPr lang="en-IN" dirty="0"/>
              <a:t>SELECT FIRST_NAME, DECODE (DEPARTMENT_ID, 10, 'ADMINISTRATION', 20, </a:t>
            </a:r>
          </a:p>
          <a:p>
            <a:r>
              <a:rPr lang="en-IN" dirty="0"/>
              <a:t>'MARKETING', 'OTHERS') FROM EMPLOYEES</a:t>
            </a:r>
          </a:p>
          <a:p>
            <a:endParaRPr lang="en-IN" dirty="0"/>
          </a:p>
          <a:p>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70</a:t>
            </a:fld>
            <a:endParaRPr lang="en-US"/>
          </a:p>
        </p:txBody>
      </p:sp>
    </p:spTree>
    <p:extLst>
      <p:ext uri="{BB962C8B-B14F-4D97-AF65-F5344CB8AC3E}">
        <p14:creationId xmlns:p14="http://schemas.microsoft.com/office/powerpoint/2010/main" val="29975320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Numeric Functions</a:t>
            </a:r>
          </a:p>
          <a:p>
            <a:r>
              <a:rPr lang="en-US" dirty="0"/>
              <a:t>SELECT ROUND(24.5) FROM DUAL;</a:t>
            </a:r>
          </a:p>
          <a:p>
            <a:r>
              <a:rPr lang="en-US" dirty="0"/>
              <a:t>SELECT ROUND(24.35,1) FROM DUAL; (no. of decimal places to round up to)</a:t>
            </a:r>
          </a:p>
          <a:p>
            <a:r>
              <a:rPr lang="en-US" dirty="0"/>
              <a:t>SELECT ROUND(1900,-3) FROM DUAL; (round up to nearest 1000)</a:t>
            </a:r>
          </a:p>
          <a:p>
            <a:r>
              <a:rPr lang="en-US" dirty="0"/>
              <a:t>SELECT ROUND(1370,-2) FROM DUAL; (round up to nearest hundred)</a:t>
            </a:r>
          </a:p>
          <a:p>
            <a:r>
              <a:rPr lang="en-US" dirty="0"/>
              <a:t>SELECT ROUND(17,-1) FROM DUAL; (round up to nearest 10)</a:t>
            </a:r>
          </a:p>
          <a:p>
            <a:r>
              <a:rPr lang="en-US" dirty="0"/>
              <a:t>SELECT TRUNC(24.60) FROM DUAL;</a:t>
            </a:r>
          </a:p>
          <a:p>
            <a:r>
              <a:rPr lang="en-US" dirty="0"/>
              <a:t>SELECT SALARY,TRUNC(SALARY,-3) FROM EMPLOYEES;</a:t>
            </a:r>
          </a:p>
          <a:p>
            <a:r>
              <a:rPr lang="en-US" dirty="0"/>
              <a:t>SELECT CEIL(15.8) FROM DUAL;</a:t>
            </a:r>
          </a:p>
          <a:p>
            <a:r>
              <a:rPr lang="en-US" dirty="0"/>
              <a:t>SELECT CEIL(15.1) FROM DUAL;</a:t>
            </a:r>
          </a:p>
          <a:p>
            <a:r>
              <a:rPr lang="en-US" dirty="0"/>
              <a:t>SELECT FLOOR(15.8) FROM DUAL;</a:t>
            </a:r>
          </a:p>
          <a:p>
            <a:r>
              <a:rPr lang="en-US" dirty="0"/>
              <a:t>SELECT FLOOR(15.1) FROM DUAL;</a:t>
            </a:r>
          </a:p>
          <a:p>
            <a:r>
              <a:rPr lang="en-US" dirty="0"/>
              <a:t>SELECT SIGN(-15) FROM DUAL;</a:t>
            </a:r>
          </a:p>
          <a:p>
            <a:r>
              <a:rPr lang="en-US" dirty="0"/>
              <a:t>SELECT SIGN(15) FROM DUAL;</a:t>
            </a:r>
          </a:p>
          <a:p>
            <a:r>
              <a:rPr lang="en-US" dirty="0"/>
              <a:t>SELECT SIGN(0) FROM DUAL;</a:t>
            </a:r>
          </a:p>
          <a:p>
            <a:r>
              <a:rPr lang="en-US" dirty="0"/>
              <a:t>SELECT MOD(12,4) FROM DUAL; (returns remainder of division operation)</a:t>
            </a:r>
          </a:p>
          <a:p>
            <a:r>
              <a:rPr lang="en-US" dirty="0"/>
              <a:t>SELECT MOD(5,2) FROM DUAL;</a:t>
            </a:r>
          </a:p>
          <a:p>
            <a:r>
              <a:rPr lang="en-US" dirty="0"/>
              <a:t>SELECT SQRT(25) FROM DUAL;</a:t>
            </a:r>
          </a:p>
          <a:p>
            <a:r>
              <a:rPr lang="en-US" dirty="0"/>
              <a:t>SELECT POWER(2,3) FROM DUAL;</a:t>
            </a:r>
          </a:p>
          <a:p>
            <a:r>
              <a:rPr lang="en-US" dirty="0"/>
              <a:t>SELECT ABS(-15) FROM DUAL;</a:t>
            </a:r>
          </a:p>
          <a:p>
            <a:r>
              <a:rPr lang="en-US" dirty="0"/>
              <a:t>55 </a:t>
            </a:r>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71</a:t>
            </a:fld>
            <a:endParaRPr lang="en-US"/>
          </a:p>
        </p:txBody>
      </p:sp>
    </p:spTree>
    <p:extLst>
      <p:ext uri="{BB962C8B-B14F-4D97-AF65-F5344CB8AC3E}">
        <p14:creationId xmlns:p14="http://schemas.microsoft.com/office/powerpoint/2010/main" val="9557486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ROUND (SYSDATE,'DD') FROM DUAL; (closest date to 12:00 a.m.)</a:t>
            </a:r>
          </a:p>
          <a:p>
            <a:r>
              <a:rPr lang="en-US" dirty="0"/>
              <a:t>SELECT ROUND (SYSDATE,'DY') FROM DUAL;  (date of closest Sunday)</a:t>
            </a:r>
          </a:p>
          <a:p>
            <a:r>
              <a:rPr lang="en-US" dirty="0"/>
              <a:t>SELECT ROUND (SYSDATE,'MM') FROM DUAL; (nearest 1'st of month)</a:t>
            </a:r>
          </a:p>
          <a:p>
            <a:r>
              <a:rPr lang="en-US" dirty="0"/>
              <a:t>SELECT ROUND (SYSDATE,'YY') FROM DUAL; (nearest 1'st of Jan)</a:t>
            </a:r>
          </a:p>
          <a:p>
            <a:r>
              <a:rPr lang="en-US" dirty="0"/>
              <a:t>SELECT TRUNC (SYSDATE,'MM') FROM DUAL; (1'st of the month and similarly for all)</a:t>
            </a:r>
          </a:p>
          <a:p>
            <a:r>
              <a:rPr lang="en-US" dirty="0"/>
              <a:t>SELECT ADD_MONTHS(SYSDATE,2) FROM DUAL;</a:t>
            </a:r>
          </a:p>
          <a:p>
            <a:r>
              <a:rPr lang="en-US" dirty="0"/>
              <a:t>SELECT MONTHS_BETWEEN(SYSDATE,HIRE_DATE) FROM EMPLOYEES;</a:t>
            </a:r>
          </a:p>
          <a:p>
            <a:r>
              <a:rPr lang="en-US" dirty="0"/>
              <a:t>SELECT LAST_DAY(SYSDATE) FROM DUAL;</a:t>
            </a:r>
          </a:p>
          <a:p>
            <a:r>
              <a:rPr lang="en-US" dirty="0"/>
              <a:t>SELECT NEXT_DAY(SYSDATE) FROM DUAL;</a:t>
            </a:r>
          </a:p>
          <a:p>
            <a:r>
              <a:rPr lang="en-US" dirty="0"/>
              <a:t>SELECT NEXT_DAY(SYSDATE,'SAT') FROM DUAL;</a:t>
            </a:r>
          </a:p>
          <a:p>
            <a:endParaRPr lang="en-US" dirty="0"/>
          </a:p>
          <a:p>
            <a:r>
              <a:rPr lang="en-US" dirty="0"/>
              <a:t>Conversion Functions</a:t>
            </a:r>
          </a:p>
          <a:p>
            <a:r>
              <a:rPr lang="en-US" dirty="0"/>
              <a:t>SELECT LAST_DAY(TO_DATE('6-JAN-2010') FROM DUAL;</a:t>
            </a:r>
          </a:p>
          <a:p>
            <a:r>
              <a:rPr lang="en-US" dirty="0"/>
              <a:t>SELECT TO_CHAR(SYSDATE,'MON') FROM DUAL;</a:t>
            </a:r>
          </a:p>
          <a:p>
            <a:r>
              <a:rPr lang="en-US" dirty="0"/>
              <a:t>SELECT TO_CHAR(SYSDATE('HH:MI:SS') FROM DUAL;</a:t>
            </a:r>
          </a:p>
          <a:p>
            <a:r>
              <a:rPr lang="en-US" dirty="0"/>
              <a:t>You can use </a:t>
            </a:r>
            <a:r>
              <a:rPr lang="en-US" dirty="0" err="1"/>
              <a:t>to_char</a:t>
            </a:r>
            <a:r>
              <a:rPr lang="en-US" dirty="0"/>
              <a:t> to extract components of a date value</a:t>
            </a:r>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72</a:t>
            </a:fld>
            <a:endParaRPr lang="en-US"/>
          </a:p>
        </p:txBody>
      </p:sp>
    </p:spTree>
    <p:extLst>
      <p:ext uri="{BB962C8B-B14F-4D97-AF65-F5344CB8AC3E}">
        <p14:creationId xmlns:p14="http://schemas.microsoft.com/office/powerpoint/2010/main" val="1132435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p>
          <a:p>
            <a:r>
              <a:rPr lang="en-US" altLang="en-US" dirty="0"/>
              <a:t>Difficulty in accessing data</a:t>
            </a:r>
          </a:p>
          <a:p>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7</a:t>
            </a:fld>
            <a:endParaRPr lang="en-US"/>
          </a:p>
        </p:txBody>
      </p:sp>
    </p:spTree>
    <p:extLst>
      <p:ext uri="{BB962C8B-B14F-4D97-AF65-F5344CB8AC3E}">
        <p14:creationId xmlns:p14="http://schemas.microsoft.com/office/powerpoint/2010/main" val="36074768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74</a:t>
            </a:fld>
            <a:endParaRPr lang="en-US"/>
          </a:p>
        </p:txBody>
      </p:sp>
    </p:spTree>
    <p:extLst>
      <p:ext uri="{BB962C8B-B14F-4D97-AF65-F5344CB8AC3E}">
        <p14:creationId xmlns:p14="http://schemas.microsoft.com/office/powerpoint/2010/main" val="36150461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a:t>
            </a:r>
            <a:r>
              <a:rPr lang="en-US" dirty="0" err="1"/>
              <a:t>last_name</a:t>
            </a:r>
            <a:r>
              <a:rPr lang="en-US" dirty="0"/>
              <a:t>, </a:t>
            </a:r>
            <a:r>
              <a:rPr lang="en-US" dirty="0" err="1"/>
              <a:t>job_id</a:t>
            </a:r>
            <a:r>
              <a:rPr lang="en-US" dirty="0"/>
              <a:t>, salary, DECODE(</a:t>
            </a:r>
            <a:r>
              <a:rPr lang="en-US" dirty="0" err="1"/>
              <a:t>job_id</a:t>
            </a:r>
            <a:r>
              <a:rPr lang="en-US" dirty="0"/>
              <a:t>, ’IT_PROG’, 1.10*salary, ’ST_CLERK’, 1.15*salary, ’SA_REP’, 1.20*</a:t>
            </a:r>
            <a:r>
              <a:rPr lang="en-US" dirty="0" err="1"/>
              <a:t>salary,salary</a:t>
            </a:r>
            <a:r>
              <a:rPr lang="en-US" dirty="0"/>
              <a:t>) REVISED_SALARY FROM employees;</a:t>
            </a:r>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75</a:t>
            </a:fld>
            <a:endParaRPr lang="en-US"/>
          </a:p>
        </p:txBody>
      </p:sp>
    </p:spTree>
    <p:extLst>
      <p:ext uri="{BB962C8B-B14F-4D97-AF65-F5344CB8AC3E}">
        <p14:creationId xmlns:p14="http://schemas.microsoft.com/office/powerpoint/2010/main" val="20659479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endParaRPr lang="en-US" dirty="0"/>
          </a:p>
          <a:p>
            <a:pPr>
              <a:lnSpc>
                <a:spcPct val="120000"/>
              </a:lnSpc>
            </a:pPr>
            <a:r>
              <a:rPr lang="en-US" dirty="0">
                <a:solidFill>
                  <a:srgbClr val="0070C0"/>
                </a:solidFill>
              </a:rPr>
              <a:t>SELECT * FROM (</a:t>
            </a:r>
            <a:br>
              <a:rPr lang="en-US" dirty="0">
                <a:solidFill>
                  <a:srgbClr val="0070C0"/>
                </a:solidFill>
              </a:rPr>
            </a:br>
            <a:r>
              <a:rPr lang="en-US" dirty="0">
                <a:solidFill>
                  <a:srgbClr val="0070C0"/>
                </a:solidFill>
              </a:rPr>
              <a:t>       SELECT </a:t>
            </a:r>
            <a:r>
              <a:rPr lang="en-US" dirty="0" err="1">
                <a:solidFill>
                  <a:srgbClr val="0070C0"/>
                </a:solidFill>
              </a:rPr>
              <a:t>d.department_name</a:t>
            </a:r>
            <a:r>
              <a:rPr lang="en-US" dirty="0">
                <a:solidFill>
                  <a:srgbClr val="0070C0"/>
                </a:solidFill>
              </a:rPr>
              <a:t>, </a:t>
            </a:r>
            <a:r>
              <a:rPr lang="en-US" dirty="0" err="1">
                <a:solidFill>
                  <a:srgbClr val="0070C0"/>
                </a:solidFill>
              </a:rPr>
              <a:t>e.last_name</a:t>
            </a:r>
            <a:r>
              <a:rPr lang="en-US" dirty="0">
                <a:solidFill>
                  <a:srgbClr val="0070C0"/>
                </a:solidFill>
              </a:rPr>
              <a:t>, </a:t>
            </a:r>
            <a:r>
              <a:rPr lang="en-US" dirty="0" err="1">
                <a:solidFill>
                  <a:srgbClr val="0070C0"/>
                </a:solidFill>
              </a:rPr>
              <a:t>e.salary</a:t>
            </a:r>
            <a:br>
              <a:rPr lang="en-US" dirty="0">
                <a:solidFill>
                  <a:srgbClr val="0070C0"/>
                </a:solidFill>
              </a:rPr>
            </a:br>
            <a:r>
              <a:rPr lang="en-US" dirty="0">
                <a:solidFill>
                  <a:srgbClr val="0070C0"/>
                </a:solidFill>
              </a:rPr>
              <a:t>              ,RANK() OVER ( PARTITION BY </a:t>
            </a:r>
            <a:r>
              <a:rPr lang="en-US" dirty="0" err="1">
                <a:solidFill>
                  <a:srgbClr val="0070C0"/>
                </a:solidFill>
              </a:rPr>
              <a:t>e.department_id</a:t>
            </a:r>
            <a:r>
              <a:rPr lang="en-US" dirty="0">
                <a:solidFill>
                  <a:srgbClr val="0070C0"/>
                </a:solidFill>
              </a:rPr>
              <a:t> ORDER BY </a:t>
            </a:r>
            <a:r>
              <a:rPr lang="en-US" dirty="0" err="1">
                <a:solidFill>
                  <a:srgbClr val="0070C0"/>
                </a:solidFill>
              </a:rPr>
              <a:t>e.salary</a:t>
            </a:r>
            <a:r>
              <a:rPr lang="en-US" dirty="0">
                <a:solidFill>
                  <a:srgbClr val="0070C0"/>
                </a:solidFill>
              </a:rPr>
              <a:t>) AS rank</a:t>
            </a:r>
            <a:br>
              <a:rPr lang="en-US" dirty="0">
                <a:solidFill>
                  <a:srgbClr val="0070C0"/>
                </a:solidFill>
              </a:rPr>
            </a:br>
            <a:r>
              <a:rPr lang="en-US" dirty="0">
                <a:solidFill>
                  <a:srgbClr val="0070C0"/>
                </a:solidFill>
              </a:rPr>
              <a:t>         FROM employees e, departments d</a:t>
            </a:r>
            <a:br>
              <a:rPr lang="en-US" dirty="0">
                <a:solidFill>
                  <a:srgbClr val="0070C0"/>
                </a:solidFill>
              </a:rPr>
            </a:br>
            <a:r>
              <a:rPr lang="en-US" dirty="0">
                <a:solidFill>
                  <a:srgbClr val="0070C0"/>
                </a:solidFill>
              </a:rPr>
              <a:t>        WHERE </a:t>
            </a:r>
            <a:r>
              <a:rPr lang="en-US" dirty="0" err="1">
                <a:solidFill>
                  <a:srgbClr val="0070C0"/>
                </a:solidFill>
              </a:rPr>
              <a:t>e.department_id</a:t>
            </a:r>
            <a:r>
              <a:rPr lang="en-US" dirty="0">
                <a:solidFill>
                  <a:srgbClr val="0070C0"/>
                </a:solidFill>
              </a:rPr>
              <a:t> = </a:t>
            </a:r>
            <a:r>
              <a:rPr lang="en-US" dirty="0" err="1">
                <a:solidFill>
                  <a:srgbClr val="0070C0"/>
                </a:solidFill>
              </a:rPr>
              <a:t>d.department_id</a:t>
            </a:r>
            <a:br>
              <a:rPr lang="en-US" dirty="0">
                <a:solidFill>
                  <a:srgbClr val="0070C0"/>
                </a:solidFill>
              </a:rPr>
            </a:br>
            <a:r>
              <a:rPr lang="en-US" dirty="0">
                <a:solidFill>
                  <a:srgbClr val="0070C0"/>
                </a:solidFill>
              </a:rPr>
              <a:t>          AND </a:t>
            </a:r>
            <a:r>
              <a:rPr lang="en-US" dirty="0" err="1">
                <a:solidFill>
                  <a:srgbClr val="0070C0"/>
                </a:solidFill>
              </a:rPr>
              <a:t>d.department_id</a:t>
            </a:r>
            <a:r>
              <a:rPr lang="en-US" dirty="0">
                <a:solidFill>
                  <a:srgbClr val="0070C0"/>
                </a:solidFill>
              </a:rPr>
              <a:t> IN ('20','30', '40')</a:t>
            </a:r>
            <a:br>
              <a:rPr lang="en-US" dirty="0">
                <a:solidFill>
                  <a:srgbClr val="0070C0"/>
                </a:solidFill>
              </a:rPr>
            </a:br>
            <a:r>
              <a:rPr lang="en-US" dirty="0">
                <a:solidFill>
                  <a:srgbClr val="0070C0"/>
                </a:solidFill>
              </a:rPr>
              <a:t>        ORDER BY </a:t>
            </a:r>
            <a:r>
              <a:rPr lang="en-US" dirty="0" err="1">
                <a:solidFill>
                  <a:srgbClr val="0070C0"/>
                </a:solidFill>
              </a:rPr>
              <a:t>d.department_name</a:t>
            </a:r>
            <a:r>
              <a:rPr lang="en-US" dirty="0">
                <a:solidFill>
                  <a:srgbClr val="0070C0"/>
                </a:solidFill>
              </a:rPr>
              <a:t>, </a:t>
            </a:r>
            <a:r>
              <a:rPr lang="en-US" dirty="0" err="1">
                <a:solidFill>
                  <a:srgbClr val="0070C0"/>
                </a:solidFill>
              </a:rPr>
              <a:t>e.salary</a:t>
            </a:r>
            <a:r>
              <a:rPr lang="en-US" dirty="0">
                <a:solidFill>
                  <a:srgbClr val="0070C0"/>
                </a:solidFill>
              </a:rPr>
              <a:t>, </a:t>
            </a:r>
            <a:r>
              <a:rPr lang="en-US" dirty="0" err="1">
                <a:solidFill>
                  <a:srgbClr val="0070C0"/>
                </a:solidFill>
              </a:rPr>
              <a:t>e.last_name</a:t>
            </a:r>
            <a:r>
              <a:rPr lang="en-US" dirty="0">
                <a:solidFill>
                  <a:srgbClr val="0070C0"/>
                </a:solidFill>
              </a:rPr>
              <a:t>, rank</a:t>
            </a:r>
            <a:br>
              <a:rPr lang="en-US" dirty="0">
                <a:solidFill>
                  <a:srgbClr val="0070C0"/>
                </a:solidFill>
              </a:rPr>
            </a:br>
            <a:r>
              <a:rPr lang="en-US" dirty="0">
                <a:solidFill>
                  <a:srgbClr val="0070C0"/>
                </a:solidFill>
              </a:rPr>
              <a:t>        )</a:t>
            </a:r>
            <a:br>
              <a:rPr lang="en-US" dirty="0">
                <a:solidFill>
                  <a:srgbClr val="0070C0"/>
                </a:solidFill>
              </a:rPr>
            </a:br>
            <a:r>
              <a:rPr lang="en-US" dirty="0">
                <a:solidFill>
                  <a:srgbClr val="0070C0"/>
                </a:solidFill>
              </a:rPr>
              <a:t>    WHERE rank &lt;=3;</a:t>
            </a:r>
            <a:endParaRPr lang="en-IN" dirty="0">
              <a:solidFill>
                <a:srgbClr val="0070C0"/>
              </a:solidFill>
            </a:endParaRPr>
          </a:p>
          <a:p>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76</a:t>
            </a:fld>
            <a:endParaRPr lang="en-US"/>
          </a:p>
        </p:txBody>
      </p:sp>
    </p:spTree>
    <p:extLst>
      <p:ext uri="{BB962C8B-B14F-4D97-AF65-F5344CB8AC3E}">
        <p14:creationId xmlns:p14="http://schemas.microsoft.com/office/powerpoint/2010/main" val="6496073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77</a:t>
            </a:fld>
            <a:endParaRPr lang="en-US"/>
          </a:p>
        </p:txBody>
      </p:sp>
    </p:spTree>
    <p:extLst>
      <p:ext uri="{BB962C8B-B14F-4D97-AF65-F5344CB8AC3E}">
        <p14:creationId xmlns:p14="http://schemas.microsoft.com/office/powerpoint/2010/main" val="2105592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DBMS software is </a:t>
            </a:r>
            <a:r>
              <a:rPr lang="en-US" b="1" dirty="0"/>
              <a:t>application-independent ⇒</a:t>
            </a:r>
            <a:r>
              <a:rPr lang="en-US" dirty="0"/>
              <a:t> it consults the database structure in the data dictionary to understand and execute application programs</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define the structure of a database</a:t>
            </a:r>
            <a:r>
              <a:rPr lang="en-US" dirty="0"/>
              <a:t>, i.e., data types and constraints that  the data will have to satisfy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Manage the storage of data</a:t>
            </a:r>
            <a:r>
              <a:rPr lang="en-US" dirty="0"/>
              <a:t>, safely for long periods of time, on some storage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Manipulate a database</a:t>
            </a:r>
            <a:r>
              <a:rPr lang="en-US" dirty="0"/>
              <a:t>, with efficient user interfaces to query the database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Manage database usage users </a:t>
            </a:r>
            <a:r>
              <a:rPr lang="en-US" dirty="0"/>
              <a:t>with their access rights, performance </a:t>
            </a:r>
            <a:r>
              <a:rPr lang="en-US" dirty="0" err="1"/>
              <a:t>optimization,sharing</a:t>
            </a:r>
            <a:r>
              <a:rPr lang="en-US" dirty="0"/>
              <a:t> of data among several users, security from accidents or unauthorized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10</a:t>
            </a:fld>
            <a:endParaRPr lang="en-US"/>
          </a:p>
        </p:txBody>
      </p:sp>
    </p:spTree>
    <p:extLst>
      <p:ext uri="{BB962C8B-B14F-4D97-AF65-F5344CB8AC3E}">
        <p14:creationId xmlns:p14="http://schemas.microsoft.com/office/powerpoint/2010/main" val="1044176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11</a:t>
            </a:fld>
            <a:endParaRPr lang="en-US"/>
          </a:p>
        </p:txBody>
      </p:sp>
    </p:spTree>
    <p:extLst>
      <p:ext uri="{BB962C8B-B14F-4D97-AF65-F5344CB8AC3E}">
        <p14:creationId xmlns:p14="http://schemas.microsoft.com/office/powerpoint/2010/main" val="962862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The ACID Properties of Transactions</a:t>
            </a:r>
          </a:p>
          <a:p>
            <a:r>
              <a:rPr lang="en-US" dirty="0"/>
              <a:t>Atomicity: A transaction happens in its entirety or not at all— What </a:t>
            </a:r>
            <a:r>
              <a:rPr lang="en-US" dirty="0" err="1"/>
              <a:t>ifthe</a:t>
            </a:r>
            <a:r>
              <a:rPr lang="en-US" dirty="0"/>
              <a:t> OS crashed after $100 was deposited to the first account’?— The </a:t>
            </a:r>
            <a:r>
              <a:rPr lang="en-US" dirty="0" err="1"/>
              <a:t>recoverymanager</a:t>
            </a:r>
            <a:r>
              <a:rPr lang="en-US" dirty="0"/>
              <a:t> </a:t>
            </a:r>
            <a:r>
              <a:rPr lang="en-US" dirty="0" err="1"/>
              <a:t>ofthe</a:t>
            </a:r>
            <a:r>
              <a:rPr lang="en-US" dirty="0"/>
              <a:t> DBMS must </a:t>
            </a:r>
            <a:r>
              <a:rPr lang="en-US" dirty="0" err="1"/>
              <a:t>assurethat</a:t>
            </a:r>
            <a:r>
              <a:rPr lang="en-US" dirty="0"/>
              <a:t> the $100 is </a:t>
            </a:r>
            <a:r>
              <a:rPr lang="en-US" dirty="0" err="1"/>
              <a:t>withdrawnfrom</a:t>
            </a:r>
            <a:r>
              <a:rPr lang="en-US" dirty="0"/>
              <a:t> the first account.</a:t>
            </a:r>
          </a:p>
          <a:p>
            <a:endParaRPr lang="en-US" dirty="0"/>
          </a:p>
          <a:p>
            <a:r>
              <a:rPr lang="en-US" dirty="0"/>
              <a:t>Consistency: If the DB starts in a consistent state, (this notion is defined by the user; some of it may be enforced by integrity constraints)the transaction will transform it into a consistent state.— What if a transaction just deposited $100 into an account’?— The programmer must ensure that all transactions are consistent.</a:t>
            </a:r>
          </a:p>
          <a:p>
            <a:r>
              <a:rPr lang="en-US" sz="1200" b="0" i="1" kern="1200" dirty="0">
                <a:solidFill>
                  <a:schemeClr val="tx1"/>
                </a:solidFill>
                <a:effectLst/>
                <a:latin typeface="+mn-lt"/>
                <a:ea typeface="+mn-ea"/>
                <a:cs typeface="+mn-cs"/>
              </a:rPr>
              <a:t> If the money deposit process has any Trigger built on top of it. And at the time of money transfer any of the Trigger fails or any database node, the system should automatically Rollback the complete transaction and switch back the system to its previous consistent state before the transaction was started. Or if everything executes successfully then the system is committed to a new consistent state.</a:t>
            </a:r>
          </a:p>
          <a:p>
            <a:endParaRPr lang="en-US" dirty="0"/>
          </a:p>
          <a:p>
            <a:r>
              <a:rPr lang="en-US" dirty="0"/>
              <a:t>Isolation: Each transaction is isolated from other </a:t>
            </a:r>
            <a:r>
              <a:rPr lang="en-US" dirty="0" err="1"/>
              <a:t>transactions.The</a:t>
            </a:r>
            <a:r>
              <a:rPr lang="en-US" dirty="0"/>
              <a:t> effect on the DB is as </a:t>
            </a:r>
            <a:r>
              <a:rPr lang="en-US" dirty="0" err="1"/>
              <a:t>ifthe</a:t>
            </a:r>
            <a:r>
              <a:rPr lang="en-US" dirty="0"/>
              <a:t> transaction executed by itself.— What if another transaction computed the total bank balance after $100 </a:t>
            </a:r>
            <a:r>
              <a:rPr lang="en-US" dirty="0" err="1"/>
              <a:t>wasdeposited</a:t>
            </a:r>
            <a:r>
              <a:rPr lang="en-US" dirty="0"/>
              <a:t> to the first account’?— The concurrency control subsystem must </a:t>
            </a:r>
            <a:r>
              <a:rPr lang="en-US" dirty="0" err="1"/>
              <a:t>ensurethat</a:t>
            </a:r>
            <a:r>
              <a:rPr lang="en-US" dirty="0"/>
              <a:t> all transactions run </a:t>
            </a:r>
            <a:r>
              <a:rPr lang="en-US" dirty="0" err="1"/>
              <a:t>inisolation</a:t>
            </a:r>
            <a:r>
              <a:rPr lang="en-US" dirty="0"/>
              <a:t>, </a:t>
            </a:r>
            <a:r>
              <a:rPr lang="en-US" dirty="0" err="1"/>
              <a:t>unlessthe</a:t>
            </a:r>
            <a:r>
              <a:rPr lang="en-US" dirty="0"/>
              <a:t> DBA chooses a less strict level </a:t>
            </a:r>
            <a:r>
              <a:rPr lang="en-US" dirty="0" err="1"/>
              <a:t>ofisolation.Durability</a:t>
            </a:r>
            <a:r>
              <a:rPr lang="en-US" dirty="0"/>
              <a:t>: If a transaction commits, its changes to the database </a:t>
            </a:r>
            <a:r>
              <a:rPr lang="en-US" dirty="0" err="1"/>
              <a:t>statepersist</a:t>
            </a:r>
            <a:r>
              <a:rPr lang="en-US" dirty="0"/>
              <a:t> (changes are permanent)— What if, after the commit, the OS crashed before the withdrawal was </a:t>
            </a:r>
            <a:r>
              <a:rPr lang="en-US" dirty="0" err="1"/>
              <a:t>writtento</a:t>
            </a:r>
            <a:r>
              <a:rPr lang="en-US" dirty="0"/>
              <a:t> disk’?— The recovery manager must assure that the withdrawal was at least </a:t>
            </a:r>
            <a:r>
              <a:rPr lang="en-US" dirty="0" err="1"/>
              <a:t>logged.Slide</a:t>
            </a:r>
            <a:r>
              <a:rPr lang="en-US" dirty="0"/>
              <a:t> 6</a:t>
            </a:r>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12</a:t>
            </a:fld>
            <a:endParaRPr lang="en-US"/>
          </a:p>
        </p:txBody>
      </p:sp>
    </p:spTree>
    <p:extLst>
      <p:ext uri="{BB962C8B-B14F-4D97-AF65-F5344CB8AC3E}">
        <p14:creationId xmlns:p14="http://schemas.microsoft.com/office/powerpoint/2010/main" val="4288525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Relational Model and Logical Structure of an RDBMS</a:t>
            </a:r>
          </a:p>
          <a:p>
            <a:r>
              <a:rPr lang="en-US" dirty="0"/>
              <a:t>The Relational Data Model was invented by E.F. Codd.</a:t>
            </a:r>
          </a:p>
          <a:p>
            <a:r>
              <a:rPr lang="en-US" dirty="0"/>
              <a:t>All data in an RDBMS is stored in a TABLE structure, composed of horizontal tuples commonly known as rows, and vertical attributes, commonly known as columns. </a:t>
            </a:r>
          </a:p>
          <a:p>
            <a:r>
              <a:rPr lang="en-US" dirty="0"/>
              <a:t>The TABLE is an entirely logical structure.  They are not physical flat files that reside in the operating system's file structure.  For e.g. in a DBMS like FoxPro or </a:t>
            </a:r>
            <a:r>
              <a:rPr lang="en-US" dirty="0" err="1"/>
              <a:t>Dbase</a:t>
            </a:r>
            <a:r>
              <a:rPr lang="en-US" dirty="0"/>
              <a:t>, if you </a:t>
            </a:r>
          </a:p>
          <a:p>
            <a:r>
              <a:rPr lang="en-US" dirty="0"/>
              <a:t>would create a table to store the above data, it would create a physical file that you could identify and locate on the file system.</a:t>
            </a:r>
          </a:p>
          <a:p>
            <a:r>
              <a:rPr lang="en-US" dirty="0"/>
              <a:t>All the data including the metadata about the table itself is scattered over different areas </a:t>
            </a:r>
          </a:p>
          <a:p>
            <a:r>
              <a:rPr lang="en-US" dirty="0"/>
              <a:t>RBMS Concepts and SQL of the RDBMS, and not in one single location.  All the metadata is stored in the RDBMS' </a:t>
            </a:r>
            <a:r>
              <a:rPr lang="en-US" b="1" dirty="0"/>
              <a:t>Data Dictionary tables.</a:t>
            </a:r>
          </a:p>
          <a:p>
            <a:r>
              <a:rPr lang="en-US" dirty="0"/>
              <a:t>However, as the end user, we need not concern ourselves with pulling the data from different locations.  On providing the appropriate command, the RDBMS will ensure all </a:t>
            </a:r>
          </a:p>
          <a:p>
            <a:r>
              <a:rPr lang="en-US" dirty="0"/>
              <a:t>the relevant data is presented to you in the specified manner.  As the end-user, we only need to relate to the data in the simple TABLE structure of rows and columns.  The </a:t>
            </a:r>
          </a:p>
          <a:p>
            <a:r>
              <a:rPr lang="en-US" dirty="0"/>
              <a:t>complexities of how the data is actually stored and later retrieved are handled by the RDBMS.</a:t>
            </a:r>
          </a:p>
          <a:p>
            <a:r>
              <a:rPr lang="en-US" dirty="0"/>
              <a:t>To sum up, the only thing physical is the actual data stored in the RDBMS, and this is accessed through the logical table structures.</a:t>
            </a:r>
          </a:p>
          <a:p>
            <a:endParaRPr lang="en-IN" dirty="0"/>
          </a:p>
          <a:p>
            <a:r>
              <a:rPr lang="en-US" sz="1200" b="0" i="0" kern="1200" dirty="0">
                <a:solidFill>
                  <a:schemeClr val="tx1"/>
                </a:solidFill>
                <a:effectLst/>
                <a:latin typeface="+mn-lt"/>
                <a:ea typeface="+mn-ea"/>
                <a:cs typeface="+mn-cs"/>
              </a:rPr>
              <a:t>A </a:t>
            </a:r>
            <a:r>
              <a:rPr lang="en-US" sz="1200" b="1" i="0" u="none" strike="noStrike" kern="1200" dirty="0">
                <a:solidFill>
                  <a:schemeClr val="tx1"/>
                </a:solidFill>
                <a:effectLst/>
                <a:latin typeface="+mn-lt"/>
                <a:ea typeface="+mn-ea"/>
                <a:cs typeface="+mn-cs"/>
              </a:rPr>
              <a:t>relational database management system (RDBMS)</a:t>
            </a:r>
            <a:r>
              <a:rPr lang="en-US" sz="1200" b="0" i="0" kern="1200" dirty="0">
                <a:solidFill>
                  <a:schemeClr val="tx1"/>
                </a:solidFill>
                <a:effectLst/>
                <a:latin typeface="+mn-lt"/>
                <a:ea typeface="+mn-ea"/>
                <a:cs typeface="+mn-cs"/>
              </a:rPr>
              <a:t> is a collection of tables that are connected in such a way that that data can be accessed without reorganization of the tables. The tables are created such that each column represents a particular attribute (e.g., soil type, PIN number, last name, acreage) and each row contains a unique instance of data for that columnar attribute (e.g., Delhi Sands Soils, 5555, Smith, 412.3 acres)</a:t>
            </a:r>
          </a:p>
          <a:p>
            <a:r>
              <a:rPr lang="en-US" sz="1200" b="0" i="0" kern="1200" dirty="0">
                <a:solidFill>
                  <a:schemeClr val="tx1"/>
                </a:solidFill>
                <a:effectLst/>
                <a:latin typeface="+mn-lt"/>
                <a:ea typeface="+mn-ea"/>
                <a:cs typeface="+mn-cs"/>
              </a:rPr>
              <a:t>In the relational model, each table (not surprisingly called a </a:t>
            </a:r>
            <a:r>
              <a:rPr lang="en-US" sz="1200" b="0" i="1" kern="1200" dirty="0">
                <a:solidFill>
                  <a:schemeClr val="tx1"/>
                </a:solidFill>
                <a:effectLst/>
                <a:latin typeface="+mn-lt"/>
                <a:ea typeface="+mn-ea"/>
                <a:cs typeface="+mn-cs"/>
              </a:rPr>
              <a:t>relation</a:t>
            </a:r>
            <a:r>
              <a:rPr lang="en-US" sz="1200" b="0" i="0" kern="1200" dirty="0">
                <a:solidFill>
                  <a:schemeClr val="tx1"/>
                </a:solidFill>
                <a:effectLst/>
                <a:latin typeface="+mn-lt"/>
                <a:ea typeface="+mn-ea"/>
                <a:cs typeface="+mn-cs"/>
              </a:rPr>
              <a:t>) is linked to each other table via predetermined keys (Date 1995).</a:t>
            </a:r>
            <a:r>
              <a:rPr lang="en-US" sz="1200" b="0" i="0" u="none" strike="noStrike" kern="1200" dirty="0">
                <a:solidFill>
                  <a:schemeClr val="tx1"/>
                </a:solidFill>
                <a:effectLst/>
                <a:latin typeface="+mn-lt"/>
                <a:ea typeface="+mn-ea"/>
                <a:cs typeface="+mn-cs"/>
                <a:hlinkClick r:id="rId3"/>
              </a:rPr>
              <a:t> </a:t>
            </a:r>
            <a:r>
              <a:rPr lang="en-US" sz="1200" b="0" i="0" u="none" strike="noStrike" kern="1200" baseline="30000" dirty="0">
                <a:solidFill>
                  <a:schemeClr val="tx1"/>
                </a:solidFill>
                <a:effectLst/>
                <a:latin typeface="+mn-lt"/>
                <a:ea typeface="+mn-ea"/>
                <a:cs typeface="+mn-cs"/>
                <a:hlinkClick r:id="rId3"/>
              </a:rPr>
              <a:t>[4]</a:t>
            </a:r>
            <a:r>
              <a:rPr lang="en-US" sz="1200" b="0" i="0" kern="1200" dirty="0">
                <a:solidFill>
                  <a:schemeClr val="tx1"/>
                </a:solidFill>
                <a:effectLst/>
                <a:latin typeface="+mn-lt"/>
                <a:ea typeface="+mn-ea"/>
                <a:cs typeface="+mn-cs"/>
              </a:rPr>
              <a:t> The </a:t>
            </a:r>
            <a:r>
              <a:rPr lang="en-US" sz="1200" b="1" i="0" u="none" strike="noStrike" kern="1200" dirty="0">
                <a:solidFill>
                  <a:schemeClr val="tx1"/>
                </a:solidFill>
                <a:effectLst/>
                <a:latin typeface="+mn-lt"/>
                <a:ea typeface="+mn-ea"/>
                <a:cs typeface="+mn-cs"/>
              </a:rPr>
              <a:t>primary key</a:t>
            </a:r>
            <a:r>
              <a:rPr lang="en-US" sz="1200" b="0" i="0" kern="1200" dirty="0">
                <a:solidFill>
                  <a:schemeClr val="tx1"/>
                </a:solidFill>
                <a:effectLst/>
                <a:latin typeface="+mn-lt"/>
                <a:ea typeface="+mn-ea"/>
                <a:cs typeface="+mn-cs"/>
              </a:rPr>
              <a:t> represents the attribute (column) whose value uniquely identifies a particular record (row) in the relation (table). The primary key may not contain missing values as multiple missing values would represent nonunique entities that violate the basic rule of the primary key. The primary key corresponds to an identical attribute in a secondary table (and possibly third, fourth, fifth, etc.) called a </a:t>
            </a:r>
            <a:r>
              <a:rPr lang="en-US" sz="1200" b="1" i="0" u="none" strike="noStrike" kern="1200" dirty="0">
                <a:solidFill>
                  <a:schemeClr val="tx1"/>
                </a:solidFill>
                <a:effectLst/>
                <a:latin typeface="+mn-lt"/>
                <a:ea typeface="+mn-ea"/>
                <a:cs typeface="+mn-cs"/>
              </a:rPr>
              <a:t>foreign key</a:t>
            </a:r>
            <a:r>
              <a:rPr lang="en-US" sz="1200" b="0" i="0" kern="1200" dirty="0">
                <a:solidFill>
                  <a:schemeClr val="tx1"/>
                </a:solidFill>
                <a:effectLst/>
                <a:latin typeface="+mn-lt"/>
                <a:ea typeface="+mn-ea"/>
                <a:cs typeface="+mn-cs"/>
              </a:rPr>
              <a:t>. This results in all the information in the first table being directly related to the information in the second table via the primary and foreign keys, hence the term “relational” DBMS. With these links in place, tables within the database can be kept very simple, resulting in minimal computation time and file complexity. This process can be repeated over many tables as long as each contains a foreign key that corresponds to another table’s primary key.</a:t>
            </a:r>
          </a:p>
          <a:p>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13</a:t>
            </a:fld>
            <a:endParaRPr lang="en-US"/>
          </a:p>
        </p:txBody>
      </p:sp>
    </p:spTree>
    <p:extLst>
      <p:ext uri="{BB962C8B-B14F-4D97-AF65-F5344CB8AC3E}">
        <p14:creationId xmlns:p14="http://schemas.microsoft.com/office/powerpoint/2010/main" val="34665068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Master" Target="../slideMasters/slideMaster2.xml"/><Relationship Id="rId6" Type="http://schemas.microsoft.com/office/2007/relationships/hdphoto" Target="../media/hdphoto3.wdp"/><Relationship Id="rId5" Type="http://schemas.openxmlformats.org/officeDocument/2006/relationships/image" Target="../media/image6.png"/><Relationship Id="rId4" Type="http://schemas.microsoft.com/office/2007/relationships/hdphoto" Target="../media/hdphoto2.wdp"/></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508000" y="381000"/>
            <a:ext cx="3048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sp>
        <p:nvSpPr>
          <p:cNvPr id="5" name="Rectangle 4"/>
          <p:cNvSpPr/>
          <p:nvPr/>
        </p:nvSpPr>
        <p:spPr>
          <a:xfrm>
            <a:off x="508000" y="381000"/>
            <a:ext cx="304800" cy="6096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cxnSp>
        <p:nvCxnSpPr>
          <p:cNvPr id="6" name="Straight Connector 5"/>
          <p:cNvCxnSpPr/>
          <p:nvPr/>
        </p:nvCxnSpPr>
        <p:spPr>
          <a:xfrm rot="16200000" flipH="1">
            <a:off x="6122562" y="-4483893"/>
            <a:ext cx="1587" cy="1092200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7" name="Date Placeholder 3"/>
          <p:cNvSpPr txBox="1">
            <a:spLocks/>
          </p:cNvSpPr>
          <p:nvPr/>
        </p:nvSpPr>
        <p:spPr>
          <a:xfrm>
            <a:off x="8994077" y="6079902"/>
            <a:ext cx="2860431" cy="365125"/>
          </a:xfrm>
          <a:prstGeom prst="rect">
            <a:avLst/>
          </a:prstGeom>
        </p:spPr>
        <p:txBody>
          <a:bodyPr anchor="ctr"/>
          <a:lstStyle>
            <a:lvl1pPr>
              <a:defRPr u="none">
                <a:solidFill>
                  <a:schemeClr val="bg1"/>
                </a:solidFill>
              </a:defRPr>
            </a:lvl1pPr>
          </a:lstStyle>
          <a:p>
            <a:pPr algn="r">
              <a:lnSpc>
                <a:spcPct val="95000"/>
              </a:lnSpc>
              <a:buClr>
                <a:srgbClr val="000000"/>
              </a:buClr>
              <a:buSzPct val="100000"/>
              <a:buFont typeface="Times New Roman" pitchFamily="18" charset="0"/>
              <a:buNone/>
              <a:defRPr/>
            </a:pPr>
            <a:r>
              <a:rPr lang="en-US" sz="1200" dirty="0"/>
              <a:t>By Chandrashekhar Deshpande</a:t>
            </a:r>
          </a:p>
        </p:txBody>
      </p:sp>
      <p:sp>
        <p:nvSpPr>
          <p:cNvPr id="2" name="Title 1"/>
          <p:cNvSpPr>
            <a:spLocks noGrp="1"/>
          </p:cNvSpPr>
          <p:nvPr>
            <p:ph type="title"/>
          </p:nvPr>
        </p:nvSpPr>
        <p:spPr>
          <a:xfrm>
            <a:off x="812800" y="274638"/>
            <a:ext cx="10769600" cy="792162"/>
          </a:xfrm>
        </p:spPr>
        <p:txBody>
          <a:bodyPr>
            <a:normAutofit/>
          </a:bodyPr>
          <a:lstStyle>
            <a:lvl1pPr algn="l">
              <a:defRPr sz="2800">
                <a:latin typeface="+mj-lt"/>
                <a:ea typeface="Segoe UI" pitchFamily="34" charset="0"/>
                <a:cs typeface="Segoe UI"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609600" y="1219200"/>
            <a:ext cx="10972800" cy="5225827"/>
          </a:xfrm>
        </p:spPr>
        <p:txBody>
          <a:bodyPr>
            <a:normAutofit/>
          </a:bodyPr>
          <a:lstStyle>
            <a:lvl1pPr>
              <a:buSzPct val="75000"/>
              <a:buFont typeface="Wingdings 2" pitchFamily="18" charset="2"/>
              <a:buChar char="¢"/>
              <a:defRPr sz="2800">
                <a:solidFill>
                  <a:schemeClr val="bg1"/>
                </a:solidFill>
                <a:latin typeface="+mj-lt"/>
                <a:ea typeface="Segoe UI" pitchFamily="34" charset="0"/>
                <a:cs typeface="Segoe UI" pitchFamily="34" charset="0"/>
              </a:defRPr>
            </a:lvl1pPr>
            <a:lvl2pPr>
              <a:buSzPct val="75000"/>
              <a:buFont typeface="Wingdings 2" pitchFamily="18" charset="2"/>
              <a:buChar char="¢"/>
              <a:defRPr sz="2400">
                <a:solidFill>
                  <a:schemeClr val="bg1"/>
                </a:solidFill>
                <a:latin typeface="+mj-lt"/>
                <a:ea typeface="Segoe UI" pitchFamily="34" charset="0"/>
                <a:cs typeface="Segoe UI" pitchFamily="34" charset="0"/>
              </a:defRPr>
            </a:lvl2pPr>
            <a:lvl3pPr>
              <a:buSzPct val="75000"/>
              <a:buFont typeface="Wingdings 2" pitchFamily="18" charset="2"/>
              <a:buChar char="¢"/>
              <a:defRPr sz="2000">
                <a:solidFill>
                  <a:schemeClr val="bg1"/>
                </a:solidFill>
                <a:latin typeface="+mj-lt"/>
                <a:ea typeface="Segoe UI" pitchFamily="34" charset="0"/>
                <a:cs typeface="Segoe UI" pitchFamily="34" charset="0"/>
              </a:defRPr>
            </a:lvl3pPr>
            <a:lvl4pPr>
              <a:buSzPct val="75000"/>
              <a:buFont typeface="Wingdings 2" pitchFamily="18" charset="2"/>
              <a:buChar char="¢"/>
              <a:defRPr sz="1800">
                <a:solidFill>
                  <a:schemeClr val="bg1"/>
                </a:solidFill>
                <a:latin typeface="+mj-lt"/>
                <a:ea typeface="Segoe UI" pitchFamily="34" charset="0"/>
                <a:cs typeface="Segoe UI" pitchFamily="34" charset="0"/>
              </a:defRPr>
            </a:lvl4pPr>
            <a:lvl5pPr>
              <a:buSzPct val="75000"/>
              <a:buFont typeface="Wingdings 2" pitchFamily="18" charset="2"/>
              <a:buChar char="¢"/>
              <a:defRPr sz="1800">
                <a:solidFill>
                  <a:schemeClr val="bg1"/>
                </a:solidFill>
                <a:latin typeface="+mj-lt"/>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20" descr="44.png"/>
          <p:cNvPicPr>
            <a:picLocks noChangeAspect="1"/>
          </p:cNvPicPr>
          <p:nvPr userDrawn="1"/>
        </p:nvPicPr>
        <p:blipFill>
          <a:blip r:embed="rId2" cstate="print"/>
          <a:srcRect/>
          <a:stretch>
            <a:fillRect/>
          </a:stretch>
        </p:blipFill>
        <p:spPr bwMode="auto">
          <a:xfrm>
            <a:off x="9368749" y="395021"/>
            <a:ext cx="2057399" cy="185737"/>
          </a:xfrm>
          <a:prstGeom prst="rect">
            <a:avLst/>
          </a:prstGeom>
          <a:noFill/>
          <a:ln w="9525">
            <a:noFill/>
            <a:miter lim="800000"/>
            <a:headEnd/>
            <a:tailEnd/>
          </a:ln>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txBox="1">
            <a:spLocks/>
          </p:cNvSpPr>
          <p:nvPr/>
        </p:nvSpPr>
        <p:spPr>
          <a:xfrm>
            <a:off x="9097108" y="6324601"/>
            <a:ext cx="2860431" cy="365125"/>
          </a:xfrm>
          <a:prstGeom prst="rect">
            <a:avLst/>
          </a:prstGeom>
        </p:spPr>
        <p:txBody>
          <a:bodyPr anchor="ctr"/>
          <a:lstStyle>
            <a:lvl1pPr>
              <a:defRPr u="none">
                <a:solidFill>
                  <a:schemeClr val="bg1"/>
                </a:solidFill>
              </a:defRPr>
            </a:lvl1pPr>
          </a:lstStyle>
          <a:p>
            <a:pPr>
              <a:lnSpc>
                <a:spcPct val="95000"/>
              </a:lnSpc>
              <a:buClr>
                <a:srgbClr val="000000"/>
              </a:buClr>
              <a:buSzPct val="100000"/>
              <a:buFont typeface="Times New Roman" pitchFamily="18" charset="0"/>
              <a:buNone/>
              <a:defRPr/>
            </a:pPr>
            <a:r>
              <a:rPr lang="en-US" sz="1200"/>
              <a:t>By Chandrashekhar Deshpande</a:t>
            </a:r>
            <a:endParaRPr lang="en-US" sz="1200" dirty="0"/>
          </a:p>
        </p:txBody>
      </p:sp>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311BA55-DFF5-4261-8526-5A0023C0C8B4}" type="datetime1">
              <a:rPr lang="en-US"/>
              <a:pPr>
                <a:defRPr/>
              </a:pPr>
              <a:t>6/30/2022</a:t>
            </a:fld>
            <a:endParaRPr lang="en-US" dirty="0"/>
          </a:p>
        </p:txBody>
      </p:sp>
      <p:sp>
        <p:nvSpPr>
          <p:cNvPr id="6" name="Slide Number Placeholder 5"/>
          <p:cNvSpPr>
            <a:spLocks noGrp="1"/>
          </p:cNvSpPr>
          <p:nvPr>
            <p:ph type="sldNum" sz="quarter" idx="11"/>
          </p:nvPr>
        </p:nvSpPr>
        <p:spPr/>
        <p:txBody>
          <a:bodyPr/>
          <a:lstStyle>
            <a:lvl1pPr>
              <a:defRPr/>
            </a:lvl1pPr>
          </a:lstStyle>
          <a:p>
            <a:pPr>
              <a:defRPr/>
            </a:pPr>
            <a:fld id="{03941EB6-F6D2-4B9D-A6FA-808F97B8919C}" type="slidenum">
              <a:rPr lang="en-US"/>
              <a:pPr>
                <a:defRPr/>
              </a:pPr>
              <a:t>‹#›</a:t>
            </a:fld>
            <a:endParaRPr lang="en-US" dirty="0"/>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67" y="228603"/>
            <a:ext cx="11151917" cy="76174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267" y="1447804"/>
            <a:ext cx="11151917" cy="20043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20" descr="44.png"/>
          <p:cNvPicPr>
            <a:picLocks noChangeAspect="1"/>
          </p:cNvPicPr>
          <p:nvPr userDrawn="1"/>
        </p:nvPicPr>
        <p:blipFill>
          <a:blip r:embed="rId2" cstate="print"/>
          <a:srcRect/>
          <a:stretch>
            <a:fillRect/>
          </a:stretch>
        </p:blipFill>
        <p:spPr bwMode="auto">
          <a:xfrm>
            <a:off x="9484658" y="369263"/>
            <a:ext cx="2057399" cy="185737"/>
          </a:xfrm>
          <a:prstGeom prst="rect">
            <a:avLst/>
          </a:prstGeom>
          <a:noFill/>
          <a:ln w="9525">
            <a:noFill/>
            <a:miter lim="800000"/>
            <a:headEnd/>
            <a:tailEnd/>
          </a:ln>
        </p:spPr>
      </p:pic>
    </p:spTree>
    <p:extLst>
      <p:ext uri="{BB962C8B-B14F-4D97-AF65-F5344CB8AC3E}">
        <p14:creationId xmlns:p14="http://schemas.microsoft.com/office/powerpoint/2010/main" val="852312311"/>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ection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819606"/>
            <a:ext cx="11151917" cy="1218795"/>
          </a:xfrm>
        </p:spPr>
        <p:txBody>
          <a:bodyPr anchor="b" anchorCtr="0"/>
          <a:lstStyle>
            <a:lvl1pPr>
              <a:defRPr sz="8800" spc="-300" baseline="0">
                <a:solidFill>
                  <a:schemeClr val="tx1">
                    <a:alpha val="99000"/>
                  </a:schemeClr>
                </a:solidFill>
              </a:defRPr>
            </a:lvl1pPr>
          </a:lstStyle>
          <a:p>
            <a:r>
              <a:rPr lang="en-US" dirty="0"/>
              <a:t>Click to edit title style</a:t>
            </a:r>
          </a:p>
        </p:txBody>
      </p:sp>
    </p:spTree>
    <p:extLst>
      <p:ext uri="{BB962C8B-B14F-4D97-AF65-F5344CB8AC3E}">
        <p14:creationId xmlns:p14="http://schemas.microsoft.com/office/powerpoint/2010/main" val="104186223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13730501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2910" rtl="0" eaLnBrk="1" latinLnBrk="0" hangingPunct="1">
              <a:lnSpc>
                <a:spcPct val="90000"/>
              </a:lnSpc>
              <a:spcBef>
                <a:spcPct val="20000"/>
              </a:spcBef>
              <a:buSzPct val="90000"/>
              <a:buFont typeface="Arial" pitchFamily="34" charset="0"/>
              <a:buNone/>
            </a:pPr>
            <a:r>
              <a:rPr lang="en-US" dirty="0"/>
              <a:t>Click to edit title style</a:t>
            </a:r>
          </a:p>
        </p:txBody>
      </p:sp>
      <p:sp>
        <p:nvSpPr>
          <p:cNvPr id="25" name="Text Placeholder 8"/>
          <p:cNvSpPr>
            <a:spLocks noGrp="1"/>
          </p:cNvSpPr>
          <p:nvPr userDrawn="1">
            <p:ph type="body" sz="quarter" idx="11" hasCustomPrompt="1"/>
          </p:nvPr>
        </p:nvSpPr>
        <p:spPr>
          <a:xfrm>
            <a:off x="512911"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2910" rtl="0" eaLnBrk="1" latinLnBrk="0" hangingPunct="1">
              <a:lnSpc>
                <a:spcPct val="90000"/>
              </a:lnSpc>
              <a:spcBef>
                <a:spcPct val="20000"/>
              </a:spcBef>
              <a:buSzPct val="90000"/>
              <a:buFont typeface="Arial" pitchFamily="34" charset="0"/>
              <a:buNone/>
            </a:pPr>
            <a:r>
              <a:rPr lang="en-US" dirty="0"/>
              <a:t>Speaker Name</a:t>
            </a:r>
          </a:p>
        </p:txBody>
      </p:sp>
    </p:spTree>
    <p:extLst>
      <p:ext uri="{BB962C8B-B14F-4D97-AF65-F5344CB8AC3E}">
        <p14:creationId xmlns:p14="http://schemas.microsoft.com/office/powerpoint/2010/main" val="415826424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54" y="228602"/>
            <a:ext cx="11151918" cy="76174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254" y="1447799"/>
            <a:ext cx="11151918"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1" baseline="0">
                <a:gradFill flip="none" rotWithShape="1">
                  <a:gsLst>
                    <a:gs pos="0">
                      <a:schemeClr val="tx1">
                        <a:lumMod val="75000"/>
                      </a:schemeClr>
                    </a:gs>
                    <a:gs pos="86000">
                      <a:schemeClr val="tx1">
                        <a:lumMod val="75000"/>
                      </a:schemeClr>
                    </a:gs>
                  </a:gsLst>
                  <a:path path="circle">
                    <a:fillToRect r="100000" b="100000"/>
                  </a:path>
                  <a:tileRect l="-100000" t="-100000"/>
                </a:gradFill>
              </a:defRPr>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529483226"/>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54" y="228602"/>
            <a:ext cx="11151918" cy="76174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254" y="1447803"/>
            <a:ext cx="11151918" cy="20043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5382724"/>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254" y="1447803"/>
            <a:ext cx="11151918" cy="2004395"/>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1641136"/>
      </p:ext>
    </p:extLst>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69180333"/>
      </p:ext>
    </p:extLst>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1385267"/>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54" y="1447803"/>
            <a:ext cx="11151918" cy="2004395"/>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20" descr="44.png"/>
          <p:cNvPicPr>
            <a:picLocks noChangeAspect="1"/>
          </p:cNvPicPr>
          <p:nvPr userDrawn="1"/>
        </p:nvPicPr>
        <p:blipFill>
          <a:blip r:embed="rId2" cstate="print"/>
          <a:srcRect/>
          <a:stretch>
            <a:fillRect/>
          </a:stretch>
        </p:blipFill>
        <p:spPr bwMode="auto">
          <a:xfrm>
            <a:off x="9420264" y="395020"/>
            <a:ext cx="2057399" cy="185737"/>
          </a:xfrm>
          <a:prstGeom prst="rect">
            <a:avLst/>
          </a:prstGeom>
          <a:noFill/>
          <a:ln w="9525">
            <a:noFill/>
            <a:miter lim="800000"/>
            <a:headEnd/>
            <a:tailEnd/>
          </a:ln>
        </p:spPr>
      </p:pic>
    </p:spTree>
    <p:extLst>
      <p:ext uri="{BB962C8B-B14F-4D97-AF65-F5344CB8AC3E}">
        <p14:creationId xmlns:p14="http://schemas.microsoft.com/office/powerpoint/2010/main" val="346572759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54" y="1447803"/>
            <a:ext cx="11151918" cy="2004395"/>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5727598"/>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54" y="1447803"/>
            <a:ext cx="11151918" cy="2004395"/>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2" y="6238879"/>
            <a:ext cx="12192002" cy="619125"/>
          </a:xfrm>
          <a:solidFill>
            <a:srgbClr val="FFFF99"/>
          </a:solidFill>
        </p:spPr>
        <p:txBody>
          <a:bodyPr wrap="square" lIns="182799" tIns="91401" rIns="182799" bIns="91401"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889306043"/>
      </p:ext>
    </p:extLst>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Title with Logo">
    <p:spTree>
      <p:nvGrpSpPr>
        <p:cNvPr id="1" name=""/>
        <p:cNvGrpSpPr/>
        <p:nvPr/>
      </p:nvGrpSpPr>
      <p:grpSpPr>
        <a:xfrm>
          <a:off x="0" y="0"/>
          <a:ext cx="0" cy="0"/>
          <a:chOff x="0" y="0"/>
          <a:chExt cx="0" cy="0"/>
        </a:xfrm>
      </p:grpSpPr>
      <p:sp>
        <p:nvSpPr>
          <p:cNvPr id="11" name="Title 1"/>
          <p:cNvSpPr>
            <a:spLocks noGrp="1"/>
          </p:cNvSpPr>
          <p:nvPr>
            <p:ph type="ctrTitle"/>
          </p:nvPr>
        </p:nvSpPr>
        <p:spPr>
          <a:xfrm>
            <a:off x="973404" y="1410941"/>
            <a:ext cx="10245217" cy="1523498"/>
          </a:xfrm>
        </p:spPr>
        <p:txBody>
          <a:bodyPr>
            <a:noAutofit/>
          </a:bodyPr>
          <a:lstStyle>
            <a:lvl1pPr>
              <a:lnSpc>
                <a:spcPct val="90000"/>
              </a:lnSpc>
              <a:defRPr sz="5833"/>
            </a:lvl1pPr>
          </a:lstStyle>
          <a:p>
            <a:r>
              <a:rPr lang="en-US"/>
              <a:t>Click to edit Master title style</a:t>
            </a:r>
            <a:endParaRPr lang="en-US" dirty="0"/>
          </a:p>
        </p:txBody>
      </p:sp>
      <p:sp>
        <p:nvSpPr>
          <p:cNvPr id="13" name="Subtitle 2"/>
          <p:cNvSpPr>
            <a:spLocks noGrp="1"/>
          </p:cNvSpPr>
          <p:nvPr>
            <p:ph type="subTitle" idx="1"/>
          </p:nvPr>
        </p:nvSpPr>
        <p:spPr>
          <a:xfrm>
            <a:off x="969439" y="3429008"/>
            <a:ext cx="10245218" cy="46325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609176" indent="0" algn="ctr">
              <a:buNone/>
              <a:defRPr>
                <a:solidFill>
                  <a:schemeClr val="tx1">
                    <a:tint val="75000"/>
                  </a:schemeClr>
                </a:solidFill>
              </a:defRPr>
            </a:lvl2pPr>
            <a:lvl3pPr marL="1218351" indent="0" algn="ctr">
              <a:buNone/>
              <a:defRPr>
                <a:solidFill>
                  <a:schemeClr val="tx1">
                    <a:tint val="75000"/>
                  </a:schemeClr>
                </a:solidFill>
              </a:defRPr>
            </a:lvl3pPr>
            <a:lvl4pPr marL="1827525" indent="0" algn="ctr">
              <a:buNone/>
              <a:defRPr>
                <a:solidFill>
                  <a:schemeClr val="tx1">
                    <a:tint val="75000"/>
                  </a:schemeClr>
                </a:solidFill>
              </a:defRPr>
            </a:lvl4pPr>
            <a:lvl5pPr marL="2436702" indent="0" algn="ctr">
              <a:buNone/>
              <a:defRPr>
                <a:solidFill>
                  <a:schemeClr val="tx1">
                    <a:tint val="75000"/>
                  </a:schemeClr>
                </a:solidFill>
              </a:defRPr>
            </a:lvl5pPr>
            <a:lvl6pPr marL="3045879" indent="0" algn="ctr">
              <a:buNone/>
              <a:defRPr>
                <a:solidFill>
                  <a:schemeClr val="tx1">
                    <a:tint val="75000"/>
                  </a:schemeClr>
                </a:solidFill>
              </a:defRPr>
            </a:lvl6pPr>
            <a:lvl7pPr marL="3655049" indent="0" algn="ctr">
              <a:buNone/>
              <a:defRPr>
                <a:solidFill>
                  <a:schemeClr val="tx1">
                    <a:tint val="75000"/>
                  </a:schemeClr>
                </a:solidFill>
              </a:defRPr>
            </a:lvl7pPr>
            <a:lvl8pPr marL="4264227" indent="0" algn="ctr">
              <a:buNone/>
              <a:defRPr>
                <a:solidFill>
                  <a:schemeClr val="tx1">
                    <a:tint val="75000"/>
                  </a:schemeClr>
                </a:solidFill>
              </a:defRPr>
            </a:lvl8pPr>
            <a:lvl9pPr marL="4873403"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517804621"/>
      </p:ext>
    </p:extLst>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22387" y="1198563"/>
            <a:ext cx="5584692" cy="1360372"/>
          </a:xfrm>
        </p:spPr>
        <p:txBody>
          <a:bodyPr/>
          <a:lstStyle>
            <a:lvl1pPr marL="339786" indent="-339786">
              <a:lnSpc>
                <a:spcPct val="90000"/>
              </a:lnSpc>
              <a:defRPr sz="2000"/>
            </a:lvl1pPr>
            <a:lvl2pPr marL="672966" indent="-325244">
              <a:lnSpc>
                <a:spcPct val="90000"/>
              </a:lnSpc>
              <a:defRPr sz="1833"/>
            </a:lvl2pPr>
            <a:lvl3pPr marL="953258" indent="-288224">
              <a:lnSpc>
                <a:spcPct val="90000"/>
              </a:lnSpc>
              <a:defRPr sz="1583"/>
            </a:lvl3pPr>
            <a:lvl4pPr marL="1226938" indent="-273682">
              <a:lnSpc>
                <a:spcPct val="90000"/>
              </a:lnSpc>
              <a:defRPr sz="1500"/>
            </a:lvl4pPr>
            <a:lvl5pPr marL="1515162" indent="-280290">
              <a:lnSpc>
                <a:spcPct val="90000"/>
              </a:lnSpc>
              <a:defRPr sz="1500"/>
            </a:lvl5pPr>
            <a:lvl6pPr>
              <a:defRPr sz="1833"/>
            </a:lvl6pPr>
            <a:lvl7pPr>
              <a:defRPr sz="1833"/>
            </a:lvl7pPr>
            <a:lvl8pPr>
              <a:defRPr sz="1833"/>
            </a:lvl8pPr>
            <a:lvl9pPr>
              <a:defRPr sz="18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6" y="1198563"/>
            <a:ext cx="5640269" cy="1360372"/>
          </a:xfrm>
        </p:spPr>
        <p:txBody>
          <a:bodyPr/>
          <a:lstStyle>
            <a:lvl1pPr marL="347718" indent="-347718">
              <a:lnSpc>
                <a:spcPct val="90000"/>
              </a:lnSpc>
              <a:defRPr sz="2000"/>
            </a:lvl1pPr>
            <a:lvl2pPr marL="672966" indent="-339786">
              <a:lnSpc>
                <a:spcPct val="90000"/>
              </a:lnSpc>
              <a:defRPr sz="1833"/>
            </a:lvl2pPr>
            <a:lvl3pPr marL="961189" indent="-302767">
              <a:lnSpc>
                <a:spcPct val="90000"/>
              </a:lnSpc>
              <a:defRPr sz="1583"/>
            </a:lvl3pPr>
            <a:lvl4pPr marL="1226938" indent="-265749">
              <a:lnSpc>
                <a:spcPct val="90000"/>
              </a:lnSpc>
              <a:defRPr sz="1500"/>
            </a:lvl4pPr>
            <a:lvl5pPr marL="1515162" indent="-273682">
              <a:lnSpc>
                <a:spcPct val="90000"/>
              </a:lnSpc>
              <a:defRPr sz="1500"/>
            </a:lvl5pPr>
            <a:lvl6pPr>
              <a:defRPr sz="1833"/>
            </a:lvl6pPr>
            <a:lvl7pPr>
              <a:defRPr sz="1833"/>
            </a:lvl7pPr>
            <a:lvl8pPr>
              <a:defRPr sz="1833"/>
            </a:lvl8pPr>
            <a:lvl9pPr>
              <a:defRPr sz="18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592974" y="6344949"/>
            <a:ext cx="1371958" cy="436856"/>
          </a:xfrm>
          <a:prstGeom prst="rect">
            <a:avLst/>
          </a:prstGeom>
        </p:spPr>
      </p:pic>
    </p:spTree>
    <p:extLst>
      <p:ext uri="{BB962C8B-B14F-4D97-AF65-F5344CB8AC3E}">
        <p14:creationId xmlns:p14="http://schemas.microsoft.com/office/powerpoint/2010/main" val="2553697359"/>
      </p:ext>
    </p:extLst>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WALKIN - Prints in GRAYSCAL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8" y="2892712"/>
            <a:ext cx="11231365" cy="1223348"/>
          </a:xfrm>
        </p:spPr>
        <p:txBody>
          <a:bodyPr/>
          <a:lstStyle>
            <a:lvl1pPr marL="0" indent="0">
              <a:buNone/>
              <a:defRPr lang="en-US" sz="8833" i="0" kern="1200" spc="-100" baseline="0" dirty="0" smtClean="0">
                <a:solidFill>
                  <a:schemeClr val="tx1">
                    <a:alpha val="99000"/>
                  </a:schemeClr>
                </a:solidFill>
                <a:latin typeface="Segoe UI Light" pitchFamily="34" charset="0"/>
                <a:ea typeface="+mn-ea"/>
                <a:cs typeface="+mn-cs"/>
              </a:defRPr>
            </a:lvl1pPr>
          </a:lstStyle>
          <a:p>
            <a:pPr marL="0" lvl="0" indent="0" algn="l" defTabSz="914168" rtl="0" eaLnBrk="1" latinLnBrk="0" hangingPunct="1">
              <a:lnSpc>
                <a:spcPct val="90000"/>
              </a:lnSpc>
              <a:spcBef>
                <a:spcPct val="20000"/>
              </a:spcBef>
              <a:buSzPct val="90000"/>
              <a:buFont typeface="Arial" pitchFamily="34" charset="0"/>
              <a:buNone/>
            </a:pPr>
            <a:r>
              <a:rPr lang="en-US" dirty="0"/>
              <a:t>Click to edit title style</a:t>
            </a:r>
          </a:p>
        </p:txBody>
      </p:sp>
      <p:sp>
        <p:nvSpPr>
          <p:cNvPr id="25" name="Text Placeholder 8"/>
          <p:cNvSpPr>
            <a:spLocks noGrp="1"/>
          </p:cNvSpPr>
          <p:nvPr userDrawn="1">
            <p:ph type="body" sz="quarter" idx="11" hasCustomPrompt="1"/>
          </p:nvPr>
        </p:nvSpPr>
        <p:spPr>
          <a:xfrm>
            <a:off x="512901" y="4343400"/>
            <a:ext cx="7515594" cy="438646"/>
          </a:xfrm>
        </p:spPr>
        <p:txBody>
          <a:bodyPr/>
          <a:lstStyle>
            <a:lvl1pPr marL="0" indent="0">
              <a:buNone/>
              <a:defRPr lang="en-US" sz="3167" kern="1200" spc="-100" baseline="0" dirty="0">
                <a:solidFill>
                  <a:schemeClr val="tx1">
                    <a:alpha val="99000"/>
                  </a:schemeClr>
                </a:solidFill>
                <a:latin typeface="+mj-lt"/>
                <a:ea typeface="+mn-ea"/>
                <a:cs typeface="+mn-cs"/>
              </a:defRPr>
            </a:lvl1pPr>
          </a:lstStyle>
          <a:p>
            <a:pPr marL="0" lvl="0" indent="0" algn="l" defTabSz="914168" rtl="0" eaLnBrk="1" latinLnBrk="0" hangingPunct="1">
              <a:lnSpc>
                <a:spcPct val="90000"/>
              </a:lnSpc>
              <a:spcBef>
                <a:spcPct val="20000"/>
              </a:spcBef>
              <a:buSzPct val="90000"/>
              <a:buFont typeface="Arial" pitchFamily="34" charset="0"/>
              <a:buNone/>
            </a:pPr>
            <a:r>
              <a:rPr lang="en-US" dirty="0"/>
              <a:t>Speaker Name</a:t>
            </a:r>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9" y="6364651"/>
            <a:ext cx="1596068" cy="268366"/>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2" y="228600"/>
            <a:ext cx="2498478" cy="290338"/>
          </a:xfrm>
          <a:prstGeom prst="rect">
            <a:avLst/>
          </a:prstGeom>
        </p:spPr>
      </p:pic>
    </p:spTree>
    <p:extLst>
      <p:ext uri="{BB962C8B-B14F-4D97-AF65-F5344CB8AC3E}">
        <p14:creationId xmlns:p14="http://schemas.microsoft.com/office/powerpoint/2010/main" val="203280030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ection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819606"/>
            <a:ext cx="11151917" cy="1218795"/>
          </a:xfrm>
        </p:spPr>
        <p:txBody>
          <a:bodyPr anchor="b" anchorCtr="0"/>
          <a:lstStyle>
            <a:lvl1pPr>
              <a:defRPr sz="8800" spc="-300" baseline="0">
                <a:solidFill>
                  <a:schemeClr val="tx1">
                    <a:alpha val="99000"/>
                  </a:schemeClr>
                </a:solidFill>
              </a:defRPr>
            </a:lvl1pPr>
          </a:lstStyle>
          <a:p>
            <a:r>
              <a:rPr lang="en-US" dirty="0"/>
              <a:t>Click to edit title style</a:t>
            </a:r>
          </a:p>
        </p:txBody>
      </p:sp>
    </p:spTree>
    <p:extLst>
      <p:ext uri="{BB962C8B-B14F-4D97-AF65-F5344CB8AC3E}">
        <p14:creationId xmlns:p14="http://schemas.microsoft.com/office/powerpoint/2010/main" val="104186223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98292" y="2733508"/>
            <a:ext cx="8311487" cy="2098445"/>
          </a:xfrm>
        </p:spPr>
        <p:txBody>
          <a:bodyPr anchor="b">
            <a:normAutofit/>
          </a:bodyPr>
          <a:lstStyle>
            <a:lvl1pPr algn="ctr">
              <a:defRPr sz="4800">
                <a:solidFill>
                  <a:schemeClr val="tx1">
                    <a:lumMod val="50000"/>
                    <a:lumOff val="50000"/>
                  </a:schemeClr>
                </a:solidFill>
                <a:latin typeface="Segoe UI Light" panose="020B0502040204020203" pitchFamily="34" charset="0"/>
              </a:defRPr>
            </a:lvl1pPr>
          </a:lstStyle>
          <a:p>
            <a:r>
              <a:rPr lang="en-US"/>
              <a:t>Click to edit Master title style</a:t>
            </a:r>
          </a:p>
        </p:txBody>
      </p:sp>
      <p:sp>
        <p:nvSpPr>
          <p:cNvPr id="3" name="Subtitle 2"/>
          <p:cNvSpPr>
            <a:spLocks noGrp="1"/>
          </p:cNvSpPr>
          <p:nvPr>
            <p:ph type="subTitle" idx="1"/>
          </p:nvPr>
        </p:nvSpPr>
        <p:spPr>
          <a:xfrm>
            <a:off x="3398292" y="5151110"/>
            <a:ext cx="8311486" cy="969005"/>
          </a:xfrm>
        </p:spPr>
        <p:txBody>
          <a:bodyPr anchor="ctr"/>
          <a:lstStyle>
            <a:lvl1pPr marL="0" indent="0" algn="ctr">
              <a:buNone/>
              <a:defRPr sz="2400">
                <a:solidFill>
                  <a:srgbClr val="0070C0"/>
                </a:solidFill>
                <a:latin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A2FDF722-315E-43F9-A8B2-B8D5FB202082}" type="datetime1">
              <a:rPr lang="en-US" smtClean="0"/>
              <a:pPr>
                <a:defRPr/>
              </a:pPr>
              <a:t>6/30/2022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39534" y="6341473"/>
            <a:ext cx="2743200" cy="365125"/>
          </a:xfrm>
        </p:spPr>
        <p:txBody>
          <a:bodyPr/>
          <a:lstStyle/>
          <a:p>
            <a:pPr>
              <a:defRPr/>
            </a:pPr>
            <a:fld id="{480C8A4F-63C8-494F-B3DE-BC0F2478CF01}" type="slidenum">
              <a:rPr lang="en-US" smtClean="0"/>
              <a:pPr>
                <a:defRPr/>
              </a:pPr>
              <a:t>‹#›</a:t>
            </a:fld>
            <a:endParaRPr lang="en-US" dirty="0"/>
          </a:p>
        </p:txBody>
      </p:sp>
      <p:sp>
        <p:nvSpPr>
          <p:cNvPr id="7" name="Rectangle 6"/>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56725" y="218364"/>
            <a:ext cx="3030816" cy="64144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a:off x="3398292" y="4995081"/>
            <a:ext cx="840804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508081" y="989806"/>
            <a:ext cx="6096000" cy="1077218"/>
          </a:xfrm>
          <a:prstGeom prst="rect">
            <a:avLst/>
          </a:prstGeom>
        </p:spPr>
        <p:txBody>
          <a:bodyPr>
            <a:spAutoFit/>
          </a:bodyPr>
          <a:lstStyle/>
          <a:p>
            <a:pPr algn="l"/>
            <a:r>
              <a:rPr lang="en-US" sz="3200" b="0" dirty="0">
                <a:solidFill>
                  <a:schemeClr val="tx1">
                    <a:lumMod val="50000"/>
                    <a:lumOff val="50000"/>
                  </a:schemeClr>
                </a:solidFill>
                <a:latin typeface="Segoe UI Light" panose="020B0502040204020203" pitchFamily="34" charset="0"/>
              </a:rPr>
              <a:t>Build </a:t>
            </a:r>
            <a:r>
              <a:rPr lang="en-US" sz="3200" b="0" dirty="0">
                <a:solidFill>
                  <a:srgbClr val="0070C0"/>
                </a:solidFill>
                <a:latin typeface="Segoe UI Light" panose="020B0502040204020203" pitchFamily="34" charset="0"/>
              </a:rPr>
              <a:t>COMPETENCY</a:t>
            </a:r>
          </a:p>
          <a:p>
            <a:pPr algn="l"/>
            <a:r>
              <a:rPr lang="en-US" sz="3200" b="0" dirty="0">
                <a:solidFill>
                  <a:schemeClr val="tx1">
                    <a:lumMod val="50000"/>
                    <a:lumOff val="50000"/>
                  </a:schemeClr>
                </a:solidFill>
                <a:latin typeface="Segoe UI Light" panose="020B0502040204020203" pitchFamily="34" charset="0"/>
              </a:rPr>
              <a:t>         across your </a:t>
            </a:r>
            <a:r>
              <a:rPr lang="en-US" sz="3200" b="0" dirty="0">
                <a:solidFill>
                  <a:srgbClr val="0070C0"/>
                </a:solidFill>
                <a:latin typeface="Segoe UI Light" panose="020B0502040204020203" pitchFamily="34" charset="0"/>
              </a:rPr>
              <a:t>TEAM</a:t>
            </a:r>
          </a:p>
        </p:txBody>
      </p:sp>
      <p:pic>
        <p:nvPicPr>
          <p:cNvPr id="1028" name="Picture 4" descr="Related image"/>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7290036" y="-133789"/>
            <a:ext cx="4829175" cy="321945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704" y="2958487"/>
            <a:ext cx="4693266" cy="632934"/>
          </a:xfrm>
          <a:prstGeom prst="rect">
            <a:avLst/>
          </a:prstGeom>
        </p:spPr>
      </p:pic>
    </p:spTree>
    <p:extLst>
      <p:ext uri="{BB962C8B-B14F-4D97-AF65-F5344CB8AC3E}">
        <p14:creationId xmlns:p14="http://schemas.microsoft.com/office/powerpoint/2010/main" val="2771648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785" y="365125"/>
            <a:ext cx="11382233" cy="767639"/>
          </a:xfrm>
        </p:spPr>
        <p:txBody>
          <a:bodyPr>
            <a:normAutofit/>
          </a:bodyPr>
          <a:lstStyle>
            <a:lvl1pPr>
              <a:defRPr sz="2400">
                <a:solidFill>
                  <a:srgbClr val="0070C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a:xfrm>
            <a:off x="395785" y="1443897"/>
            <a:ext cx="11382233" cy="5045554"/>
          </a:xfrm>
        </p:spPr>
        <p:txBody>
          <a:bodyPr>
            <a:normAutofit/>
          </a:bodyPr>
          <a:lstStyle>
            <a:lvl1pPr>
              <a:defRPr sz="24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1pPr>
            <a:lvl2pPr>
              <a:defRPr sz="20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2pPr>
            <a:lvl3pPr>
              <a:defRPr sz="18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3pPr>
            <a:lvl4pPr>
              <a:defRPr sz="16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4pPr>
            <a:lvl5pPr>
              <a:defRPr sz="16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D590AA-16F7-4E3D-A354-4C6CB84BAD13}" type="datetime1">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965566" y="6226649"/>
            <a:ext cx="3030816" cy="4230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726100" y="6226115"/>
            <a:ext cx="143808" cy="423081"/>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245660" y="1279525"/>
            <a:ext cx="503602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281684" y="1215190"/>
            <a:ext cx="124326" cy="124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6827001" y="313900"/>
            <a:ext cx="5073845" cy="2478445"/>
            <a:chOff x="6635933" y="200380"/>
            <a:chExt cx="5073845" cy="2478445"/>
          </a:xfrm>
        </p:grpSpPr>
        <p:sp>
          <p:nvSpPr>
            <p:cNvPr id="14" name="Rectangle: Rounded Corners 13"/>
            <p:cNvSpPr/>
            <p:nvPr/>
          </p:nvSpPr>
          <p:spPr>
            <a:xfrm>
              <a:off x="7305607" y="200380"/>
              <a:ext cx="796212" cy="771330"/>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p:cNvSpPr/>
            <p:nvPr/>
          </p:nvSpPr>
          <p:spPr>
            <a:xfrm>
              <a:off x="8804725" y="458140"/>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p:cNvSpPr/>
            <p:nvPr/>
          </p:nvSpPr>
          <p:spPr>
            <a:xfrm>
              <a:off x="8462603" y="1907495"/>
              <a:ext cx="796212" cy="771330"/>
            </a:xfrm>
            <a:prstGeom prst="roundRect">
              <a:avLst>
                <a:gd name="adj" fmla="val 3764"/>
              </a:avLst>
            </a:prstGeom>
            <a:solidFill>
              <a:srgbClr val="B2B2B2">
                <a:alpha val="3568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p:cNvSpPr/>
            <p:nvPr/>
          </p:nvSpPr>
          <p:spPr>
            <a:xfrm>
              <a:off x="9146848" y="1282506"/>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p:cNvSpPr/>
            <p:nvPr/>
          </p:nvSpPr>
          <p:spPr>
            <a:xfrm>
              <a:off x="7941410" y="792047"/>
              <a:ext cx="639381" cy="61940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p:cNvSpPr/>
            <p:nvPr/>
          </p:nvSpPr>
          <p:spPr>
            <a:xfrm>
              <a:off x="7716153" y="1605650"/>
              <a:ext cx="639381" cy="619400"/>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p:cNvSpPr/>
            <p:nvPr/>
          </p:nvSpPr>
          <p:spPr>
            <a:xfrm>
              <a:off x="8507467" y="1171388"/>
              <a:ext cx="564845" cy="547193"/>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p:cNvSpPr/>
            <p:nvPr/>
          </p:nvSpPr>
          <p:spPr>
            <a:xfrm>
              <a:off x="10432141" y="824398"/>
              <a:ext cx="446465" cy="432512"/>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p:cNvSpPr/>
            <p:nvPr/>
          </p:nvSpPr>
          <p:spPr>
            <a:xfrm>
              <a:off x="9980380" y="1137850"/>
              <a:ext cx="564845" cy="547193"/>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p:cNvSpPr/>
            <p:nvPr/>
          </p:nvSpPr>
          <p:spPr>
            <a:xfrm>
              <a:off x="9767706" y="1872314"/>
              <a:ext cx="629444" cy="609773"/>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p:cNvSpPr/>
            <p:nvPr/>
          </p:nvSpPr>
          <p:spPr>
            <a:xfrm>
              <a:off x="6964281" y="782202"/>
              <a:ext cx="533580" cy="516905"/>
            </a:xfrm>
            <a:prstGeom prst="roundRect">
              <a:avLst>
                <a:gd name="adj" fmla="val 3764"/>
              </a:avLst>
            </a:prstGeom>
            <a:solidFill>
              <a:srgbClr val="B2B2B2">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p:cNvSpPr/>
            <p:nvPr/>
          </p:nvSpPr>
          <p:spPr>
            <a:xfrm>
              <a:off x="6635933" y="471069"/>
              <a:ext cx="452249" cy="438116"/>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p:cNvSpPr/>
            <p:nvPr/>
          </p:nvSpPr>
          <p:spPr>
            <a:xfrm>
              <a:off x="10913566" y="1332916"/>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p:cNvSpPr/>
            <p:nvPr/>
          </p:nvSpPr>
          <p:spPr>
            <a:xfrm>
              <a:off x="10505113" y="1949547"/>
              <a:ext cx="555406" cy="538049"/>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p:cNvSpPr/>
          <p:nvPr/>
        </p:nvSpPr>
        <p:spPr>
          <a:xfrm>
            <a:off x="6509982" y="297516"/>
            <a:ext cx="5472752" cy="2868765"/>
          </a:xfrm>
          <a:prstGeom prst="rect">
            <a:avLst/>
          </a:prstGeom>
          <a:solidFill>
            <a:srgbClr val="FFFFFF">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27059" y="297516"/>
            <a:ext cx="3189796" cy="430176"/>
          </a:xfrm>
          <a:prstGeom prst="rect">
            <a:avLst/>
          </a:prstGeom>
        </p:spPr>
      </p:pic>
      <p:grpSp>
        <p:nvGrpSpPr>
          <p:cNvPr id="30" name="Group 29"/>
          <p:cNvGrpSpPr/>
          <p:nvPr/>
        </p:nvGrpSpPr>
        <p:grpSpPr>
          <a:xfrm>
            <a:off x="10530273" y="5880370"/>
            <a:ext cx="1301885" cy="606738"/>
            <a:chOff x="10717834" y="5953476"/>
            <a:chExt cx="1051094" cy="489858"/>
          </a:xfrm>
        </p:grpSpPr>
        <p:sp>
          <p:nvSpPr>
            <p:cNvPr id="31" name="Oval 30"/>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Slide Number Placeholder 5"/>
          <p:cNvSpPr>
            <a:spLocks noGrp="1"/>
          </p:cNvSpPr>
          <p:nvPr>
            <p:ph type="sldNum" sz="quarter" idx="12"/>
          </p:nvPr>
        </p:nvSpPr>
        <p:spPr>
          <a:xfrm>
            <a:off x="9088958" y="6247025"/>
            <a:ext cx="2743200" cy="365125"/>
          </a:xfrm>
        </p:spPr>
        <p:txBody>
          <a:bodyPr/>
          <a:lstStyle>
            <a:lvl1pPr>
              <a:defRPr>
                <a:solidFill>
                  <a:schemeClr val="bg1"/>
                </a:solidFill>
              </a:defRPr>
            </a:lvl1pPr>
          </a:lstStyle>
          <a:p>
            <a:fld id="{C25C6D00-6420-4ABD-A08E-C05D3B4CD666}" type="slidenum">
              <a:rPr lang="en-US" smtClean="0"/>
              <a:pPr/>
              <a:t>‹#›</a:t>
            </a:fld>
            <a:endParaRPr lang="en-US"/>
          </a:p>
        </p:txBody>
      </p:sp>
    </p:spTree>
    <p:extLst>
      <p:ext uri="{BB962C8B-B14F-4D97-AF65-F5344CB8AC3E}">
        <p14:creationId xmlns:p14="http://schemas.microsoft.com/office/powerpoint/2010/main" val="303317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39236" y="365125"/>
            <a:ext cx="8338782" cy="767639"/>
          </a:xfrm>
        </p:spPr>
        <p:txBody>
          <a:bodyPr>
            <a:normAutofit/>
          </a:bodyPr>
          <a:lstStyle>
            <a:lvl1pPr>
              <a:defRPr sz="2400">
                <a:solidFill>
                  <a:srgbClr val="0070C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a:xfrm>
            <a:off x="3439236" y="1443897"/>
            <a:ext cx="8338782" cy="5045554"/>
          </a:xfrm>
        </p:spPr>
        <p:txBody>
          <a:bodyPr>
            <a:normAutofit/>
          </a:bodyPr>
          <a:lstStyle>
            <a:lvl1pPr>
              <a:defRPr sz="24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1pPr>
            <a:lvl2pPr>
              <a:defRPr sz="20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2pPr>
            <a:lvl3pPr>
              <a:defRPr sz="18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3pPr>
            <a:lvl4pPr>
              <a:defRPr sz="16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4pPr>
            <a:lvl5pPr>
              <a:defRPr sz="16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CC576D-F588-410B-B96A-5DF84BC324E5}" type="datetime1">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965566" y="6226649"/>
            <a:ext cx="3030816" cy="4230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726100" y="6226115"/>
            <a:ext cx="143808" cy="423081"/>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2811446" y="1279525"/>
            <a:ext cx="503602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847470" y="1215190"/>
            <a:ext cx="124326" cy="124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6827001" y="313900"/>
            <a:ext cx="5073845" cy="2478445"/>
            <a:chOff x="6635933" y="200380"/>
            <a:chExt cx="5073845" cy="2478445"/>
          </a:xfrm>
        </p:grpSpPr>
        <p:sp>
          <p:nvSpPr>
            <p:cNvPr id="14" name="Rectangle: Rounded Corners 13"/>
            <p:cNvSpPr/>
            <p:nvPr/>
          </p:nvSpPr>
          <p:spPr>
            <a:xfrm>
              <a:off x="7305607" y="200380"/>
              <a:ext cx="796212" cy="771330"/>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p:cNvSpPr/>
            <p:nvPr/>
          </p:nvSpPr>
          <p:spPr>
            <a:xfrm>
              <a:off x="8804725" y="458140"/>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p:cNvSpPr/>
            <p:nvPr/>
          </p:nvSpPr>
          <p:spPr>
            <a:xfrm>
              <a:off x="8462603" y="1907495"/>
              <a:ext cx="796212" cy="771330"/>
            </a:xfrm>
            <a:prstGeom prst="roundRect">
              <a:avLst>
                <a:gd name="adj" fmla="val 3764"/>
              </a:avLst>
            </a:prstGeom>
            <a:solidFill>
              <a:srgbClr val="B2B2B2">
                <a:alpha val="3568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p:cNvSpPr/>
            <p:nvPr/>
          </p:nvSpPr>
          <p:spPr>
            <a:xfrm>
              <a:off x="9146848" y="1282506"/>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p:cNvSpPr/>
            <p:nvPr/>
          </p:nvSpPr>
          <p:spPr>
            <a:xfrm>
              <a:off x="7941410" y="792047"/>
              <a:ext cx="639381" cy="61940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p:cNvSpPr/>
            <p:nvPr/>
          </p:nvSpPr>
          <p:spPr>
            <a:xfrm>
              <a:off x="7716153" y="1605650"/>
              <a:ext cx="639381" cy="619400"/>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p:cNvSpPr/>
            <p:nvPr/>
          </p:nvSpPr>
          <p:spPr>
            <a:xfrm>
              <a:off x="8507467" y="1171388"/>
              <a:ext cx="564845" cy="547193"/>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p:cNvSpPr/>
            <p:nvPr/>
          </p:nvSpPr>
          <p:spPr>
            <a:xfrm>
              <a:off x="10432141" y="824398"/>
              <a:ext cx="446465" cy="432512"/>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p:cNvSpPr/>
            <p:nvPr/>
          </p:nvSpPr>
          <p:spPr>
            <a:xfrm>
              <a:off x="9980380" y="1137850"/>
              <a:ext cx="564845" cy="547193"/>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p:cNvSpPr/>
            <p:nvPr/>
          </p:nvSpPr>
          <p:spPr>
            <a:xfrm>
              <a:off x="9767706" y="1872314"/>
              <a:ext cx="629444" cy="609773"/>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p:cNvSpPr/>
            <p:nvPr/>
          </p:nvSpPr>
          <p:spPr>
            <a:xfrm>
              <a:off x="6964281" y="782202"/>
              <a:ext cx="533580" cy="516905"/>
            </a:xfrm>
            <a:prstGeom prst="roundRect">
              <a:avLst>
                <a:gd name="adj" fmla="val 3764"/>
              </a:avLst>
            </a:prstGeom>
            <a:solidFill>
              <a:srgbClr val="B2B2B2">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p:cNvSpPr/>
            <p:nvPr/>
          </p:nvSpPr>
          <p:spPr>
            <a:xfrm>
              <a:off x="6635933" y="471069"/>
              <a:ext cx="452249" cy="438116"/>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p:cNvSpPr/>
            <p:nvPr/>
          </p:nvSpPr>
          <p:spPr>
            <a:xfrm>
              <a:off x="10913566" y="1332916"/>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p:cNvSpPr/>
            <p:nvPr/>
          </p:nvSpPr>
          <p:spPr>
            <a:xfrm>
              <a:off x="10505113" y="1949547"/>
              <a:ext cx="555406" cy="538049"/>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p:cNvSpPr/>
          <p:nvPr/>
        </p:nvSpPr>
        <p:spPr>
          <a:xfrm>
            <a:off x="255621" y="218364"/>
            <a:ext cx="3030816" cy="64144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509982" y="297516"/>
            <a:ext cx="5472752" cy="2868765"/>
          </a:xfrm>
          <a:prstGeom prst="rect">
            <a:avLst/>
          </a:prstGeom>
          <a:solidFill>
            <a:srgbClr val="FFFFFF">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27059" y="297516"/>
            <a:ext cx="3189796" cy="430176"/>
          </a:xfrm>
          <a:prstGeom prst="rect">
            <a:avLst/>
          </a:prstGeom>
        </p:spPr>
      </p:pic>
      <p:sp>
        <p:nvSpPr>
          <p:cNvPr id="6" name="Slide Number Placeholder 5"/>
          <p:cNvSpPr>
            <a:spLocks noGrp="1"/>
          </p:cNvSpPr>
          <p:nvPr>
            <p:ph type="sldNum" sz="quarter" idx="12"/>
          </p:nvPr>
        </p:nvSpPr>
        <p:spPr>
          <a:xfrm>
            <a:off x="9104965" y="6255092"/>
            <a:ext cx="2743200" cy="365125"/>
          </a:xfrm>
        </p:spPr>
        <p:txBody>
          <a:bodyPr/>
          <a:lstStyle>
            <a:lvl1pPr>
              <a:defRPr>
                <a:solidFill>
                  <a:schemeClr val="bg1"/>
                </a:solidFill>
                <a:latin typeface="Segoe UI Semibold" panose="020B0702040204020203" pitchFamily="34" charset="0"/>
              </a:defRPr>
            </a:lvl1pPr>
          </a:lstStyle>
          <a:p>
            <a:fld id="{C25C6D00-6420-4ABD-A08E-C05D3B4CD666}" type="slidenum">
              <a:rPr lang="en-US" smtClean="0"/>
              <a:t>‹#›</a:t>
            </a:fld>
            <a:endParaRPr lang="en-US"/>
          </a:p>
        </p:txBody>
      </p:sp>
      <p:grpSp>
        <p:nvGrpSpPr>
          <p:cNvPr id="31" name="Group 30"/>
          <p:cNvGrpSpPr/>
          <p:nvPr/>
        </p:nvGrpSpPr>
        <p:grpSpPr>
          <a:xfrm>
            <a:off x="10530273" y="5880370"/>
            <a:ext cx="1301885" cy="606738"/>
            <a:chOff x="10717834" y="5953476"/>
            <a:chExt cx="1051094" cy="489858"/>
          </a:xfrm>
        </p:grpSpPr>
        <p:sp>
          <p:nvSpPr>
            <p:cNvPr id="32" name="Oval 31"/>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0320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3" name="Rectangle 22"/>
          <p:cNvSpPr/>
          <p:nvPr/>
        </p:nvSpPr>
        <p:spPr>
          <a:xfrm>
            <a:off x="254974" y="4032574"/>
            <a:ext cx="11723425" cy="25959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1709738"/>
            <a:ext cx="10515600" cy="2284973"/>
          </a:xfrm>
        </p:spPr>
        <p:txBody>
          <a:bodyPr anchor="ctr">
            <a:normAutofit/>
          </a:bodyPr>
          <a:lstStyle>
            <a:lvl1pPr algn="ctr">
              <a:defRPr sz="4400">
                <a:solidFill>
                  <a:schemeClr val="tx1">
                    <a:lumMod val="65000"/>
                    <a:lumOff val="35000"/>
                  </a:schemeClr>
                </a:solidFill>
                <a:latin typeface="Segoe UI Light" panose="020B0502040204020203"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nchor="ctr"/>
          <a:lstStyle>
            <a:lvl1pPr marL="0" indent="0" algn="ctr">
              <a:buNone/>
              <a:defRPr sz="2400">
                <a:solidFill>
                  <a:schemeClr val="bg1"/>
                </a:solidFill>
                <a:latin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99D1683F-8FF5-4D0E-9ABE-C6F26E10045F}" type="datetime1">
              <a:rPr lang="en-US" smtClean="0"/>
              <a:pPr>
                <a:defRPr/>
              </a:pPr>
              <a:t>6/30/2022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036992" y="6220194"/>
            <a:ext cx="2743200" cy="365125"/>
          </a:xfrm>
        </p:spPr>
        <p:txBody>
          <a:bodyPr/>
          <a:lstStyle>
            <a:lvl1pPr>
              <a:defRPr>
                <a:solidFill>
                  <a:schemeClr val="bg1"/>
                </a:solidFill>
              </a:defRPr>
            </a:lvl1pPr>
          </a:lstStyle>
          <a:p>
            <a:fld id="{C25C6D00-6420-4ABD-A08E-C05D3B4CD666}" type="slidenum">
              <a:rPr lang="en-US" smtClean="0"/>
              <a:t>‹#›</a:t>
            </a:fld>
            <a:endParaRPr lang="en-US"/>
          </a:p>
        </p:txBody>
      </p:sp>
      <p:sp>
        <p:nvSpPr>
          <p:cNvPr id="7" name="Rectangle 6"/>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6827001" y="313900"/>
            <a:ext cx="5073845" cy="2478445"/>
            <a:chOff x="6635933" y="200380"/>
            <a:chExt cx="5073845" cy="2478445"/>
          </a:xfrm>
        </p:grpSpPr>
        <p:sp>
          <p:nvSpPr>
            <p:cNvPr id="9" name="Rectangle: Rounded Corners 8"/>
            <p:cNvSpPr/>
            <p:nvPr/>
          </p:nvSpPr>
          <p:spPr>
            <a:xfrm>
              <a:off x="7305607" y="200380"/>
              <a:ext cx="796212" cy="771330"/>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p:cNvSpPr/>
            <p:nvPr/>
          </p:nvSpPr>
          <p:spPr>
            <a:xfrm>
              <a:off x="8804725" y="458140"/>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p:cNvSpPr/>
            <p:nvPr/>
          </p:nvSpPr>
          <p:spPr>
            <a:xfrm>
              <a:off x="8462603" y="1907495"/>
              <a:ext cx="796212" cy="771330"/>
            </a:xfrm>
            <a:prstGeom prst="roundRect">
              <a:avLst>
                <a:gd name="adj" fmla="val 3764"/>
              </a:avLst>
            </a:prstGeom>
            <a:solidFill>
              <a:srgbClr val="B2B2B2">
                <a:alpha val="3568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p:cNvSpPr/>
            <p:nvPr/>
          </p:nvSpPr>
          <p:spPr>
            <a:xfrm>
              <a:off x="9146848" y="1282506"/>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p:cNvSpPr/>
            <p:nvPr/>
          </p:nvSpPr>
          <p:spPr>
            <a:xfrm>
              <a:off x="7941410" y="792047"/>
              <a:ext cx="639381" cy="61940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p:cNvSpPr/>
            <p:nvPr/>
          </p:nvSpPr>
          <p:spPr>
            <a:xfrm>
              <a:off x="7716153" y="1605650"/>
              <a:ext cx="639381" cy="619400"/>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p:cNvSpPr/>
            <p:nvPr/>
          </p:nvSpPr>
          <p:spPr>
            <a:xfrm>
              <a:off x="8507467" y="1171388"/>
              <a:ext cx="564845" cy="547193"/>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p:cNvSpPr/>
            <p:nvPr/>
          </p:nvSpPr>
          <p:spPr>
            <a:xfrm>
              <a:off x="10432141" y="824398"/>
              <a:ext cx="446465" cy="432512"/>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p:cNvSpPr/>
            <p:nvPr/>
          </p:nvSpPr>
          <p:spPr>
            <a:xfrm>
              <a:off x="9980380" y="1137850"/>
              <a:ext cx="564845" cy="547193"/>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p:cNvSpPr/>
            <p:nvPr/>
          </p:nvSpPr>
          <p:spPr>
            <a:xfrm>
              <a:off x="9767706" y="1872314"/>
              <a:ext cx="629444" cy="609773"/>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p:cNvSpPr/>
            <p:nvPr/>
          </p:nvSpPr>
          <p:spPr>
            <a:xfrm>
              <a:off x="6964281" y="782202"/>
              <a:ext cx="533580" cy="516905"/>
            </a:xfrm>
            <a:prstGeom prst="roundRect">
              <a:avLst>
                <a:gd name="adj" fmla="val 3764"/>
              </a:avLst>
            </a:prstGeom>
            <a:solidFill>
              <a:srgbClr val="B2B2B2">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p:cNvSpPr/>
            <p:nvPr/>
          </p:nvSpPr>
          <p:spPr>
            <a:xfrm>
              <a:off x="6635933" y="471069"/>
              <a:ext cx="452249" cy="438116"/>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p:cNvSpPr/>
            <p:nvPr/>
          </p:nvSpPr>
          <p:spPr>
            <a:xfrm>
              <a:off x="10913566" y="1332916"/>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p:cNvSpPr/>
            <p:nvPr/>
          </p:nvSpPr>
          <p:spPr>
            <a:xfrm>
              <a:off x="10505113" y="1949547"/>
              <a:ext cx="555406" cy="538049"/>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04" y="297516"/>
            <a:ext cx="3189796" cy="430176"/>
          </a:xfrm>
          <a:prstGeom prst="rect">
            <a:avLst/>
          </a:prstGeom>
        </p:spPr>
      </p:pic>
      <p:sp>
        <p:nvSpPr>
          <p:cNvPr id="27" name="Rectangle 26"/>
          <p:cNvSpPr/>
          <p:nvPr/>
        </p:nvSpPr>
        <p:spPr>
          <a:xfrm>
            <a:off x="6509982" y="297516"/>
            <a:ext cx="5472752" cy="2868765"/>
          </a:xfrm>
          <a:prstGeom prst="rect">
            <a:avLst/>
          </a:prstGeom>
          <a:solidFill>
            <a:srgbClr val="FFFFFF">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p:nvGrpSpPr>
        <p:grpSpPr>
          <a:xfrm>
            <a:off x="10588218" y="3721982"/>
            <a:ext cx="1301885" cy="606738"/>
            <a:chOff x="10717834" y="5953476"/>
            <a:chExt cx="1051094" cy="489858"/>
          </a:xfrm>
        </p:grpSpPr>
        <p:sp>
          <p:nvSpPr>
            <p:cNvPr id="29" name="Oval 28"/>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2792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sp>
        <p:nvSpPr>
          <p:cNvPr id="5" name="Rectangle 4"/>
          <p:cNvSpPr/>
          <p:nvPr/>
        </p:nvSpPr>
        <p:spPr>
          <a:xfrm>
            <a:off x="406400" y="304800"/>
            <a:ext cx="2743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pic>
        <p:nvPicPr>
          <p:cNvPr id="6" name="Picture 9" descr="Google_Scholar_logo.png"/>
          <p:cNvPicPr>
            <a:picLocks noChangeAspect="1"/>
          </p:cNvPicPr>
          <p:nvPr/>
        </p:nvPicPr>
        <p:blipFill>
          <a:blip r:embed="rId2" cstate="print"/>
          <a:srcRect/>
          <a:stretch>
            <a:fillRect/>
          </a:stretch>
        </p:blipFill>
        <p:spPr bwMode="auto">
          <a:xfrm>
            <a:off x="533401" y="381000"/>
            <a:ext cx="2514599" cy="685800"/>
          </a:xfrm>
          <a:prstGeom prst="rect">
            <a:avLst/>
          </a:prstGeom>
          <a:noFill/>
          <a:ln w="9525">
            <a:noFill/>
            <a:miter lim="800000"/>
            <a:headEnd/>
            <a:tailEnd/>
          </a:ln>
        </p:spPr>
      </p:pic>
      <p:sp>
        <p:nvSpPr>
          <p:cNvPr id="7" name="Rectangle 6"/>
          <p:cNvSpPr/>
          <p:nvPr/>
        </p:nvSpPr>
        <p:spPr>
          <a:xfrm>
            <a:off x="304800" y="228600"/>
            <a:ext cx="11582400" cy="640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70C0"/>
              </a:buClr>
              <a:buSzPct val="100000"/>
              <a:buFont typeface="Wingdings 2" pitchFamily="18" charset="2"/>
              <a:buChar char="¢"/>
              <a:defRPr/>
            </a:pPr>
            <a:endParaRPr lang="en-US" dirty="0"/>
          </a:p>
        </p:txBody>
      </p:sp>
      <p:sp>
        <p:nvSpPr>
          <p:cNvPr id="8" name="Rectangle 7"/>
          <p:cNvSpPr/>
          <p:nvPr/>
        </p:nvSpPr>
        <p:spPr>
          <a:xfrm>
            <a:off x="508000" y="381000"/>
            <a:ext cx="3048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sp>
        <p:nvSpPr>
          <p:cNvPr id="9" name="Rectangle 8"/>
          <p:cNvSpPr/>
          <p:nvPr/>
        </p:nvSpPr>
        <p:spPr>
          <a:xfrm>
            <a:off x="508000" y="381000"/>
            <a:ext cx="3048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cxnSp>
        <p:nvCxnSpPr>
          <p:cNvPr id="10" name="Straight Connector 9"/>
          <p:cNvCxnSpPr/>
          <p:nvPr/>
        </p:nvCxnSpPr>
        <p:spPr>
          <a:xfrm rot="16200000" flipH="1">
            <a:off x="6122562" y="-4483893"/>
            <a:ext cx="1587" cy="1092200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pic>
        <p:nvPicPr>
          <p:cNvPr id="13" name="Picture 20" descr="44.png"/>
          <p:cNvPicPr>
            <a:picLocks noChangeAspect="1"/>
          </p:cNvPicPr>
          <p:nvPr/>
        </p:nvPicPr>
        <p:blipFill>
          <a:blip r:embed="rId3" cstate="print"/>
          <a:srcRect/>
          <a:stretch>
            <a:fillRect/>
          </a:stretch>
        </p:blipFill>
        <p:spPr bwMode="auto">
          <a:xfrm>
            <a:off x="9561931" y="382142"/>
            <a:ext cx="2057399" cy="185737"/>
          </a:xfrm>
          <a:prstGeom prst="rect">
            <a:avLst/>
          </a:prstGeom>
          <a:noFill/>
          <a:ln w="9525">
            <a:noFill/>
            <a:miter lim="800000"/>
            <a:headEnd/>
            <a:tailEnd/>
          </a:ln>
        </p:spPr>
      </p:pic>
      <p:sp>
        <p:nvSpPr>
          <p:cNvPr id="14" name="Date Placeholder 3"/>
          <p:cNvSpPr txBox="1">
            <a:spLocks/>
          </p:cNvSpPr>
          <p:nvPr/>
        </p:nvSpPr>
        <p:spPr>
          <a:xfrm>
            <a:off x="9097108" y="6019801"/>
            <a:ext cx="2860431" cy="365125"/>
          </a:xfrm>
          <a:prstGeom prst="rect">
            <a:avLst/>
          </a:prstGeom>
        </p:spPr>
        <p:txBody>
          <a:bodyPr anchor="ctr"/>
          <a:lstStyle>
            <a:lvl1pPr>
              <a:defRPr u="none">
                <a:solidFill>
                  <a:schemeClr val="bg1"/>
                </a:solidFill>
              </a:defRPr>
            </a:lvl1pPr>
          </a:lstStyle>
          <a:p>
            <a:pPr>
              <a:lnSpc>
                <a:spcPct val="95000"/>
              </a:lnSpc>
              <a:buClr>
                <a:srgbClr val="000000"/>
              </a:buClr>
              <a:buSzPct val="100000"/>
              <a:buFont typeface="Times New Roman" pitchFamily="18" charset="0"/>
              <a:buNone/>
              <a:defRPr/>
            </a:pPr>
            <a:r>
              <a:rPr lang="en-US" sz="1200">
                <a:solidFill>
                  <a:schemeClr val="tx2">
                    <a:lumMod val="75000"/>
                  </a:schemeClr>
                </a:solidFill>
              </a:rPr>
              <a:t>By Chandrashekhar Deshpande</a:t>
            </a:r>
            <a:endParaRPr lang="en-US" sz="1200" dirty="0">
              <a:solidFill>
                <a:schemeClr val="tx2">
                  <a:lumMod val="75000"/>
                </a:schemeClr>
              </a:solidFill>
            </a:endParaRPr>
          </a:p>
        </p:txBody>
      </p:sp>
      <p:sp>
        <p:nvSpPr>
          <p:cNvPr id="2" name="Title 1"/>
          <p:cNvSpPr>
            <a:spLocks noGrp="1"/>
          </p:cNvSpPr>
          <p:nvPr>
            <p:ph type="title"/>
          </p:nvPr>
        </p:nvSpPr>
        <p:spPr>
          <a:xfrm>
            <a:off x="812800" y="274638"/>
            <a:ext cx="10871200" cy="792162"/>
          </a:xfrm>
        </p:spPr>
        <p:txBody>
          <a:bodyPr>
            <a:normAutofit/>
          </a:bodyPr>
          <a:lstStyle>
            <a:lvl1pPr algn="l">
              <a:defRPr sz="2800">
                <a:solidFill>
                  <a:srgbClr val="0070C0"/>
                </a:solidFill>
                <a:latin typeface="+mj-lt"/>
                <a:ea typeface="Segoe UI" pitchFamily="34" charset="0"/>
                <a:cs typeface="Segoe UI"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540912" y="1180003"/>
            <a:ext cx="10972800" cy="5181600"/>
          </a:xfrm>
        </p:spPr>
        <p:txBody>
          <a:bodyPr>
            <a:normAutofit/>
          </a:bodyPr>
          <a:lstStyle>
            <a:lvl1pPr>
              <a:buClr>
                <a:srgbClr val="0070C0"/>
              </a:buClr>
              <a:buSzPct val="75000"/>
              <a:buFont typeface="Wingdings 2" pitchFamily="18" charset="2"/>
              <a:buChar char="¢"/>
              <a:defRPr sz="2800">
                <a:solidFill>
                  <a:schemeClr val="tx1"/>
                </a:solidFill>
                <a:latin typeface="+mj-lt"/>
                <a:ea typeface="Segoe UI" pitchFamily="34" charset="0"/>
                <a:cs typeface="Segoe UI" pitchFamily="34" charset="0"/>
              </a:defRPr>
            </a:lvl1pPr>
            <a:lvl2pPr>
              <a:buClr>
                <a:srgbClr val="0070C0"/>
              </a:buClr>
              <a:buSzPct val="75000"/>
              <a:buFont typeface="Wingdings 2" pitchFamily="18" charset="2"/>
              <a:buChar char="¢"/>
              <a:defRPr sz="2400">
                <a:solidFill>
                  <a:schemeClr val="tx1"/>
                </a:solidFill>
                <a:latin typeface="+mj-lt"/>
                <a:ea typeface="Segoe UI" pitchFamily="34" charset="0"/>
                <a:cs typeface="Segoe UI" pitchFamily="34" charset="0"/>
              </a:defRPr>
            </a:lvl2pPr>
            <a:lvl3pPr>
              <a:buClr>
                <a:srgbClr val="0070C0"/>
              </a:buClr>
              <a:buSzPct val="75000"/>
              <a:buFont typeface="Wingdings 2" pitchFamily="18" charset="2"/>
              <a:buChar char="¢"/>
              <a:defRPr sz="2000">
                <a:solidFill>
                  <a:schemeClr val="tx1"/>
                </a:solidFill>
                <a:latin typeface="+mj-lt"/>
                <a:ea typeface="Segoe UI" pitchFamily="34" charset="0"/>
                <a:cs typeface="Segoe UI" pitchFamily="34" charset="0"/>
              </a:defRPr>
            </a:lvl3pPr>
            <a:lvl4pPr>
              <a:buClr>
                <a:srgbClr val="0070C0"/>
              </a:buClr>
              <a:buSzPct val="75000"/>
              <a:buFont typeface="Wingdings 2" pitchFamily="18" charset="2"/>
              <a:buChar char="¢"/>
              <a:defRPr sz="1800">
                <a:solidFill>
                  <a:schemeClr val="tx1"/>
                </a:solidFill>
                <a:latin typeface="+mj-lt"/>
                <a:ea typeface="Segoe UI" pitchFamily="34" charset="0"/>
                <a:cs typeface="Segoe UI" pitchFamily="34" charset="0"/>
              </a:defRPr>
            </a:lvl4pPr>
            <a:lvl5pPr>
              <a:buClr>
                <a:srgbClr val="0070C0"/>
              </a:buClr>
              <a:buSzPct val="75000"/>
              <a:buFont typeface="Wingdings 2" pitchFamily="18" charset="2"/>
              <a:buChar char="¢"/>
              <a:defRPr sz="1800">
                <a:solidFill>
                  <a:schemeClr val="tx1"/>
                </a:solidFill>
                <a:latin typeface="+mj-lt"/>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75FB03-3E1C-45DF-9EFE-1758FB096B4F}" type="datetime1">
              <a:rPr lang="en-US" smtClean="0"/>
              <a:t>6/30/2022</a:t>
            </a:fld>
            <a:endParaRPr lang="en-US"/>
          </a:p>
        </p:txBody>
      </p:sp>
      <p:sp>
        <p:nvSpPr>
          <p:cNvPr id="6" name="Footer Placeholder 5"/>
          <p:cNvSpPr>
            <a:spLocks noGrp="1"/>
          </p:cNvSpPr>
          <p:nvPr>
            <p:ph type="ftr" sz="quarter" idx="11"/>
          </p:nvPr>
        </p:nvSpPr>
        <p:spPr/>
        <p:txBody>
          <a:bodyPr/>
          <a:lstStyle/>
          <a:p>
            <a:endParaRPr lang="en-US"/>
          </a:p>
        </p:txBody>
      </p:sp>
      <p:sp>
        <p:nvSpPr>
          <p:cNvPr id="8" name="Rectangle 7"/>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04" y="297516"/>
            <a:ext cx="3189796" cy="430176"/>
          </a:xfrm>
          <a:prstGeom prst="rect">
            <a:avLst/>
          </a:prstGeom>
        </p:spPr>
      </p:pic>
      <p:sp>
        <p:nvSpPr>
          <p:cNvPr id="10" name="Rectangle 9"/>
          <p:cNvSpPr/>
          <p:nvPr/>
        </p:nvSpPr>
        <p:spPr>
          <a:xfrm>
            <a:off x="8965566" y="6226649"/>
            <a:ext cx="3030816" cy="4230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726100" y="6226115"/>
            <a:ext cx="143808" cy="423081"/>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10530273" y="5880370"/>
            <a:ext cx="1301885" cy="606738"/>
            <a:chOff x="10717834" y="5953476"/>
            <a:chExt cx="1051094" cy="489858"/>
          </a:xfrm>
        </p:grpSpPr>
        <p:sp>
          <p:nvSpPr>
            <p:cNvPr id="14" name="Oval 13"/>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lide Number Placeholder 6"/>
          <p:cNvSpPr>
            <a:spLocks noGrp="1"/>
          </p:cNvSpPr>
          <p:nvPr>
            <p:ph type="sldNum" sz="quarter" idx="12"/>
          </p:nvPr>
        </p:nvSpPr>
        <p:spPr>
          <a:xfrm>
            <a:off x="9088958" y="6247025"/>
            <a:ext cx="2743200" cy="365125"/>
          </a:xfrm>
        </p:spPr>
        <p:txBody>
          <a:bodyPr/>
          <a:lstStyle>
            <a:lvl1pPr>
              <a:defRPr>
                <a:solidFill>
                  <a:schemeClr val="bg1"/>
                </a:solidFill>
              </a:defRPr>
            </a:lvl1pPr>
          </a:lstStyle>
          <a:p>
            <a:pPr>
              <a:defRPr/>
            </a:pPr>
            <a:fld id="{2292885F-79E9-4EC0-B0FB-F029C185F4B5}" type="slidenum">
              <a:rPr lang="en-US" smtClean="0"/>
              <a:pPr>
                <a:defRPr/>
              </a:pPr>
              <a:t>‹#›</a:t>
            </a:fld>
            <a:endParaRPr lang="en-US" dirty="0"/>
          </a:p>
        </p:txBody>
      </p:sp>
    </p:spTree>
    <p:extLst>
      <p:ext uri="{BB962C8B-B14F-4D97-AF65-F5344CB8AC3E}">
        <p14:creationId xmlns:p14="http://schemas.microsoft.com/office/powerpoint/2010/main" val="3709202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224464-7759-4097-B573-F243E16B0A20}" type="datetime1">
              <a:rPr lang="en-US" smtClean="0"/>
              <a:t>6/30/2022</a:t>
            </a:fld>
            <a:endParaRPr lang="en-US"/>
          </a:p>
        </p:txBody>
      </p:sp>
      <p:sp>
        <p:nvSpPr>
          <p:cNvPr id="8" name="Footer Placeholder 7"/>
          <p:cNvSpPr>
            <a:spLocks noGrp="1"/>
          </p:cNvSpPr>
          <p:nvPr>
            <p:ph type="ftr" sz="quarter" idx="11"/>
          </p:nvPr>
        </p:nvSpPr>
        <p:spPr/>
        <p:txBody>
          <a:bodyPr/>
          <a:lstStyle/>
          <a:p>
            <a:endParaRPr lang="en-US"/>
          </a:p>
        </p:txBody>
      </p:sp>
      <p:sp>
        <p:nvSpPr>
          <p:cNvPr id="10" name="Rectangle 9"/>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04" y="297516"/>
            <a:ext cx="3189796" cy="430176"/>
          </a:xfrm>
          <a:prstGeom prst="rect">
            <a:avLst/>
          </a:prstGeom>
        </p:spPr>
      </p:pic>
      <p:sp>
        <p:nvSpPr>
          <p:cNvPr id="12" name="Rectangle 11"/>
          <p:cNvSpPr/>
          <p:nvPr/>
        </p:nvSpPr>
        <p:spPr>
          <a:xfrm>
            <a:off x="8965566" y="6226649"/>
            <a:ext cx="3030816" cy="4230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726100" y="6226115"/>
            <a:ext cx="143808" cy="423081"/>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10530273" y="5880370"/>
            <a:ext cx="1301885" cy="606738"/>
            <a:chOff x="10717834" y="5953476"/>
            <a:chExt cx="1051094" cy="489858"/>
          </a:xfrm>
        </p:grpSpPr>
        <p:sp>
          <p:nvSpPr>
            <p:cNvPr id="16" name="Oval 15"/>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Slide Number Placeholder 8"/>
          <p:cNvSpPr>
            <a:spLocks noGrp="1"/>
          </p:cNvSpPr>
          <p:nvPr>
            <p:ph type="sldNum" sz="quarter" idx="12"/>
          </p:nvPr>
        </p:nvSpPr>
        <p:spPr>
          <a:xfrm>
            <a:off x="9088958" y="6275759"/>
            <a:ext cx="2743200" cy="365125"/>
          </a:xfrm>
        </p:spPr>
        <p:txBody>
          <a:bodyPr/>
          <a:lstStyle>
            <a:lvl1pPr>
              <a:defRPr>
                <a:solidFill>
                  <a:schemeClr val="bg1"/>
                </a:solidFill>
              </a:defRPr>
            </a:lvl1pPr>
          </a:lstStyle>
          <a:p>
            <a:pPr>
              <a:defRPr/>
            </a:pPr>
            <a:fld id="{BED54B90-B69B-4716-9619-53CEE4F25659}" type="slidenum">
              <a:rPr lang="en-US" smtClean="0"/>
              <a:pPr>
                <a:defRPr/>
              </a:pPr>
              <a:t>‹#›</a:t>
            </a:fld>
            <a:endParaRPr lang="en-US" dirty="0"/>
          </a:p>
        </p:txBody>
      </p:sp>
    </p:spTree>
    <p:extLst>
      <p:ext uri="{BB962C8B-B14F-4D97-AF65-F5344CB8AC3E}">
        <p14:creationId xmlns:p14="http://schemas.microsoft.com/office/powerpoint/2010/main" val="2019342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09433" y="365125"/>
            <a:ext cx="10944367" cy="753991"/>
          </a:xfrm>
        </p:spPr>
        <p:txBody>
          <a:bodyPr>
            <a:normAutofit/>
          </a:bodyPr>
          <a:lstStyle>
            <a:lvl1pPr>
              <a:defRPr sz="2400">
                <a:solidFill>
                  <a:srgbClr val="0070C0"/>
                </a:solidFill>
                <a:latin typeface="Segoe UI Semibold" panose="020B0702040204020203" pitchFamily="34" charset="0"/>
              </a:defRPr>
            </a:lvl1pPr>
          </a:lstStyle>
          <a:p>
            <a:r>
              <a:rPr lang="en-US"/>
              <a:t>Click to edit Master title style</a:t>
            </a:r>
          </a:p>
        </p:txBody>
      </p:sp>
      <p:sp>
        <p:nvSpPr>
          <p:cNvPr id="3" name="Date Placeholder 2"/>
          <p:cNvSpPr>
            <a:spLocks noGrp="1"/>
          </p:cNvSpPr>
          <p:nvPr>
            <p:ph type="dt" sz="half" idx="10"/>
          </p:nvPr>
        </p:nvSpPr>
        <p:spPr/>
        <p:txBody>
          <a:bodyPr/>
          <a:lstStyle/>
          <a:p>
            <a:pPr>
              <a:defRPr/>
            </a:pPr>
            <a:fld id="{A2FDF722-315E-43F9-A8B2-B8D5FB202082}" type="datetime1">
              <a:rPr lang="en-US" smtClean="0"/>
              <a:pPr>
                <a:defRPr/>
              </a:pPr>
              <a:t>6/30/2022</a:t>
            </a:fld>
            <a:endParaRPr lang="en-US" dirty="0"/>
          </a:p>
        </p:txBody>
      </p:sp>
      <p:sp>
        <p:nvSpPr>
          <p:cNvPr id="4" name="Footer Placeholder 3"/>
          <p:cNvSpPr>
            <a:spLocks noGrp="1"/>
          </p:cNvSpPr>
          <p:nvPr>
            <p:ph type="ftr" sz="quarter" idx="11"/>
          </p:nvPr>
        </p:nvSpPr>
        <p:spPr/>
        <p:txBody>
          <a:bodyPr/>
          <a:lstStyle/>
          <a:p>
            <a:endParaRPr lang="en-US"/>
          </a:p>
        </p:txBody>
      </p:sp>
      <p:sp>
        <p:nvSpPr>
          <p:cNvPr id="6" name="Rectangle 5"/>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56544" y="297516"/>
            <a:ext cx="3189796" cy="430176"/>
          </a:xfrm>
          <a:prstGeom prst="rect">
            <a:avLst/>
          </a:prstGeom>
        </p:spPr>
      </p:pic>
      <p:cxnSp>
        <p:nvCxnSpPr>
          <p:cNvPr id="8" name="Straight Connector 7"/>
          <p:cNvCxnSpPr/>
          <p:nvPr/>
        </p:nvCxnSpPr>
        <p:spPr>
          <a:xfrm>
            <a:off x="245660" y="1279525"/>
            <a:ext cx="503602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281684" y="1215190"/>
            <a:ext cx="124326" cy="124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965566" y="6226649"/>
            <a:ext cx="3030816" cy="4230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726100" y="6226115"/>
            <a:ext cx="143808" cy="423081"/>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10530273" y="5880370"/>
            <a:ext cx="1301885" cy="606738"/>
            <a:chOff x="10717834" y="5953476"/>
            <a:chExt cx="1051094" cy="489858"/>
          </a:xfrm>
        </p:grpSpPr>
        <p:sp>
          <p:nvSpPr>
            <p:cNvPr id="14" name="Oval 13"/>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Slide Number Placeholder 4"/>
          <p:cNvSpPr>
            <a:spLocks noGrp="1"/>
          </p:cNvSpPr>
          <p:nvPr>
            <p:ph type="sldNum" sz="quarter" idx="12"/>
          </p:nvPr>
        </p:nvSpPr>
        <p:spPr>
          <a:xfrm>
            <a:off x="9088958" y="6261351"/>
            <a:ext cx="2743200" cy="365125"/>
          </a:xfrm>
        </p:spPr>
        <p:txBody>
          <a:bodyPr/>
          <a:lstStyle>
            <a:lvl1pPr>
              <a:defRPr>
                <a:solidFill>
                  <a:schemeClr val="bg1"/>
                </a:solidFill>
              </a:defRPr>
            </a:lvl1pPr>
          </a:lstStyle>
          <a:p>
            <a:pPr>
              <a:defRPr/>
            </a:pPr>
            <a:fld id="{480C8A4F-63C8-494F-B3DE-BC0F2478CF01}" type="slidenum">
              <a:rPr lang="en-US" smtClean="0"/>
              <a:pPr>
                <a:defRPr/>
              </a:pPr>
              <a:t>‹#›</a:t>
            </a:fld>
            <a:endParaRPr lang="en-US" dirty="0"/>
          </a:p>
        </p:txBody>
      </p:sp>
    </p:spTree>
    <p:extLst>
      <p:ext uri="{BB962C8B-B14F-4D97-AF65-F5344CB8AC3E}">
        <p14:creationId xmlns:p14="http://schemas.microsoft.com/office/powerpoint/2010/main" val="2397679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2FDF722-315E-43F9-A8B2-B8D5FB202082}" type="datetime1">
              <a:rPr lang="en-US" smtClean="0"/>
              <a:pPr>
                <a:defRPr/>
              </a:pPr>
              <a:t>6/30/2022</a:t>
            </a:fld>
            <a:endParaRPr lang="en-US" dirty="0"/>
          </a:p>
        </p:txBody>
      </p:sp>
      <p:sp>
        <p:nvSpPr>
          <p:cNvPr id="3" name="Footer Placeholder 2"/>
          <p:cNvSpPr>
            <a:spLocks noGrp="1"/>
          </p:cNvSpPr>
          <p:nvPr>
            <p:ph type="ftr" sz="quarter" idx="11"/>
          </p:nvPr>
        </p:nvSpPr>
        <p:spPr/>
        <p:txBody>
          <a:bodyPr/>
          <a:lstStyle/>
          <a:p>
            <a:endParaRPr lang="en-US"/>
          </a:p>
        </p:txBody>
      </p:sp>
      <p:sp>
        <p:nvSpPr>
          <p:cNvPr id="5" name="Rectangle 4"/>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965566" y="6226649"/>
            <a:ext cx="3030816" cy="4230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726100" y="6226115"/>
            <a:ext cx="143808" cy="423081"/>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p:cNvSpPr txBox="1">
            <a:spLocks/>
          </p:cNvSpPr>
          <p:nvPr/>
        </p:nvSpPr>
        <p:spPr>
          <a:xfrm>
            <a:off x="8965566" y="514263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12568EF-7BAD-4945-B6F2-C41C476107F9}" type="slidenum">
              <a:rPr lang="en-US" smtClean="0"/>
              <a:pPr/>
              <a:t>‹#›</a:t>
            </a:fld>
            <a:endParaRPr lang="en-US" dirty="0"/>
          </a:p>
        </p:txBody>
      </p:sp>
      <p:grpSp>
        <p:nvGrpSpPr>
          <p:cNvPr id="9" name="Group 8"/>
          <p:cNvGrpSpPr/>
          <p:nvPr/>
        </p:nvGrpSpPr>
        <p:grpSpPr>
          <a:xfrm>
            <a:off x="10530273" y="5880370"/>
            <a:ext cx="1301885" cy="606738"/>
            <a:chOff x="10717834" y="5953476"/>
            <a:chExt cx="1051094" cy="489858"/>
          </a:xfrm>
        </p:grpSpPr>
        <p:sp>
          <p:nvSpPr>
            <p:cNvPr id="10" name="Oval 9"/>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p:cNvSpPr>
            <a:spLocks noGrp="1"/>
          </p:cNvSpPr>
          <p:nvPr>
            <p:ph type="sldNum" sz="quarter" idx="12"/>
          </p:nvPr>
        </p:nvSpPr>
        <p:spPr>
          <a:xfrm>
            <a:off x="9088958" y="6261647"/>
            <a:ext cx="2743200" cy="365125"/>
          </a:xfrm>
        </p:spPr>
        <p:txBody>
          <a:bodyPr/>
          <a:lstStyle>
            <a:lvl1pPr>
              <a:defRPr>
                <a:solidFill>
                  <a:schemeClr val="bg1"/>
                </a:solidFill>
              </a:defRPr>
            </a:lvl1pPr>
          </a:lstStyle>
          <a:p>
            <a:pPr>
              <a:defRPr/>
            </a:pPr>
            <a:fld id="{480C8A4F-63C8-494F-B3DE-BC0F2478CF01}" type="slidenum">
              <a:rPr lang="en-US" smtClean="0"/>
              <a:pPr>
                <a:defRPr/>
              </a:pPr>
              <a:t>‹#›</a:t>
            </a:fld>
            <a:endParaRPr lang="en-US" dirty="0"/>
          </a:p>
        </p:txBody>
      </p:sp>
    </p:spTree>
    <p:extLst>
      <p:ext uri="{BB962C8B-B14F-4D97-AF65-F5344CB8AC3E}">
        <p14:creationId xmlns:p14="http://schemas.microsoft.com/office/powerpoint/2010/main" val="754890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08B91A5-3819-4801-BA5A-731B79FD01CA}" type="datetime1">
              <a:rPr lang="en-US" smtClean="0"/>
              <a:t>6/30/2022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8D5B6B41-8954-43DE-9F64-5A9B17058F98}" type="slidenum">
              <a:rPr lang="en-US" smtClean="0"/>
              <a:pPr>
                <a:defRPr/>
              </a:pPr>
              <a:t>‹#›</a:t>
            </a:fld>
            <a:endParaRPr lang="en-US" dirty="0"/>
          </a:p>
        </p:txBody>
      </p:sp>
    </p:spTree>
    <p:extLst>
      <p:ext uri="{BB962C8B-B14F-4D97-AF65-F5344CB8AC3E}">
        <p14:creationId xmlns:p14="http://schemas.microsoft.com/office/powerpoint/2010/main" val="4045044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981064-DFA7-464D-8D40-5A5629BF8073}" type="datetime1">
              <a:rPr lang="en-US" smtClean="0"/>
              <a:t>6/30/2022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C29BA1F5-3798-4B59-9295-59716E527105}" type="slidenum">
              <a:rPr lang="en-US" smtClean="0"/>
              <a:pPr>
                <a:defRPr/>
              </a:pPr>
              <a:t>‹#›</a:t>
            </a:fld>
            <a:endParaRPr lang="en-US" dirty="0"/>
          </a:p>
        </p:txBody>
      </p:sp>
    </p:spTree>
    <p:extLst>
      <p:ext uri="{BB962C8B-B14F-4D97-AF65-F5344CB8AC3E}">
        <p14:creationId xmlns:p14="http://schemas.microsoft.com/office/powerpoint/2010/main" val="4166568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A2FDF722-315E-43F9-A8B2-B8D5FB202082}" type="datetime1">
              <a:rPr lang="en-US" smtClean="0"/>
              <a:pPr>
                <a:defRPr/>
              </a:pPr>
              <a:t>6/30/2022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480C8A4F-63C8-494F-B3DE-BC0F2478CF01}" type="slidenum">
              <a:rPr lang="en-US" smtClean="0"/>
              <a:pPr>
                <a:defRPr/>
              </a:pPr>
              <a:t>‹#›</a:t>
            </a:fld>
            <a:endParaRPr lang="en-US" dirty="0"/>
          </a:p>
        </p:txBody>
      </p:sp>
    </p:spTree>
    <p:extLst>
      <p:ext uri="{BB962C8B-B14F-4D97-AF65-F5344CB8AC3E}">
        <p14:creationId xmlns:p14="http://schemas.microsoft.com/office/powerpoint/2010/main" val="948849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9311BA55-DFF5-4261-8526-5A0023C0C8B4}" type="datetime1">
              <a:rPr lang="en-US" smtClean="0"/>
              <a:pPr>
                <a:defRPr/>
              </a:pPr>
              <a:t>6/30/2022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03941EB6-F6D2-4B9D-A6FA-808F97B8919C}" type="slidenum">
              <a:rPr lang="en-US" smtClean="0"/>
              <a:pPr>
                <a:defRPr/>
              </a:pPr>
              <a:t>‹#›</a:t>
            </a:fld>
            <a:endParaRPr lang="en-US" dirty="0"/>
          </a:p>
        </p:txBody>
      </p:sp>
    </p:spTree>
    <p:extLst>
      <p:ext uri="{BB962C8B-B14F-4D97-AF65-F5344CB8AC3E}">
        <p14:creationId xmlns:p14="http://schemas.microsoft.com/office/powerpoint/2010/main" val="3614589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1295401"/>
            <a:ext cx="11264900" cy="5022623"/>
          </a:xfrm>
          <a:prstGeom prst="rect">
            <a:avLst/>
          </a:prstGeom>
        </p:spPr>
        <p:txBody>
          <a:bodyPr>
            <a:normAutofit/>
          </a:bodyPr>
          <a:lstStyle>
            <a:lvl1pPr>
              <a:defRPr sz="240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lvl1pPr>
            <a:lvl2pPr>
              <a:defRPr sz="200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lvl2pPr>
            <a:lvl3pPr>
              <a:defRPr sz="180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lvl3pPr>
            <a:lvl4pPr>
              <a:defRPr sz="160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lvl4pPr>
            <a:lvl5pPr>
              <a:defRPr sz="160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8352" y="584200"/>
            <a:ext cx="2642049" cy="510069"/>
          </a:xfrm>
          <a:prstGeom prst="rect">
            <a:avLst/>
          </a:prstGeom>
        </p:spPr>
      </p:pic>
      <p:cxnSp>
        <p:nvCxnSpPr>
          <p:cNvPr id="17" name="Straight Connector 16"/>
          <p:cNvCxnSpPr/>
          <p:nvPr/>
        </p:nvCxnSpPr>
        <p:spPr>
          <a:xfrm>
            <a:off x="0" y="990600"/>
            <a:ext cx="924560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66400" y="6221282"/>
            <a:ext cx="1524000" cy="357319"/>
          </a:xfrm>
          <a:prstGeom prst="rect">
            <a:avLst/>
          </a:prstGeom>
        </p:spPr>
      </p:pic>
      <p:grpSp>
        <p:nvGrpSpPr>
          <p:cNvPr id="22" name="Group 21"/>
          <p:cNvGrpSpPr/>
          <p:nvPr/>
        </p:nvGrpSpPr>
        <p:grpSpPr>
          <a:xfrm flipH="1">
            <a:off x="0" y="6445079"/>
            <a:ext cx="12192000" cy="406400"/>
            <a:chOff x="0" y="4833809"/>
            <a:chExt cx="9144000" cy="304800"/>
          </a:xfrm>
        </p:grpSpPr>
        <p:sp>
          <p:nvSpPr>
            <p:cNvPr id="20" name="Rectangle 19"/>
            <p:cNvSpPr/>
            <p:nvPr/>
          </p:nvSpPr>
          <p:spPr>
            <a:xfrm>
              <a:off x="0" y="4986209"/>
              <a:ext cx="6477000" cy="152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Rectangle 20"/>
            <p:cNvSpPr/>
            <p:nvPr/>
          </p:nvSpPr>
          <p:spPr>
            <a:xfrm>
              <a:off x="4876800" y="4833809"/>
              <a:ext cx="4267200" cy="304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Tree>
    <p:extLst>
      <p:ext uri="{BB962C8B-B14F-4D97-AF65-F5344CB8AC3E}">
        <p14:creationId xmlns:p14="http://schemas.microsoft.com/office/powerpoint/2010/main" val="418028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Section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819606"/>
            <a:ext cx="11151917" cy="1218795"/>
          </a:xfrm>
        </p:spPr>
        <p:txBody>
          <a:bodyPr anchor="b" anchorCtr="0"/>
          <a:lstStyle>
            <a:lvl1pPr>
              <a:defRPr sz="8800" spc="-300" baseline="0">
                <a:solidFill>
                  <a:schemeClr val="tx1">
                    <a:alpha val="99000"/>
                  </a:schemeClr>
                </a:solidFill>
              </a:defRPr>
            </a:lvl1pPr>
          </a:lstStyle>
          <a:p>
            <a:r>
              <a:rPr lang="en-US" dirty="0"/>
              <a:t>Click to edit title style</a:t>
            </a:r>
          </a:p>
        </p:txBody>
      </p:sp>
    </p:spTree>
    <p:extLst>
      <p:ext uri="{BB962C8B-B14F-4D97-AF65-F5344CB8AC3E}">
        <p14:creationId xmlns:p14="http://schemas.microsoft.com/office/powerpoint/2010/main" val="9429440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304800" y="228600"/>
            <a:ext cx="11582400" cy="3124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sp>
        <p:nvSpPr>
          <p:cNvPr id="5" name="Date Placeholder 3"/>
          <p:cNvSpPr txBox="1">
            <a:spLocks/>
          </p:cNvSpPr>
          <p:nvPr/>
        </p:nvSpPr>
        <p:spPr>
          <a:xfrm>
            <a:off x="9097108" y="6324601"/>
            <a:ext cx="2860431" cy="365125"/>
          </a:xfrm>
          <a:prstGeom prst="rect">
            <a:avLst/>
          </a:prstGeom>
        </p:spPr>
        <p:txBody>
          <a:bodyPr anchor="ctr"/>
          <a:lstStyle>
            <a:lvl1pPr>
              <a:defRPr u="none">
                <a:solidFill>
                  <a:schemeClr val="bg1"/>
                </a:solidFill>
              </a:defRPr>
            </a:lvl1pPr>
          </a:lstStyle>
          <a:p>
            <a:pPr>
              <a:lnSpc>
                <a:spcPct val="95000"/>
              </a:lnSpc>
              <a:buClr>
                <a:srgbClr val="000000"/>
              </a:buClr>
              <a:buSzPct val="100000"/>
              <a:buFont typeface="Times New Roman" pitchFamily="18" charset="0"/>
              <a:buNone/>
              <a:defRPr/>
            </a:pPr>
            <a:r>
              <a:rPr lang="en-US" sz="1200"/>
              <a:t>By Chandrashekhar Deshpande</a:t>
            </a:r>
            <a:endParaRPr lang="en-US" sz="1200" dirty="0"/>
          </a:p>
        </p:txBody>
      </p:sp>
      <p:sp>
        <p:nvSpPr>
          <p:cNvPr id="2" name="Title 1"/>
          <p:cNvSpPr>
            <a:spLocks noGrp="1"/>
          </p:cNvSpPr>
          <p:nvPr>
            <p:ph type="title"/>
          </p:nvPr>
        </p:nvSpPr>
        <p:spPr>
          <a:xfrm>
            <a:off x="963084" y="4406902"/>
            <a:ext cx="10363200" cy="1362075"/>
          </a:xfrm>
        </p:spPr>
        <p:txBody>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963084" y="2590801"/>
            <a:ext cx="10363200" cy="685800"/>
          </a:xfrm>
        </p:spPr>
        <p:txBody>
          <a:bodyPr anchor="ctr"/>
          <a:lstStyle>
            <a:lvl1pPr marL="0" indent="0" algn="ctr">
              <a:buNone/>
              <a:defRPr sz="32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pPr>
              <a:defRPr/>
            </a:pPr>
            <a:fld id="{99D1683F-8FF5-4D0E-9ABE-C6F26E10045F}" type="datetime1">
              <a:rPr lang="en-US"/>
              <a:pPr>
                <a:defRPr/>
              </a:pPr>
              <a:t>6/30/2022</a:t>
            </a:fld>
            <a:endParaRPr lang="en-US" dirty="0"/>
          </a:p>
        </p:txBody>
      </p:sp>
    </p:spTree>
  </p:cSld>
  <p:clrMapOvr>
    <a:masterClrMapping/>
  </p:clrMapOvr>
  <p:transition spd="slow"/>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0083031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3"/>
          <p:cNvSpPr txBox="1">
            <a:spLocks/>
          </p:cNvSpPr>
          <p:nvPr/>
        </p:nvSpPr>
        <p:spPr>
          <a:xfrm>
            <a:off x="9097108" y="6324601"/>
            <a:ext cx="2860431" cy="365125"/>
          </a:xfrm>
          <a:prstGeom prst="rect">
            <a:avLst/>
          </a:prstGeom>
        </p:spPr>
        <p:txBody>
          <a:bodyPr anchor="ctr"/>
          <a:lstStyle>
            <a:lvl1pPr>
              <a:defRPr u="none">
                <a:solidFill>
                  <a:schemeClr val="bg1"/>
                </a:solidFill>
              </a:defRPr>
            </a:lvl1pPr>
          </a:lstStyle>
          <a:p>
            <a:pPr>
              <a:lnSpc>
                <a:spcPct val="95000"/>
              </a:lnSpc>
              <a:buClr>
                <a:srgbClr val="000000"/>
              </a:buClr>
              <a:buSzPct val="100000"/>
              <a:buFont typeface="Times New Roman" pitchFamily="18" charset="0"/>
              <a:buNone/>
              <a:defRPr/>
            </a:pPr>
            <a:r>
              <a:rPr lang="en-US" sz="1200"/>
              <a:t>By Chandrashekhar Deshpande</a:t>
            </a:r>
            <a:endParaRPr lang="en-US" sz="1200" dirty="0"/>
          </a:p>
        </p:txBody>
      </p:sp>
      <p:sp>
        <p:nvSpPr>
          <p:cNvPr id="2" name="Title 1"/>
          <p:cNvSpPr>
            <a:spLocks noGrp="1"/>
          </p:cNvSpPr>
          <p:nvPr>
            <p:ph type="title"/>
          </p:nvPr>
        </p:nvSpPr>
        <p:spPr>
          <a:xfrm>
            <a:off x="609600" y="304800"/>
            <a:ext cx="10972800" cy="762000"/>
          </a:xfrm>
        </p:spPr>
        <p:txBody>
          <a:bodyPr>
            <a:normAutofit/>
          </a:bodyPr>
          <a:lstStyle>
            <a:lvl1pPr algn="l">
              <a:defRPr sz="3600"/>
            </a:lvl1pPr>
          </a:lstStyle>
          <a:p>
            <a:r>
              <a:rPr lang="en-US"/>
              <a:t>Click to edit Master title style</a:t>
            </a:r>
          </a:p>
        </p:txBody>
      </p:sp>
      <p:sp>
        <p:nvSpPr>
          <p:cNvPr id="3" name="Content Placeholder 2"/>
          <p:cNvSpPr>
            <a:spLocks noGrp="1"/>
          </p:cNvSpPr>
          <p:nvPr>
            <p:ph sz="half" idx="1"/>
          </p:nvPr>
        </p:nvSpPr>
        <p:spPr>
          <a:xfrm>
            <a:off x="609600" y="1219200"/>
            <a:ext cx="53848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19200"/>
            <a:ext cx="53848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a:spLocks noGrp="1"/>
          </p:cNvSpPr>
          <p:nvPr>
            <p:ph type="sldNum" sz="quarter" idx="11"/>
          </p:nvPr>
        </p:nvSpPr>
        <p:spPr/>
        <p:txBody>
          <a:bodyPr/>
          <a:lstStyle>
            <a:lvl1pPr>
              <a:defRPr/>
            </a:lvl1pPr>
          </a:lstStyle>
          <a:p>
            <a:pPr>
              <a:defRPr/>
            </a:pPr>
            <a:fld id="{2292885F-79E9-4EC0-B0FB-F029C185F4B5}" type="slidenum">
              <a:rPr lang="en-US"/>
              <a:pPr>
                <a:defRPr/>
              </a:pPr>
              <a:t>‹#›</a:t>
            </a:fld>
            <a:endParaRPr lang="en-US" dirty="0"/>
          </a:p>
        </p:txBody>
      </p:sp>
      <p:pic>
        <p:nvPicPr>
          <p:cNvPr id="8" name="Picture 20" descr="44.png"/>
          <p:cNvPicPr>
            <a:picLocks noChangeAspect="1"/>
          </p:cNvPicPr>
          <p:nvPr userDrawn="1"/>
        </p:nvPicPr>
        <p:blipFill>
          <a:blip r:embed="rId2" cstate="print"/>
          <a:srcRect/>
          <a:stretch>
            <a:fillRect/>
          </a:stretch>
        </p:blipFill>
        <p:spPr bwMode="auto">
          <a:xfrm>
            <a:off x="9433143" y="446536"/>
            <a:ext cx="2057399" cy="185737"/>
          </a:xfrm>
          <a:prstGeom prst="rect">
            <a:avLst/>
          </a:prstGeom>
          <a:noFill/>
          <a:ln w="9525">
            <a:noFill/>
            <a:miter lim="800000"/>
            <a:headEnd/>
            <a:tailEnd/>
          </a:ln>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a:off x="508000" y="381000"/>
            <a:ext cx="3048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sp>
        <p:nvSpPr>
          <p:cNvPr id="8" name="Date Placeholder 3"/>
          <p:cNvSpPr txBox="1">
            <a:spLocks/>
          </p:cNvSpPr>
          <p:nvPr/>
        </p:nvSpPr>
        <p:spPr>
          <a:xfrm>
            <a:off x="9097108" y="6324601"/>
            <a:ext cx="2860431" cy="365125"/>
          </a:xfrm>
          <a:prstGeom prst="rect">
            <a:avLst/>
          </a:prstGeom>
        </p:spPr>
        <p:txBody>
          <a:bodyPr anchor="ctr"/>
          <a:lstStyle>
            <a:lvl1pPr>
              <a:defRPr u="none">
                <a:solidFill>
                  <a:schemeClr val="bg1"/>
                </a:solidFill>
              </a:defRPr>
            </a:lvl1pPr>
          </a:lstStyle>
          <a:p>
            <a:pPr>
              <a:lnSpc>
                <a:spcPct val="95000"/>
              </a:lnSpc>
              <a:buClr>
                <a:srgbClr val="000000"/>
              </a:buClr>
              <a:buSzPct val="100000"/>
              <a:buFont typeface="Times New Roman" pitchFamily="18" charset="0"/>
              <a:buNone/>
              <a:defRPr/>
            </a:pPr>
            <a:r>
              <a:rPr lang="en-US" sz="1200"/>
              <a:t>By Chandrashekhar Deshpande</a:t>
            </a:r>
            <a:endParaRPr lang="en-US" sz="1200" dirty="0"/>
          </a:p>
        </p:txBody>
      </p:sp>
      <p:sp>
        <p:nvSpPr>
          <p:cNvPr id="2" name="Title 1"/>
          <p:cNvSpPr>
            <a:spLocks noGrp="1"/>
          </p:cNvSpPr>
          <p:nvPr>
            <p:ph type="title"/>
          </p:nvPr>
        </p:nvSpPr>
        <p:spPr>
          <a:xfrm>
            <a:off x="609600" y="381000"/>
            <a:ext cx="10972800" cy="609600"/>
          </a:xfrm>
        </p:spPr>
        <p:txBody>
          <a:bodyPr>
            <a:no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609600" y="114300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1782762"/>
            <a:ext cx="5386917" cy="4618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7" y="1143000"/>
            <a:ext cx="538903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7" y="1782762"/>
            <a:ext cx="5389034" cy="4618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8"/>
          <p:cNvSpPr>
            <a:spLocks noGrp="1"/>
          </p:cNvSpPr>
          <p:nvPr>
            <p:ph type="sldNum" sz="quarter" idx="11"/>
          </p:nvPr>
        </p:nvSpPr>
        <p:spPr/>
        <p:txBody>
          <a:bodyPr/>
          <a:lstStyle>
            <a:lvl1pPr>
              <a:defRPr/>
            </a:lvl1pPr>
          </a:lstStyle>
          <a:p>
            <a:pPr>
              <a:defRPr/>
            </a:pPr>
            <a:fld id="{BED54B90-B69B-4716-9619-53CEE4F25659}" type="slidenum">
              <a:rPr lang="en-US"/>
              <a:pPr>
                <a:defRPr/>
              </a:pPr>
              <a:t>‹#›</a:t>
            </a:fld>
            <a:endParaRPr lang="en-US" dirty="0"/>
          </a:p>
        </p:txBody>
      </p:sp>
      <p:pic>
        <p:nvPicPr>
          <p:cNvPr id="11" name="Picture 20" descr="44.png"/>
          <p:cNvPicPr>
            <a:picLocks noChangeAspect="1"/>
          </p:cNvPicPr>
          <p:nvPr userDrawn="1"/>
        </p:nvPicPr>
        <p:blipFill>
          <a:blip r:embed="rId2" cstate="print"/>
          <a:srcRect/>
          <a:stretch>
            <a:fillRect/>
          </a:stretch>
        </p:blipFill>
        <p:spPr bwMode="auto">
          <a:xfrm>
            <a:off x="9394507" y="485173"/>
            <a:ext cx="2057399" cy="185737"/>
          </a:xfrm>
          <a:prstGeom prst="rect">
            <a:avLst/>
          </a:prstGeom>
          <a:noFill/>
          <a:ln w="9525">
            <a:noFill/>
            <a:miter lim="800000"/>
            <a:headEnd/>
            <a:tailEnd/>
          </a:ln>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Vertical Text">
    <p:spTree>
      <p:nvGrpSpPr>
        <p:cNvPr id="1" name=""/>
        <p:cNvGrpSpPr/>
        <p:nvPr/>
      </p:nvGrpSpPr>
      <p:grpSpPr>
        <a:xfrm>
          <a:off x="0" y="0"/>
          <a:ext cx="0" cy="0"/>
          <a:chOff x="0" y="0"/>
          <a:chExt cx="0" cy="0"/>
        </a:xfrm>
      </p:grpSpPr>
      <p:sp>
        <p:nvSpPr>
          <p:cNvPr id="4" name="Date Placeholder 3"/>
          <p:cNvSpPr txBox="1">
            <a:spLocks/>
          </p:cNvSpPr>
          <p:nvPr/>
        </p:nvSpPr>
        <p:spPr>
          <a:xfrm>
            <a:off x="9097108" y="6324601"/>
            <a:ext cx="2860431" cy="365125"/>
          </a:xfrm>
          <a:prstGeom prst="rect">
            <a:avLst/>
          </a:prstGeom>
        </p:spPr>
        <p:txBody>
          <a:bodyPr anchor="ctr"/>
          <a:lstStyle>
            <a:lvl1pPr>
              <a:defRPr u="none">
                <a:solidFill>
                  <a:schemeClr val="bg1"/>
                </a:solidFill>
              </a:defRPr>
            </a:lvl1pPr>
          </a:lstStyle>
          <a:p>
            <a:pPr>
              <a:lnSpc>
                <a:spcPct val="95000"/>
              </a:lnSpc>
              <a:buClr>
                <a:srgbClr val="000000"/>
              </a:buClr>
              <a:buSzPct val="100000"/>
              <a:buFont typeface="Times New Roman" pitchFamily="18" charset="0"/>
              <a:buNone/>
              <a:defRPr/>
            </a:pPr>
            <a:r>
              <a:rPr lang="en-US" sz="1200"/>
              <a:t>By Chandrashekhar Deshpande</a:t>
            </a:r>
            <a:endParaRPr lang="en-US" sz="1200" dirty="0"/>
          </a:p>
        </p:txBody>
      </p:sp>
      <p:sp>
        <p:nvSpPr>
          <p:cNvPr id="2" name="Title 1"/>
          <p:cNvSpPr>
            <a:spLocks noGrp="1"/>
          </p:cNvSpPr>
          <p:nvPr>
            <p:ph type="title"/>
          </p:nvPr>
        </p:nvSpPr>
        <p:spPr/>
        <p:txBody>
          <a:bodyPr/>
          <a:lstStyle>
            <a:lvl1pPr algn="l">
              <a:defRPr sz="4000"/>
            </a:lvl1pPr>
          </a:lstStyle>
          <a:p>
            <a:r>
              <a:rPr lang="en-US"/>
              <a:t>Click to edit Master title style</a:t>
            </a:r>
          </a:p>
        </p:txBody>
      </p:sp>
      <p:sp>
        <p:nvSpPr>
          <p:cNvPr id="3" name="Vertical Text Placeholder 2"/>
          <p:cNvSpPr>
            <a:spLocks noGrp="1"/>
          </p:cNvSpPr>
          <p:nvPr>
            <p:ph type="body" orient="vert" idx="1"/>
          </p:nvPr>
        </p:nvSpPr>
        <p:spPr>
          <a:xfrm>
            <a:off x="4470400" y="1066800"/>
            <a:ext cx="71120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1"/>
          </p:nvPr>
        </p:nvSpPr>
        <p:spPr/>
        <p:txBody>
          <a:bodyPr/>
          <a:lstStyle>
            <a:lvl1pPr>
              <a:defRPr/>
            </a:lvl1pPr>
          </a:lstStyle>
          <a:p>
            <a:pPr>
              <a:defRPr/>
            </a:pPr>
            <a:fld id="{C96C4418-67E1-473E-964E-93AD19978697}" type="slidenum">
              <a:rPr lang="en-US"/>
              <a:pPr>
                <a:defRPr/>
              </a:pPr>
              <a:t>‹#›</a:t>
            </a:fld>
            <a:endParaRPr lang="en-US" dirty="0"/>
          </a:p>
        </p:txBody>
      </p:sp>
      <p:pic>
        <p:nvPicPr>
          <p:cNvPr id="7" name="Picture 20" descr="44.png"/>
          <p:cNvPicPr>
            <a:picLocks noChangeAspect="1"/>
          </p:cNvPicPr>
          <p:nvPr userDrawn="1"/>
        </p:nvPicPr>
        <p:blipFill>
          <a:blip r:embed="rId2" cstate="print"/>
          <a:srcRect/>
          <a:stretch>
            <a:fillRect/>
          </a:stretch>
        </p:blipFill>
        <p:spPr bwMode="auto">
          <a:xfrm>
            <a:off x="9458901" y="382142"/>
            <a:ext cx="2057399" cy="185737"/>
          </a:xfrm>
          <a:prstGeom prst="rect">
            <a:avLst/>
          </a:prstGeom>
          <a:noFill/>
          <a:ln w="9525">
            <a:noFill/>
            <a:miter lim="800000"/>
            <a:headEnd/>
            <a:tailEnd/>
          </a:ln>
        </p:spPr>
      </p:pic>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3"/>
          <p:cNvSpPr txBox="1">
            <a:spLocks/>
          </p:cNvSpPr>
          <p:nvPr/>
        </p:nvSpPr>
        <p:spPr>
          <a:xfrm>
            <a:off x="9097108" y="6324601"/>
            <a:ext cx="2860431" cy="365125"/>
          </a:xfrm>
          <a:prstGeom prst="rect">
            <a:avLst/>
          </a:prstGeom>
        </p:spPr>
        <p:txBody>
          <a:bodyPr anchor="ctr"/>
          <a:lstStyle>
            <a:lvl1pPr>
              <a:defRPr u="none">
                <a:solidFill>
                  <a:schemeClr val="bg1"/>
                </a:solidFill>
              </a:defRPr>
            </a:lvl1pPr>
          </a:lstStyle>
          <a:p>
            <a:pPr>
              <a:lnSpc>
                <a:spcPct val="95000"/>
              </a:lnSpc>
              <a:buClr>
                <a:srgbClr val="000000"/>
              </a:buClr>
              <a:buSzPct val="100000"/>
              <a:buFont typeface="Times New Roman" pitchFamily="18" charset="0"/>
              <a:buNone/>
              <a:defRPr/>
            </a:pPr>
            <a:r>
              <a:rPr lang="en-US" sz="1200"/>
              <a:t>By Chandrashekhar Deshpande</a:t>
            </a:r>
            <a:endParaRPr lang="en-US" sz="1200" dirty="0"/>
          </a:p>
        </p:txBody>
      </p:sp>
      <p:sp>
        <p:nvSpPr>
          <p:cNvPr id="2" name="Title 1"/>
          <p:cNvSpPr>
            <a:spLocks noGrp="1"/>
          </p:cNvSpPr>
          <p:nvPr>
            <p:ph type="title"/>
          </p:nvPr>
        </p:nvSpPr>
        <p:spPr>
          <a:xfrm>
            <a:off x="609600"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4" y="273052"/>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5"/>
          <p:cNvSpPr>
            <a:spLocks noGrp="1"/>
          </p:cNvSpPr>
          <p:nvPr>
            <p:ph type="sldNum" sz="quarter" idx="11"/>
          </p:nvPr>
        </p:nvSpPr>
        <p:spPr/>
        <p:txBody>
          <a:bodyPr/>
          <a:lstStyle>
            <a:lvl1pPr>
              <a:defRPr/>
            </a:lvl1pPr>
          </a:lstStyle>
          <a:p>
            <a:pPr>
              <a:defRPr/>
            </a:pPr>
            <a:fld id="{8D5B6B41-8954-43DE-9F64-5A9B17058F98}" type="slidenum">
              <a:rPr lang="en-US"/>
              <a:pPr>
                <a:defRPr/>
              </a:pPr>
              <a:t>‹#›</a:t>
            </a:fld>
            <a:endParaRPr lang="en-US" dirty="0"/>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3"/>
          <p:cNvSpPr txBox="1">
            <a:spLocks/>
          </p:cNvSpPr>
          <p:nvPr/>
        </p:nvSpPr>
        <p:spPr>
          <a:xfrm>
            <a:off x="9097108" y="6324601"/>
            <a:ext cx="2860431" cy="365125"/>
          </a:xfrm>
          <a:prstGeom prst="rect">
            <a:avLst/>
          </a:prstGeom>
        </p:spPr>
        <p:txBody>
          <a:bodyPr anchor="ctr"/>
          <a:lstStyle>
            <a:lvl1pPr>
              <a:defRPr u="none">
                <a:solidFill>
                  <a:schemeClr val="bg1"/>
                </a:solidFill>
              </a:defRPr>
            </a:lvl1pPr>
          </a:lstStyle>
          <a:p>
            <a:pPr>
              <a:lnSpc>
                <a:spcPct val="95000"/>
              </a:lnSpc>
              <a:buClr>
                <a:srgbClr val="000000"/>
              </a:buClr>
              <a:buSzPct val="100000"/>
              <a:buFont typeface="Times New Roman" pitchFamily="18" charset="0"/>
              <a:buNone/>
              <a:defRPr/>
            </a:pPr>
            <a:r>
              <a:rPr lang="en-US" sz="1200"/>
              <a:t>By Chandrashekhar Deshpande</a:t>
            </a:r>
            <a:endParaRPr lang="en-US" sz="1200" dirty="0"/>
          </a:p>
        </p:txBody>
      </p:sp>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5"/>
          <p:cNvSpPr>
            <a:spLocks noGrp="1"/>
          </p:cNvSpPr>
          <p:nvPr>
            <p:ph type="sldNum" sz="quarter" idx="11"/>
          </p:nvPr>
        </p:nvSpPr>
        <p:spPr/>
        <p:txBody>
          <a:bodyPr/>
          <a:lstStyle>
            <a:lvl1pPr>
              <a:defRPr/>
            </a:lvl1pPr>
          </a:lstStyle>
          <a:p>
            <a:pPr>
              <a:defRPr/>
            </a:pPr>
            <a:fld id="{C29BA1F5-3798-4B59-9295-59716E527105}" type="slidenum">
              <a:rPr lang="en-US"/>
              <a:pPr>
                <a:defRPr/>
              </a:pPr>
              <a:t>‹#›</a:t>
            </a:fld>
            <a:endParaRPr lang="en-US" dirty="0"/>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6" Type="http://schemas.openxmlformats.org/officeDocument/2006/relationships/theme" Target="../theme/theme3.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66800"/>
            <a:ext cx="109728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lnSpc>
                <a:spcPct val="95000"/>
              </a:lnSpc>
              <a:buClr>
                <a:srgbClr val="000000"/>
              </a:buClr>
              <a:buSzPct val="100000"/>
              <a:buFont typeface="Times New Roman" pitchFamily="18" charset="0"/>
              <a:buNone/>
              <a:defRPr sz="1200">
                <a:solidFill>
                  <a:schemeClr val="tx1">
                    <a:tint val="75000"/>
                  </a:schemeClr>
                </a:solidFill>
              </a:defRPr>
            </a:lvl1pPr>
          </a:lstStyle>
          <a:p>
            <a:pPr>
              <a:defRPr/>
            </a:pPr>
            <a:fld id="{A2FDF722-315E-43F9-A8B2-B8D5FB202082}" type="datetime1">
              <a:rPr lang="en-US"/>
              <a:pPr>
                <a:defRPr/>
              </a:pPr>
              <a:t>6/30/2022</a:t>
            </a:fld>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lnSpc>
                <a:spcPct val="95000"/>
              </a:lnSpc>
              <a:buClr>
                <a:srgbClr val="000000"/>
              </a:buClr>
              <a:buSzPct val="100000"/>
              <a:buFont typeface="Times New Roman" pitchFamily="18" charset="0"/>
              <a:buNone/>
              <a:defRPr sz="1200">
                <a:solidFill>
                  <a:schemeClr val="tx1">
                    <a:tint val="75000"/>
                  </a:schemeClr>
                </a:solidFill>
              </a:defRPr>
            </a:lvl1pPr>
          </a:lstStyle>
          <a:p>
            <a:pPr>
              <a:defRPr/>
            </a:pPr>
            <a:fld id="{480C8A4F-63C8-494F-B3DE-BC0F2478CF01}" type="slidenum">
              <a:rPr lang="en-US"/>
              <a:pPr>
                <a:defRPr/>
              </a:pPr>
              <a:t>‹#›</a:t>
            </a:fld>
            <a:endParaRPr lang="en-US" dirty="0"/>
          </a:p>
        </p:txBody>
      </p:sp>
      <p:sp>
        <p:nvSpPr>
          <p:cNvPr id="9" name="Rectangle 8"/>
          <p:cNvSpPr/>
          <p:nvPr/>
        </p:nvSpPr>
        <p:spPr>
          <a:xfrm>
            <a:off x="304800" y="228600"/>
            <a:ext cx="11582400" cy="6400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sp>
        <p:nvSpPr>
          <p:cNvPr id="11" name="Rectangle 10"/>
          <p:cNvSpPr/>
          <p:nvPr/>
        </p:nvSpPr>
        <p:spPr>
          <a:xfrm>
            <a:off x="281354" y="228600"/>
            <a:ext cx="11582400" cy="6400800"/>
          </a:xfrm>
          <a:prstGeom prst="rect">
            <a:avLst/>
          </a:prstGeom>
          <a:solidFill>
            <a:srgbClr val="0070C0">
              <a:alpha val="6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spTree>
  </p:cSld>
  <p:clrMap bg1="lt1" tx1="dk1" bg2="lt2" tx2="dk2" accent1="accent1" accent2="accent2" accent3="accent3" accent4="accent4" accent5="accent5" accent6="accent6" hlink="hlink" folHlink="folHlink"/>
  <p:sldLayoutIdLst>
    <p:sldLayoutId id="2147483928" r:id="rId1"/>
    <p:sldLayoutId id="2147484023"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8" r:id="rId11"/>
    <p:sldLayoutId id="2147483939" r:id="rId12"/>
    <p:sldLayoutId id="2147484021" r:id="rId13"/>
    <p:sldLayoutId id="2147484039" r:id="rId14"/>
  </p:sldLayoutIdLst>
  <p:transition>
    <p:fade/>
  </p:transition>
  <p:txStyles>
    <p:titleStyle>
      <a:lvl1pPr algn="l" rtl="0" eaLnBrk="1" fontAlgn="base" hangingPunct="1">
        <a:spcBef>
          <a:spcPct val="0"/>
        </a:spcBef>
        <a:spcAft>
          <a:spcPct val="0"/>
        </a:spcAft>
        <a:defRPr sz="2800" kern="12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Calibri" pitchFamily="34" charset="0"/>
        </a:defRPr>
      </a:lvl2pPr>
      <a:lvl3pPr algn="l" rtl="0" eaLnBrk="1" fontAlgn="base" hangingPunct="1">
        <a:spcBef>
          <a:spcPct val="0"/>
        </a:spcBef>
        <a:spcAft>
          <a:spcPct val="0"/>
        </a:spcAft>
        <a:defRPr sz="2800">
          <a:solidFill>
            <a:schemeClr val="bg1"/>
          </a:solidFill>
          <a:latin typeface="Calibri" pitchFamily="34" charset="0"/>
        </a:defRPr>
      </a:lvl3pPr>
      <a:lvl4pPr algn="l" rtl="0" eaLnBrk="1" fontAlgn="base" hangingPunct="1">
        <a:spcBef>
          <a:spcPct val="0"/>
        </a:spcBef>
        <a:spcAft>
          <a:spcPct val="0"/>
        </a:spcAft>
        <a:defRPr sz="2800">
          <a:solidFill>
            <a:schemeClr val="bg1"/>
          </a:solidFill>
          <a:latin typeface="Calibri" pitchFamily="34" charset="0"/>
        </a:defRPr>
      </a:lvl4pPr>
      <a:lvl5pPr algn="l" rtl="0" eaLnBrk="1" fontAlgn="base" hangingPunct="1">
        <a:spcBef>
          <a:spcPct val="0"/>
        </a:spcBef>
        <a:spcAft>
          <a:spcPct val="0"/>
        </a:spcAft>
        <a:defRPr sz="2800">
          <a:solidFill>
            <a:schemeClr val="bg1"/>
          </a:solidFill>
          <a:latin typeface="Calibri" pitchFamily="34" charset="0"/>
        </a:defRPr>
      </a:lvl5pPr>
      <a:lvl6pPr marL="457200" algn="ctr" rtl="0" eaLnBrk="1" fontAlgn="base" hangingPunct="1">
        <a:spcBef>
          <a:spcPct val="0"/>
        </a:spcBef>
        <a:spcAft>
          <a:spcPct val="0"/>
        </a:spcAft>
        <a:defRPr sz="4400">
          <a:solidFill>
            <a:schemeClr val="bg1"/>
          </a:solidFill>
          <a:latin typeface="Calibri" pitchFamily="34" charset="0"/>
        </a:defRPr>
      </a:lvl6pPr>
      <a:lvl7pPr marL="914400" algn="ctr" rtl="0" eaLnBrk="1" fontAlgn="base" hangingPunct="1">
        <a:spcBef>
          <a:spcPct val="0"/>
        </a:spcBef>
        <a:spcAft>
          <a:spcPct val="0"/>
        </a:spcAft>
        <a:defRPr sz="4400">
          <a:solidFill>
            <a:schemeClr val="bg1"/>
          </a:solidFill>
          <a:latin typeface="Calibri" pitchFamily="34" charset="0"/>
        </a:defRPr>
      </a:lvl7pPr>
      <a:lvl8pPr marL="1371600" algn="ctr" rtl="0" eaLnBrk="1" fontAlgn="base" hangingPunct="1">
        <a:spcBef>
          <a:spcPct val="0"/>
        </a:spcBef>
        <a:spcAft>
          <a:spcPct val="0"/>
        </a:spcAft>
        <a:defRPr sz="4400">
          <a:solidFill>
            <a:schemeClr val="bg1"/>
          </a:solidFill>
          <a:latin typeface="Calibri" pitchFamily="34" charset="0"/>
        </a:defRPr>
      </a:lvl8pPr>
      <a:lvl9pPr marL="1828800" algn="ctr" rtl="0" eaLnBrk="1" fontAlgn="base" hangingPunct="1">
        <a:spcBef>
          <a:spcPct val="0"/>
        </a:spcBef>
        <a:spcAft>
          <a:spcPct val="0"/>
        </a:spcAft>
        <a:defRPr sz="4400">
          <a:solidFill>
            <a:schemeClr val="bg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2800" kern="1200">
          <a:solidFill>
            <a:schemeClr val="bg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400" kern="1200">
          <a:solidFill>
            <a:schemeClr val="bg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000" kern="1200">
          <a:solidFill>
            <a:schemeClr val="bg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9191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54" y="228605"/>
            <a:ext cx="11151918" cy="757131"/>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54" y="1447802"/>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56222307"/>
      </p:ext>
    </p:extLst>
  </p:cSld>
  <p:clrMap bg1="dk1" tx1="lt1" bg2="dk2" tx2="lt2" accent1="accent1" accent2="accent2" accent3="accent3" accent4="accent4" accent5="accent5" accent6="accent6" hlink="hlink" folHlink="folHlink"/>
  <p:sldLayoutIdLst>
    <p:sldLayoutId id="2147484028" r:id="rId1"/>
    <p:sldLayoutId id="2147484029" r:id="rId2"/>
    <p:sldLayoutId id="2147484030" r:id="rId3"/>
    <p:sldLayoutId id="2147484031" r:id="rId4"/>
    <p:sldLayoutId id="2147484032" r:id="rId5"/>
    <p:sldLayoutId id="2147484033" r:id="rId6"/>
    <p:sldLayoutId id="2147484034" r:id="rId7"/>
    <p:sldLayoutId id="2147484035" r:id="rId8"/>
    <p:sldLayoutId id="2147484036" r:id="rId9"/>
    <p:sldLayoutId id="2147484037" r:id="rId10"/>
    <p:sldLayoutId id="2147484038" r:id="rId11"/>
  </p:sldLayoutIdLst>
  <p:transition>
    <p:wipe dir="r"/>
  </p:transition>
  <p:txStyles>
    <p:titleStyle>
      <a:lvl1pPr algn="l" defTabSz="913960" rtl="0" eaLnBrk="1" latinLnBrk="0" hangingPunct="1">
        <a:lnSpc>
          <a:spcPct val="90000"/>
        </a:lnSpc>
        <a:spcBef>
          <a:spcPct val="0"/>
        </a:spcBef>
        <a:buNone/>
        <a:defRPr lang="en-US" sz="55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5919" indent="-345919" algn="l" defTabSz="913960" rtl="0" eaLnBrk="1" latinLnBrk="0" hangingPunct="1">
        <a:lnSpc>
          <a:spcPct val="90000"/>
        </a:lnSpc>
        <a:spcBef>
          <a:spcPct val="20000"/>
        </a:spcBef>
        <a:buSzPct val="90000"/>
        <a:buFont typeface="Arial" pitchFamily="34" charset="0"/>
        <a:buChar char="•"/>
        <a:defRPr sz="3167"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961" indent="-284036" algn="l" defTabSz="913960" rtl="0" eaLnBrk="1" latinLnBrk="0" hangingPunct="1">
        <a:lnSpc>
          <a:spcPct val="90000"/>
        </a:lnSpc>
        <a:spcBef>
          <a:spcPct val="20000"/>
        </a:spcBef>
        <a:buSzPct val="90000"/>
        <a:buFont typeface="Arial" pitchFamily="34" charset="0"/>
        <a:buChar char="•"/>
        <a:tabLst>
          <a:tab pos="629961" algn="l"/>
        </a:tabLst>
        <a:defRPr sz="2833"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997" indent="-284036" algn="l" defTabSz="913960" rtl="0" eaLnBrk="1" latinLnBrk="0" hangingPunct="1">
        <a:lnSpc>
          <a:spcPct val="90000"/>
        </a:lnSpc>
        <a:spcBef>
          <a:spcPct val="20000"/>
        </a:spcBef>
        <a:buSzPct val="90000"/>
        <a:buFont typeface="Arial" pitchFamily="34" charset="0"/>
        <a:buChar char="•"/>
        <a:defRPr sz="2417"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072" indent="-223739" algn="l" defTabSz="913960" rtl="0" eaLnBrk="1" latinLnBrk="0" hangingPunct="1">
        <a:lnSpc>
          <a:spcPct val="90000"/>
        </a:lnSpc>
        <a:spcBef>
          <a:spcPct val="20000"/>
        </a:spcBef>
        <a:buSzPct val="90000"/>
        <a:buFont typeface="Arial" pitchFamily="34" charset="0"/>
        <a:buChar char="•"/>
        <a:tabLst>
          <a:tab pos="913997"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161" indent="-230087" algn="l" defTabSz="913960"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3394" indent="-228490" algn="l" defTabSz="91396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373" indent="-228490" algn="l" defTabSz="91396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353" indent="-228490" algn="l" defTabSz="91396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336" indent="-228490" algn="l" defTabSz="91396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960" rtl="0" eaLnBrk="1" latinLnBrk="0" hangingPunct="1">
        <a:defRPr sz="1833" kern="1200">
          <a:solidFill>
            <a:schemeClr val="tx1"/>
          </a:solidFill>
          <a:latin typeface="+mn-lt"/>
          <a:ea typeface="+mn-ea"/>
          <a:cs typeface="+mn-cs"/>
        </a:defRPr>
      </a:lvl1pPr>
      <a:lvl2pPr marL="456981" algn="l" defTabSz="913960" rtl="0" eaLnBrk="1" latinLnBrk="0" hangingPunct="1">
        <a:defRPr sz="1833" kern="1200">
          <a:solidFill>
            <a:schemeClr val="tx1"/>
          </a:solidFill>
          <a:latin typeface="+mn-lt"/>
          <a:ea typeface="+mn-ea"/>
          <a:cs typeface="+mn-cs"/>
        </a:defRPr>
      </a:lvl2pPr>
      <a:lvl3pPr marL="913960" algn="l" defTabSz="913960" rtl="0" eaLnBrk="1" latinLnBrk="0" hangingPunct="1">
        <a:defRPr sz="1833" kern="1200">
          <a:solidFill>
            <a:schemeClr val="tx1"/>
          </a:solidFill>
          <a:latin typeface="+mn-lt"/>
          <a:ea typeface="+mn-ea"/>
          <a:cs typeface="+mn-cs"/>
        </a:defRPr>
      </a:lvl3pPr>
      <a:lvl4pPr marL="1370942" algn="l" defTabSz="913960" rtl="0" eaLnBrk="1" latinLnBrk="0" hangingPunct="1">
        <a:defRPr sz="1833" kern="1200">
          <a:solidFill>
            <a:schemeClr val="tx1"/>
          </a:solidFill>
          <a:latin typeface="+mn-lt"/>
          <a:ea typeface="+mn-ea"/>
          <a:cs typeface="+mn-cs"/>
        </a:defRPr>
      </a:lvl4pPr>
      <a:lvl5pPr marL="1827923" algn="l" defTabSz="913960" rtl="0" eaLnBrk="1" latinLnBrk="0" hangingPunct="1">
        <a:defRPr sz="1833" kern="1200">
          <a:solidFill>
            <a:schemeClr val="tx1"/>
          </a:solidFill>
          <a:latin typeface="+mn-lt"/>
          <a:ea typeface="+mn-ea"/>
          <a:cs typeface="+mn-cs"/>
        </a:defRPr>
      </a:lvl5pPr>
      <a:lvl6pPr marL="2284903" algn="l" defTabSz="913960" rtl="0" eaLnBrk="1" latinLnBrk="0" hangingPunct="1">
        <a:defRPr sz="1833" kern="1200">
          <a:solidFill>
            <a:schemeClr val="tx1"/>
          </a:solidFill>
          <a:latin typeface="+mn-lt"/>
          <a:ea typeface="+mn-ea"/>
          <a:cs typeface="+mn-cs"/>
        </a:defRPr>
      </a:lvl6pPr>
      <a:lvl7pPr marL="2741884" algn="l" defTabSz="913960" rtl="0" eaLnBrk="1" latinLnBrk="0" hangingPunct="1">
        <a:defRPr sz="1833" kern="1200">
          <a:solidFill>
            <a:schemeClr val="tx1"/>
          </a:solidFill>
          <a:latin typeface="+mn-lt"/>
          <a:ea typeface="+mn-ea"/>
          <a:cs typeface="+mn-cs"/>
        </a:defRPr>
      </a:lvl7pPr>
      <a:lvl8pPr marL="3198863" algn="l" defTabSz="913960" rtl="0" eaLnBrk="1" latinLnBrk="0" hangingPunct="1">
        <a:defRPr sz="1833" kern="1200">
          <a:solidFill>
            <a:schemeClr val="tx1"/>
          </a:solidFill>
          <a:latin typeface="+mn-lt"/>
          <a:ea typeface="+mn-ea"/>
          <a:cs typeface="+mn-cs"/>
        </a:defRPr>
      </a:lvl8pPr>
      <a:lvl9pPr marL="3655843" algn="l" defTabSz="913960" rtl="0" eaLnBrk="1" latinLnBrk="0" hangingPunct="1">
        <a:defRPr sz="183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A2FDF722-315E-43F9-A8B2-B8D5FB202082}" type="datetime1">
              <a:rPr lang="en-US" smtClean="0"/>
              <a:pPr>
                <a:defRPr/>
              </a:pPr>
              <a:t>6/30/2022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80C8A4F-63C8-494F-B3DE-BC0F2478CF01}" type="slidenum">
              <a:rPr lang="en-US" smtClean="0"/>
              <a:pPr>
                <a:defRPr/>
              </a:pPr>
              <a:t>‹#›</a:t>
            </a:fld>
            <a:endParaRPr lang="en-US" dirty="0"/>
          </a:p>
        </p:txBody>
      </p:sp>
    </p:spTree>
    <p:extLst>
      <p:ext uri="{BB962C8B-B14F-4D97-AF65-F5344CB8AC3E}">
        <p14:creationId xmlns:p14="http://schemas.microsoft.com/office/powerpoint/2010/main" val="3663334052"/>
      </p:ext>
    </p:extLst>
  </p:cSld>
  <p:clrMap bg1="lt1" tx1="dk1" bg2="lt2" tx2="dk2" accent1="accent1" accent2="accent2" accent3="accent3" accent4="accent4" accent5="accent5" accent6="accent6" hlink="hlink" folHlink="folHlink"/>
  <p:sldLayoutIdLst>
    <p:sldLayoutId id="2147484059" r:id="rId1"/>
    <p:sldLayoutId id="2147484060" r:id="rId2"/>
    <p:sldLayoutId id="2147484061" r:id="rId3"/>
    <p:sldLayoutId id="2147484062" r:id="rId4"/>
    <p:sldLayoutId id="2147484063" r:id="rId5"/>
    <p:sldLayoutId id="2147484064" r:id="rId6"/>
    <p:sldLayoutId id="2147484065" r:id="rId7"/>
    <p:sldLayoutId id="2147484066" r:id="rId8"/>
    <p:sldLayoutId id="2147484067" r:id="rId9"/>
    <p:sldLayoutId id="2147484068" r:id="rId10"/>
    <p:sldLayoutId id="2147484069" r:id="rId11"/>
    <p:sldLayoutId id="2147484070" r:id="rId12"/>
    <p:sldLayoutId id="2147484071" r:id="rId13"/>
    <p:sldLayoutId id="2147484074" r:id="rId14"/>
    <p:sldLayoutId id="2147484075"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7.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9.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7.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7.xml"/><Relationship Id="rId5" Type="http://schemas.openxmlformats.org/officeDocument/2006/relationships/image" Target="../media/image33.png"/><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7.xml"/><Relationship Id="rId5" Type="http://schemas.openxmlformats.org/officeDocument/2006/relationships/image" Target="../media/image36.png"/><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9.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4.xml"/><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6.xml"/><Relationship Id="rId1" Type="http://schemas.openxmlformats.org/officeDocument/2006/relationships/slideLayout" Target="../slideLayouts/slideLayout27.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7.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9.xml"/><Relationship Id="rId1" Type="http://schemas.openxmlformats.org/officeDocument/2006/relationships/slideLayout" Target="../slideLayouts/slideLayout2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7.xml"/></Relationships>
</file>

<file path=ppt/slides/_rels/slide6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7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7.xml"/><Relationship Id="rId1" Type="http://schemas.openxmlformats.org/officeDocument/2006/relationships/slideLayout" Target="../slideLayouts/slideLayout27.xml"/></Relationships>
</file>

<file path=ppt/slides/_rels/slide7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8.xml"/><Relationship Id="rId1" Type="http://schemas.openxmlformats.org/officeDocument/2006/relationships/slideLayout" Target="../slideLayouts/slideLayout27.xml"/></Relationships>
</file>

<file path=ppt/slides/_rels/slide7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9.xml"/><Relationship Id="rId1" Type="http://schemas.openxmlformats.org/officeDocument/2006/relationships/slideLayout" Target="../slideLayouts/slideLayout2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5EED4D1-2C9B-4556-B1D8-7DBA7A7C3797}"/>
              </a:ext>
            </a:extLst>
          </p:cNvPr>
          <p:cNvSpPr>
            <a:spLocks noGrp="1"/>
          </p:cNvSpPr>
          <p:nvPr>
            <p:ph type="ctrTitle"/>
          </p:nvPr>
        </p:nvSpPr>
        <p:spPr>
          <a:xfrm>
            <a:off x="3398291" y="3715799"/>
            <a:ext cx="8311487" cy="1411354"/>
          </a:xfrm>
        </p:spPr>
        <p:txBody>
          <a:bodyPr anchor="ctr">
            <a:normAutofit/>
          </a:bodyPr>
          <a:lstStyle/>
          <a:p>
            <a:r>
              <a:rPr lang="en-US" dirty="0"/>
              <a:t>RDBMS Fundamentals</a:t>
            </a:r>
          </a:p>
        </p:txBody>
      </p:sp>
      <p:sp>
        <p:nvSpPr>
          <p:cNvPr id="3074" name="AutoShape 2" descr="Image result for Icons for Spring framework"/>
          <p:cNvSpPr>
            <a:spLocks noChangeAspect="1" noChangeArrowheads="1"/>
          </p:cNvSpPr>
          <p:nvPr/>
        </p:nvSpPr>
        <p:spPr bwMode="auto">
          <a:xfrm>
            <a:off x="0" y="-136525"/>
            <a:ext cx="1962150" cy="1143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37442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16145-7CC0-4B87-B201-8FC27C41DEAE}"/>
              </a:ext>
            </a:extLst>
          </p:cNvPr>
          <p:cNvSpPr>
            <a:spLocks noGrp="1"/>
          </p:cNvSpPr>
          <p:nvPr>
            <p:ph type="title"/>
          </p:nvPr>
        </p:nvSpPr>
        <p:spPr/>
        <p:txBody>
          <a:bodyPr/>
          <a:lstStyle/>
          <a:p>
            <a:r>
              <a:rPr lang="en-US" dirty="0"/>
              <a:t>DBMS AND RDBMS</a:t>
            </a:r>
            <a:endParaRPr lang="en-IN" dirty="0"/>
          </a:p>
        </p:txBody>
      </p:sp>
      <p:pic>
        <p:nvPicPr>
          <p:cNvPr id="1028" name="Picture 4" descr="DBMSVsRDBMS.png">
            <a:extLst>
              <a:ext uri="{FF2B5EF4-FFF2-40B4-BE49-F238E27FC236}">
                <a16:creationId xmlns:a16="http://schemas.microsoft.com/office/drawing/2014/main" id="{19AFF560-1552-48C7-920F-D289C2CBC41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46965" y="1325414"/>
            <a:ext cx="7932420" cy="5144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793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03F40-D6C6-478F-9B2B-9C32581C302D}"/>
              </a:ext>
            </a:extLst>
          </p:cNvPr>
          <p:cNvSpPr>
            <a:spLocks noGrp="1"/>
          </p:cNvSpPr>
          <p:nvPr>
            <p:ph type="title"/>
          </p:nvPr>
        </p:nvSpPr>
        <p:spPr/>
        <p:txBody>
          <a:bodyPr/>
          <a:lstStyle/>
          <a:p>
            <a:r>
              <a:rPr lang="en-IN" dirty="0"/>
              <a:t>Transactions –ACID properties </a:t>
            </a:r>
          </a:p>
        </p:txBody>
      </p:sp>
      <p:sp>
        <p:nvSpPr>
          <p:cNvPr id="3" name="Content Placeholder 2">
            <a:extLst>
              <a:ext uri="{FF2B5EF4-FFF2-40B4-BE49-F238E27FC236}">
                <a16:creationId xmlns:a16="http://schemas.microsoft.com/office/drawing/2014/main" id="{3E6CEBCC-8BC8-4745-8FFF-19017B1DF529}"/>
              </a:ext>
            </a:extLst>
          </p:cNvPr>
          <p:cNvSpPr>
            <a:spLocks noGrp="1"/>
          </p:cNvSpPr>
          <p:nvPr>
            <p:ph idx="1"/>
          </p:nvPr>
        </p:nvSpPr>
        <p:spPr>
          <a:xfrm>
            <a:off x="87683" y="1443897"/>
            <a:ext cx="11690336" cy="5045554"/>
          </a:xfrm>
        </p:spPr>
        <p:txBody>
          <a:bodyPr>
            <a:normAutofit/>
          </a:bodyPr>
          <a:lstStyle/>
          <a:p>
            <a:endParaRPr lang="en-US" b="1" dirty="0"/>
          </a:p>
          <a:p>
            <a:r>
              <a:rPr lang="en-US" b="1" dirty="0"/>
              <a:t>Atomicity : </a:t>
            </a:r>
            <a:r>
              <a:rPr lang="en-US" dirty="0"/>
              <a:t>What if the OS crashed after $100 was deposited to the first account’?</a:t>
            </a:r>
          </a:p>
          <a:p>
            <a:pPr marL="0" indent="0">
              <a:buNone/>
            </a:pPr>
            <a:r>
              <a:rPr lang="en-US" dirty="0"/>
              <a:t>		DBMS must assure that the $100 is withdrawn from the first account.</a:t>
            </a:r>
          </a:p>
          <a:p>
            <a:r>
              <a:rPr lang="en-US" b="1" dirty="0"/>
              <a:t>Consistency: </a:t>
            </a:r>
            <a:r>
              <a:rPr lang="en-US" dirty="0"/>
              <a:t>What if a transaction just deposited $100 into an account’?</a:t>
            </a:r>
          </a:p>
          <a:p>
            <a:pPr marL="457200" lvl="1" indent="0">
              <a:buNone/>
            </a:pPr>
            <a:r>
              <a:rPr lang="en-US" sz="2400" dirty="0"/>
              <a:t>		The programmer must ensure that all transactions are consistent</a:t>
            </a:r>
          </a:p>
          <a:p>
            <a:r>
              <a:rPr lang="en-US" sz="2800" b="1" dirty="0"/>
              <a:t>Isolation</a:t>
            </a:r>
            <a:r>
              <a:rPr lang="en-US" b="1" dirty="0"/>
              <a:t>: </a:t>
            </a:r>
            <a:r>
              <a:rPr lang="en-US" dirty="0"/>
              <a:t>What if another transaction computed the total bank balance after 			$100 was deposited to the first account’?</a:t>
            </a:r>
          </a:p>
          <a:p>
            <a:r>
              <a:rPr lang="en-US" b="1" dirty="0"/>
              <a:t>Durability: </a:t>
            </a:r>
            <a:r>
              <a:rPr lang="en-US" dirty="0"/>
              <a:t>What if, after the commit, the OS crashed before the withdrawal was 			written to disk’?</a:t>
            </a:r>
          </a:p>
          <a:p>
            <a:pPr marL="1828800" lvl="4" indent="0">
              <a:buNone/>
            </a:pPr>
            <a:r>
              <a:rPr lang="en-US" sz="2400" dirty="0"/>
              <a:t> DBMS must assure that the withdrawal was at least logged. </a:t>
            </a:r>
            <a:endParaRPr lang="en-IN" sz="2400" dirty="0"/>
          </a:p>
        </p:txBody>
      </p:sp>
    </p:spTree>
    <p:extLst>
      <p:ext uri="{BB962C8B-B14F-4D97-AF65-F5344CB8AC3E}">
        <p14:creationId xmlns:p14="http://schemas.microsoft.com/office/powerpoint/2010/main" val="294488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B4546-293B-447B-BB92-606393073914}"/>
              </a:ext>
            </a:extLst>
          </p:cNvPr>
          <p:cNvSpPr>
            <a:spLocks noGrp="1"/>
          </p:cNvSpPr>
          <p:nvPr>
            <p:ph type="title"/>
          </p:nvPr>
        </p:nvSpPr>
        <p:spPr/>
        <p:txBody>
          <a:bodyPr/>
          <a:lstStyle/>
          <a:p>
            <a:r>
              <a:rPr lang="en-IN" dirty="0"/>
              <a:t>Transactions –ACID properties </a:t>
            </a:r>
          </a:p>
        </p:txBody>
      </p:sp>
      <p:sp>
        <p:nvSpPr>
          <p:cNvPr id="3" name="Content Placeholder 2">
            <a:extLst>
              <a:ext uri="{FF2B5EF4-FFF2-40B4-BE49-F238E27FC236}">
                <a16:creationId xmlns:a16="http://schemas.microsoft.com/office/drawing/2014/main" id="{9918C2E1-A42A-45B7-8AA0-DAFF809666C8}"/>
              </a:ext>
            </a:extLst>
          </p:cNvPr>
          <p:cNvSpPr>
            <a:spLocks noGrp="1"/>
          </p:cNvSpPr>
          <p:nvPr>
            <p:ph idx="1"/>
          </p:nvPr>
        </p:nvSpPr>
        <p:spPr>
          <a:xfrm>
            <a:off x="521331" y="1713717"/>
            <a:ext cx="7516590" cy="4332441"/>
          </a:xfrm>
        </p:spPr>
        <p:txBody>
          <a:bodyPr>
            <a:normAutofit/>
          </a:bodyPr>
          <a:lstStyle/>
          <a:p>
            <a:pPr marL="0" indent="0">
              <a:buNone/>
            </a:pPr>
            <a:r>
              <a:rPr lang="en-US" b="1" dirty="0">
                <a:solidFill>
                  <a:srgbClr val="0070C0"/>
                </a:solidFill>
              </a:rPr>
              <a:t>A</a:t>
            </a:r>
            <a:r>
              <a:rPr lang="en-US" b="1" dirty="0"/>
              <a:t>tomic : </a:t>
            </a:r>
            <a:r>
              <a:rPr lang="en-US" dirty="0"/>
              <a:t>A transaction occurs entirely or not at all </a:t>
            </a:r>
          </a:p>
          <a:p>
            <a:pPr marL="0" indent="0">
              <a:buNone/>
            </a:pPr>
            <a:endParaRPr lang="en-US" dirty="0"/>
          </a:p>
          <a:p>
            <a:pPr marL="0" indent="0">
              <a:buNone/>
            </a:pPr>
            <a:r>
              <a:rPr lang="en-US" b="1" dirty="0">
                <a:solidFill>
                  <a:srgbClr val="0070C0"/>
                </a:solidFill>
              </a:rPr>
              <a:t>C</a:t>
            </a:r>
            <a:r>
              <a:rPr lang="en-US" b="1" dirty="0">
                <a:solidFill>
                  <a:schemeClr val="tx1"/>
                </a:solidFill>
              </a:rPr>
              <a:t>onsistency</a:t>
            </a:r>
            <a:r>
              <a:rPr lang="en-US" b="1" dirty="0">
                <a:solidFill>
                  <a:srgbClr val="002060"/>
                </a:solidFill>
              </a:rPr>
              <a:t> </a:t>
            </a:r>
            <a:r>
              <a:rPr lang="en-US" b="1" dirty="0"/>
              <a:t>: </a:t>
            </a:r>
            <a:r>
              <a:rPr lang="en-US" dirty="0"/>
              <a:t>each transaction preserves the consistency of the database</a:t>
            </a:r>
          </a:p>
          <a:p>
            <a:pPr marL="0" indent="0">
              <a:buNone/>
            </a:pPr>
            <a:endParaRPr lang="en-US" dirty="0"/>
          </a:p>
          <a:p>
            <a:pPr marL="0" indent="0">
              <a:buNone/>
            </a:pPr>
            <a:r>
              <a:rPr lang="en-US" sz="3200" dirty="0">
                <a:solidFill>
                  <a:srgbClr val="0070C0"/>
                </a:solidFill>
              </a:rPr>
              <a:t>I</a:t>
            </a:r>
            <a:r>
              <a:rPr lang="en-US" b="1" dirty="0"/>
              <a:t>solated : </a:t>
            </a:r>
            <a:r>
              <a:rPr lang="en-US" dirty="0"/>
              <a:t>concurrent transactions do not interface with each other </a:t>
            </a:r>
          </a:p>
          <a:p>
            <a:pPr marL="0" indent="0">
              <a:buNone/>
            </a:pPr>
            <a:endParaRPr lang="en-US" dirty="0"/>
          </a:p>
          <a:p>
            <a:pPr marL="0" indent="0">
              <a:buNone/>
            </a:pPr>
            <a:r>
              <a:rPr lang="en-US" b="1" dirty="0">
                <a:solidFill>
                  <a:srgbClr val="0070C0"/>
                </a:solidFill>
              </a:rPr>
              <a:t>D</a:t>
            </a:r>
            <a:r>
              <a:rPr lang="en-US" b="1" dirty="0"/>
              <a:t>urable </a:t>
            </a:r>
            <a:r>
              <a:rPr lang="en-US" dirty="0"/>
              <a:t>: once completed, a transaction's changes are permanent </a:t>
            </a:r>
          </a:p>
          <a:p>
            <a:pPr marL="0" indent="0">
              <a:buNone/>
            </a:pPr>
            <a:endParaRPr lang="en-IN" sz="1600" dirty="0"/>
          </a:p>
        </p:txBody>
      </p:sp>
      <p:pic>
        <p:nvPicPr>
          <p:cNvPr id="4" name="Picture 3">
            <a:extLst>
              <a:ext uri="{FF2B5EF4-FFF2-40B4-BE49-F238E27FC236}">
                <a16:creationId xmlns:a16="http://schemas.microsoft.com/office/drawing/2014/main" id="{F98B7C5B-BE45-4DA1-B037-382A2C073C3D}"/>
              </a:ext>
            </a:extLst>
          </p:cNvPr>
          <p:cNvPicPr>
            <a:picLocks noChangeAspect="1"/>
          </p:cNvPicPr>
          <p:nvPr/>
        </p:nvPicPr>
        <p:blipFill>
          <a:blip r:embed="rId3"/>
          <a:stretch>
            <a:fillRect/>
          </a:stretch>
        </p:blipFill>
        <p:spPr>
          <a:xfrm>
            <a:off x="7912375" y="1956670"/>
            <a:ext cx="3571875" cy="3638550"/>
          </a:xfrm>
          <a:prstGeom prst="rect">
            <a:avLst/>
          </a:prstGeom>
        </p:spPr>
      </p:pic>
    </p:spTree>
    <p:extLst>
      <p:ext uri="{BB962C8B-B14F-4D97-AF65-F5344CB8AC3E}">
        <p14:creationId xmlns:p14="http://schemas.microsoft.com/office/powerpoint/2010/main" val="128606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B61D2-0576-417B-9131-25A9E653EC94}"/>
              </a:ext>
            </a:extLst>
          </p:cNvPr>
          <p:cNvSpPr>
            <a:spLocks noGrp="1"/>
          </p:cNvSpPr>
          <p:nvPr>
            <p:ph type="title"/>
          </p:nvPr>
        </p:nvSpPr>
        <p:spPr/>
        <p:txBody>
          <a:bodyPr/>
          <a:lstStyle/>
          <a:p>
            <a:r>
              <a:rPr lang="en-IN" dirty="0"/>
              <a:t>Relational Database Model </a:t>
            </a:r>
          </a:p>
        </p:txBody>
      </p:sp>
      <p:sp>
        <p:nvSpPr>
          <p:cNvPr id="3" name="Content Placeholder 2">
            <a:extLst>
              <a:ext uri="{FF2B5EF4-FFF2-40B4-BE49-F238E27FC236}">
                <a16:creationId xmlns:a16="http://schemas.microsoft.com/office/drawing/2014/main" id="{3E50E43C-B350-47FA-9731-3CD30B471009}"/>
              </a:ext>
            </a:extLst>
          </p:cNvPr>
          <p:cNvSpPr>
            <a:spLocks noGrp="1"/>
          </p:cNvSpPr>
          <p:nvPr>
            <p:ph idx="1"/>
          </p:nvPr>
        </p:nvSpPr>
        <p:spPr/>
        <p:txBody>
          <a:bodyPr>
            <a:noAutofit/>
          </a:bodyPr>
          <a:lstStyle/>
          <a:p>
            <a:endParaRPr lang="en-US" sz="2000" dirty="0"/>
          </a:p>
          <a:p>
            <a:endParaRPr lang="en-US" sz="2000" dirty="0"/>
          </a:p>
          <a:p>
            <a:r>
              <a:rPr lang="en-US" sz="2000" dirty="0"/>
              <a:t>A </a:t>
            </a:r>
            <a:r>
              <a:rPr lang="en-US" sz="2000" b="1" dirty="0"/>
              <a:t>relational database management system (RDBMS)</a:t>
            </a:r>
            <a:r>
              <a:rPr lang="en-US" sz="2000" dirty="0"/>
              <a:t> </a:t>
            </a:r>
            <a:r>
              <a:rPr lang="en-IN" sz="2000" dirty="0"/>
              <a:t> is the basis for all modern database systems like MS SQL Server, IBM DB2, Oracle, MySQL, and Microsoft Access.</a:t>
            </a:r>
          </a:p>
          <a:p>
            <a:pPr marL="0" indent="0">
              <a:buNone/>
            </a:pPr>
            <a:endParaRPr lang="en-IN" sz="2000" dirty="0"/>
          </a:p>
          <a:p>
            <a:r>
              <a:rPr lang="en-IN" sz="2000" dirty="0"/>
              <a:t>A Relational database management system (RDBMS) is a database management system (DBMS) that is based on the relational model as introduced by </a:t>
            </a:r>
            <a:r>
              <a:rPr lang="en-IN" sz="2000" b="1" dirty="0"/>
              <a:t>E. F. Codd</a:t>
            </a:r>
          </a:p>
          <a:p>
            <a:endParaRPr lang="en-IN" sz="2000" b="1" dirty="0"/>
          </a:p>
          <a:p>
            <a:r>
              <a:rPr lang="en-US" sz="2000" dirty="0"/>
              <a:t>RDBMS is a collection of tables that are connected in such a way that that data can be accessed without reorganization of the tables. The tables are created such that each column represents a particular attribute </a:t>
            </a:r>
            <a:endParaRPr lang="en-IN" sz="2000" dirty="0"/>
          </a:p>
          <a:p>
            <a:endParaRPr lang="en-IN" sz="1600" dirty="0"/>
          </a:p>
        </p:txBody>
      </p:sp>
    </p:spTree>
    <p:extLst>
      <p:ext uri="{BB962C8B-B14F-4D97-AF65-F5344CB8AC3E}">
        <p14:creationId xmlns:p14="http://schemas.microsoft.com/office/powerpoint/2010/main" val="339151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D874A-A43D-40FA-AAF0-F9728A5859E9}"/>
              </a:ext>
            </a:extLst>
          </p:cNvPr>
          <p:cNvSpPr>
            <a:spLocks noGrp="1"/>
          </p:cNvSpPr>
          <p:nvPr>
            <p:ph type="title"/>
          </p:nvPr>
        </p:nvSpPr>
        <p:spPr/>
        <p:txBody>
          <a:bodyPr/>
          <a:lstStyle/>
          <a:p>
            <a:r>
              <a:rPr lang="en-US" b="1" dirty="0"/>
              <a:t>RDBMS Architecture</a:t>
            </a:r>
            <a:br>
              <a:rPr lang="en-IN" dirty="0"/>
            </a:br>
            <a:endParaRPr lang="en-IN" dirty="0"/>
          </a:p>
        </p:txBody>
      </p:sp>
      <p:sp>
        <p:nvSpPr>
          <p:cNvPr id="3" name="Content Placeholder 2">
            <a:extLst>
              <a:ext uri="{FF2B5EF4-FFF2-40B4-BE49-F238E27FC236}">
                <a16:creationId xmlns:a16="http://schemas.microsoft.com/office/drawing/2014/main" id="{F5E24D83-864B-46A5-8550-A6660EED35B2}"/>
              </a:ext>
            </a:extLst>
          </p:cNvPr>
          <p:cNvSpPr>
            <a:spLocks noGrp="1"/>
          </p:cNvSpPr>
          <p:nvPr>
            <p:ph idx="1"/>
          </p:nvPr>
        </p:nvSpPr>
        <p:spPr>
          <a:xfrm>
            <a:off x="395785" y="1318167"/>
            <a:ext cx="11382233" cy="5045554"/>
          </a:xfrm>
        </p:spPr>
        <p:txBody>
          <a:bodyPr>
            <a:normAutofit lnSpcReduction="10000"/>
          </a:bodyPr>
          <a:lstStyle/>
          <a:p>
            <a:r>
              <a:rPr lang="en-US" b="1" dirty="0"/>
              <a:t>A schema </a:t>
            </a:r>
            <a:r>
              <a:rPr lang="en-US" dirty="0"/>
              <a:t>is a description of the data interface to the database</a:t>
            </a:r>
          </a:p>
          <a:p>
            <a:endParaRPr lang="en-US" dirty="0"/>
          </a:p>
          <a:p>
            <a:r>
              <a:rPr lang="en-US" dirty="0"/>
              <a:t>The </a:t>
            </a:r>
            <a:r>
              <a:rPr lang="en-US" b="1" dirty="0"/>
              <a:t>internal schema(Physical schema)</a:t>
            </a:r>
            <a:r>
              <a:rPr lang="en-US" dirty="0"/>
              <a:t> describes the physical grouping of the data and the use of the storage space. This schema level decides the way how the data is actually physically stored on some storage medium</a:t>
            </a:r>
            <a:endParaRPr lang="en-US" i="1" dirty="0"/>
          </a:p>
          <a:p>
            <a:endParaRPr lang="en-IN" dirty="0"/>
          </a:p>
          <a:p>
            <a:r>
              <a:rPr lang="en-US" dirty="0"/>
              <a:t>The </a:t>
            </a:r>
            <a:r>
              <a:rPr lang="en-US" b="1" dirty="0"/>
              <a:t>conceptual(logical) schema</a:t>
            </a:r>
            <a:r>
              <a:rPr lang="en-US" dirty="0"/>
              <a:t>  describes the basic construction of the data structures or database objects. This schema level describes what data are stored in the database in terms of objects, and what relationships exist among those objects</a:t>
            </a:r>
          </a:p>
          <a:p>
            <a:pPr marL="0" indent="0">
              <a:buNone/>
            </a:pPr>
            <a:endParaRPr lang="en-IN" dirty="0"/>
          </a:p>
          <a:p>
            <a:r>
              <a:rPr lang="en-US" dirty="0"/>
              <a:t>The </a:t>
            </a:r>
            <a:r>
              <a:rPr lang="en-US" b="1" dirty="0"/>
              <a:t>external schema(application)</a:t>
            </a:r>
            <a:r>
              <a:rPr lang="en-US" dirty="0"/>
              <a:t> of a specific application, generally, only highlights that part of the logical scheme which is relevant for its application. </a:t>
            </a:r>
            <a:endParaRPr lang="en-IN" dirty="0"/>
          </a:p>
          <a:p>
            <a:endParaRPr lang="en-IN" dirty="0"/>
          </a:p>
        </p:txBody>
      </p:sp>
    </p:spTree>
    <p:extLst>
      <p:ext uri="{BB962C8B-B14F-4D97-AF65-F5344CB8AC3E}">
        <p14:creationId xmlns:p14="http://schemas.microsoft.com/office/powerpoint/2010/main" val="2454941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7D0D3-C178-446A-9A09-E993D2418842}"/>
              </a:ext>
            </a:extLst>
          </p:cNvPr>
          <p:cNvSpPr>
            <a:spLocks noGrp="1"/>
          </p:cNvSpPr>
          <p:nvPr>
            <p:ph type="title"/>
          </p:nvPr>
        </p:nvSpPr>
        <p:spPr/>
        <p:txBody>
          <a:bodyPr/>
          <a:lstStyle/>
          <a:p>
            <a:r>
              <a:rPr lang="en-US" b="1" dirty="0"/>
              <a:t>RDBMS Architecture</a:t>
            </a:r>
            <a:endParaRPr lang="en-IN" dirty="0"/>
          </a:p>
        </p:txBody>
      </p:sp>
      <p:pic>
        <p:nvPicPr>
          <p:cNvPr id="12" name="Content Placeholder 9">
            <a:extLst>
              <a:ext uri="{FF2B5EF4-FFF2-40B4-BE49-F238E27FC236}">
                <a16:creationId xmlns:a16="http://schemas.microsoft.com/office/drawing/2014/main" id="{6052D2F7-8815-4FF0-AA7B-7A70BCB2E50B}"/>
              </a:ext>
            </a:extLst>
          </p:cNvPr>
          <p:cNvPicPr>
            <a:picLocks noGrp="1" noChangeAspect="1"/>
          </p:cNvPicPr>
          <p:nvPr>
            <p:ph idx="1"/>
          </p:nvPr>
        </p:nvPicPr>
        <p:blipFill rotWithShape="1">
          <a:blip r:embed="rId2"/>
          <a:srcRect l="27618" t="-1052" r="1230" b="-2"/>
          <a:stretch/>
        </p:blipFill>
        <p:spPr>
          <a:xfrm>
            <a:off x="4060064" y="255496"/>
            <a:ext cx="6363128" cy="5081241"/>
          </a:xfrm>
          <a:prstGeom prst="rect">
            <a:avLst/>
          </a:prstGeom>
        </p:spPr>
      </p:pic>
    </p:spTree>
    <p:extLst>
      <p:ext uri="{BB962C8B-B14F-4D97-AF65-F5344CB8AC3E}">
        <p14:creationId xmlns:p14="http://schemas.microsoft.com/office/powerpoint/2010/main" val="3924548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B3790-04E1-4EAF-8BED-116201BB4C3D}"/>
              </a:ext>
            </a:extLst>
          </p:cNvPr>
          <p:cNvSpPr>
            <a:spLocks noGrp="1"/>
          </p:cNvSpPr>
          <p:nvPr>
            <p:ph type="title"/>
          </p:nvPr>
        </p:nvSpPr>
        <p:spPr/>
        <p:txBody>
          <a:bodyPr/>
          <a:lstStyle/>
          <a:p>
            <a:r>
              <a:rPr lang="en-US" dirty="0"/>
              <a:t>Schema Architecture and Data Independence</a:t>
            </a:r>
            <a:br>
              <a:rPr lang="en-US" dirty="0"/>
            </a:br>
            <a:endParaRPr lang="en-IN" dirty="0"/>
          </a:p>
        </p:txBody>
      </p:sp>
      <p:sp>
        <p:nvSpPr>
          <p:cNvPr id="3" name="Content Placeholder 2">
            <a:extLst>
              <a:ext uri="{FF2B5EF4-FFF2-40B4-BE49-F238E27FC236}">
                <a16:creationId xmlns:a16="http://schemas.microsoft.com/office/drawing/2014/main" id="{34B17319-7FE4-4F75-A4C7-0F336455F7B2}"/>
              </a:ext>
            </a:extLst>
          </p:cNvPr>
          <p:cNvSpPr>
            <a:spLocks noGrp="1"/>
          </p:cNvSpPr>
          <p:nvPr>
            <p:ph idx="1"/>
          </p:nvPr>
        </p:nvSpPr>
        <p:spPr/>
        <p:txBody>
          <a:bodyPr/>
          <a:lstStyle/>
          <a:p>
            <a:pPr marL="457200" lvl="1" indent="0">
              <a:buNone/>
            </a:pPr>
            <a:r>
              <a:rPr lang="en-US" sz="2400" b="1" dirty="0"/>
              <a:t>Data independence: </a:t>
            </a:r>
            <a:r>
              <a:rPr lang="en-US" sz="2400" dirty="0"/>
              <a:t>possibility to change the schema at one level without</a:t>
            </a:r>
          </a:p>
          <a:p>
            <a:pPr marL="457200" lvl="1" indent="0">
              <a:buNone/>
            </a:pPr>
            <a:r>
              <a:rPr lang="en-US" sz="2400" dirty="0"/>
              <a:t>having to change it at the next higher level (nor having to change programs that access it at that higher level)</a:t>
            </a:r>
          </a:p>
          <a:p>
            <a:pPr marL="457200" lvl="1" indent="0">
              <a:buNone/>
            </a:pPr>
            <a:endParaRPr lang="en-US" sz="2400" dirty="0"/>
          </a:p>
          <a:p>
            <a:pPr marL="457200" lvl="1" indent="0">
              <a:buNone/>
            </a:pPr>
            <a:r>
              <a:rPr lang="en-US" sz="2400" b="1" dirty="0"/>
              <a:t>logical data independence: </a:t>
            </a:r>
            <a:r>
              <a:rPr lang="en-US" sz="2400" dirty="0"/>
              <a:t>an external schema (and programs that access it) is insulated from changes that does not concern it in in the community schema (and in the physical schema)</a:t>
            </a:r>
          </a:p>
          <a:p>
            <a:pPr marL="457200" lvl="1" indent="0">
              <a:buNone/>
            </a:pPr>
            <a:endParaRPr lang="en-US" sz="2400" dirty="0"/>
          </a:p>
          <a:p>
            <a:pPr marL="457200" lvl="1" indent="0">
              <a:buNone/>
            </a:pPr>
            <a:r>
              <a:rPr lang="en-US" sz="2400" b="1" dirty="0"/>
              <a:t>Physical data independence</a:t>
            </a:r>
            <a:r>
              <a:rPr lang="en-US" sz="2400" dirty="0"/>
              <a:t>: the community and external schemas are</a:t>
            </a:r>
          </a:p>
          <a:p>
            <a:pPr marL="457200" lvl="1" indent="0">
              <a:buNone/>
            </a:pPr>
            <a:r>
              <a:rPr lang="en-US" sz="2400" dirty="0"/>
              <a:t>insulated from changes in the physical schema</a:t>
            </a:r>
          </a:p>
          <a:p>
            <a:endParaRPr lang="en-IN" dirty="0"/>
          </a:p>
        </p:txBody>
      </p:sp>
    </p:spTree>
    <p:extLst>
      <p:ext uri="{BB962C8B-B14F-4D97-AF65-F5344CB8AC3E}">
        <p14:creationId xmlns:p14="http://schemas.microsoft.com/office/powerpoint/2010/main" val="3236443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8FB9A-9924-43AE-8445-83089EB6D7C3}"/>
              </a:ext>
            </a:extLst>
          </p:cNvPr>
          <p:cNvSpPr>
            <a:spLocks noGrp="1"/>
          </p:cNvSpPr>
          <p:nvPr>
            <p:ph type="title"/>
          </p:nvPr>
        </p:nvSpPr>
        <p:spPr/>
        <p:txBody>
          <a:bodyPr/>
          <a:lstStyle/>
          <a:p>
            <a:r>
              <a:rPr lang="en-IN" dirty="0"/>
              <a:t>Relational Model </a:t>
            </a:r>
          </a:p>
        </p:txBody>
      </p:sp>
      <p:sp>
        <p:nvSpPr>
          <p:cNvPr id="10" name="Content Placeholder 9">
            <a:extLst>
              <a:ext uri="{FF2B5EF4-FFF2-40B4-BE49-F238E27FC236}">
                <a16:creationId xmlns:a16="http://schemas.microsoft.com/office/drawing/2014/main" id="{FC13FBAA-E428-4E0A-A110-6B2D5CED646A}"/>
              </a:ext>
            </a:extLst>
          </p:cNvPr>
          <p:cNvSpPr>
            <a:spLocks noGrp="1"/>
          </p:cNvSpPr>
          <p:nvPr>
            <p:ph idx="1"/>
          </p:nvPr>
        </p:nvSpPr>
        <p:spPr>
          <a:xfrm>
            <a:off x="540647" y="1465830"/>
            <a:ext cx="11382233" cy="5045554"/>
          </a:xfrm>
        </p:spPr>
        <p:txBody>
          <a:bodyPr>
            <a:normAutofit/>
          </a:bodyPr>
          <a:lstStyle/>
          <a:p>
            <a:r>
              <a:rPr lang="en-US" dirty="0"/>
              <a:t>Relational Model defines a database as </a:t>
            </a:r>
            <a:r>
              <a:rPr lang="en-US" b="1" dirty="0"/>
              <a:t>a collection of tables (relations) </a:t>
            </a:r>
            <a:r>
              <a:rPr lang="en-US" dirty="0"/>
              <a:t>which contain all data composed of horizontal </a:t>
            </a:r>
            <a:r>
              <a:rPr lang="en-US" b="1" dirty="0"/>
              <a:t>tuples</a:t>
            </a:r>
            <a:r>
              <a:rPr lang="en-US" dirty="0"/>
              <a:t> commonly known as </a:t>
            </a:r>
            <a:r>
              <a:rPr lang="en-US" b="1" dirty="0"/>
              <a:t>rows</a:t>
            </a:r>
            <a:r>
              <a:rPr lang="en-US" dirty="0"/>
              <a:t>, and vertical </a:t>
            </a:r>
            <a:r>
              <a:rPr lang="en-US" b="1" dirty="0"/>
              <a:t>attributes,</a:t>
            </a:r>
            <a:r>
              <a:rPr lang="en-US" dirty="0"/>
              <a:t> commonly known as </a:t>
            </a:r>
            <a:r>
              <a:rPr lang="en-US" b="1" dirty="0"/>
              <a:t>columns. </a:t>
            </a:r>
          </a:p>
        </p:txBody>
      </p:sp>
      <p:pic>
        <p:nvPicPr>
          <p:cNvPr id="3" name="Picture 2">
            <a:extLst>
              <a:ext uri="{FF2B5EF4-FFF2-40B4-BE49-F238E27FC236}">
                <a16:creationId xmlns:a16="http://schemas.microsoft.com/office/drawing/2014/main" id="{EFCA612E-E9A9-4C8C-B9A4-21E0C910A176}"/>
              </a:ext>
            </a:extLst>
          </p:cNvPr>
          <p:cNvPicPr>
            <a:picLocks noChangeAspect="1"/>
          </p:cNvPicPr>
          <p:nvPr/>
        </p:nvPicPr>
        <p:blipFill>
          <a:blip r:embed="rId3"/>
          <a:stretch>
            <a:fillRect/>
          </a:stretch>
        </p:blipFill>
        <p:spPr>
          <a:xfrm>
            <a:off x="885825" y="2681384"/>
            <a:ext cx="4473716" cy="2952933"/>
          </a:xfrm>
          <a:prstGeom prst="rect">
            <a:avLst/>
          </a:prstGeom>
        </p:spPr>
      </p:pic>
      <p:pic>
        <p:nvPicPr>
          <p:cNvPr id="4" name="Picture 3">
            <a:extLst>
              <a:ext uri="{FF2B5EF4-FFF2-40B4-BE49-F238E27FC236}">
                <a16:creationId xmlns:a16="http://schemas.microsoft.com/office/drawing/2014/main" id="{240EFCB7-E8F6-4954-A469-A596839A7C58}"/>
              </a:ext>
            </a:extLst>
          </p:cNvPr>
          <p:cNvPicPr>
            <a:picLocks noChangeAspect="1"/>
          </p:cNvPicPr>
          <p:nvPr/>
        </p:nvPicPr>
        <p:blipFill>
          <a:blip r:embed="rId4"/>
          <a:stretch>
            <a:fillRect/>
          </a:stretch>
        </p:blipFill>
        <p:spPr>
          <a:xfrm>
            <a:off x="6096000" y="3262500"/>
            <a:ext cx="5210175" cy="1790700"/>
          </a:xfrm>
          <a:prstGeom prst="rect">
            <a:avLst/>
          </a:prstGeom>
        </p:spPr>
      </p:pic>
    </p:spTree>
    <p:extLst>
      <p:ext uri="{BB962C8B-B14F-4D97-AF65-F5344CB8AC3E}">
        <p14:creationId xmlns:p14="http://schemas.microsoft.com/office/powerpoint/2010/main" val="2641530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AE532-B5FE-408E-8639-7159DBED4FF7}"/>
              </a:ext>
            </a:extLst>
          </p:cNvPr>
          <p:cNvSpPr>
            <a:spLocks noGrp="1"/>
          </p:cNvSpPr>
          <p:nvPr>
            <p:ph type="title"/>
          </p:nvPr>
        </p:nvSpPr>
        <p:spPr/>
        <p:txBody>
          <a:bodyPr/>
          <a:lstStyle/>
          <a:p>
            <a:r>
              <a:rPr lang="en-IN" dirty="0"/>
              <a:t>Relational Model </a:t>
            </a:r>
          </a:p>
        </p:txBody>
      </p:sp>
      <p:sp>
        <p:nvSpPr>
          <p:cNvPr id="3" name="Content Placeholder 2">
            <a:extLst>
              <a:ext uri="{FF2B5EF4-FFF2-40B4-BE49-F238E27FC236}">
                <a16:creationId xmlns:a16="http://schemas.microsoft.com/office/drawing/2014/main" id="{A5B79892-39EA-46CB-875C-442E14BCFE28}"/>
              </a:ext>
            </a:extLst>
          </p:cNvPr>
          <p:cNvSpPr>
            <a:spLocks noGrp="1"/>
          </p:cNvSpPr>
          <p:nvPr>
            <p:ph idx="1"/>
          </p:nvPr>
        </p:nvSpPr>
        <p:spPr>
          <a:xfrm>
            <a:off x="395784" y="1132764"/>
            <a:ext cx="11382233" cy="5045554"/>
          </a:xfrm>
        </p:spPr>
        <p:txBody>
          <a:bodyPr>
            <a:normAutofit fontScale="92500" lnSpcReduction="10000"/>
          </a:bodyPr>
          <a:lstStyle/>
          <a:p>
            <a:endParaRPr lang="en-US" dirty="0"/>
          </a:p>
          <a:p>
            <a:r>
              <a:rPr lang="en-US" dirty="0"/>
              <a:t>The TABLE is an entirely logical structure. </a:t>
            </a:r>
          </a:p>
          <a:p>
            <a:endParaRPr lang="en-IN" dirty="0"/>
          </a:p>
          <a:p>
            <a:r>
              <a:rPr lang="en-US" dirty="0"/>
              <a:t>All the data including the metadata about the table itself is scattered over different areas   of the RDBMS, and not in one single location.  </a:t>
            </a:r>
          </a:p>
          <a:p>
            <a:endParaRPr lang="en-US" dirty="0"/>
          </a:p>
          <a:p>
            <a:r>
              <a:rPr lang="en-US" dirty="0"/>
              <a:t>All the </a:t>
            </a:r>
            <a:r>
              <a:rPr lang="en-US" b="1" dirty="0"/>
              <a:t>metadata</a:t>
            </a:r>
            <a:r>
              <a:rPr lang="en-US" dirty="0"/>
              <a:t> is stored in the RDBMS’ </a:t>
            </a:r>
            <a:r>
              <a:rPr lang="en-US" b="1" dirty="0"/>
              <a:t>Data Dictionary tables.</a:t>
            </a:r>
          </a:p>
          <a:p>
            <a:endParaRPr lang="en-US" b="1" dirty="0"/>
          </a:p>
          <a:p>
            <a:r>
              <a:rPr lang="en-US" dirty="0"/>
              <a:t>The complexities of how the data is actually stored and later retrieved are handled by the RDBMS.</a:t>
            </a:r>
          </a:p>
          <a:p>
            <a:endParaRPr lang="en-US" dirty="0"/>
          </a:p>
          <a:p>
            <a:r>
              <a:rPr lang="en-US" dirty="0"/>
              <a:t>AS the end user, we need not concern ourselves with pulling the data from </a:t>
            </a:r>
          </a:p>
          <a:p>
            <a:r>
              <a:rPr lang="en-US" dirty="0"/>
              <a:t>different locations.</a:t>
            </a:r>
            <a:endParaRPr lang="en-IN" dirty="0"/>
          </a:p>
        </p:txBody>
      </p:sp>
    </p:spTree>
    <p:extLst>
      <p:ext uri="{BB962C8B-B14F-4D97-AF65-F5344CB8AC3E}">
        <p14:creationId xmlns:p14="http://schemas.microsoft.com/office/powerpoint/2010/main" val="151354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sz="7200">
                <a:solidFill>
                  <a:srgbClr val="0070C0"/>
                </a:solidFill>
                <a:effectLst/>
              </a:rPr>
            </a:br>
            <a:r>
              <a:rPr lang="en-US" sz="7200">
                <a:solidFill>
                  <a:srgbClr val="0070C0"/>
                </a:solidFill>
                <a:effectLst/>
              </a:rPr>
              <a:t>other file</a:t>
            </a:r>
            <a:br>
              <a:rPr lang="en-US" sz="7200" dirty="0">
                <a:solidFill>
                  <a:srgbClr val="0070C0"/>
                </a:solidFill>
              </a:rPr>
            </a:br>
            <a:r>
              <a:rPr lang="en-US" sz="4800" dirty="0">
                <a:solidFill>
                  <a:srgbClr val="0070C0"/>
                </a:solidFill>
              </a:rPr>
              <a:t>Module 2</a:t>
            </a:r>
            <a:br>
              <a:rPr lang="en-US" sz="7200" dirty="0">
                <a:solidFill>
                  <a:srgbClr val="0070C0"/>
                </a:solidFill>
              </a:rPr>
            </a:br>
            <a:endParaRPr lang="en-US" sz="7200" dirty="0">
              <a:solidFill>
                <a:srgbClr val="0070C0"/>
              </a:solidFill>
              <a:effectLst/>
            </a:endParaRPr>
          </a:p>
        </p:txBody>
      </p:sp>
      <p:sp>
        <p:nvSpPr>
          <p:cNvPr id="2" name="Text Placeholder 1">
            <a:extLst>
              <a:ext uri="{FF2B5EF4-FFF2-40B4-BE49-F238E27FC236}">
                <a16:creationId xmlns:a16="http://schemas.microsoft.com/office/drawing/2014/main" id="{6EB06DED-E9A2-41A7-B91F-7244A8050936}"/>
              </a:ext>
            </a:extLst>
          </p:cNvPr>
          <p:cNvSpPr>
            <a:spLocks noGrp="1"/>
          </p:cNvSpPr>
          <p:nvPr>
            <p:ph type="body" idx="1"/>
          </p:nvPr>
        </p:nvSpPr>
        <p:spPr/>
        <p:txBody>
          <a:bodyPr/>
          <a:lstStyle/>
          <a:p>
            <a:r>
              <a:rPr lang="en-US" dirty="0"/>
              <a:t>Normalization and database design</a:t>
            </a:r>
          </a:p>
        </p:txBody>
      </p:sp>
      <p:pic>
        <p:nvPicPr>
          <p:cNvPr id="5" name="Picture 4">
            <a:extLst>
              <a:ext uri="{FF2B5EF4-FFF2-40B4-BE49-F238E27FC236}">
                <a16:creationId xmlns:a16="http://schemas.microsoft.com/office/drawing/2014/main" id="{84C9CB05-9A4F-4C9F-A8A4-620E7705F5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492" y="1114986"/>
            <a:ext cx="3244919" cy="2488487"/>
          </a:xfrm>
          <a:prstGeom prst="rect">
            <a:avLst/>
          </a:prstGeom>
        </p:spPr>
      </p:pic>
      <p:pic>
        <p:nvPicPr>
          <p:cNvPr id="6" name="Picture 5">
            <a:extLst>
              <a:ext uri="{FF2B5EF4-FFF2-40B4-BE49-F238E27FC236}">
                <a16:creationId xmlns:a16="http://schemas.microsoft.com/office/drawing/2014/main" id="{95E827F6-07C0-4FB2-AB6F-1A71016B8DE0}"/>
              </a:ext>
            </a:extLst>
          </p:cNvPr>
          <p:cNvPicPr>
            <a:picLocks noChangeAspect="1"/>
          </p:cNvPicPr>
          <p:nvPr/>
        </p:nvPicPr>
        <p:blipFill>
          <a:blip r:embed="rId4"/>
          <a:stretch>
            <a:fillRect/>
          </a:stretch>
        </p:blipFill>
        <p:spPr>
          <a:xfrm>
            <a:off x="3648732" y="1281113"/>
            <a:ext cx="2876550" cy="857250"/>
          </a:xfrm>
          <a:prstGeom prst="rect">
            <a:avLst/>
          </a:prstGeom>
        </p:spPr>
      </p:pic>
    </p:spTree>
    <p:extLst>
      <p:ext uri="{BB962C8B-B14F-4D97-AF65-F5344CB8AC3E}">
        <p14:creationId xmlns:p14="http://schemas.microsoft.com/office/powerpoint/2010/main" val="1808777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sz="7200" dirty="0">
                <a:solidFill>
                  <a:srgbClr val="0070C0"/>
                </a:solidFill>
                <a:effectLst/>
              </a:rPr>
            </a:br>
            <a:br>
              <a:rPr lang="en-US" sz="7200" dirty="0">
                <a:solidFill>
                  <a:srgbClr val="0070C0"/>
                </a:solidFill>
              </a:rPr>
            </a:br>
            <a:r>
              <a:rPr lang="en-US" sz="4800" dirty="0">
                <a:solidFill>
                  <a:srgbClr val="0070C0"/>
                </a:solidFill>
              </a:rPr>
              <a:t>Module 1</a:t>
            </a:r>
            <a:br>
              <a:rPr lang="en-US" sz="7200" dirty="0">
                <a:solidFill>
                  <a:srgbClr val="0070C0"/>
                </a:solidFill>
              </a:rPr>
            </a:br>
            <a:endParaRPr lang="en-US" sz="7200" dirty="0">
              <a:solidFill>
                <a:srgbClr val="0070C0"/>
              </a:solidFill>
              <a:effectLst/>
            </a:endParaRPr>
          </a:p>
        </p:txBody>
      </p:sp>
      <p:sp>
        <p:nvSpPr>
          <p:cNvPr id="2" name="Text Placeholder 1">
            <a:extLst>
              <a:ext uri="{FF2B5EF4-FFF2-40B4-BE49-F238E27FC236}">
                <a16:creationId xmlns:a16="http://schemas.microsoft.com/office/drawing/2014/main" id="{6EB06DED-E9A2-41A7-B91F-7244A8050936}"/>
              </a:ext>
            </a:extLst>
          </p:cNvPr>
          <p:cNvSpPr>
            <a:spLocks noGrp="1"/>
          </p:cNvSpPr>
          <p:nvPr>
            <p:ph type="body" idx="1"/>
          </p:nvPr>
        </p:nvSpPr>
        <p:spPr/>
        <p:txBody>
          <a:bodyPr/>
          <a:lstStyle/>
          <a:p>
            <a:r>
              <a:rPr lang="en-US" dirty="0"/>
              <a:t>Architecture of RDBMS</a:t>
            </a:r>
          </a:p>
        </p:txBody>
      </p:sp>
    </p:spTree>
    <p:extLst>
      <p:ext uri="{BB962C8B-B14F-4D97-AF65-F5344CB8AC3E}">
        <p14:creationId xmlns:p14="http://schemas.microsoft.com/office/powerpoint/2010/main" val="406975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57978-6169-425B-8D06-55C5D4E9E1DC}"/>
              </a:ext>
            </a:extLst>
          </p:cNvPr>
          <p:cNvSpPr>
            <a:spLocks noGrp="1"/>
          </p:cNvSpPr>
          <p:nvPr>
            <p:ph type="title"/>
          </p:nvPr>
        </p:nvSpPr>
        <p:spPr>
          <a:xfrm>
            <a:off x="395785" y="365125"/>
            <a:ext cx="11382233" cy="767639"/>
          </a:xfrm>
        </p:spPr>
        <p:txBody>
          <a:bodyPr/>
          <a:lstStyle/>
          <a:p>
            <a:r>
              <a:rPr lang="en-US" altLang="en-US" dirty="0"/>
              <a:t>Why Normalize ?  – Avoiding Data Anomalies</a:t>
            </a:r>
            <a:br>
              <a:rPr lang="es-ES" altLang="en-US" b="1" dirty="0">
                <a:solidFill>
                  <a:srgbClr val="FF0033"/>
                </a:solidFill>
                <a:latin typeface="Arial Rounded MT Bold" panose="020F0704030504030204" pitchFamily="34" charset="0"/>
              </a:rPr>
            </a:br>
            <a:endParaRPr lang="en-IN" dirty="0"/>
          </a:p>
        </p:txBody>
      </p:sp>
      <p:sp>
        <p:nvSpPr>
          <p:cNvPr id="3" name="Content Placeholder 2">
            <a:extLst>
              <a:ext uri="{FF2B5EF4-FFF2-40B4-BE49-F238E27FC236}">
                <a16:creationId xmlns:a16="http://schemas.microsoft.com/office/drawing/2014/main" id="{BEAECBC5-4CF9-4003-9616-9879630BE959}"/>
              </a:ext>
            </a:extLst>
          </p:cNvPr>
          <p:cNvSpPr>
            <a:spLocks noGrp="1"/>
          </p:cNvSpPr>
          <p:nvPr>
            <p:ph idx="1"/>
          </p:nvPr>
        </p:nvSpPr>
        <p:spPr>
          <a:xfrm>
            <a:off x="395785" y="1443896"/>
            <a:ext cx="11382233" cy="5261703"/>
          </a:xfrm>
        </p:spPr>
        <p:txBody>
          <a:bodyPr>
            <a:normAutofit/>
          </a:bodyPr>
          <a:lstStyle/>
          <a:p>
            <a:pPr marL="0" lvl="0" indent="0">
              <a:lnSpc>
                <a:spcPct val="100000"/>
              </a:lnSpc>
              <a:spcBef>
                <a:spcPts val="0"/>
              </a:spcBef>
              <a:buNone/>
              <a:defRPr/>
            </a:pPr>
            <a:endParaRPr lang="en-US" altLang="en-US" dirty="0">
              <a:solidFill>
                <a:schemeClr val="tx1"/>
              </a:solidFill>
            </a:endParaRPr>
          </a:p>
          <a:p>
            <a:pPr marL="0" lvl="0" indent="0">
              <a:lnSpc>
                <a:spcPct val="100000"/>
              </a:lnSpc>
              <a:spcBef>
                <a:spcPts val="0"/>
              </a:spcBef>
              <a:buNone/>
              <a:defRPr/>
            </a:pPr>
            <a:endParaRPr lang="en-US" altLang="en-US" dirty="0">
              <a:solidFill>
                <a:schemeClr val="tx1"/>
              </a:solidFill>
            </a:endParaRPr>
          </a:p>
          <a:p>
            <a:pPr marL="0" lvl="0" indent="0">
              <a:lnSpc>
                <a:spcPct val="100000"/>
              </a:lnSpc>
              <a:spcBef>
                <a:spcPts val="0"/>
              </a:spcBef>
              <a:buNone/>
              <a:defRPr/>
            </a:pPr>
            <a:endParaRPr lang="en-US" altLang="en-US" dirty="0">
              <a:solidFill>
                <a:schemeClr val="tx1"/>
              </a:solidFill>
            </a:endParaRPr>
          </a:p>
          <a:p>
            <a:pPr>
              <a:lnSpc>
                <a:spcPct val="100000"/>
              </a:lnSpc>
              <a:spcBef>
                <a:spcPts val="0"/>
              </a:spcBef>
              <a:defRPr/>
            </a:pPr>
            <a:r>
              <a:rPr lang="en-US" altLang="en-US" dirty="0">
                <a:solidFill>
                  <a:schemeClr val="tx1"/>
                </a:solidFill>
              </a:rPr>
              <a:t>Normalization is the process of removing redundant data from your tables to improve storage efficiency, data integrity, and scalability. </a:t>
            </a:r>
          </a:p>
          <a:p>
            <a:pPr>
              <a:lnSpc>
                <a:spcPct val="100000"/>
              </a:lnSpc>
              <a:spcBef>
                <a:spcPts val="0"/>
              </a:spcBef>
              <a:defRPr/>
            </a:pPr>
            <a:endParaRPr lang="en-US" altLang="en-US" dirty="0">
              <a:solidFill>
                <a:schemeClr val="tx1"/>
              </a:solidFill>
            </a:endParaRPr>
          </a:p>
          <a:p>
            <a:pPr>
              <a:lnSpc>
                <a:spcPct val="100000"/>
              </a:lnSpc>
              <a:spcBef>
                <a:spcPts val="0"/>
              </a:spcBef>
              <a:defRPr/>
            </a:pPr>
            <a:r>
              <a:rPr lang="en-US" altLang="en-US" dirty="0">
                <a:solidFill>
                  <a:schemeClr val="tx1"/>
                </a:solidFill>
              </a:rPr>
              <a:t>Normalization generally involves splitting existing tables into multiple ones, which must be re-joined or linked each time a query is issued. </a:t>
            </a:r>
            <a:endParaRPr lang="en-IN" dirty="0"/>
          </a:p>
        </p:txBody>
      </p:sp>
      <p:sp>
        <p:nvSpPr>
          <p:cNvPr id="17" name="Slide Number Placeholder 1">
            <a:extLst>
              <a:ext uri="{FF2B5EF4-FFF2-40B4-BE49-F238E27FC236}">
                <a16:creationId xmlns:a16="http://schemas.microsoft.com/office/drawing/2014/main" id="{6F75CFAE-9ACF-470E-9921-A4FFF52B6CC1}"/>
              </a:ext>
            </a:extLst>
          </p:cNvPr>
          <p:cNvSpPr>
            <a:spLocks noGrp="1"/>
          </p:cNvSpPr>
          <p:nvPr>
            <p:ph type="sldNum" sz="quarter" idx="12"/>
          </p:nvPr>
        </p:nvSpPr>
        <p:spPr>
          <a:xfrm>
            <a:off x="7162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Rounded MT Bold" panose="020F0704030504030204" pitchFamily="34" charset="0"/>
              </a:defRPr>
            </a:lvl1pPr>
            <a:lvl2pPr marL="742950" indent="-285750">
              <a:defRPr sz="1600">
                <a:solidFill>
                  <a:schemeClr val="tx1"/>
                </a:solidFill>
                <a:latin typeface="Arial Rounded MT Bold" panose="020F0704030504030204" pitchFamily="34" charset="0"/>
              </a:defRPr>
            </a:lvl2pPr>
            <a:lvl3pPr marL="1143000" indent="-228600">
              <a:defRPr sz="1600">
                <a:solidFill>
                  <a:schemeClr val="tx1"/>
                </a:solidFill>
                <a:latin typeface="Arial Rounded MT Bold" panose="020F0704030504030204" pitchFamily="34" charset="0"/>
              </a:defRPr>
            </a:lvl3pPr>
            <a:lvl4pPr marL="1600200" indent="-228600">
              <a:defRPr sz="1600">
                <a:solidFill>
                  <a:schemeClr val="tx1"/>
                </a:solidFill>
                <a:latin typeface="Arial Rounded MT Bold" panose="020F0704030504030204" pitchFamily="34" charset="0"/>
              </a:defRPr>
            </a:lvl4pPr>
            <a:lvl5pPr marL="2057400" indent="-228600">
              <a:defRPr sz="1600">
                <a:solidFill>
                  <a:schemeClr val="tx1"/>
                </a:solidFill>
                <a:latin typeface="Arial Rounded MT Bold" panose="020F0704030504030204" pitchFamily="34" charset="0"/>
              </a:defRPr>
            </a:lvl5pPr>
            <a:lvl6pPr marL="2514600" indent="-228600" eaLnBrk="0" fontAlgn="base" hangingPunct="0">
              <a:spcBef>
                <a:spcPct val="0"/>
              </a:spcBef>
              <a:spcAft>
                <a:spcPct val="0"/>
              </a:spcAft>
              <a:defRPr sz="1600">
                <a:solidFill>
                  <a:schemeClr val="tx1"/>
                </a:solidFill>
                <a:latin typeface="Arial Rounded MT Bold" panose="020F0704030504030204" pitchFamily="34" charset="0"/>
              </a:defRPr>
            </a:lvl6pPr>
            <a:lvl7pPr marL="2971800" indent="-228600" eaLnBrk="0" fontAlgn="base" hangingPunct="0">
              <a:spcBef>
                <a:spcPct val="0"/>
              </a:spcBef>
              <a:spcAft>
                <a:spcPct val="0"/>
              </a:spcAft>
              <a:defRPr sz="1600">
                <a:solidFill>
                  <a:schemeClr val="tx1"/>
                </a:solidFill>
                <a:latin typeface="Arial Rounded MT Bold" panose="020F0704030504030204" pitchFamily="34" charset="0"/>
              </a:defRPr>
            </a:lvl7pPr>
            <a:lvl8pPr marL="3429000" indent="-228600" eaLnBrk="0" fontAlgn="base" hangingPunct="0">
              <a:spcBef>
                <a:spcPct val="0"/>
              </a:spcBef>
              <a:spcAft>
                <a:spcPct val="0"/>
              </a:spcAft>
              <a:defRPr sz="1600">
                <a:solidFill>
                  <a:schemeClr val="tx1"/>
                </a:solidFill>
                <a:latin typeface="Arial Rounded MT Bold" panose="020F0704030504030204" pitchFamily="34" charset="0"/>
              </a:defRPr>
            </a:lvl8pPr>
            <a:lvl9pPr marL="3886200" indent="-228600" eaLnBrk="0" fontAlgn="base" hangingPunct="0">
              <a:spcBef>
                <a:spcPct val="0"/>
              </a:spcBef>
              <a:spcAft>
                <a:spcPct val="0"/>
              </a:spcAft>
              <a:defRPr sz="1600">
                <a:solidFill>
                  <a:schemeClr val="tx1"/>
                </a:solidFill>
                <a:latin typeface="Arial Rounded MT Bold" panose="020F0704030504030204" pitchFamily="34" charset="0"/>
              </a:defRPr>
            </a:lvl9pPr>
          </a:lstStyle>
          <a:p>
            <a:fld id="{0D5D37BD-CE54-40A0-B9A7-39A90FBC14CD}" type="slidenum">
              <a:rPr lang="en-US" altLang="en-US" sz="1400">
                <a:latin typeface="Garamond" panose="02020404030301010803" pitchFamily="18" charset="0"/>
              </a:rPr>
              <a:pPr/>
              <a:t>20</a:t>
            </a:fld>
            <a:r>
              <a:rPr lang="en-US" altLang="en-US" sz="1400">
                <a:latin typeface="Garamond" panose="02020404030301010803" pitchFamily="18" charset="0"/>
              </a:rPr>
              <a:t> of 25</a:t>
            </a:r>
          </a:p>
        </p:txBody>
      </p:sp>
    </p:spTree>
    <p:extLst>
      <p:ext uri="{BB962C8B-B14F-4D97-AF65-F5344CB8AC3E}">
        <p14:creationId xmlns:p14="http://schemas.microsoft.com/office/powerpoint/2010/main" val="1099185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46D09-36C4-4647-A689-28CE38AE279D}"/>
              </a:ext>
            </a:extLst>
          </p:cNvPr>
          <p:cNvSpPr>
            <a:spLocks noGrp="1"/>
          </p:cNvSpPr>
          <p:nvPr>
            <p:ph type="title"/>
          </p:nvPr>
        </p:nvSpPr>
        <p:spPr/>
        <p:txBody>
          <a:bodyPr/>
          <a:lstStyle/>
          <a:p>
            <a:r>
              <a:rPr lang="en-IN" dirty="0"/>
              <a:t>Types Of Anomalies </a:t>
            </a:r>
          </a:p>
        </p:txBody>
      </p:sp>
      <p:graphicFrame>
        <p:nvGraphicFramePr>
          <p:cNvPr id="4" name="Content Placeholder 3">
            <a:extLst>
              <a:ext uri="{FF2B5EF4-FFF2-40B4-BE49-F238E27FC236}">
                <a16:creationId xmlns:a16="http://schemas.microsoft.com/office/drawing/2014/main" id="{CEA58B7D-23EA-4DE7-BCB3-2583B405C516}"/>
              </a:ext>
            </a:extLst>
          </p:cNvPr>
          <p:cNvGraphicFramePr>
            <a:graphicFrameLocks noGrp="1"/>
          </p:cNvGraphicFramePr>
          <p:nvPr>
            <p:ph idx="1"/>
            <p:extLst>
              <p:ext uri="{D42A27DB-BD31-4B8C-83A1-F6EECF244321}">
                <p14:modId xmlns:p14="http://schemas.microsoft.com/office/powerpoint/2010/main" val="2219047737"/>
              </p:ext>
            </p:extLst>
          </p:nvPr>
        </p:nvGraphicFramePr>
        <p:xfrm>
          <a:off x="1395222" y="1589723"/>
          <a:ext cx="7663054" cy="2468880"/>
        </p:xfrm>
        <a:graphic>
          <a:graphicData uri="http://schemas.openxmlformats.org/drawingml/2006/table">
            <a:tbl>
              <a:tblPr/>
              <a:tblGrid>
                <a:gridCol w="1915763">
                  <a:extLst>
                    <a:ext uri="{9D8B030D-6E8A-4147-A177-3AD203B41FA5}">
                      <a16:colId xmlns:a16="http://schemas.microsoft.com/office/drawing/2014/main" val="76739166"/>
                    </a:ext>
                  </a:extLst>
                </a:gridCol>
                <a:gridCol w="1915763">
                  <a:extLst>
                    <a:ext uri="{9D8B030D-6E8A-4147-A177-3AD203B41FA5}">
                      <a16:colId xmlns:a16="http://schemas.microsoft.com/office/drawing/2014/main" val="3435076024"/>
                    </a:ext>
                  </a:extLst>
                </a:gridCol>
                <a:gridCol w="3055812">
                  <a:extLst>
                    <a:ext uri="{9D8B030D-6E8A-4147-A177-3AD203B41FA5}">
                      <a16:colId xmlns:a16="http://schemas.microsoft.com/office/drawing/2014/main" val="2839065840"/>
                    </a:ext>
                  </a:extLst>
                </a:gridCol>
                <a:gridCol w="775716">
                  <a:extLst>
                    <a:ext uri="{9D8B030D-6E8A-4147-A177-3AD203B41FA5}">
                      <a16:colId xmlns:a16="http://schemas.microsoft.com/office/drawing/2014/main" val="1055360138"/>
                    </a:ext>
                  </a:extLst>
                </a:gridCol>
              </a:tblGrid>
              <a:tr h="0">
                <a:tc>
                  <a:txBody>
                    <a:bodyPr/>
                    <a:lstStyle/>
                    <a:p>
                      <a:pPr algn="l"/>
                      <a:r>
                        <a:rPr lang="en-IN">
                          <a:effectLst/>
                        </a:rPr>
                        <a:t>emp_id</a:t>
                      </a:r>
                    </a:p>
                  </a:txBody>
                  <a:tcPr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emp_name</a:t>
                      </a:r>
                    </a:p>
                  </a:txBody>
                  <a:tcPr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emp_address</a:t>
                      </a:r>
                    </a:p>
                  </a:txBody>
                  <a:tcPr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IN" dirty="0" err="1">
                          <a:effectLst/>
                        </a:rPr>
                        <a:t>emp_dept</a:t>
                      </a:r>
                      <a:endParaRPr lang="en-IN" dirty="0">
                        <a:effectLst/>
                      </a:endParaRPr>
                    </a:p>
                  </a:txBody>
                  <a:tcPr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94409985"/>
                  </a:ext>
                </a:extLst>
              </a:tr>
              <a:tr h="0">
                <a:tc>
                  <a:txBody>
                    <a:bodyPr/>
                    <a:lstStyle/>
                    <a:p>
                      <a:pPr algn="l"/>
                      <a:r>
                        <a:rPr lang="en-IN">
                          <a:effectLst/>
                        </a:rPr>
                        <a:t>101</a:t>
                      </a:r>
                    </a:p>
                  </a:txBody>
                  <a:tcPr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Rick</a:t>
                      </a:r>
                    </a:p>
                  </a:txBody>
                  <a:tcPr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Delhi</a:t>
                      </a:r>
                    </a:p>
                  </a:txBody>
                  <a:tcPr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D001</a:t>
                      </a:r>
                    </a:p>
                  </a:txBody>
                  <a:tcPr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83297518"/>
                  </a:ext>
                </a:extLst>
              </a:tr>
              <a:tr h="0">
                <a:tc>
                  <a:txBody>
                    <a:bodyPr/>
                    <a:lstStyle/>
                    <a:p>
                      <a:pPr algn="l"/>
                      <a:r>
                        <a:rPr lang="en-IN">
                          <a:effectLst/>
                        </a:rPr>
                        <a:t>101</a:t>
                      </a:r>
                    </a:p>
                  </a:txBody>
                  <a:tcPr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Rick</a:t>
                      </a:r>
                    </a:p>
                  </a:txBody>
                  <a:tcPr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Delhi</a:t>
                      </a:r>
                    </a:p>
                  </a:txBody>
                  <a:tcPr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IN" dirty="0">
                          <a:effectLst/>
                        </a:rPr>
                        <a:t>D002</a:t>
                      </a:r>
                    </a:p>
                  </a:txBody>
                  <a:tcPr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99305945"/>
                  </a:ext>
                </a:extLst>
              </a:tr>
              <a:tr h="0">
                <a:tc>
                  <a:txBody>
                    <a:bodyPr/>
                    <a:lstStyle/>
                    <a:p>
                      <a:pPr algn="l"/>
                      <a:r>
                        <a:rPr lang="en-IN">
                          <a:effectLst/>
                        </a:rPr>
                        <a:t>123</a:t>
                      </a:r>
                    </a:p>
                  </a:txBody>
                  <a:tcPr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Maggie</a:t>
                      </a:r>
                    </a:p>
                  </a:txBody>
                  <a:tcPr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Agra</a:t>
                      </a:r>
                    </a:p>
                  </a:txBody>
                  <a:tcPr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D890</a:t>
                      </a:r>
                    </a:p>
                  </a:txBody>
                  <a:tcPr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54157857"/>
                  </a:ext>
                </a:extLst>
              </a:tr>
              <a:tr h="0">
                <a:tc>
                  <a:txBody>
                    <a:bodyPr/>
                    <a:lstStyle/>
                    <a:p>
                      <a:pPr algn="l"/>
                      <a:r>
                        <a:rPr lang="en-IN">
                          <a:effectLst/>
                        </a:rPr>
                        <a:t>166</a:t>
                      </a:r>
                    </a:p>
                  </a:txBody>
                  <a:tcPr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Glenn</a:t>
                      </a:r>
                    </a:p>
                  </a:txBody>
                  <a:tcPr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Chennai</a:t>
                      </a:r>
                    </a:p>
                  </a:txBody>
                  <a:tcPr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D900</a:t>
                      </a:r>
                    </a:p>
                  </a:txBody>
                  <a:tcPr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13458359"/>
                  </a:ext>
                </a:extLst>
              </a:tr>
              <a:tr h="0">
                <a:tc>
                  <a:txBody>
                    <a:bodyPr/>
                    <a:lstStyle/>
                    <a:p>
                      <a:pPr algn="l"/>
                      <a:r>
                        <a:rPr lang="en-IN">
                          <a:effectLst/>
                        </a:rPr>
                        <a:t>166</a:t>
                      </a:r>
                    </a:p>
                  </a:txBody>
                  <a:tcPr anchor="ctr">
                    <a:lnL>
                      <a:noFill/>
                    </a:lnL>
                    <a:lnR>
                      <a:noFill/>
                    </a:lnR>
                    <a:lnT w="7620"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IN">
                          <a:effectLst/>
                        </a:rPr>
                        <a:t>Glenn</a:t>
                      </a:r>
                    </a:p>
                  </a:txBody>
                  <a:tcPr anchor="ctr">
                    <a:lnL>
                      <a:noFill/>
                    </a:lnL>
                    <a:lnR>
                      <a:noFill/>
                    </a:lnR>
                    <a:lnT w="7620"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IN">
                          <a:effectLst/>
                        </a:rPr>
                        <a:t>Chennai</a:t>
                      </a:r>
                    </a:p>
                  </a:txBody>
                  <a:tcPr anchor="ctr">
                    <a:lnL>
                      <a:noFill/>
                    </a:lnL>
                    <a:lnR>
                      <a:noFill/>
                    </a:lnR>
                    <a:lnT w="7620"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IN" dirty="0">
                          <a:effectLst/>
                        </a:rPr>
                        <a:t>D004</a:t>
                      </a:r>
                    </a:p>
                  </a:txBody>
                  <a:tcPr anchor="ctr">
                    <a:lnL>
                      <a:noFill/>
                    </a:lnL>
                    <a:lnR>
                      <a:noFill/>
                    </a:lnR>
                    <a:lnT w="7620"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81832850"/>
                  </a:ext>
                </a:extLst>
              </a:tr>
            </a:tbl>
          </a:graphicData>
        </a:graphic>
      </p:graphicFrame>
      <p:sp>
        <p:nvSpPr>
          <p:cNvPr id="5" name="Rectangle 1">
            <a:extLst>
              <a:ext uri="{FF2B5EF4-FFF2-40B4-BE49-F238E27FC236}">
                <a16:creationId xmlns:a16="http://schemas.microsoft.com/office/drawing/2014/main" id="{1947DEDB-0398-4A7D-92B4-1B107612262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2D70B651-4A95-45C7-9444-1FD916BBF3F0}"/>
              </a:ext>
            </a:extLst>
          </p:cNvPr>
          <p:cNvSpPr/>
          <p:nvPr/>
        </p:nvSpPr>
        <p:spPr>
          <a:xfrm>
            <a:off x="395785" y="4330896"/>
            <a:ext cx="11053762" cy="369332"/>
          </a:xfrm>
          <a:prstGeom prst="rect">
            <a:avLst/>
          </a:prstGeom>
        </p:spPr>
        <p:txBody>
          <a:bodyPr wrap="square">
            <a:spAutoFit/>
          </a:bodyPr>
          <a:lstStyle/>
          <a:p>
            <a:r>
              <a:rPr lang="en-US" dirty="0"/>
              <a:t> The above table is not normalized. We will see the problems that we face when a table is not normalized.</a:t>
            </a:r>
          </a:p>
        </p:txBody>
      </p:sp>
      <p:sp>
        <p:nvSpPr>
          <p:cNvPr id="7" name="Rectangle 6">
            <a:extLst>
              <a:ext uri="{FF2B5EF4-FFF2-40B4-BE49-F238E27FC236}">
                <a16:creationId xmlns:a16="http://schemas.microsoft.com/office/drawing/2014/main" id="{33D2A870-D978-428E-BB23-3B741BABDEFD}"/>
              </a:ext>
            </a:extLst>
          </p:cNvPr>
          <p:cNvSpPr/>
          <p:nvPr/>
        </p:nvSpPr>
        <p:spPr>
          <a:xfrm>
            <a:off x="3360034" y="5083610"/>
            <a:ext cx="4240916" cy="1200329"/>
          </a:xfrm>
          <a:prstGeom prst="rect">
            <a:avLst/>
          </a:prstGeom>
        </p:spPr>
        <p:txBody>
          <a:bodyPr wrap="square">
            <a:spAutoFit/>
          </a:bodyPr>
          <a:lstStyle/>
          <a:p>
            <a:pPr marL="285750" indent="-285750">
              <a:buFont typeface="Arial" panose="020B0604020202020204" pitchFamily="34" charset="0"/>
              <a:buChar char="•"/>
            </a:pPr>
            <a:r>
              <a:rPr lang="en-US" b="1" dirty="0"/>
              <a:t>Redundancy </a:t>
            </a:r>
          </a:p>
          <a:p>
            <a:pPr marL="285750" indent="-285750">
              <a:buFont typeface="Arial" panose="020B0604020202020204" pitchFamily="34" charset="0"/>
              <a:buChar char="•"/>
            </a:pPr>
            <a:r>
              <a:rPr lang="en-US" b="1" dirty="0"/>
              <a:t>Update anomaly</a:t>
            </a:r>
          </a:p>
          <a:p>
            <a:pPr marL="285750" indent="-285750">
              <a:buFont typeface="Arial" panose="020B0604020202020204" pitchFamily="34" charset="0"/>
              <a:buChar char="•"/>
            </a:pPr>
            <a:r>
              <a:rPr lang="en-US" b="1" dirty="0"/>
              <a:t>Insert anomaly</a:t>
            </a:r>
          </a:p>
          <a:p>
            <a:pPr marL="285750" indent="-285750">
              <a:buFont typeface="Arial" panose="020B0604020202020204" pitchFamily="34" charset="0"/>
              <a:buChar char="•"/>
            </a:pPr>
            <a:r>
              <a:rPr lang="en-US" b="1" dirty="0"/>
              <a:t>Delete </a:t>
            </a:r>
            <a:r>
              <a:rPr lang="en-US" b="1" dirty="0" err="1"/>
              <a:t>Anamaly</a:t>
            </a:r>
            <a:endParaRPr lang="en-IN" dirty="0"/>
          </a:p>
        </p:txBody>
      </p:sp>
    </p:spTree>
    <p:extLst>
      <p:ext uri="{BB962C8B-B14F-4D97-AF65-F5344CB8AC3E}">
        <p14:creationId xmlns:p14="http://schemas.microsoft.com/office/powerpoint/2010/main" val="319047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C49AE-92C5-45F8-A848-C53B893CA0E3}"/>
              </a:ext>
            </a:extLst>
          </p:cNvPr>
          <p:cNvSpPr>
            <a:spLocks noGrp="1"/>
          </p:cNvSpPr>
          <p:nvPr>
            <p:ph type="title"/>
          </p:nvPr>
        </p:nvSpPr>
        <p:spPr/>
        <p:txBody>
          <a:bodyPr/>
          <a:lstStyle/>
          <a:p>
            <a:r>
              <a:rPr lang="en-IN" dirty="0"/>
              <a:t>Steps of Normalization </a:t>
            </a:r>
          </a:p>
        </p:txBody>
      </p:sp>
      <p:sp>
        <p:nvSpPr>
          <p:cNvPr id="3" name="Content Placeholder 2">
            <a:extLst>
              <a:ext uri="{FF2B5EF4-FFF2-40B4-BE49-F238E27FC236}">
                <a16:creationId xmlns:a16="http://schemas.microsoft.com/office/drawing/2014/main" id="{D043DDEF-9707-4E95-AC17-C72C6DF03621}"/>
              </a:ext>
            </a:extLst>
          </p:cNvPr>
          <p:cNvSpPr>
            <a:spLocks noGrp="1"/>
          </p:cNvSpPr>
          <p:nvPr>
            <p:ph idx="1"/>
          </p:nvPr>
        </p:nvSpPr>
        <p:spPr/>
        <p:txBody>
          <a:bodyPr/>
          <a:lstStyle/>
          <a:p>
            <a:pPr lvl="6"/>
            <a:endParaRPr lang="en-IN" sz="2800" dirty="0"/>
          </a:p>
          <a:p>
            <a:pPr lvl="6"/>
            <a:r>
              <a:rPr lang="en-IN" sz="2800" dirty="0"/>
              <a:t>First Normal Form (1NF) </a:t>
            </a:r>
          </a:p>
          <a:p>
            <a:pPr lvl="6"/>
            <a:r>
              <a:rPr lang="en-IN" sz="2800" dirty="0"/>
              <a:t>Second Normal Form (2NF) </a:t>
            </a:r>
          </a:p>
          <a:p>
            <a:pPr lvl="6"/>
            <a:r>
              <a:rPr lang="en-IN" sz="2800" dirty="0"/>
              <a:t>Third Normal Form (3NF) </a:t>
            </a:r>
          </a:p>
          <a:p>
            <a:pPr lvl="6"/>
            <a:r>
              <a:rPr lang="en-IN" sz="2800" dirty="0"/>
              <a:t>Boyce-Codd Normal Form (BCNF) </a:t>
            </a:r>
          </a:p>
          <a:p>
            <a:pPr lvl="6"/>
            <a:r>
              <a:rPr lang="en-IN" sz="2800" dirty="0"/>
              <a:t>Fourth Normal Form (4NF) </a:t>
            </a:r>
          </a:p>
          <a:p>
            <a:pPr lvl="6"/>
            <a:r>
              <a:rPr lang="en-IN" sz="2800" dirty="0"/>
              <a:t>Fifth Normal Form (5NF)</a:t>
            </a:r>
          </a:p>
          <a:p>
            <a:pPr lvl="6"/>
            <a:r>
              <a:rPr lang="en-IN" sz="2800" dirty="0"/>
              <a:t>Sixth Normal Form(6NF)</a:t>
            </a:r>
          </a:p>
          <a:p>
            <a:endParaRPr lang="en-IN" dirty="0"/>
          </a:p>
          <a:p>
            <a:r>
              <a:rPr lang="en-US" dirty="0"/>
              <a:t>However, in most practical applications, normalization </a:t>
            </a:r>
            <a:r>
              <a:rPr lang="en-US" b="1" dirty="0"/>
              <a:t>achieves its best </a:t>
            </a:r>
            <a:r>
              <a:rPr lang="en-US" dirty="0"/>
              <a:t>in </a:t>
            </a:r>
            <a:r>
              <a:rPr lang="en-US" b="1" dirty="0"/>
              <a:t>3</a:t>
            </a:r>
            <a:r>
              <a:rPr lang="en-US" b="1" baseline="30000" dirty="0"/>
              <a:t>rd</a:t>
            </a:r>
            <a:r>
              <a:rPr lang="en-US" b="1" dirty="0"/>
              <a:t> Normal Form.</a:t>
            </a:r>
            <a:endParaRPr lang="en-IN" b="1" dirty="0"/>
          </a:p>
          <a:p>
            <a:endParaRPr lang="en-IN" dirty="0"/>
          </a:p>
        </p:txBody>
      </p:sp>
    </p:spTree>
    <p:extLst>
      <p:ext uri="{BB962C8B-B14F-4D97-AF65-F5344CB8AC3E}">
        <p14:creationId xmlns:p14="http://schemas.microsoft.com/office/powerpoint/2010/main" val="4015775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5FC04-AB6B-4522-89CC-FD798F19F0B6}"/>
              </a:ext>
            </a:extLst>
          </p:cNvPr>
          <p:cNvSpPr>
            <a:spLocks noGrp="1"/>
          </p:cNvSpPr>
          <p:nvPr>
            <p:ph type="title"/>
          </p:nvPr>
        </p:nvSpPr>
        <p:spPr/>
        <p:txBody>
          <a:bodyPr/>
          <a:lstStyle/>
          <a:p>
            <a:r>
              <a:rPr lang="en-IN" dirty="0"/>
              <a:t>Normalization </a:t>
            </a:r>
          </a:p>
        </p:txBody>
      </p:sp>
      <p:pic>
        <p:nvPicPr>
          <p:cNvPr id="4" name="Picture 3">
            <a:extLst>
              <a:ext uri="{FF2B5EF4-FFF2-40B4-BE49-F238E27FC236}">
                <a16:creationId xmlns:a16="http://schemas.microsoft.com/office/drawing/2014/main" id="{9BF4FF20-3724-42E9-B50B-0CE16940E495}"/>
              </a:ext>
            </a:extLst>
          </p:cNvPr>
          <p:cNvPicPr>
            <a:picLocks noChangeAspect="1"/>
          </p:cNvPicPr>
          <p:nvPr/>
        </p:nvPicPr>
        <p:blipFill>
          <a:blip r:embed="rId3"/>
          <a:stretch>
            <a:fillRect/>
          </a:stretch>
        </p:blipFill>
        <p:spPr>
          <a:xfrm>
            <a:off x="284826" y="1132764"/>
            <a:ext cx="11604150" cy="4092607"/>
          </a:xfrm>
          <a:prstGeom prst="rect">
            <a:avLst/>
          </a:prstGeom>
        </p:spPr>
      </p:pic>
    </p:spTree>
    <p:extLst>
      <p:ext uri="{BB962C8B-B14F-4D97-AF65-F5344CB8AC3E}">
        <p14:creationId xmlns:p14="http://schemas.microsoft.com/office/powerpoint/2010/main" val="236906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2B720-545A-418C-AB7E-F0E760CF72F8}"/>
              </a:ext>
            </a:extLst>
          </p:cNvPr>
          <p:cNvSpPr>
            <a:spLocks noGrp="1"/>
          </p:cNvSpPr>
          <p:nvPr>
            <p:ph type="title"/>
          </p:nvPr>
        </p:nvSpPr>
        <p:spPr/>
        <p:txBody>
          <a:bodyPr/>
          <a:lstStyle/>
          <a:p>
            <a:r>
              <a:rPr lang="en-IN" dirty="0"/>
              <a:t>Unnormalized Table </a:t>
            </a:r>
          </a:p>
        </p:txBody>
      </p:sp>
      <p:sp>
        <p:nvSpPr>
          <p:cNvPr id="3" name="Content Placeholder 2">
            <a:extLst>
              <a:ext uri="{FF2B5EF4-FFF2-40B4-BE49-F238E27FC236}">
                <a16:creationId xmlns:a16="http://schemas.microsoft.com/office/drawing/2014/main" id="{CE552985-796D-4945-83F6-0B3EF3F9AEED}"/>
              </a:ext>
            </a:extLst>
          </p:cNvPr>
          <p:cNvSpPr>
            <a:spLocks noGrp="1"/>
          </p:cNvSpPr>
          <p:nvPr>
            <p:ph idx="1"/>
          </p:nvPr>
        </p:nvSpPr>
        <p:spPr/>
        <p:txBody>
          <a:bodyPr>
            <a:normAutofit fontScale="92500" lnSpcReduction="10000"/>
          </a:bodyPr>
          <a:lstStyle/>
          <a:p>
            <a:endParaRPr lang="en-US" dirty="0"/>
          </a:p>
          <a:p>
            <a:endParaRPr lang="en-US" dirty="0"/>
          </a:p>
          <a:p>
            <a:pPr marL="0" indent="0">
              <a:buNone/>
            </a:pPr>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r>
              <a:rPr lang="en-US" dirty="0"/>
              <a:t>It violates the 1NF because: </a:t>
            </a:r>
          </a:p>
          <a:p>
            <a:pPr lvl="2"/>
            <a:r>
              <a:rPr lang="en-US" dirty="0"/>
              <a:t>It has multivalued columns or  Attribute values are not single. </a:t>
            </a:r>
          </a:p>
          <a:p>
            <a:pPr lvl="2"/>
            <a:r>
              <a:rPr lang="en-US" dirty="0"/>
              <a:t>Repeating groups exists.</a:t>
            </a:r>
            <a:endParaRPr lang="en-IN" dirty="0"/>
          </a:p>
        </p:txBody>
      </p:sp>
      <p:sp>
        <p:nvSpPr>
          <p:cNvPr id="5" name="Rectangle 1">
            <a:extLst>
              <a:ext uri="{FF2B5EF4-FFF2-40B4-BE49-F238E27FC236}">
                <a16:creationId xmlns:a16="http://schemas.microsoft.com/office/drawing/2014/main" id="{94419430-C1E2-4334-BA32-AA843AA68125}"/>
              </a:ext>
            </a:extLst>
          </p:cNvPr>
          <p:cNvSpPr>
            <a:spLocks noChangeArrowheads="1"/>
          </p:cNvSpPr>
          <p:nvPr/>
        </p:nvSpPr>
        <p:spPr bwMode="auto">
          <a:xfrm>
            <a:off x="514350" y="1471828"/>
            <a:ext cx="8000999" cy="7783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Helvetica" panose="020B0604020202020204" pitchFamily="34" charset="0"/>
              </a:rPr>
              <a:t>Example of a table not in 1NF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DD90981E-4F5A-4DA0-92B6-8B2B76C7DB2C}"/>
              </a:ext>
            </a:extLst>
          </p:cNvPr>
          <p:cNvPicPr>
            <a:picLocks noChangeAspect="1"/>
          </p:cNvPicPr>
          <p:nvPr/>
        </p:nvPicPr>
        <p:blipFill>
          <a:blip r:embed="rId3"/>
          <a:stretch>
            <a:fillRect/>
          </a:stretch>
        </p:blipFill>
        <p:spPr>
          <a:xfrm>
            <a:off x="514350" y="1991638"/>
            <a:ext cx="11044238" cy="3194137"/>
          </a:xfrm>
          <a:prstGeom prst="rect">
            <a:avLst/>
          </a:prstGeom>
        </p:spPr>
      </p:pic>
    </p:spTree>
    <p:extLst>
      <p:ext uri="{BB962C8B-B14F-4D97-AF65-F5344CB8AC3E}">
        <p14:creationId xmlns:p14="http://schemas.microsoft.com/office/powerpoint/2010/main" val="1186453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E8EBD-68FA-4221-8F38-1812F5D0C649}"/>
              </a:ext>
            </a:extLst>
          </p:cNvPr>
          <p:cNvSpPr>
            <a:spLocks noGrp="1"/>
          </p:cNvSpPr>
          <p:nvPr>
            <p:ph type="title"/>
          </p:nvPr>
        </p:nvSpPr>
        <p:spPr/>
        <p:txBody>
          <a:bodyPr/>
          <a:lstStyle/>
          <a:p>
            <a:r>
              <a:rPr lang="en-IN" dirty="0"/>
              <a:t>First Normal Form (1 NF)</a:t>
            </a:r>
          </a:p>
        </p:txBody>
      </p:sp>
      <p:sp>
        <p:nvSpPr>
          <p:cNvPr id="3" name="Content Placeholder 2">
            <a:extLst>
              <a:ext uri="{FF2B5EF4-FFF2-40B4-BE49-F238E27FC236}">
                <a16:creationId xmlns:a16="http://schemas.microsoft.com/office/drawing/2014/main" id="{D7B90147-C6FF-43BC-A1AE-30814480CD9A}"/>
              </a:ext>
            </a:extLst>
          </p:cNvPr>
          <p:cNvSpPr>
            <a:spLocks noGrp="1"/>
          </p:cNvSpPr>
          <p:nvPr>
            <p:ph idx="1"/>
          </p:nvPr>
        </p:nvSpPr>
        <p:spPr>
          <a:xfrm>
            <a:off x="413982" y="1132764"/>
            <a:ext cx="11382233" cy="3342416"/>
          </a:xfrm>
        </p:spPr>
        <p:txBody>
          <a:bodyPr/>
          <a:lstStyle/>
          <a:p>
            <a:r>
              <a:rPr lang="en-US" b="1" dirty="0"/>
              <a:t>Rule </a:t>
            </a:r>
          </a:p>
          <a:p>
            <a:r>
              <a:rPr lang="en-US" dirty="0"/>
              <a:t>An attribute (column) of a table cannot hold multiple values. </a:t>
            </a:r>
          </a:p>
          <a:p>
            <a:r>
              <a:rPr lang="en-US" dirty="0"/>
              <a:t>It should hold only atomic values.</a:t>
            </a:r>
          </a:p>
          <a:p>
            <a:endParaRPr lang="en-US" dirty="0"/>
          </a:p>
          <a:p>
            <a:endParaRPr lang="en-IN" dirty="0"/>
          </a:p>
        </p:txBody>
      </p:sp>
      <p:pic>
        <p:nvPicPr>
          <p:cNvPr id="9" name="Picture 8">
            <a:extLst>
              <a:ext uri="{FF2B5EF4-FFF2-40B4-BE49-F238E27FC236}">
                <a16:creationId xmlns:a16="http://schemas.microsoft.com/office/drawing/2014/main" id="{13C39A08-E5DE-4B57-AB3C-A03309A47E7A}"/>
              </a:ext>
            </a:extLst>
          </p:cNvPr>
          <p:cNvPicPr>
            <a:picLocks noChangeAspect="1"/>
          </p:cNvPicPr>
          <p:nvPr/>
        </p:nvPicPr>
        <p:blipFill>
          <a:blip r:embed="rId3"/>
          <a:stretch>
            <a:fillRect/>
          </a:stretch>
        </p:blipFill>
        <p:spPr>
          <a:xfrm>
            <a:off x="413982" y="2534093"/>
            <a:ext cx="11637518" cy="3958782"/>
          </a:xfrm>
          <a:prstGeom prst="rect">
            <a:avLst/>
          </a:prstGeom>
        </p:spPr>
      </p:pic>
    </p:spTree>
    <p:extLst>
      <p:ext uri="{BB962C8B-B14F-4D97-AF65-F5344CB8AC3E}">
        <p14:creationId xmlns:p14="http://schemas.microsoft.com/office/powerpoint/2010/main" val="3199758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D1D5D-389B-4CB2-912A-81C8077A29F3}"/>
              </a:ext>
            </a:extLst>
          </p:cNvPr>
          <p:cNvSpPr>
            <a:spLocks noGrp="1"/>
          </p:cNvSpPr>
          <p:nvPr>
            <p:ph type="title"/>
          </p:nvPr>
        </p:nvSpPr>
        <p:spPr/>
        <p:txBody>
          <a:bodyPr/>
          <a:lstStyle/>
          <a:p>
            <a:r>
              <a:rPr lang="en-IN" dirty="0"/>
              <a:t>Second Normal Form (2 NF ) </a:t>
            </a:r>
          </a:p>
        </p:txBody>
      </p:sp>
      <p:pic>
        <p:nvPicPr>
          <p:cNvPr id="8" name="Content Placeholder 7">
            <a:extLst>
              <a:ext uri="{FF2B5EF4-FFF2-40B4-BE49-F238E27FC236}">
                <a16:creationId xmlns:a16="http://schemas.microsoft.com/office/drawing/2014/main" id="{049DF2B4-F59F-4EDB-AE8C-4BEBBCF50985}"/>
              </a:ext>
            </a:extLst>
          </p:cNvPr>
          <p:cNvPicPr>
            <a:picLocks noGrp="1" noChangeAspect="1"/>
          </p:cNvPicPr>
          <p:nvPr>
            <p:ph idx="1"/>
          </p:nvPr>
        </p:nvPicPr>
        <p:blipFill>
          <a:blip r:embed="rId3"/>
          <a:stretch>
            <a:fillRect/>
          </a:stretch>
        </p:blipFill>
        <p:spPr>
          <a:xfrm>
            <a:off x="420556" y="3509809"/>
            <a:ext cx="4549360" cy="1529640"/>
          </a:xfrm>
          <a:prstGeom prst="rect">
            <a:avLst/>
          </a:prstGeom>
        </p:spPr>
      </p:pic>
      <p:sp>
        <p:nvSpPr>
          <p:cNvPr id="10" name="Rectangle 9">
            <a:extLst>
              <a:ext uri="{FF2B5EF4-FFF2-40B4-BE49-F238E27FC236}">
                <a16:creationId xmlns:a16="http://schemas.microsoft.com/office/drawing/2014/main" id="{AB3C83D1-1953-4A26-8DA3-92E5D1ACAB20}"/>
              </a:ext>
            </a:extLst>
          </p:cNvPr>
          <p:cNvSpPr/>
          <p:nvPr/>
        </p:nvSpPr>
        <p:spPr>
          <a:xfrm>
            <a:off x="124322" y="5969655"/>
            <a:ext cx="9691189" cy="523220"/>
          </a:xfrm>
          <a:prstGeom prst="rect">
            <a:avLst/>
          </a:prstGeom>
        </p:spPr>
        <p:txBody>
          <a:bodyPr wrap="square">
            <a:spAutoFit/>
          </a:bodyPr>
          <a:lstStyle/>
          <a:p>
            <a:r>
              <a:rPr lang="en-IN" sz="2800" dirty="0">
                <a:solidFill>
                  <a:schemeClr val="accent2">
                    <a:lumMod val="75000"/>
                  </a:schemeClr>
                </a:solidFill>
              </a:rPr>
              <a:t>Before we Move to 2NF understand </a:t>
            </a:r>
            <a:r>
              <a:rPr lang="en-IN" sz="2800" b="1" dirty="0">
                <a:solidFill>
                  <a:schemeClr val="accent2">
                    <a:lumMod val="75000"/>
                  </a:schemeClr>
                </a:solidFill>
              </a:rPr>
              <a:t>Functional Dependency </a:t>
            </a:r>
          </a:p>
        </p:txBody>
      </p:sp>
      <p:sp>
        <p:nvSpPr>
          <p:cNvPr id="11" name="Rectangle 10">
            <a:extLst>
              <a:ext uri="{FF2B5EF4-FFF2-40B4-BE49-F238E27FC236}">
                <a16:creationId xmlns:a16="http://schemas.microsoft.com/office/drawing/2014/main" id="{13AA73EB-26CA-435A-83FB-4CA6C3C9EC74}"/>
              </a:ext>
            </a:extLst>
          </p:cNvPr>
          <p:cNvSpPr/>
          <p:nvPr/>
        </p:nvSpPr>
        <p:spPr>
          <a:xfrm>
            <a:off x="320707" y="2259876"/>
            <a:ext cx="4749057" cy="523220"/>
          </a:xfrm>
          <a:prstGeom prst="rect">
            <a:avLst/>
          </a:prstGeom>
        </p:spPr>
        <p:txBody>
          <a:bodyPr wrap="none">
            <a:spAutoFit/>
          </a:bodyPr>
          <a:lstStyle/>
          <a:p>
            <a:pPr lvl="0">
              <a:defRPr/>
            </a:pPr>
            <a:r>
              <a:rPr lang="en-IN" sz="2800" b="1" dirty="0"/>
              <a:t>Repeating Attributes Removed</a:t>
            </a:r>
          </a:p>
        </p:txBody>
      </p:sp>
      <p:sp>
        <p:nvSpPr>
          <p:cNvPr id="12" name="Arrow: Down 11">
            <a:extLst>
              <a:ext uri="{FF2B5EF4-FFF2-40B4-BE49-F238E27FC236}">
                <a16:creationId xmlns:a16="http://schemas.microsoft.com/office/drawing/2014/main" id="{50F41C11-FE8C-46F2-8DE1-6A4F226C7261}"/>
              </a:ext>
            </a:extLst>
          </p:cNvPr>
          <p:cNvSpPr/>
          <p:nvPr/>
        </p:nvSpPr>
        <p:spPr>
          <a:xfrm>
            <a:off x="2371725" y="2783096"/>
            <a:ext cx="357188" cy="5232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194A5D54-0DCB-4147-87E1-316C0AEEA816}"/>
              </a:ext>
            </a:extLst>
          </p:cNvPr>
          <p:cNvSpPr/>
          <p:nvPr/>
        </p:nvSpPr>
        <p:spPr>
          <a:xfrm>
            <a:off x="458010" y="1282063"/>
            <a:ext cx="9223507" cy="830997"/>
          </a:xfrm>
          <a:prstGeom prst="rect">
            <a:avLst/>
          </a:prstGeom>
        </p:spPr>
        <p:txBody>
          <a:bodyPr wrap="square">
            <a:spAutoFit/>
          </a:bodyPr>
          <a:lstStyle/>
          <a:p>
            <a:pPr>
              <a:buFont typeface="Arial" panose="020B0604020202020204" pitchFamily="34" charset="0"/>
              <a:buChar char="•"/>
            </a:pPr>
            <a:r>
              <a:rPr lang="en-US" sz="2400" dirty="0">
                <a:solidFill>
                  <a:srgbClr val="343434"/>
                </a:solidFill>
                <a:latin typeface="Arial" panose="020B0604020202020204" pitchFamily="34" charset="0"/>
              </a:rPr>
              <a:t>Rule 1- Be in 1NF</a:t>
            </a:r>
          </a:p>
          <a:p>
            <a:pPr>
              <a:buFont typeface="Arial" panose="020B0604020202020204" pitchFamily="34" charset="0"/>
              <a:buChar char="•"/>
            </a:pPr>
            <a:r>
              <a:rPr lang="en-US" sz="2400" dirty="0">
                <a:solidFill>
                  <a:srgbClr val="343434"/>
                </a:solidFill>
                <a:latin typeface="Arial" panose="020B0604020202020204" pitchFamily="34" charset="0"/>
              </a:rPr>
              <a:t>Rule 2- Single Column Primary Key</a:t>
            </a:r>
            <a:endParaRPr lang="en-US" sz="2400" b="0" i="0" dirty="0">
              <a:solidFill>
                <a:srgbClr val="343434"/>
              </a:solidFill>
              <a:effectLst/>
              <a:latin typeface="Arial" panose="020B0604020202020204" pitchFamily="34" charset="0"/>
            </a:endParaRPr>
          </a:p>
        </p:txBody>
      </p:sp>
      <p:pic>
        <p:nvPicPr>
          <p:cNvPr id="14" name="Picture 13">
            <a:extLst>
              <a:ext uri="{FF2B5EF4-FFF2-40B4-BE49-F238E27FC236}">
                <a16:creationId xmlns:a16="http://schemas.microsoft.com/office/drawing/2014/main" id="{656D46AA-C594-4DE0-8B3F-93249623C425}"/>
              </a:ext>
            </a:extLst>
          </p:cNvPr>
          <p:cNvPicPr>
            <a:picLocks noChangeAspect="1"/>
          </p:cNvPicPr>
          <p:nvPr/>
        </p:nvPicPr>
        <p:blipFill>
          <a:blip r:embed="rId4"/>
          <a:stretch>
            <a:fillRect/>
          </a:stretch>
        </p:blipFill>
        <p:spPr>
          <a:xfrm>
            <a:off x="5537075" y="2682947"/>
            <a:ext cx="6334218" cy="2764208"/>
          </a:xfrm>
          <a:prstGeom prst="rect">
            <a:avLst/>
          </a:prstGeom>
        </p:spPr>
      </p:pic>
    </p:spTree>
    <p:extLst>
      <p:ext uri="{BB962C8B-B14F-4D97-AF65-F5344CB8AC3E}">
        <p14:creationId xmlns:p14="http://schemas.microsoft.com/office/powerpoint/2010/main" val="2140008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0ED32-1865-4086-BCBC-400ED7C358B3}"/>
              </a:ext>
            </a:extLst>
          </p:cNvPr>
          <p:cNvSpPr>
            <a:spLocks noGrp="1"/>
          </p:cNvSpPr>
          <p:nvPr>
            <p:ph type="title"/>
          </p:nvPr>
        </p:nvSpPr>
        <p:spPr/>
        <p:txBody>
          <a:bodyPr/>
          <a:lstStyle/>
          <a:p>
            <a:r>
              <a:rPr lang="en-US" altLang="en-US" dirty="0"/>
              <a:t>Functional Dependency</a:t>
            </a:r>
            <a:endParaRPr lang="en-IN" dirty="0"/>
          </a:p>
        </p:txBody>
      </p:sp>
      <p:sp>
        <p:nvSpPr>
          <p:cNvPr id="3" name="Content Placeholder 2">
            <a:extLst>
              <a:ext uri="{FF2B5EF4-FFF2-40B4-BE49-F238E27FC236}">
                <a16:creationId xmlns:a16="http://schemas.microsoft.com/office/drawing/2014/main" id="{80A243E0-0C63-4D3B-BCD1-7C9548B7FA7F}"/>
              </a:ext>
            </a:extLst>
          </p:cNvPr>
          <p:cNvSpPr>
            <a:spLocks noGrp="1"/>
          </p:cNvSpPr>
          <p:nvPr>
            <p:ph idx="1"/>
          </p:nvPr>
        </p:nvSpPr>
        <p:spPr/>
        <p:txBody>
          <a:bodyPr/>
          <a:lstStyle/>
          <a:p>
            <a:pPr>
              <a:spcBef>
                <a:spcPts val="600"/>
              </a:spcBef>
              <a:spcAft>
                <a:spcPts val="600"/>
              </a:spcAft>
            </a:pPr>
            <a:r>
              <a:rPr lang="en-US" altLang="en-US" sz="1600" dirty="0"/>
              <a:t>Functional Dependence:</a:t>
            </a:r>
          </a:p>
          <a:p>
            <a:pPr lvl="1">
              <a:spcBef>
                <a:spcPts val="600"/>
              </a:spcBef>
              <a:spcAft>
                <a:spcPts val="600"/>
              </a:spcAft>
            </a:pPr>
            <a:r>
              <a:rPr lang="en-US" altLang="en-US" sz="1600" dirty="0"/>
              <a:t>The key column must be sufficient for determining values of the non-key columns. </a:t>
            </a:r>
          </a:p>
          <a:p>
            <a:pPr lvl="1">
              <a:spcBef>
                <a:spcPts val="600"/>
              </a:spcBef>
              <a:spcAft>
                <a:spcPts val="600"/>
              </a:spcAft>
            </a:pPr>
            <a:r>
              <a:rPr lang="en-US" altLang="en-US" sz="1600" dirty="0"/>
              <a:t>An attribute depends on another attribute if the change of its value is caused by a change of that other attribute’s value. </a:t>
            </a:r>
          </a:p>
          <a:p>
            <a:pPr>
              <a:spcBef>
                <a:spcPts val="600"/>
              </a:spcBef>
              <a:spcAft>
                <a:spcPts val="600"/>
              </a:spcAft>
            </a:pPr>
            <a:r>
              <a:rPr lang="en-US" altLang="en-US" sz="1600" dirty="0"/>
              <a:t>From this perspective, the goal of the normalization process is to establish the </a:t>
            </a:r>
            <a:r>
              <a:rPr lang="en-US" altLang="en-US" sz="1600" i="1" dirty="0"/>
              <a:t>Full Functional Dependence </a:t>
            </a:r>
            <a:r>
              <a:rPr lang="en-US" altLang="en-US" sz="1600" dirty="0"/>
              <a:t>between the key and non-key columns, driving out other dependencies (</a:t>
            </a:r>
            <a:r>
              <a:rPr lang="en-US" altLang="en-US" sz="1600" i="1" dirty="0"/>
              <a:t>Partial Functional Dependence</a:t>
            </a:r>
            <a:r>
              <a:rPr lang="en-US" altLang="en-US" sz="1600" dirty="0"/>
              <a:t>, and </a:t>
            </a:r>
            <a:r>
              <a:rPr lang="en-US" altLang="en-US" sz="1600" i="1" dirty="0"/>
              <a:t>Transitive Dependence</a:t>
            </a:r>
            <a:r>
              <a:rPr lang="en-US" altLang="en-US" sz="1600" dirty="0"/>
              <a:t>).</a:t>
            </a:r>
          </a:p>
          <a:p>
            <a:endParaRPr lang="en-IN" dirty="0"/>
          </a:p>
        </p:txBody>
      </p:sp>
      <p:grpSp>
        <p:nvGrpSpPr>
          <p:cNvPr id="6" name="Group 5">
            <a:extLst>
              <a:ext uri="{FF2B5EF4-FFF2-40B4-BE49-F238E27FC236}">
                <a16:creationId xmlns:a16="http://schemas.microsoft.com/office/drawing/2014/main" id="{84F7F733-FA4A-4979-A58E-C4E2DE46273A}"/>
              </a:ext>
            </a:extLst>
          </p:cNvPr>
          <p:cNvGrpSpPr>
            <a:grpSpLocks/>
          </p:cNvGrpSpPr>
          <p:nvPr/>
        </p:nvGrpSpPr>
        <p:grpSpPr bwMode="auto">
          <a:xfrm>
            <a:off x="1828800" y="3674398"/>
            <a:ext cx="5694937" cy="658434"/>
            <a:chOff x="2492054" y="4201468"/>
            <a:chExt cx="5694264" cy="659635"/>
          </a:xfrm>
        </p:grpSpPr>
        <p:grpSp>
          <p:nvGrpSpPr>
            <p:cNvPr id="7" name="Group 12">
              <a:extLst>
                <a:ext uri="{FF2B5EF4-FFF2-40B4-BE49-F238E27FC236}">
                  <a16:creationId xmlns:a16="http://schemas.microsoft.com/office/drawing/2014/main" id="{FF3479DF-67E0-43CA-B823-FF96FFC9B20E}"/>
                </a:ext>
              </a:extLst>
            </p:cNvPr>
            <p:cNvGrpSpPr>
              <a:grpSpLocks/>
            </p:cNvGrpSpPr>
            <p:nvPr/>
          </p:nvGrpSpPr>
          <p:grpSpPr bwMode="auto">
            <a:xfrm>
              <a:off x="2492054" y="4455293"/>
              <a:ext cx="2065774" cy="307777"/>
              <a:chOff x="2362200" y="4380011"/>
              <a:chExt cx="2065774" cy="307777"/>
            </a:xfrm>
          </p:grpSpPr>
          <p:sp>
            <p:nvSpPr>
              <p:cNvPr id="12" name="Rectangle 11">
                <a:extLst>
                  <a:ext uri="{FF2B5EF4-FFF2-40B4-BE49-F238E27FC236}">
                    <a16:creationId xmlns:a16="http://schemas.microsoft.com/office/drawing/2014/main" id="{8D4DD651-56CA-488E-BA8B-46C35463B00B}"/>
                  </a:ext>
                </a:extLst>
              </p:cNvPr>
              <p:cNvSpPr/>
              <p:nvPr/>
            </p:nvSpPr>
            <p:spPr bwMode="auto">
              <a:xfrm>
                <a:off x="2362200" y="4420410"/>
                <a:ext cx="457146" cy="227427"/>
              </a:xfrm>
              <a:prstGeom prst="rect">
                <a:avLst/>
              </a:prstGeom>
              <a:solidFill>
                <a:schemeClr val="tx2">
                  <a:lumMod val="75000"/>
                </a:schemeClr>
              </a:solidFill>
              <a:ln w="12700" cap="flat" cmpd="sng" algn="ctr">
                <a:solidFill>
                  <a:schemeClr val="tx1"/>
                </a:solidFill>
                <a:prstDash val="solid"/>
                <a:round/>
                <a:headEnd type="none" w="med" len="med"/>
                <a:tailEnd type="none" w="med" len="med"/>
              </a:ln>
              <a:effectLst/>
            </p:spPr>
            <p:txBody>
              <a:bodyPr wrap="none" anchor="ctr"/>
              <a:lstStyle/>
              <a:p>
                <a:pPr algn="ctr">
                  <a:spcBef>
                    <a:spcPct val="50000"/>
                  </a:spcBef>
                  <a:defRPr/>
                </a:pPr>
                <a:r>
                  <a:rPr lang="en-CA" dirty="0">
                    <a:solidFill>
                      <a:srgbClr val="FFFF00"/>
                    </a:solidFill>
                  </a:rPr>
                  <a:t>Key</a:t>
                </a:r>
              </a:p>
            </p:txBody>
          </p:sp>
          <p:sp>
            <p:nvSpPr>
              <p:cNvPr id="13" name="Rectangle 7">
                <a:extLst>
                  <a:ext uri="{FF2B5EF4-FFF2-40B4-BE49-F238E27FC236}">
                    <a16:creationId xmlns:a16="http://schemas.microsoft.com/office/drawing/2014/main" id="{750E8D27-23AD-4D65-9B0D-EDF4F48FA705}"/>
                  </a:ext>
                </a:extLst>
              </p:cNvPr>
              <p:cNvSpPr>
                <a:spLocks noChangeArrowheads="1"/>
              </p:cNvSpPr>
              <p:nvPr/>
            </p:nvSpPr>
            <p:spPr bwMode="auto">
              <a:xfrm>
                <a:off x="2827774" y="4419600"/>
                <a:ext cx="1600200" cy="228600"/>
              </a:xfrm>
              <a:prstGeom prst="rect">
                <a:avLst/>
              </a:prstGeom>
              <a:solidFill>
                <a:schemeClr val="accent1"/>
              </a:solidFill>
              <a:ln w="12700" algn="ctr">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²"/>
                  <a:defRPr sz="2400">
                    <a:solidFill>
                      <a:srgbClr val="0000FF"/>
                    </a:solidFill>
                    <a:latin typeface="Arial" panose="020B0604020202020204" pitchFamily="34" charset="0"/>
                  </a:defRPr>
                </a:lvl1pPr>
                <a:lvl2pPr marL="742950" indent="-285750">
                  <a:spcBef>
                    <a:spcPct val="20000"/>
                  </a:spcBef>
                  <a:buFont typeface="Wingdings" panose="05000000000000000000" pitchFamily="2" charset="2"/>
                  <a:buChar char="ª"/>
                  <a:defRPr sz="2000">
                    <a:solidFill>
                      <a:srgbClr val="0000FF"/>
                    </a:solidFill>
                    <a:latin typeface="Arial" panose="020B0604020202020204" pitchFamily="34" charset="0"/>
                  </a:defRPr>
                </a:lvl2pPr>
                <a:lvl3pPr marL="1143000" indent="-228600">
                  <a:spcBef>
                    <a:spcPct val="20000"/>
                  </a:spcBef>
                  <a:buFont typeface="Wingdings" panose="05000000000000000000" pitchFamily="2" charset="2"/>
                  <a:buChar char="©"/>
                  <a:defRPr>
                    <a:solidFill>
                      <a:srgbClr val="0000FF"/>
                    </a:solidFill>
                    <a:latin typeface="Arial" panose="020B0604020202020204" pitchFamily="34" charset="0"/>
                  </a:defRPr>
                </a:lvl3pPr>
                <a:lvl4pPr marL="1600200" indent="-228600">
                  <a:spcBef>
                    <a:spcPct val="20000"/>
                  </a:spcBef>
                  <a:buFont typeface="Wingdings" panose="05000000000000000000" pitchFamily="2" charset="2"/>
                  <a:buChar char="Ÿ"/>
                  <a:defRPr>
                    <a:solidFill>
                      <a:srgbClr val="0000FF"/>
                    </a:solidFill>
                    <a:latin typeface="Arial" panose="020B0604020202020204" pitchFamily="34" charset="0"/>
                  </a:defRPr>
                </a:lvl4pPr>
                <a:lvl5pPr marL="2057400" indent="-228600">
                  <a:spcBef>
                    <a:spcPct val="20000"/>
                  </a:spcBef>
                  <a:buFont typeface="Wingdings" panose="05000000000000000000" pitchFamily="2" charset="2"/>
                  <a:buChar char=""/>
                  <a:defRPr>
                    <a:solidFill>
                      <a:srgbClr val="0000FF"/>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9pPr>
              </a:lstStyle>
              <a:p>
                <a:pPr algn="ctr">
                  <a:spcBef>
                    <a:spcPct val="50000"/>
                  </a:spcBef>
                  <a:buClrTx/>
                  <a:buFontTx/>
                  <a:buNone/>
                </a:pPr>
                <a:endParaRPr lang="en-CA" altLang="en-US" sz="1600">
                  <a:solidFill>
                    <a:schemeClr val="tx1"/>
                  </a:solidFill>
                  <a:latin typeface="Arial Rounded MT Bold" panose="020F0704030504030204" pitchFamily="34" charset="0"/>
                </a:endParaRPr>
              </a:p>
            </p:txBody>
          </p:sp>
          <p:cxnSp>
            <p:nvCxnSpPr>
              <p:cNvPr id="14" name="Straight Connector 9">
                <a:extLst>
                  <a:ext uri="{FF2B5EF4-FFF2-40B4-BE49-F238E27FC236}">
                    <a16:creationId xmlns:a16="http://schemas.microsoft.com/office/drawing/2014/main" id="{0B4ED3F4-1105-4CEA-9D84-A387A397A0DC}"/>
                  </a:ext>
                </a:extLst>
              </p:cNvPr>
              <p:cNvCxnSpPr>
                <a:cxnSpLocks noChangeShapeType="1"/>
              </p:cNvCxnSpPr>
              <p:nvPr/>
            </p:nvCxnSpPr>
            <p:spPr bwMode="auto">
              <a:xfrm>
                <a:off x="3352800" y="4419600"/>
                <a:ext cx="0" cy="22860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15" name="Straight Connector 10">
                <a:extLst>
                  <a:ext uri="{FF2B5EF4-FFF2-40B4-BE49-F238E27FC236}">
                    <a16:creationId xmlns:a16="http://schemas.microsoft.com/office/drawing/2014/main" id="{FF31F6B2-AE50-42B3-9432-C863DBAE91D9}"/>
                  </a:ext>
                </a:extLst>
              </p:cNvPr>
              <p:cNvCxnSpPr>
                <a:cxnSpLocks noChangeShapeType="1"/>
              </p:cNvCxnSpPr>
              <p:nvPr/>
            </p:nvCxnSpPr>
            <p:spPr bwMode="auto">
              <a:xfrm>
                <a:off x="4114800" y="4419600"/>
                <a:ext cx="0" cy="22860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16" name="TextBox 11">
                <a:extLst>
                  <a:ext uri="{FF2B5EF4-FFF2-40B4-BE49-F238E27FC236}">
                    <a16:creationId xmlns:a16="http://schemas.microsoft.com/office/drawing/2014/main" id="{1B1DD4FA-5513-49C2-AEBA-D5BE4D426B63}"/>
                  </a:ext>
                </a:extLst>
              </p:cNvPr>
              <p:cNvSpPr txBox="1">
                <a:spLocks noChangeArrowheads="1"/>
              </p:cNvSpPr>
              <p:nvPr/>
            </p:nvSpPr>
            <p:spPr bwMode="auto">
              <a:xfrm>
                <a:off x="2787226" y="4380011"/>
                <a:ext cx="156805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²"/>
                  <a:defRPr sz="2400">
                    <a:solidFill>
                      <a:srgbClr val="0000FF"/>
                    </a:solidFill>
                    <a:latin typeface="Arial" panose="020B0604020202020204" pitchFamily="34" charset="0"/>
                  </a:defRPr>
                </a:lvl1pPr>
                <a:lvl2pPr marL="742950" indent="-285750">
                  <a:spcBef>
                    <a:spcPct val="20000"/>
                  </a:spcBef>
                  <a:buFont typeface="Wingdings" panose="05000000000000000000" pitchFamily="2" charset="2"/>
                  <a:buChar char="ª"/>
                  <a:defRPr sz="2000">
                    <a:solidFill>
                      <a:srgbClr val="0000FF"/>
                    </a:solidFill>
                    <a:latin typeface="Arial" panose="020B0604020202020204" pitchFamily="34" charset="0"/>
                  </a:defRPr>
                </a:lvl2pPr>
                <a:lvl3pPr marL="1143000" indent="-228600">
                  <a:spcBef>
                    <a:spcPct val="20000"/>
                  </a:spcBef>
                  <a:buFont typeface="Wingdings" panose="05000000000000000000" pitchFamily="2" charset="2"/>
                  <a:buChar char="©"/>
                  <a:defRPr>
                    <a:solidFill>
                      <a:srgbClr val="0000FF"/>
                    </a:solidFill>
                    <a:latin typeface="Arial" panose="020B0604020202020204" pitchFamily="34" charset="0"/>
                  </a:defRPr>
                </a:lvl3pPr>
                <a:lvl4pPr marL="1600200" indent="-228600">
                  <a:spcBef>
                    <a:spcPct val="20000"/>
                  </a:spcBef>
                  <a:buFont typeface="Wingdings" panose="05000000000000000000" pitchFamily="2" charset="2"/>
                  <a:buChar char="Ÿ"/>
                  <a:defRPr>
                    <a:solidFill>
                      <a:srgbClr val="0000FF"/>
                    </a:solidFill>
                    <a:latin typeface="Arial" panose="020B0604020202020204" pitchFamily="34" charset="0"/>
                  </a:defRPr>
                </a:lvl4pPr>
                <a:lvl5pPr marL="2057400" indent="-228600">
                  <a:spcBef>
                    <a:spcPct val="20000"/>
                  </a:spcBef>
                  <a:buFont typeface="Wingdings" panose="05000000000000000000" pitchFamily="2" charset="2"/>
                  <a:buChar char=""/>
                  <a:defRPr>
                    <a:solidFill>
                      <a:srgbClr val="0000FF"/>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9pPr>
              </a:lstStyle>
              <a:p>
                <a:pPr>
                  <a:spcBef>
                    <a:spcPct val="0"/>
                  </a:spcBef>
                  <a:buClrTx/>
                  <a:buFontTx/>
                  <a:buNone/>
                </a:pPr>
                <a:r>
                  <a:rPr lang="en-CA" altLang="en-US" sz="1400" dirty="0">
                    <a:solidFill>
                      <a:schemeClr val="tx1"/>
                    </a:solidFill>
                    <a:latin typeface="Arial "/>
                  </a:rPr>
                  <a:t>Non-key columns</a:t>
                </a:r>
              </a:p>
            </p:txBody>
          </p:sp>
        </p:grpSp>
        <p:sp>
          <p:nvSpPr>
            <p:cNvPr id="8" name="Freeform 34">
              <a:extLst>
                <a:ext uri="{FF2B5EF4-FFF2-40B4-BE49-F238E27FC236}">
                  <a16:creationId xmlns:a16="http://schemas.microsoft.com/office/drawing/2014/main" id="{3A4BF58A-9374-43E6-9822-FD3B81662D94}"/>
                </a:ext>
              </a:extLst>
            </p:cNvPr>
            <p:cNvSpPr>
              <a:spLocks/>
            </p:cNvSpPr>
            <p:nvPr/>
          </p:nvSpPr>
          <p:spPr bwMode="auto">
            <a:xfrm>
              <a:off x="2686288" y="4214872"/>
              <a:ext cx="542679" cy="304927"/>
            </a:xfrm>
            <a:custGeom>
              <a:avLst/>
              <a:gdLst>
                <a:gd name="T0" fmla="*/ 0 w 542679"/>
                <a:gd name="T1" fmla="*/ 250610 h 304927"/>
                <a:gd name="T2" fmla="*/ 160773 w 542679"/>
                <a:gd name="T3" fmla="*/ 29547 h 304927"/>
                <a:gd name="T4" fmla="*/ 371789 w 542679"/>
                <a:gd name="T5" fmla="*/ 29547 h 304927"/>
                <a:gd name="T6" fmla="*/ 532562 w 542679"/>
                <a:gd name="T7" fmla="*/ 280755 h 304927"/>
                <a:gd name="T8" fmla="*/ 512466 w 542679"/>
                <a:gd name="T9" fmla="*/ 280755 h 3049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679" h="304927">
                  <a:moveTo>
                    <a:pt x="0" y="250610"/>
                  </a:moveTo>
                  <a:cubicBezTo>
                    <a:pt x="49404" y="158500"/>
                    <a:pt x="98808" y="66391"/>
                    <a:pt x="160773" y="29547"/>
                  </a:cubicBezTo>
                  <a:cubicBezTo>
                    <a:pt x="222738" y="-7297"/>
                    <a:pt x="309824" y="-12321"/>
                    <a:pt x="371789" y="29547"/>
                  </a:cubicBezTo>
                  <a:cubicBezTo>
                    <a:pt x="433754" y="71415"/>
                    <a:pt x="509116" y="238887"/>
                    <a:pt x="532562" y="280755"/>
                  </a:cubicBezTo>
                  <a:cubicBezTo>
                    <a:pt x="556008" y="322623"/>
                    <a:pt x="534237" y="301689"/>
                    <a:pt x="512466" y="280755"/>
                  </a:cubicBezTo>
                </a:path>
              </a:pathLst>
            </a:custGeom>
            <a:noFill/>
            <a:ln w="12700"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9" name="Freeform 39">
              <a:extLst>
                <a:ext uri="{FF2B5EF4-FFF2-40B4-BE49-F238E27FC236}">
                  <a16:creationId xmlns:a16="http://schemas.microsoft.com/office/drawing/2014/main" id="{61E2BDE7-9092-4990-8FF1-ED7D783A457F}"/>
                </a:ext>
              </a:extLst>
            </p:cNvPr>
            <p:cNvSpPr>
              <a:spLocks/>
            </p:cNvSpPr>
            <p:nvPr/>
          </p:nvSpPr>
          <p:spPr bwMode="auto">
            <a:xfrm>
              <a:off x="3015825" y="4201468"/>
              <a:ext cx="763674" cy="301450"/>
            </a:xfrm>
            <a:custGeom>
              <a:avLst/>
              <a:gdLst>
                <a:gd name="T0" fmla="*/ 0 w 763674"/>
                <a:gd name="T1" fmla="*/ 0 h 301450"/>
                <a:gd name="T2" fmla="*/ 592852 w 763674"/>
                <a:gd name="T3" fmla="*/ 70338 h 301450"/>
                <a:gd name="T4" fmla="*/ 763674 w 763674"/>
                <a:gd name="T5" fmla="*/ 301450 h 301450"/>
                <a:gd name="T6" fmla="*/ 763674 w 763674"/>
                <a:gd name="T7" fmla="*/ 301450 h 3014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3674" h="301450">
                  <a:moveTo>
                    <a:pt x="0" y="0"/>
                  </a:moveTo>
                  <a:cubicBezTo>
                    <a:pt x="232786" y="10048"/>
                    <a:pt x="465573" y="20096"/>
                    <a:pt x="592852" y="70338"/>
                  </a:cubicBezTo>
                  <a:cubicBezTo>
                    <a:pt x="720131" y="120580"/>
                    <a:pt x="763674" y="301450"/>
                    <a:pt x="763674" y="301450"/>
                  </a:cubicBezTo>
                </a:path>
              </a:pathLst>
            </a:custGeom>
            <a:noFill/>
            <a:ln w="12700"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0" name="Freeform 40">
              <a:extLst>
                <a:ext uri="{FF2B5EF4-FFF2-40B4-BE49-F238E27FC236}">
                  <a16:creationId xmlns:a16="http://schemas.microsoft.com/office/drawing/2014/main" id="{E57C9521-A13A-4A89-838D-5BFB246A7EA0}"/>
                </a:ext>
              </a:extLst>
            </p:cNvPr>
            <p:cNvSpPr>
              <a:spLocks/>
            </p:cNvSpPr>
            <p:nvPr/>
          </p:nvSpPr>
          <p:spPr bwMode="auto">
            <a:xfrm>
              <a:off x="3048000" y="4224111"/>
              <a:ext cx="1399714" cy="280818"/>
            </a:xfrm>
            <a:custGeom>
              <a:avLst/>
              <a:gdLst>
                <a:gd name="T0" fmla="*/ 0 w 763674"/>
                <a:gd name="T1" fmla="*/ 0 h 301450"/>
                <a:gd name="T2" fmla="*/ 12263179 w 763674"/>
                <a:gd name="T3" fmla="*/ 49344 h 301450"/>
                <a:gd name="T4" fmla="*/ 15796634 w 763674"/>
                <a:gd name="T5" fmla="*/ 211478 h 301450"/>
                <a:gd name="T6" fmla="*/ 15796634 w 763674"/>
                <a:gd name="T7" fmla="*/ 211478 h 3014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3674" h="301450">
                  <a:moveTo>
                    <a:pt x="0" y="0"/>
                  </a:moveTo>
                  <a:cubicBezTo>
                    <a:pt x="232786" y="10048"/>
                    <a:pt x="465573" y="20096"/>
                    <a:pt x="592852" y="70338"/>
                  </a:cubicBezTo>
                  <a:cubicBezTo>
                    <a:pt x="720131" y="120580"/>
                    <a:pt x="763674" y="301450"/>
                    <a:pt x="763674" y="301450"/>
                  </a:cubicBezTo>
                </a:path>
              </a:pathLst>
            </a:custGeom>
            <a:noFill/>
            <a:ln w="12700"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1" name="TextBox 42">
              <a:extLst>
                <a:ext uri="{FF2B5EF4-FFF2-40B4-BE49-F238E27FC236}">
                  <a16:creationId xmlns:a16="http://schemas.microsoft.com/office/drawing/2014/main" id="{04C8441B-95F6-4FE6-8011-4776F2849283}"/>
                </a:ext>
              </a:extLst>
            </p:cNvPr>
            <p:cNvSpPr txBox="1">
              <a:spLocks noChangeArrowheads="1"/>
            </p:cNvSpPr>
            <p:nvPr/>
          </p:nvSpPr>
          <p:spPr bwMode="auto">
            <a:xfrm>
              <a:off x="4736402" y="4276330"/>
              <a:ext cx="3449916" cy="584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²"/>
                <a:defRPr sz="2400">
                  <a:solidFill>
                    <a:srgbClr val="0000FF"/>
                  </a:solidFill>
                  <a:latin typeface="Arial" panose="020B0604020202020204" pitchFamily="34" charset="0"/>
                </a:defRPr>
              </a:lvl1pPr>
              <a:lvl2pPr marL="742950" indent="-285750">
                <a:spcBef>
                  <a:spcPct val="20000"/>
                </a:spcBef>
                <a:buFont typeface="Wingdings" panose="05000000000000000000" pitchFamily="2" charset="2"/>
                <a:buChar char="ª"/>
                <a:defRPr sz="2000">
                  <a:solidFill>
                    <a:srgbClr val="0000FF"/>
                  </a:solidFill>
                  <a:latin typeface="Arial" panose="020B0604020202020204" pitchFamily="34" charset="0"/>
                </a:defRPr>
              </a:lvl2pPr>
              <a:lvl3pPr marL="1143000" indent="-228600">
                <a:spcBef>
                  <a:spcPct val="20000"/>
                </a:spcBef>
                <a:buFont typeface="Wingdings" panose="05000000000000000000" pitchFamily="2" charset="2"/>
                <a:buChar char="©"/>
                <a:defRPr>
                  <a:solidFill>
                    <a:srgbClr val="0000FF"/>
                  </a:solidFill>
                  <a:latin typeface="Arial" panose="020B0604020202020204" pitchFamily="34" charset="0"/>
                </a:defRPr>
              </a:lvl3pPr>
              <a:lvl4pPr marL="1600200" indent="-228600">
                <a:spcBef>
                  <a:spcPct val="20000"/>
                </a:spcBef>
                <a:buFont typeface="Wingdings" panose="05000000000000000000" pitchFamily="2" charset="2"/>
                <a:buChar char="Ÿ"/>
                <a:defRPr>
                  <a:solidFill>
                    <a:srgbClr val="0000FF"/>
                  </a:solidFill>
                  <a:latin typeface="Arial" panose="020B0604020202020204" pitchFamily="34" charset="0"/>
                </a:defRPr>
              </a:lvl4pPr>
              <a:lvl5pPr marL="2057400" indent="-228600">
                <a:spcBef>
                  <a:spcPct val="20000"/>
                </a:spcBef>
                <a:buFont typeface="Wingdings" panose="05000000000000000000" pitchFamily="2" charset="2"/>
                <a:buChar char=""/>
                <a:defRPr>
                  <a:solidFill>
                    <a:srgbClr val="0000FF"/>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9pPr>
            </a:lstStyle>
            <a:p>
              <a:pPr>
                <a:spcBef>
                  <a:spcPct val="0"/>
                </a:spcBef>
                <a:buClrTx/>
                <a:buFontTx/>
                <a:buNone/>
              </a:pPr>
              <a:r>
                <a:rPr lang="en-US" altLang="en-US" sz="1600" i="1" dirty="0">
                  <a:solidFill>
                    <a:schemeClr val="tx1"/>
                  </a:solidFill>
                  <a:latin typeface="Arial Rounded MT Bold" panose="020F0704030504030204" pitchFamily="34" charset="0"/>
                </a:rPr>
                <a:t>Full Functional Dependence </a:t>
              </a:r>
            </a:p>
            <a:p>
              <a:pPr>
                <a:spcBef>
                  <a:spcPct val="0"/>
                </a:spcBef>
                <a:buClrTx/>
                <a:buFontTx/>
                <a:buNone/>
              </a:pPr>
              <a:r>
                <a:rPr lang="en-US" altLang="en-US" sz="1600" dirty="0">
                  <a:solidFill>
                    <a:schemeClr val="tx1"/>
                  </a:solidFill>
                  <a:latin typeface="Arial Rounded MT Bold" panose="020F0704030504030204" pitchFamily="34" charset="0"/>
                </a:rPr>
                <a:t>(Key determines non-key values) </a:t>
              </a:r>
              <a:endParaRPr lang="en-CA" altLang="en-US" sz="1600" dirty="0">
                <a:solidFill>
                  <a:schemeClr val="tx1"/>
                </a:solidFill>
                <a:latin typeface="Arial Rounded MT Bold" panose="020F0704030504030204" pitchFamily="34" charset="0"/>
              </a:endParaRPr>
            </a:p>
          </p:txBody>
        </p:sp>
      </p:grpSp>
      <p:grpSp>
        <p:nvGrpSpPr>
          <p:cNvPr id="17" name="Group 16">
            <a:extLst>
              <a:ext uri="{FF2B5EF4-FFF2-40B4-BE49-F238E27FC236}">
                <a16:creationId xmlns:a16="http://schemas.microsoft.com/office/drawing/2014/main" id="{F5BE4979-73A8-4BD8-B557-5F97AEE28ABA}"/>
              </a:ext>
            </a:extLst>
          </p:cNvPr>
          <p:cNvGrpSpPr>
            <a:grpSpLocks/>
          </p:cNvGrpSpPr>
          <p:nvPr/>
        </p:nvGrpSpPr>
        <p:grpSpPr bwMode="auto">
          <a:xfrm>
            <a:off x="1821726" y="5673628"/>
            <a:ext cx="6592801" cy="670209"/>
            <a:chOff x="2492054" y="5380812"/>
            <a:chExt cx="6593201" cy="669076"/>
          </a:xfrm>
        </p:grpSpPr>
        <p:grpSp>
          <p:nvGrpSpPr>
            <p:cNvPr id="18" name="Group 19">
              <a:extLst>
                <a:ext uri="{FF2B5EF4-FFF2-40B4-BE49-F238E27FC236}">
                  <a16:creationId xmlns:a16="http://schemas.microsoft.com/office/drawing/2014/main" id="{C379A75C-B8E6-4C60-9B50-6A1A53A9E6D4}"/>
                </a:ext>
              </a:extLst>
            </p:cNvPr>
            <p:cNvGrpSpPr>
              <a:grpSpLocks/>
            </p:cNvGrpSpPr>
            <p:nvPr/>
          </p:nvGrpSpPr>
          <p:grpSpPr bwMode="auto">
            <a:xfrm>
              <a:off x="2492054" y="5604050"/>
              <a:ext cx="2065774" cy="307777"/>
              <a:chOff x="2362200" y="4380011"/>
              <a:chExt cx="2065774" cy="307777"/>
            </a:xfrm>
          </p:grpSpPr>
          <p:sp>
            <p:nvSpPr>
              <p:cNvPr id="21" name="Rectangle 20">
                <a:extLst>
                  <a:ext uri="{FF2B5EF4-FFF2-40B4-BE49-F238E27FC236}">
                    <a16:creationId xmlns:a16="http://schemas.microsoft.com/office/drawing/2014/main" id="{DA28D72F-BE91-45A2-9D6A-461505B83546}"/>
                  </a:ext>
                </a:extLst>
              </p:cNvPr>
              <p:cNvSpPr/>
              <p:nvPr/>
            </p:nvSpPr>
            <p:spPr bwMode="auto">
              <a:xfrm>
                <a:off x="2362200" y="4419853"/>
                <a:ext cx="457228" cy="228214"/>
              </a:xfrm>
              <a:prstGeom prst="rect">
                <a:avLst/>
              </a:prstGeom>
              <a:solidFill>
                <a:schemeClr val="tx2">
                  <a:lumMod val="75000"/>
                </a:schemeClr>
              </a:solidFill>
              <a:ln w="12700" cap="flat" cmpd="sng" algn="ctr">
                <a:solidFill>
                  <a:schemeClr val="tx1"/>
                </a:solidFill>
                <a:prstDash val="solid"/>
                <a:round/>
                <a:headEnd type="none" w="med" len="med"/>
                <a:tailEnd type="none" w="med" len="med"/>
              </a:ln>
              <a:effectLst/>
            </p:spPr>
            <p:txBody>
              <a:bodyPr wrap="none" anchor="ctr"/>
              <a:lstStyle/>
              <a:p>
                <a:pPr algn="ctr">
                  <a:spcBef>
                    <a:spcPct val="50000"/>
                  </a:spcBef>
                  <a:defRPr/>
                </a:pPr>
                <a:r>
                  <a:rPr lang="en-CA" dirty="0">
                    <a:solidFill>
                      <a:srgbClr val="FFFF00"/>
                    </a:solidFill>
                  </a:rPr>
                  <a:t>Key</a:t>
                </a:r>
              </a:p>
            </p:txBody>
          </p:sp>
          <p:sp>
            <p:nvSpPr>
              <p:cNvPr id="22" name="Rectangle 21">
                <a:extLst>
                  <a:ext uri="{FF2B5EF4-FFF2-40B4-BE49-F238E27FC236}">
                    <a16:creationId xmlns:a16="http://schemas.microsoft.com/office/drawing/2014/main" id="{7FDF5589-D0DC-4BD2-92B0-20F9B692B6E7}"/>
                  </a:ext>
                </a:extLst>
              </p:cNvPr>
              <p:cNvSpPr>
                <a:spLocks noChangeArrowheads="1"/>
              </p:cNvSpPr>
              <p:nvPr/>
            </p:nvSpPr>
            <p:spPr bwMode="auto">
              <a:xfrm>
                <a:off x="2827774" y="4419600"/>
                <a:ext cx="1600200" cy="228600"/>
              </a:xfrm>
              <a:prstGeom prst="rect">
                <a:avLst/>
              </a:prstGeom>
              <a:solidFill>
                <a:schemeClr val="accent1"/>
              </a:solidFill>
              <a:ln w="12700" algn="ctr">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²"/>
                  <a:defRPr sz="2400">
                    <a:solidFill>
                      <a:srgbClr val="0000FF"/>
                    </a:solidFill>
                    <a:latin typeface="Arial" panose="020B0604020202020204" pitchFamily="34" charset="0"/>
                  </a:defRPr>
                </a:lvl1pPr>
                <a:lvl2pPr marL="742950" indent="-285750">
                  <a:spcBef>
                    <a:spcPct val="20000"/>
                  </a:spcBef>
                  <a:buFont typeface="Wingdings" panose="05000000000000000000" pitchFamily="2" charset="2"/>
                  <a:buChar char="ª"/>
                  <a:defRPr sz="2000">
                    <a:solidFill>
                      <a:srgbClr val="0000FF"/>
                    </a:solidFill>
                    <a:latin typeface="Arial" panose="020B0604020202020204" pitchFamily="34" charset="0"/>
                  </a:defRPr>
                </a:lvl2pPr>
                <a:lvl3pPr marL="1143000" indent="-228600">
                  <a:spcBef>
                    <a:spcPct val="20000"/>
                  </a:spcBef>
                  <a:buFont typeface="Wingdings" panose="05000000000000000000" pitchFamily="2" charset="2"/>
                  <a:buChar char="©"/>
                  <a:defRPr>
                    <a:solidFill>
                      <a:srgbClr val="0000FF"/>
                    </a:solidFill>
                    <a:latin typeface="Arial" panose="020B0604020202020204" pitchFamily="34" charset="0"/>
                  </a:defRPr>
                </a:lvl3pPr>
                <a:lvl4pPr marL="1600200" indent="-228600">
                  <a:spcBef>
                    <a:spcPct val="20000"/>
                  </a:spcBef>
                  <a:buFont typeface="Wingdings" panose="05000000000000000000" pitchFamily="2" charset="2"/>
                  <a:buChar char="Ÿ"/>
                  <a:defRPr>
                    <a:solidFill>
                      <a:srgbClr val="0000FF"/>
                    </a:solidFill>
                    <a:latin typeface="Arial" panose="020B0604020202020204" pitchFamily="34" charset="0"/>
                  </a:defRPr>
                </a:lvl4pPr>
                <a:lvl5pPr marL="2057400" indent="-228600">
                  <a:spcBef>
                    <a:spcPct val="20000"/>
                  </a:spcBef>
                  <a:buFont typeface="Wingdings" panose="05000000000000000000" pitchFamily="2" charset="2"/>
                  <a:buChar char=""/>
                  <a:defRPr>
                    <a:solidFill>
                      <a:srgbClr val="0000FF"/>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9pPr>
              </a:lstStyle>
              <a:p>
                <a:pPr algn="ctr">
                  <a:spcBef>
                    <a:spcPct val="50000"/>
                  </a:spcBef>
                  <a:buClrTx/>
                  <a:buFontTx/>
                  <a:buNone/>
                </a:pPr>
                <a:endParaRPr lang="en-CA" altLang="en-US" sz="1600">
                  <a:solidFill>
                    <a:schemeClr val="tx1"/>
                  </a:solidFill>
                  <a:latin typeface="Arial Rounded MT Bold" panose="020F0704030504030204" pitchFamily="34" charset="0"/>
                </a:endParaRPr>
              </a:p>
            </p:txBody>
          </p:sp>
          <p:cxnSp>
            <p:nvCxnSpPr>
              <p:cNvPr id="23" name="Straight Connector 22">
                <a:extLst>
                  <a:ext uri="{FF2B5EF4-FFF2-40B4-BE49-F238E27FC236}">
                    <a16:creationId xmlns:a16="http://schemas.microsoft.com/office/drawing/2014/main" id="{87A831EE-6044-497B-89CE-26F87EBA26FB}"/>
                  </a:ext>
                </a:extLst>
              </p:cNvPr>
              <p:cNvCxnSpPr>
                <a:cxnSpLocks noChangeShapeType="1"/>
              </p:cNvCxnSpPr>
              <p:nvPr/>
            </p:nvCxnSpPr>
            <p:spPr bwMode="auto">
              <a:xfrm>
                <a:off x="3352800" y="4419600"/>
                <a:ext cx="0" cy="22860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24" name="Straight Connector 23">
                <a:extLst>
                  <a:ext uri="{FF2B5EF4-FFF2-40B4-BE49-F238E27FC236}">
                    <a16:creationId xmlns:a16="http://schemas.microsoft.com/office/drawing/2014/main" id="{B0969B91-133C-4702-9213-DA0816C3F935}"/>
                  </a:ext>
                </a:extLst>
              </p:cNvPr>
              <p:cNvCxnSpPr>
                <a:cxnSpLocks noChangeShapeType="1"/>
              </p:cNvCxnSpPr>
              <p:nvPr/>
            </p:nvCxnSpPr>
            <p:spPr bwMode="auto">
              <a:xfrm>
                <a:off x="4114800" y="4419600"/>
                <a:ext cx="0" cy="22860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25" name="TextBox 24">
                <a:extLst>
                  <a:ext uri="{FF2B5EF4-FFF2-40B4-BE49-F238E27FC236}">
                    <a16:creationId xmlns:a16="http://schemas.microsoft.com/office/drawing/2014/main" id="{EAEDBF00-4E5B-481B-B201-17F666FDC017}"/>
                  </a:ext>
                </a:extLst>
              </p:cNvPr>
              <p:cNvSpPr txBox="1">
                <a:spLocks noChangeArrowheads="1"/>
              </p:cNvSpPr>
              <p:nvPr/>
            </p:nvSpPr>
            <p:spPr bwMode="auto">
              <a:xfrm>
                <a:off x="2787226" y="4380011"/>
                <a:ext cx="156805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²"/>
                  <a:defRPr sz="2400">
                    <a:solidFill>
                      <a:srgbClr val="0000FF"/>
                    </a:solidFill>
                    <a:latin typeface="Arial" panose="020B0604020202020204" pitchFamily="34" charset="0"/>
                  </a:defRPr>
                </a:lvl1pPr>
                <a:lvl2pPr marL="742950" indent="-285750">
                  <a:spcBef>
                    <a:spcPct val="20000"/>
                  </a:spcBef>
                  <a:buFont typeface="Wingdings" panose="05000000000000000000" pitchFamily="2" charset="2"/>
                  <a:buChar char="ª"/>
                  <a:defRPr sz="2000">
                    <a:solidFill>
                      <a:srgbClr val="0000FF"/>
                    </a:solidFill>
                    <a:latin typeface="Arial" panose="020B0604020202020204" pitchFamily="34" charset="0"/>
                  </a:defRPr>
                </a:lvl2pPr>
                <a:lvl3pPr marL="1143000" indent="-228600">
                  <a:spcBef>
                    <a:spcPct val="20000"/>
                  </a:spcBef>
                  <a:buFont typeface="Wingdings" panose="05000000000000000000" pitchFamily="2" charset="2"/>
                  <a:buChar char="©"/>
                  <a:defRPr>
                    <a:solidFill>
                      <a:srgbClr val="0000FF"/>
                    </a:solidFill>
                    <a:latin typeface="Arial" panose="020B0604020202020204" pitchFamily="34" charset="0"/>
                  </a:defRPr>
                </a:lvl3pPr>
                <a:lvl4pPr marL="1600200" indent="-228600">
                  <a:spcBef>
                    <a:spcPct val="20000"/>
                  </a:spcBef>
                  <a:buFont typeface="Wingdings" panose="05000000000000000000" pitchFamily="2" charset="2"/>
                  <a:buChar char="Ÿ"/>
                  <a:defRPr>
                    <a:solidFill>
                      <a:srgbClr val="0000FF"/>
                    </a:solidFill>
                    <a:latin typeface="Arial" panose="020B0604020202020204" pitchFamily="34" charset="0"/>
                  </a:defRPr>
                </a:lvl4pPr>
                <a:lvl5pPr marL="2057400" indent="-228600">
                  <a:spcBef>
                    <a:spcPct val="20000"/>
                  </a:spcBef>
                  <a:buFont typeface="Wingdings" panose="05000000000000000000" pitchFamily="2" charset="2"/>
                  <a:buChar char=""/>
                  <a:defRPr>
                    <a:solidFill>
                      <a:srgbClr val="0000FF"/>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9pPr>
              </a:lstStyle>
              <a:p>
                <a:pPr>
                  <a:spcBef>
                    <a:spcPct val="0"/>
                  </a:spcBef>
                  <a:buClrTx/>
                  <a:buFontTx/>
                  <a:buNone/>
                </a:pPr>
                <a:r>
                  <a:rPr lang="en-CA" altLang="en-US" sz="1400">
                    <a:solidFill>
                      <a:schemeClr val="tx1"/>
                    </a:solidFill>
                    <a:latin typeface="Arial "/>
                  </a:rPr>
                  <a:t>Non-key columns</a:t>
                </a:r>
              </a:p>
            </p:txBody>
          </p:sp>
        </p:grpSp>
        <p:sp>
          <p:nvSpPr>
            <p:cNvPr id="19" name="Freeform 35">
              <a:extLst>
                <a:ext uri="{FF2B5EF4-FFF2-40B4-BE49-F238E27FC236}">
                  <a16:creationId xmlns:a16="http://schemas.microsoft.com/office/drawing/2014/main" id="{0518FBFB-F0A3-45CE-BC40-18F8CD18E7C7}"/>
                </a:ext>
              </a:extLst>
            </p:cNvPr>
            <p:cNvSpPr>
              <a:spLocks/>
            </p:cNvSpPr>
            <p:nvPr/>
          </p:nvSpPr>
          <p:spPr bwMode="auto">
            <a:xfrm>
              <a:off x="3809073" y="5380812"/>
              <a:ext cx="542679" cy="304927"/>
            </a:xfrm>
            <a:custGeom>
              <a:avLst/>
              <a:gdLst>
                <a:gd name="T0" fmla="*/ 0 w 542679"/>
                <a:gd name="T1" fmla="*/ 250610 h 304927"/>
                <a:gd name="T2" fmla="*/ 160773 w 542679"/>
                <a:gd name="T3" fmla="*/ 29547 h 304927"/>
                <a:gd name="T4" fmla="*/ 371789 w 542679"/>
                <a:gd name="T5" fmla="*/ 29547 h 304927"/>
                <a:gd name="T6" fmla="*/ 532562 w 542679"/>
                <a:gd name="T7" fmla="*/ 280755 h 304927"/>
                <a:gd name="T8" fmla="*/ 512466 w 542679"/>
                <a:gd name="T9" fmla="*/ 280755 h 3049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679" h="304927">
                  <a:moveTo>
                    <a:pt x="0" y="250610"/>
                  </a:moveTo>
                  <a:cubicBezTo>
                    <a:pt x="49404" y="158500"/>
                    <a:pt x="98808" y="66391"/>
                    <a:pt x="160773" y="29547"/>
                  </a:cubicBezTo>
                  <a:cubicBezTo>
                    <a:pt x="222738" y="-7297"/>
                    <a:pt x="309824" y="-12321"/>
                    <a:pt x="371789" y="29547"/>
                  </a:cubicBezTo>
                  <a:cubicBezTo>
                    <a:pt x="433754" y="71415"/>
                    <a:pt x="509116" y="238887"/>
                    <a:pt x="532562" y="280755"/>
                  </a:cubicBezTo>
                  <a:cubicBezTo>
                    <a:pt x="556008" y="322623"/>
                    <a:pt x="534237" y="301689"/>
                    <a:pt x="512466" y="280755"/>
                  </a:cubicBezTo>
                </a:path>
              </a:pathLst>
            </a:custGeom>
            <a:noFill/>
            <a:ln w="12700"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0" name="TextBox 43">
              <a:extLst>
                <a:ext uri="{FF2B5EF4-FFF2-40B4-BE49-F238E27FC236}">
                  <a16:creationId xmlns:a16="http://schemas.microsoft.com/office/drawing/2014/main" id="{47A8B1BC-81FE-49AD-A02F-E3E885ADB1E7}"/>
                </a:ext>
              </a:extLst>
            </p:cNvPr>
            <p:cNvSpPr txBox="1">
              <a:spLocks noChangeArrowheads="1"/>
            </p:cNvSpPr>
            <p:nvPr/>
          </p:nvSpPr>
          <p:spPr bwMode="auto">
            <a:xfrm>
              <a:off x="4729015" y="5465989"/>
              <a:ext cx="4356240" cy="58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²"/>
                <a:defRPr sz="2400">
                  <a:solidFill>
                    <a:srgbClr val="0000FF"/>
                  </a:solidFill>
                  <a:latin typeface="Arial" panose="020B0604020202020204" pitchFamily="34" charset="0"/>
                </a:defRPr>
              </a:lvl1pPr>
              <a:lvl2pPr marL="742950" indent="-285750">
                <a:spcBef>
                  <a:spcPct val="20000"/>
                </a:spcBef>
                <a:buFont typeface="Wingdings" panose="05000000000000000000" pitchFamily="2" charset="2"/>
                <a:buChar char="ª"/>
                <a:defRPr sz="2000">
                  <a:solidFill>
                    <a:srgbClr val="0000FF"/>
                  </a:solidFill>
                  <a:latin typeface="Arial" panose="020B0604020202020204" pitchFamily="34" charset="0"/>
                </a:defRPr>
              </a:lvl2pPr>
              <a:lvl3pPr marL="1143000" indent="-228600">
                <a:spcBef>
                  <a:spcPct val="20000"/>
                </a:spcBef>
                <a:buFont typeface="Wingdings" panose="05000000000000000000" pitchFamily="2" charset="2"/>
                <a:buChar char="©"/>
                <a:defRPr>
                  <a:solidFill>
                    <a:srgbClr val="0000FF"/>
                  </a:solidFill>
                  <a:latin typeface="Arial" panose="020B0604020202020204" pitchFamily="34" charset="0"/>
                </a:defRPr>
              </a:lvl3pPr>
              <a:lvl4pPr marL="1600200" indent="-228600">
                <a:spcBef>
                  <a:spcPct val="20000"/>
                </a:spcBef>
                <a:buFont typeface="Wingdings" panose="05000000000000000000" pitchFamily="2" charset="2"/>
                <a:buChar char="Ÿ"/>
                <a:defRPr>
                  <a:solidFill>
                    <a:srgbClr val="0000FF"/>
                  </a:solidFill>
                  <a:latin typeface="Arial" panose="020B0604020202020204" pitchFamily="34" charset="0"/>
                </a:defRPr>
              </a:lvl4pPr>
              <a:lvl5pPr marL="2057400" indent="-228600">
                <a:spcBef>
                  <a:spcPct val="20000"/>
                </a:spcBef>
                <a:buFont typeface="Wingdings" panose="05000000000000000000" pitchFamily="2" charset="2"/>
                <a:buChar char=""/>
                <a:defRPr>
                  <a:solidFill>
                    <a:srgbClr val="0000FF"/>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9pPr>
            </a:lstStyle>
            <a:p>
              <a:pPr>
                <a:spcBef>
                  <a:spcPct val="0"/>
                </a:spcBef>
                <a:buClrTx/>
                <a:buFontTx/>
                <a:buNone/>
              </a:pPr>
              <a:r>
                <a:rPr lang="en-US" altLang="en-US" sz="1600" i="1" dirty="0">
                  <a:solidFill>
                    <a:schemeClr val="tx1"/>
                  </a:solidFill>
                  <a:latin typeface="Arial Rounded MT Bold" panose="020F0704030504030204" pitchFamily="34" charset="0"/>
                </a:rPr>
                <a:t>Transitive Dependence </a:t>
              </a:r>
              <a:r>
                <a:rPr lang="en-US" altLang="en-US" sz="1600" dirty="0">
                  <a:solidFill>
                    <a:schemeClr val="tx1"/>
                  </a:solidFill>
                  <a:latin typeface="Arial Rounded MT Bold" panose="020F0704030504030204" pitchFamily="34" charset="0"/>
                </a:rPr>
                <a:t>(Non-key attribute </a:t>
              </a:r>
            </a:p>
            <a:p>
              <a:pPr>
                <a:spcBef>
                  <a:spcPct val="0"/>
                </a:spcBef>
                <a:buClrTx/>
                <a:buFontTx/>
                <a:buNone/>
              </a:pPr>
              <a:r>
                <a:rPr lang="en-US" altLang="en-US" sz="1600" dirty="0">
                  <a:solidFill>
                    <a:schemeClr val="tx1"/>
                  </a:solidFill>
                  <a:latin typeface="Arial Rounded MT Bold" panose="020F0704030504030204" pitchFamily="34" charset="0"/>
                </a:rPr>
                <a:t>determines another non-key)</a:t>
              </a:r>
              <a:endParaRPr lang="en-CA" altLang="en-US" sz="1600" dirty="0">
                <a:solidFill>
                  <a:schemeClr val="tx1"/>
                </a:solidFill>
                <a:latin typeface="Arial Rounded MT Bold" panose="020F0704030504030204" pitchFamily="34" charset="0"/>
              </a:endParaRPr>
            </a:p>
          </p:txBody>
        </p:sp>
      </p:grpSp>
      <p:grpSp>
        <p:nvGrpSpPr>
          <p:cNvPr id="26" name="Group 25">
            <a:extLst>
              <a:ext uri="{FF2B5EF4-FFF2-40B4-BE49-F238E27FC236}">
                <a16:creationId xmlns:a16="http://schemas.microsoft.com/office/drawing/2014/main" id="{6AF8F4B0-F3C2-4C91-82BE-828EC1CA5D89}"/>
              </a:ext>
            </a:extLst>
          </p:cNvPr>
          <p:cNvGrpSpPr>
            <a:grpSpLocks/>
          </p:cNvGrpSpPr>
          <p:nvPr/>
        </p:nvGrpSpPr>
        <p:grpSpPr bwMode="auto">
          <a:xfrm>
            <a:off x="1682886" y="4659235"/>
            <a:ext cx="6932358" cy="627277"/>
            <a:chOff x="2492053" y="4790928"/>
            <a:chExt cx="6933632" cy="626534"/>
          </a:xfrm>
        </p:grpSpPr>
        <p:grpSp>
          <p:nvGrpSpPr>
            <p:cNvPr id="27" name="Group 13">
              <a:extLst>
                <a:ext uri="{FF2B5EF4-FFF2-40B4-BE49-F238E27FC236}">
                  <a16:creationId xmlns:a16="http://schemas.microsoft.com/office/drawing/2014/main" id="{B6713E97-C450-4BFE-BE18-0EE41E4587AD}"/>
                </a:ext>
              </a:extLst>
            </p:cNvPr>
            <p:cNvGrpSpPr>
              <a:grpSpLocks/>
            </p:cNvGrpSpPr>
            <p:nvPr/>
          </p:nvGrpSpPr>
          <p:grpSpPr bwMode="auto">
            <a:xfrm>
              <a:off x="2492053" y="5025502"/>
              <a:ext cx="2077777" cy="307777"/>
              <a:chOff x="2362199" y="4380011"/>
              <a:chExt cx="2077777" cy="307777"/>
            </a:xfrm>
          </p:grpSpPr>
          <p:sp>
            <p:nvSpPr>
              <p:cNvPr id="30" name="Rectangle 15">
                <a:extLst>
                  <a:ext uri="{FF2B5EF4-FFF2-40B4-BE49-F238E27FC236}">
                    <a16:creationId xmlns:a16="http://schemas.microsoft.com/office/drawing/2014/main" id="{D940D72A-1ADF-452F-8EA2-AADF745FD39C}"/>
                  </a:ext>
                </a:extLst>
              </p:cNvPr>
              <p:cNvSpPr>
                <a:spLocks noChangeArrowheads="1"/>
              </p:cNvSpPr>
              <p:nvPr/>
            </p:nvSpPr>
            <p:spPr bwMode="auto">
              <a:xfrm>
                <a:off x="2827774" y="4419600"/>
                <a:ext cx="1600200" cy="228600"/>
              </a:xfrm>
              <a:prstGeom prst="rect">
                <a:avLst/>
              </a:prstGeom>
              <a:solidFill>
                <a:schemeClr val="accent1"/>
              </a:solidFill>
              <a:ln w="12700" algn="ctr">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²"/>
                  <a:defRPr sz="2400">
                    <a:solidFill>
                      <a:srgbClr val="0000FF"/>
                    </a:solidFill>
                    <a:latin typeface="Arial" panose="020B0604020202020204" pitchFamily="34" charset="0"/>
                  </a:defRPr>
                </a:lvl1pPr>
                <a:lvl2pPr marL="742950" indent="-285750">
                  <a:spcBef>
                    <a:spcPct val="20000"/>
                  </a:spcBef>
                  <a:buFont typeface="Wingdings" panose="05000000000000000000" pitchFamily="2" charset="2"/>
                  <a:buChar char="ª"/>
                  <a:defRPr sz="2000">
                    <a:solidFill>
                      <a:srgbClr val="0000FF"/>
                    </a:solidFill>
                    <a:latin typeface="Arial" panose="020B0604020202020204" pitchFamily="34" charset="0"/>
                  </a:defRPr>
                </a:lvl2pPr>
                <a:lvl3pPr marL="1143000" indent="-228600">
                  <a:spcBef>
                    <a:spcPct val="20000"/>
                  </a:spcBef>
                  <a:buFont typeface="Wingdings" panose="05000000000000000000" pitchFamily="2" charset="2"/>
                  <a:buChar char="©"/>
                  <a:defRPr>
                    <a:solidFill>
                      <a:srgbClr val="0000FF"/>
                    </a:solidFill>
                    <a:latin typeface="Arial" panose="020B0604020202020204" pitchFamily="34" charset="0"/>
                  </a:defRPr>
                </a:lvl3pPr>
                <a:lvl4pPr marL="1600200" indent="-228600">
                  <a:spcBef>
                    <a:spcPct val="20000"/>
                  </a:spcBef>
                  <a:buFont typeface="Wingdings" panose="05000000000000000000" pitchFamily="2" charset="2"/>
                  <a:buChar char="Ÿ"/>
                  <a:defRPr>
                    <a:solidFill>
                      <a:srgbClr val="0000FF"/>
                    </a:solidFill>
                    <a:latin typeface="Arial" panose="020B0604020202020204" pitchFamily="34" charset="0"/>
                  </a:defRPr>
                </a:lvl4pPr>
                <a:lvl5pPr marL="2057400" indent="-228600">
                  <a:spcBef>
                    <a:spcPct val="20000"/>
                  </a:spcBef>
                  <a:buFont typeface="Wingdings" panose="05000000000000000000" pitchFamily="2" charset="2"/>
                  <a:buChar char=""/>
                  <a:defRPr>
                    <a:solidFill>
                      <a:srgbClr val="0000FF"/>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9pPr>
              </a:lstStyle>
              <a:p>
                <a:pPr algn="ctr">
                  <a:spcBef>
                    <a:spcPct val="50000"/>
                  </a:spcBef>
                  <a:buClrTx/>
                  <a:buFontTx/>
                  <a:buNone/>
                </a:pPr>
                <a:endParaRPr lang="en-CA" altLang="en-US" sz="1600">
                  <a:solidFill>
                    <a:schemeClr val="tx1"/>
                  </a:solidFill>
                  <a:latin typeface="Arial Rounded MT Bold" panose="020F0704030504030204" pitchFamily="34" charset="0"/>
                </a:endParaRPr>
              </a:p>
            </p:txBody>
          </p:sp>
          <p:cxnSp>
            <p:nvCxnSpPr>
              <p:cNvPr id="31" name="Straight Connector 16">
                <a:extLst>
                  <a:ext uri="{FF2B5EF4-FFF2-40B4-BE49-F238E27FC236}">
                    <a16:creationId xmlns:a16="http://schemas.microsoft.com/office/drawing/2014/main" id="{142A0132-5019-456F-9D8B-5330189AD806}"/>
                  </a:ext>
                </a:extLst>
              </p:cNvPr>
              <p:cNvCxnSpPr>
                <a:cxnSpLocks noChangeShapeType="1"/>
              </p:cNvCxnSpPr>
              <p:nvPr/>
            </p:nvCxnSpPr>
            <p:spPr bwMode="auto">
              <a:xfrm>
                <a:off x="3352800" y="4419600"/>
                <a:ext cx="0" cy="22860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2" name="Straight Connector 17">
                <a:extLst>
                  <a:ext uri="{FF2B5EF4-FFF2-40B4-BE49-F238E27FC236}">
                    <a16:creationId xmlns:a16="http://schemas.microsoft.com/office/drawing/2014/main" id="{96471D87-83EF-46A8-B612-84ADF250B7BD}"/>
                  </a:ext>
                </a:extLst>
              </p:cNvPr>
              <p:cNvCxnSpPr>
                <a:cxnSpLocks noChangeShapeType="1"/>
              </p:cNvCxnSpPr>
              <p:nvPr/>
            </p:nvCxnSpPr>
            <p:spPr bwMode="auto">
              <a:xfrm>
                <a:off x="4114800" y="4419600"/>
                <a:ext cx="0" cy="22860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33" name="TextBox 18">
                <a:extLst>
                  <a:ext uri="{FF2B5EF4-FFF2-40B4-BE49-F238E27FC236}">
                    <a16:creationId xmlns:a16="http://schemas.microsoft.com/office/drawing/2014/main" id="{B56E7161-8DCB-4A1D-8757-8D2397E18946}"/>
                  </a:ext>
                </a:extLst>
              </p:cNvPr>
              <p:cNvSpPr txBox="1">
                <a:spLocks noChangeArrowheads="1"/>
              </p:cNvSpPr>
              <p:nvPr/>
            </p:nvSpPr>
            <p:spPr bwMode="auto">
              <a:xfrm>
                <a:off x="2871918" y="4380011"/>
                <a:ext cx="156805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²"/>
                  <a:defRPr sz="2400">
                    <a:solidFill>
                      <a:srgbClr val="0000FF"/>
                    </a:solidFill>
                    <a:latin typeface="Arial" panose="020B0604020202020204" pitchFamily="34" charset="0"/>
                  </a:defRPr>
                </a:lvl1pPr>
                <a:lvl2pPr marL="742950" indent="-285750">
                  <a:spcBef>
                    <a:spcPct val="20000"/>
                  </a:spcBef>
                  <a:buFont typeface="Wingdings" panose="05000000000000000000" pitchFamily="2" charset="2"/>
                  <a:buChar char="ª"/>
                  <a:defRPr sz="2000">
                    <a:solidFill>
                      <a:srgbClr val="0000FF"/>
                    </a:solidFill>
                    <a:latin typeface="Arial" panose="020B0604020202020204" pitchFamily="34" charset="0"/>
                  </a:defRPr>
                </a:lvl2pPr>
                <a:lvl3pPr marL="1143000" indent="-228600">
                  <a:spcBef>
                    <a:spcPct val="20000"/>
                  </a:spcBef>
                  <a:buFont typeface="Wingdings" panose="05000000000000000000" pitchFamily="2" charset="2"/>
                  <a:buChar char="©"/>
                  <a:defRPr>
                    <a:solidFill>
                      <a:srgbClr val="0000FF"/>
                    </a:solidFill>
                    <a:latin typeface="Arial" panose="020B0604020202020204" pitchFamily="34" charset="0"/>
                  </a:defRPr>
                </a:lvl3pPr>
                <a:lvl4pPr marL="1600200" indent="-228600">
                  <a:spcBef>
                    <a:spcPct val="20000"/>
                  </a:spcBef>
                  <a:buFont typeface="Wingdings" panose="05000000000000000000" pitchFamily="2" charset="2"/>
                  <a:buChar char="Ÿ"/>
                  <a:defRPr>
                    <a:solidFill>
                      <a:srgbClr val="0000FF"/>
                    </a:solidFill>
                    <a:latin typeface="Arial" panose="020B0604020202020204" pitchFamily="34" charset="0"/>
                  </a:defRPr>
                </a:lvl4pPr>
                <a:lvl5pPr marL="2057400" indent="-228600">
                  <a:spcBef>
                    <a:spcPct val="20000"/>
                  </a:spcBef>
                  <a:buFont typeface="Wingdings" panose="05000000000000000000" pitchFamily="2" charset="2"/>
                  <a:buChar char=""/>
                  <a:defRPr>
                    <a:solidFill>
                      <a:srgbClr val="0000FF"/>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9pPr>
              </a:lstStyle>
              <a:p>
                <a:pPr>
                  <a:spcBef>
                    <a:spcPct val="0"/>
                  </a:spcBef>
                  <a:buClrTx/>
                  <a:buFontTx/>
                  <a:buNone/>
                </a:pPr>
                <a:r>
                  <a:rPr lang="en-CA" altLang="en-US" sz="1400" dirty="0">
                    <a:solidFill>
                      <a:schemeClr val="tx1"/>
                    </a:solidFill>
                    <a:latin typeface="Arial "/>
                  </a:rPr>
                  <a:t>Non-key columns</a:t>
                </a:r>
              </a:p>
            </p:txBody>
          </p:sp>
          <p:sp>
            <p:nvSpPr>
              <p:cNvPr id="34" name="Rectangle 33">
                <a:extLst>
                  <a:ext uri="{FF2B5EF4-FFF2-40B4-BE49-F238E27FC236}">
                    <a16:creationId xmlns:a16="http://schemas.microsoft.com/office/drawing/2014/main" id="{E8473E7C-3354-4EF8-A306-32B9EF31AA89}"/>
                  </a:ext>
                </a:extLst>
              </p:cNvPr>
              <p:cNvSpPr/>
              <p:nvPr/>
            </p:nvSpPr>
            <p:spPr bwMode="auto">
              <a:xfrm>
                <a:off x="2362199" y="4427677"/>
                <a:ext cx="523971" cy="220402"/>
              </a:xfrm>
              <a:prstGeom prst="rect">
                <a:avLst/>
              </a:prstGeom>
              <a:solidFill>
                <a:schemeClr val="tx2">
                  <a:lumMod val="75000"/>
                </a:schemeClr>
              </a:solidFill>
              <a:ln w="12700" cap="flat" cmpd="sng" algn="ctr">
                <a:solidFill>
                  <a:schemeClr val="tx1"/>
                </a:solidFill>
                <a:prstDash val="solid"/>
                <a:round/>
                <a:headEnd type="none" w="med" len="med"/>
                <a:tailEnd type="none" w="med" len="med"/>
              </a:ln>
              <a:effectLst/>
            </p:spPr>
            <p:txBody>
              <a:bodyPr wrap="none" anchor="ctr"/>
              <a:lstStyle/>
              <a:p>
                <a:pPr algn="ctr">
                  <a:spcBef>
                    <a:spcPct val="50000"/>
                  </a:spcBef>
                  <a:defRPr/>
                </a:pPr>
                <a:r>
                  <a:rPr lang="en-CA" dirty="0">
                    <a:solidFill>
                      <a:srgbClr val="FFFF00"/>
                    </a:solidFill>
                  </a:rPr>
                  <a:t>Key</a:t>
                </a:r>
              </a:p>
            </p:txBody>
          </p:sp>
        </p:grpSp>
        <p:sp>
          <p:nvSpPr>
            <p:cNvPr id="28" name="TextBox 44">
              <a:extLst>
                <a:ext uri="{FF2B5EF4-FFF2-40B4-BE49-F238E27FC236}">
                  <a16:creationId xmlns:a16="http://schemas.microsoft.com/office/drawing/2014/main" id="{AB997262-2846-498F-B89A-104764A660AD}"/>
                </a:ext>
              </a:extLst>
            </p:cNvPr>
            <p:cNvSpPr txBox="1">
              <a:spLocks noChangeArrowheads="1"/>
            </p:cNvSpPr>
            <p:nvPr/>
          </p:nvSpPr>
          <p:spPr bwMode="auto">
            <a:xfrm>
              <a:off x="4740839" y="4833038"/>
              <a:ext cx="4684846" cy="584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²"/>
                <a:defRPr sz="2400">
                  <a:solidFill>
                    <a:srgbClr val="0000FF"/>
                  </a:solidFill>
                  <a:latin typeface="Arial" panose="020B0604020202020204" pitchFamily="34" charset="0"/>
                </a:defRPr>
              </a:lvl1pPr>
              <a:lvl2pPr marL="742950" indent="-285750">
                <a:spcBef>
                  <a:spcPct val="20000"/>
                </a:spcBef>
                <a:buFont typeface="Wingdings" panose="05000000000000000000" pitchFamily="2" charset="2"/>
                <a:buChar char="ª"/>
                <a:defRPr sz="2000">
                  <a:solidFill>
                    <a:srgbClr val="0000FF"/>
                  </a:solidFill>
                  <a:latin typeface="Arial" panose="020B0604020202020204" pitchFamily="34" charset="0"/>
                </a:defRPr>
              </a:lvl2pPr>
              <a:lvl3pPr marL="1143000" indent="-228600">
                <a:spcBef>
                  <a:spcPct val="20000"/>
                </a:spcBef>
                <a:buFont typeface="Wingdings" panose="05000000000000000000" pitchFamily="2" charset="2"/>
                <a:buChar char="©"/>
                <a:defRPr>
                  <a:solidFill>
                    <a:srgbClr val="0000FF"/>
                  </a:solidFill>
                  <a:latin typeface="Arial" panose="020B0604020202020204" pitchFamily="34" charset="0"/>
                </a:defRPr>
              </a:lvl3pPr>
              <a:lvl4pPr marL="1600200" indent="-228600">
                <a:spcBef>
                  <a:spcPct val="20000"/>
                </a:spcBef>
                <a:buFont typeface="Wingdings" panose="05000000000000000000" pitchFamily="2" charset="2"/>
                <a:buChar char="Ÿ"/>
                <a:defRPr>
                  <a:solidFill>
                    <a:srgbClr val="0000FF"/>
                  </a:solidFill>
                  <a:latin typeface="Arial" panose="020B0604020202020204" pitchFamily="34" charset="0"/>
                </a:defRPr>
              </a:lvl4pPr>
              <a:lvl5pPr marL="2057400" indent="-228600">
                <a:spcBef>
                  <a:spcPct val="20000"/>
                </a:spcBef>
                <a:buFont typeface="Wingdings" panose="05000000000000000000" pitchFamily="2" charset="2"/>
                <a:buChar char=""/>
                <a:defRPr>
                  <a:solidFill>
                    <a:srgbClr val="0000FF"/>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9pPr>
            </a:lstStyle>
            <a:p>
              <a:pPr>
                <a:spcBef>
                  <a:spcPct val="0"/>
                </a:spcBef>
                <a:buClrTx/>
                <a:buFontTx/>
                <a:buNone/>
              </a:pPr>
              <a:r>
                <a:rPr lang="en-US" altLang="en-US" sz="1600" i="1" dirty="0">
                  <a:solidFill>
                    <a:schemeClr val="tx1"/>
                  </a:solidFill>
                  <a:latin typeface="Arial Rounded MT Bold" panose="020F0704030504030204" pitchFamily="34" charset="0"/>
                </a:rPr>
                <a:t>Partial Functional Dependence</a:t>
              </a:r>
            </a:p>
            <a:p>
              <a:pPr>
                <a:spcBef>
                  <a:spcPct val="0"/>
                </a:spcBef>
                <a:buClrTx/>
                <a:buFontTx/>
                <a:buNone/>
              </a:pPr>
              <a:r>
                <a:rPr lang="en-US" altLang="en-US" sz="1600" dirty="0">
                  <a:solidFill>
                    <a:schemeClr val="tx1"/>
                  </a:solidFill>
                  <a:latin typeface="Arial Rounded MT Bold" panose="020F0704030504030204" pitchFamily="34" charset="0"/>
                </a:rPr>
                <a:t>(Part of Key determines some non-key values)</a:t>
              </a:r>
              <a:endParaRPr lang="en-CA" altLang="en-US" sz="1600" dirty="0">
                <a:solidFill>
                  <a:schemeClr val="tx1"/>
                </a:solidFill>
                <a:latin typeface="Arial Rounded MT Bold" panose="020F0704030504030204" pitchFamily="34" charset="0"/>
              </a:endParaRPr>
            </a:p>
          </p:txBody>
        </p:sp>
        <p:sp>
          <p:nvSpPr>
            <p:cNvPr id="29" name="Freeform 36">
              <a:extLst>
                <a:ext uri="{FF2B5EF4-FFF2-40B4-BE49-F238E27FC236}">
                  <a16:creationId xmlns:a16="http://schemas.microsoft.com/office/drawing/2014/main" id="{FFCDE09A-B357-40E0-9B83-B2BE815BB455}"/>
                </a:ext>
              </a:extLst>
            </p:cNvPr>
            <p:cNvSpPr>
              <a:spLocks/>
            </p:cNvSpPr>
            <p:nvPr/>
          </p:nvSpPr>
          <p:spPr bwMode="auto">
            <a:xfrm>
              <a:off x="2644476" y="4790928"/>
              <a:ext cx="1133413" cy="373792"/>
            </a:xfrm>
            <a:custGeom>
              <a:avLst/>
              <a:gdLst>
                <a:gd name="T0" fmla="*/ 0 w 542679"/>
                <a:gd name="T1" fmla="*/ 461637 h 304927"/>
                <a:gd name="T2" fmla="*/ 1464701 w 542679"/>
                <a:gd name="T3" fmla="*/ 54427 h 304927"/>
                <a:gd name="T4" fmla="*/ 3387129 w 542679"/>
                <a:gd name="T5" fmla="*/ 54427 h 304927"/>
                <a:gd name="T6" fmla="*/ 4851830 w 542679"/>
                <a:gd name="T7" fmla="*/ 517166 h 304927"/>
                <a:gd name="T8" fmla="*/ 4668752 w 542679"/>
                <a:gd name="T9" fmla="*/ 517166 h 3049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679" h="304927">
                  <a:moveTo>
                    <a:pt x="0" y="250610"/>
                  </a:moveTo>
                  <a:cubicBezTo>
                    <a:pt x="49404" y="158500"/>
                    <a:pt x="98808" y="66391"/>
                    <a:pt x="160773" y="29547"/>
                  </a:cubicBezTo>
                  <a:cubicBezTo>
                    <a:pt x="222738" y="-7297"/>
                    <a:pt x="309824" y="-12321"/>
                    <a:pt x="371789" y="29547"/>
                  </a:cubicBezTo>
                  <a:cubicBezTo>
                    <a:pt x="433754" y="71415"/>
                    <a:pt x="509116" y="238887"/>
                    <a:pt x="532562" y="280755"/>
                  </a:cubicBezTo>
                  <a:cubicBezTo>
                    <a:pt x="556008" y="322623"/>
                    <a:pt x="534237" y="301689"/>
                    <a:pt x="512466" y="280755"/>
                  </a:cubicBezTo>
                </a:path>
              </a:pathLst>
            </a:custGeom>
            <a:noFill/>
            <a:ln w="12700"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cxnSp>
        <p:nvCxnSpPr>
          <p:cNvPr id="35" name="Straight Connector 3">
            <a:extLst>
              <a:ext uri="{FF2B5EF4-FFF2-40B4-BE49-F238E27FC236}">
                <a16:creationId xmlns:a16="http://schemas.microsoft.com/office/drawing/2014/main" id="{F8013332-1629-4148-99C8-68630EBF15DD}"/>
              </a:ext>
            </a:extLst>
          </p:cNvPr>
          <p:cNvCxnSpPr>
            <a:cxnSpLocks noChangeShapeType="1"/>
            <a:stCxn id="34" idx="0"/>
            <a:endCxn id="34" idx="2"/>
          </p:cNvCxnSpPr>
          <p:nvPr/>
        </p:nvCxnSpPr>
        <p:spPr bwMode="auto">
          <a:xfrm>
            <a:off x="1944824" y="4941810"/>
            <a:ext cx="0" cy="22066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36" name="TextBox 35">
            <a:extLst>
              <a:ext uri="{FF2B5EF4-FFF2-40B4-BE49-F238E27FC236}">
                <a16:creationId xmlns:a16="http://schemas.microsoft.com/office/drawing/2014/main" id="{5385455A-A8B7-4E2A-A7AF-4A387E064649}"/>
              </a:ext>
            </a:extLst>
          </p:cNvPr>
          <p:cNvSpPr txBox="1"/>
          <p:nvPr/>
        </p:nvSpPr>
        <p:spPr>
          <a:xfrm>
            <a:off x="2829932" y="3441147"/>
            <a:ext cx="992187" cy="307975"/>
          </a:xfrm>
          <a:prstGeom prst="rect">
            <a:avLst/>
          </a:prstGeom>
          <a:noFill/>
        </p:spPr>
        <p:txBody>
          <a:bodyPr wrap="none">
            <a:spAutoFit/>
          </a:bodyPr>
          <a:lstStyle/>
          <a:p>
            <a:pPr>
              <a:defRPr/>
            </a:pPr>
            <a:r>
              <a:rPr lang="en-US" sz="1200" i="1" dirty="0">
                <a:latin typeface="+mn-lt"/>
              </a:rPr>
              <a:t>determines</a:t>
            </a:r>
            <a:r>
              <a:rPr lang="en-US" sz="1400" i="1" dirty="0">
                <a:latin typeface="+mn-lt"/>
              </a:rPr>
              <a:t> </a:t>
            </a:r>
          </a:p>
        </p:txBody>
      </p:sp>
      <p:sp>
        <p:nvSpPr>
          <p:cNvPr id="37" name="TextBox 36">
            <a:extLst>
              <a:ext uri="{FF2B5EF4-FFF2-40B4-BE49-F238E27FC236}">
                <a16:creationId xmlns:a16="http://schemas.microsoft.com/office/drawing/2014/main" id="{BAB71D06-E538-4582-BBF6-5718F4375133}"/>
              </a:ext>
            </a:extLst>
          </p:cNvPr>
          <p:cNvSpPr txBox="1"/>
          <p:nvPr/>
        </p:nvSpPr>
        <p:spPr>
          <a:xfrm>
            <a:off x="2819340" y="4542728"/>
            <a:ext cx="992188" cy="307975"/>
          </a:xfrm>
          <a:prstGeom prst="rect">
            <a:avLst/>
          </a:prstGeom>
          <a:noFill/>
        </p:spPr>
        <p:txBody>
          <a:bodyPr wrap="none">
            <a:spAutoFit/>
          </a:bodyPr>
          <a:lstStyle/>
          <a:p>
            <a:pPr>
              <a:defRPr/>
            </a:pPr>
            <a:r>
              <a:rPr lang="en-US" sz="1200" i="1" dirty="0">
                <a:latin typeface="+mn-lt"/>
              </a:rPr>
              <a:t>determines</a:t>
            </a:r>
            <a:r>
              <a:rPr lang="en-US" sz="1400" i="1" dirty="0">
                <a:latin typeface="+mn-lt"/>
              </a:rPr>
              <a:t> </a:t>
            </a:r>
          </a:p>
        </p:txBody>
      </p:sp>
      <p:sp>
        <p:nvSpPr>
          <p:cNvPr id="38" name="TextBox 37">
            <a:extLst>
              <a:ext uri="{FF2B5EF4-FFF2-40B4-BE49-F238E27FC236}">
                <a16:creationId xmlns:a16="http://schemas.microsoft.com/office/drawing/2014/main" id="{B8D93349-C371-4DDF-9A4B-7775331CAF62}"/>
              </a:ext>
            </a:extLst>
          </p:cNvPr>
          <p:cNvSpPr txBox="1"/>
          <p:nvPr/>
        </p:nvSpPr>
        <p:spPr>
          <a:xfrm>
            <a:off x="2939071" y="5432126"/>
            <a:ext cx="992188" cy="307975"/>
          </a:xfrm>
          <a:prstGeom prst="rect">
            <a:avLst/>
          </a:prstGeom>
          <a:noFill/>
        </p:spPr>
        <p:txBody>
          <a:bodyPr wrap="none">
            <a:spAutoFit/>
          </a:bodyPr>
          <a:lstStyle/>
          <a:p>
            <a:pPr>
              <a:defRPr/>
            </a:pPr>
            <a:r>
              <a:rPr lang="en-US" sz="1200" i="1" dirty="0">
                <a:latin typeface="+mn-lt"/>
              </a:rPr>
              <a:t>determines</a:t>
            </a:r>
            <a:r>
              <a:rPr lang="en-US" sz="1400" i="1" dirty="0">
                <a:latin typeface="+mn-lt"/>
              </a:rPr>
              <a:t> </a:t>
            </a:r>
          </a:p>
        </p:txBody>
      </p:sp>
    </p:spTree>
    <p:extLst>
      <p:ext uri="{BB962C8B-B14F-4D97-AF65-F5344CB8AC3E}">
        <p14:creationId xmlns:p14="http://schemas.microsoft.com/office/powerpoint/2010/main" val="2828342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B2C8-A11D-4A37-AD5E-F94C99B4F362}"/>
              </a:ext>
            </a:extLst>
          </p:cNvPr>
          <p:cNvSpPr>
            <a:spLocks noGrp="1"/>
          </p:cNvSpPr>
          <p:nvPr>
            <p:ph type="title"/>
          </p:nvPr>
        </p:nvSpPr>
        <p:spPr/>
        <p:txBody>
          <a:bodyPr/>
          <a:lstStyle/>
          <a:p>
            <a:r>
              <a:rPr lang="en-US" dirty="0"/>
              <a:t>Example 1:for Functional Dependency</a:t>
            </a:r>
            <a:br>
              <a:rPr lang="en-IN" dirty="0">
                <a:solidFill>
                  <a:schemeClr val="tx1"/>
                </a:solidFill>
              </a:rPr>
            </a:br>
            <a:endParaRPr lang="en-IN" dirty="0"/>
          </a:p>
        </p:txBody>
      </p:sp>
      <p:pic>
        <p:nvPicPr>
          <p:cNvPr id="4" name="Picture 3">
            <a:extLst>
              <a:ext uri="{FF2B5EF4-FFF2-40B4-BE49-F238E27FC236}">
                <a16:creationId xmlns:a16="http://schemas.microsoft.com/office/drawing/2014/main" id="{4AF9932D-FCAB-4497-815C-D43D7AC4E98D}"/>
              </a:ext>
            </a:extLst>
          </p:cNvPr>
          <p:cNvPicPr>
            <a:picLocks noChangeAspect="1"/>
          </p:cNvPicPr>
          <p:nvPr/>
        </p:nvPicPr>
        <p:blipFill>
          <a:blip r:embed="rId3"/>
          <a:stretch>
            <a:fillRect/>
          </a:stretch>
        </p:blipFill>
        <p:spPr>
          <a:xfrm>
            <a:off x="3148584" y="1328928"/>
            <a:ext cx="5117592" cy="2943100"/>
          </a:xfrm>
          <a:prstGeom prst="rect">
            <a:avLst/>
          </a:prstGeom>
        </p:spPr>
      </p:pic>
      <p:sp>
        <p:nvSpPr>
          <p:cNvPr id="5" name="Rectangle 4">
            <a:extLst>
              <a:ext uri="{FF2B5EF4-FFF2-40B4-BE49-F238E27FC236}">
                <a16:creationId xmlns:a16="http://schemas.microsoft.com/office/drawing/2014/main" id="{C3AC4E38-C6BC-47DE-89CD-49854BE61697}"/>
              </a:ext>
            </a:extLst>
          </p:cNvPr>
          <p:cNvSpPr/>
          <p:nvPr/>
        </p:nvSpPr>
        <p:spPr>
          <a:xfrm>
            <a:off x="518160" y="4301003"/>
            <a:ext cx="11155680" cy="1477328"/>
          </a:xfrm>
          <a:prstGeom prst="rect">
            <a:avLst/>
          </a:prstGeom>
        </p:spPr>
        <p:txBody>
          <a:bodyPr wrap="square">
            <a:spAutoFit/>
          </a:bodyPr>
          <a:lstStyle/>
          <a:p>
            <a:r>
              <a:rPr lang="en-US" dirty="0"/>
              <a:t>Marks attribute is not a key attribute, but marks determines grade, Hence it can be concluded that key attributes are determinants but not all the determinants are key attributes.</a:t>
            </a:r>
            <a:endParaRPr lang="en-IN" dirty="0"/>
          </a:p>
          <a:p>
            <a:r>
              <a:rPr lang="en-US" b="1" dirty="0"/>
              <a:t> </a:t>
            </a:r>
            <a:endParaRPr lang="en-IN" dirty="0"/>
          </a:p>
          <a:p>
            <a:r>
              <a:rPr lang="en-US" dirty="0"/>
              <a:t>Also, </a:t>
            </a:r>
            <a:r>
              <a:rPr lang="en-US" dirty="0" err="1"/>
              <a:t>Rollno</a:t>
            </a:r>
            <a:r>
              <a:rPr lang="en-US" dirty="0"/>
              <a:t> and Course together (called </a:t>
            </a:r>
            <a:r>
              <a:rPr lang="en-US" b="1" dirty="0"/>
              <a:t>composite key </a:t>
            </a:r>
            <a:r>
              <a:rPr lang="en-US" dirty="0"/>
              <a:t>attribute) defines EXACTLY ONE value of marks. This can be symbolically represented as </a:t>
            </a:r>
            <a:r>
              <a:rPr lang="en-US" b="1" dirty="0" err="1"/>
              <a:t>Rollno,Course</a:t>
            </a:r>
            <a:r>
              <a:rPr lang="en-US" b="1" dirty="0"/>
              <a:t>  →   Marks</a:t>
            </a:r>
            <a:r>
              <a:rPr lang="en-US" dirty="0"/>
              <a:t>. Thus, a determinant can be composite in nature</a:t>
            </a:r>
            <a:endParaRPr lang="en-IN" dirty="0"/>
          </a:p>
        </p:txBody>
      </p:sp>
    </p:spTree>
    <p:extLst>
      <p:ext uri="{BB962C8B-B14F-4D97-AF65-F5344CB8AC3E}">
        <p14:creationId xmlns:p14="http://schemas.microsoft.com/office/powerpoint/2010/main" val="2737028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C275C-8E0D-4492-AC77-C22D8FA5E457}"/>
              </a:ext>
            </a:extLst>
          </p:cNvPr>
          <p:cNvSpPr>
            <a:spLocks noGrp="1"/>
          </p:cNvSpPr>
          <p:nvPr>
            <p:ph type="title"/>
          </p:nvPr>
        </p:nvSpPr>
        <p:spPr/>
        <p:txBody>
          <a:bodyPr/>
          <a:lstStyle/>
          <a:p>
            <a:r>
              <a:rPr lang="en-US" dirty="0"/>
              <a:t>Example 2: for Functional Dependency</a:t>
            </a:r>
            <a:endParaRPr lang="en-IN" dirty="0"/>
          </a:p>
        </p:txBody>
      </p:sp>
      <p:sp>
        <p:nvSpPr>
          <p:cNvPr id="6" name="Rectangle 5">
            <a:extLst>
              <a:ext uri="{FF2B5EF4-FFF2-40B4-BE49-F238E27FC236}">
                <a16:creationId xmlns:a16="http://schemas.microsoft.com/office/drawing/2014/main" id="{4FD676A3-6B9D-49C8-A2E9-C40E51720F9E}"/>
              </a:ext>
            </a:extLst>
          </p:cNvPr>
          <p:cNvSpPr/>
          <p:nvPr/>
        </p:nvSpPr>
        <p:spPr>
          <a:xfrm>
            <a:off x="548641" y="4448905"/>
            <a:ext cx="10594848" cy="923330"/>
          </a:xfrm>
          <a:prstGeom prst="rect">
            <a:avLst/>
          </a:prstGeom>
        </p:spPr>
        <p:txBody>
          <a:bodyPr wrap="square">
            <a:spAutoFit/>
          </a:bodyPr>
          <a:lstStyle/>
          <a:p>
            <a:pPr lvl="0" eaLnBrk="0" fontAlgn="base" hangingPunct="0">
              <a:spcBef>
                <a:spcPct val="0"/>
              </a:spcBef>
              <a:spcAft>
                <a:spcPct val="0"/>
              </a:spcAft>
            </a:pPr>
            <a:r>
              <a:rPr lang="en-US" altLang="en-US" dirty="0">
                <a:latin typeface="Arial" panose="020B0604020202020204" pitchFamily="34" charset="0"/>
                <a:ea typeface="Times New Roman" panose="02020603050405020304" pitchFamily="18" charset="0"/>
                <a:cs typeface="Arial" panose="020B0604020202020204" pitchFamily="34" charset="0"/>
              </a:rPr>
              <a:t>The following Functional Dependencies exist :</a:t>
            </a:r>
          </a:p>
          <a:p>
            <a:pPr lvl="0" eaLnBrk="0" fontAlgn="base" hangingPunct="0">
              <a:spcBef>
                <a:spcPct val="0"/>
              </a:spcBef>
              <a:spcAft>
                <a:spcPct val="0"/>
              </a:spcAft>
            </a:pPr>
            <a:endParaRPr lang="en-US" altLang="en-US" dirty="0">
              <a:latin typeface="Arial" panose="020B0604020202020204" pitchFamily="34" charset="0"/>
              <a:ea typeface="Times New Roman" panose="02020603050405020304" pitchFamily="18" charset="0"/>
              <a:cs typeface="Arial" panose="020B0604020202020204" pitchFamily="34" charset="0"/>
            </a:endParaRPr>
          </a:p>
          <a:p>
            <a:pPr lvl="0" eaLnBrk="0" fontAlgn="base" hangingPunct="0">
              <a:spcBef>
                <a:spcPct val="0"/>
              </a:spcBef>
              <a:spcAft>
                <a:spcPct val="0"/>
              </a:spcAft>
            </a:pPr>
            <a:r>
              <a:rPr lang="en-US" altLang="en-US" dirty="0" err="1">
                <a:latin typeface="Arial" panose="020B0604020202020204" pitchFamily="34" charset="0"/>
                <a:ea typeface="Times New Roman" panose="02020603050405020304" pitchFamily="18" charset="0"/>
                <a:cs typeface="Arial" panose="020B0604020202020204" pitchFamily="34" charset="0"/>
              </a:rPr>
              <a:t>Order_No</a:t>
            </a:r>
            <a:r>
              <a:rPr lang="en-US" altLang="en-US" dirty="0">
                <a:latin typeface="Arial" panose="020B0604020202020204" pitchFamily="34" charset="0"/>
                <a:ea typeface="Times New Roman" panose="02020603050405020304" pitchFamily="18" charset="0"/>
                <a:cs typeface="Arial" panose="020B0604020202020204" pitchFamily="34" charset="0"/>
              </a:rPr>
              <a:t> </a:t>
            </a:r>
            <a:r>
              <a:rPr lang="en-US" altLang="en-US" dirty="0">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a:t>
            </a:r>
            <a:r>
              <a:rPr lang="en-US" altLang="en-US" dirty="0">
                <a:latin typeface="Arial" panose="020B0604020202020204" pitchFamily="34" charset="0"/>
                <a:ea typeface="Times New Roman" panose="02020603050405020304" pitchFamily="18" charset="0"/>
                <a:cs typeface="Arial" panose="020B0604020202020204" pitchFamily="34" charset="0"/>
              </a:rPr>
              <a:t> </a:t>
            </a:r>
            <a:r>
              <a:rPr lang="en-US" altLang="en-US" dirty="0" err="1">
                <a:latin typeface="Arial" panose="020B0604020202020204" pitchFamily="34" charset="0"/>
                <a:ea typeface="Times New Roman" panose="02020603050405020304" pitchFamily="18" charset="0"/>
                <a:cs typeface="Arial" panose="020B0604020202020204" pitchFamily="34" charset="0"/>
              </a:rPr>
              <a:t>Order_date</a:t>
            </a:r>
            <a:r>
              <a:rPr lang="en-US" altLang="en-US" dirty="0">
                <a:latin typeface="Arial" panose="020B0604020202020204" pitchFamily="34" charset="0"/>
                <a:ea typeface="Times New Roman" panose="02020603050405020304" pitchFamily="18" charset="0"/>
                <a:cs typeface="Arial" panose="020B0604020202020204" pitchFamily="34" charset="0"/>
              </a:rPr>
              <a:t>, </a:t>
            </a:r>
            <a:r>
              <a:rPr lang="en-US" altLang="en-US" dirty="0" err="1">
                <a:latin typeface="Arial" panose="020B0604020202020204" pitchFamily="34" charset="0"/>
                <a:ea typeface="Times New Roman" panose="02020603050405020304" pitchFamily="18" charset="0"/>
                <a:cs typeface="Arial" panose="020B0604020202020204" pitchFamily="34" charset="0"/>
              </a:rPr>
              <a:t>Item_code</a:t>
            </a:r>
            <a:r>
              <a:rPr lang="en-US" altLang="en-US" dirty="0">
                <a:latin typeface="Arial" panose="020B0604020202020204" pitchFamily="34" charset="0"/>
                <a:ea typeface="Times New Roman" panose="02020603050405020304" pitchFamily="18" charset="0"/>
                <a:cs typeface="Arial" panose="020B0604020202020204" pitchFamily="34" charset="0"/>
              </a:rPr>
              <a:t> </a:t>
            </a:r>
            <a:r>
              <a:rPr lang="en-US" altLang="en-US" dirty="0">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a:t>
            </a:r>
            <a:r>
              <a:rPr lang="en-US" altLang="en-US" dirty="0">
                <a:latin typeface="Arial" panose="020B0604020202020204" pitchFamily="34" charset="0"/>
                <a:ea typeface="Times New Roman" panose="02020603050405020304" pitchFamily="18" charset="0"/>
                <a:cs typeface="Arial" panose="020B0604020202020204" pitchFamily="34" charset="0"/>
              </a:rPr>
              <a:t> </a:t>
            </a:r>
            <a:r>
              <a:rPr lang="en-US" altLang="en-US" dirty="0" err="1">
                <a:latin typeface="Arial" panose="020B0604020202020204" pitchFamily="34" charset="0"/>
                <a:ea typeface="Times New Roman" panose="02020603050405020304" pitchFamily="18" charset="0"/>
                <a:cs typeface="Arial" panose="020B0604020202020204" pitchFamily="34" charset="0"/>
              </a:rPr>
              <a:t>Price_per_unit</a:t>
            </a:r>
            <a:r>
              <a:rPr lang="en-US" altLang="en-US" dirty="0">
                <a:latin typeface="Arial" panose="020B0604020202020204" pitchFamily="34" charset="0"/>
                <a:ea typeface="Times New Roman" panose="02020603050405020304" pitchFamily="18" charset="0"/>
                <a:cs typeface="Arial" panose="020B0604020202020204" pitchFamily="34" charset="0"/>
              </a:rPr>
              <a:t>, </a:t>
            </a:r>
            <a:r>
              <a:rPr lang="en-US" altLang="en-US" dirty="0" err="1">
                <a:latin typeface="Arial" panose="020B0604020202020204" pitchFamily="34" charset="0"/>
                <a:ea typeface="Times New Roman" panose="02020603050405020304" pitchFamily="18" charset="0"/>
                <a:cs typeface="Arial" panose="020B0604020202020204" pitchFamily="34" charset="0"/>
              </a:rPr>
              <a:t>Order_No+Item_code</a:t>
            </a:r>
            <a:r>
              <a:rPr lang="en-US" altLang="en-US" dirty="0">
                <a:latin typeface="Arial" panose="020B0604020202020204" pitchFamily="34" charset="0"/>
                <a:ea typeface="Times New Roman" panose="02020603050405020304" pitchFamily="18" charset="0"/>
                <a:cs typeface="Arial" panose="020B0604020202020204" pitchFamily="34" charset="0"/>
              </a:rPr>
              <a:t> </a:t>
            </a:r>
            <a:r>
              <a:rPr lang="en-US" altLang="en-US" dirty="0">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a:t>
            </a:r>
            <a:r>
              <a:rPr lang="en-US" altLang="en-US" dirty="0">
                <a:latin typeface="Arial" panose="020B0604020202020204" pitchFamily="34" charset="0"/>
                <a:ea typeface="Times New Roman" panose="02020603050405020304" pitchFamily="18" charset="0"/>
                <a:cs typeface="Arial" panose="020B0604020202020204" pitchFamily="34" charset="0"/>
              </a:rPr>
              <a:t>Quantity </a:t>
            </a:r>
            <a:endParaRPr lang="en-US" altLang="en-US" sz="1050" dirty="0">
              <a:sym typeface="Wingdings" panose="05000000000000000000" pitchFamily="2" charset="2"/>
            </a:endParaRPr>
          </a:p>
        </p:txBody>
      </p:sp>
      <p:pic>
        <p:nvPicPr>
          <p:cNvPr id="9" name="Picture 8">
            <a:extLst>
              <a:ext uri="{FF2B5EF4-FFF2-40B4-BE49-F238E27FC236}">
                <a16:creationId xmlns:a16="http://schemas.microsoft.com/office/drawing/2014/main" id="{A8FA1158-C86E-4A3D-AA7F-11EF21A8C2C5}"/>
              </a:ext>
            </a:extLst>
          </p:cNvPr>
          <p:cNvPicPr>
            <a:picLocks noChangeAspect="1"/>
          </p:cNvPicPr>
          <p:nvPr/>
        </p:nvPicPr>
        <p:blipFill>
          <a:blip r:embed="rId3"/>
          <a:stretch>
            <a:fillRect/>
          </a:stretch>
        </p:blipFill>
        <p:spPr>
          <a:xfrm>
            <a:off x="548641" y="1710332"/>
            <a:ext cx="7651432" cy="2294056"/>
          </a:xfrm>
          <a:prstGeom prst="rect">
            <a:avLst/>
          </a:prstGeom>
        </p:spPr>
      </p:pic>
    </p:spTree>
    <p:extLst>
      <p:ext uri="{BB962C8B-B14F-4D97-AF65-F5344CB8AC3E}">
        <p14:creationId xmlns:p14="http://schemas.microsoft.com/office/powerpoint/2010/main" val="3482200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F4814-2EF3-48BA-AF6E-DD1037B9A0B6}"/>
              </a:ext>
            </a:extLst>
          </p:cNvPr>
          <p:cNvSpPr>
            <a:spLocks noGrp="1"/>
          </p:cNvSpPr>
          <p:nvPr>
            <p:ph type="title"/>
          </p:nvPr>
        </p:nvSpPr>
        <p:spPr/>
        <p:txBody>
          <a:bodyPr/>
          <a:lstStyle/>
          <a:p>
            <a:r>
              <a:rPr lang="en-US" b="1" dirty="0"/>
              <a:t>What is DBMS : </a:t>
            </a:r>
          </a:p>
        </p:txBody>
      </p:sp>
      <p:sp>
        <p:nvSpPr>
          <p:cNvPr id="6" name="Content Placeholder 5">
            <a:extLst>
              <a:ext uri="{FF2B5EF4-FFF2-40B4-BE49-F238E27FC236}">
                <a16:creationId xmlns:a16="http://schemas.microsoft.com/office/drawing/2014/main" id="{801F53FD-BA6B-4CE1-B5E0-7F3316572024}"/>
              </a:ext>
            </a:extLst>
          </p:cNvPr>
          <p:cNvSpPr>
            <a:spLocks noGrp="1"/>
          </p:cNvSpPr>
          <p:nvPr>
            <p:ph idx="1"/>
          </p:nvPr>
        </p:nvSpPr>
        <p:spPr>
          <a:xfrm>
            <a:off x="395784" y="1132764"/>
            <a:ext cx="11382233" cy="5045554"/>
          </a:xfrm>
        </p:spPr>
        <p:txBody>
          <a:bodyPr>
            <a:normAutofit/>
          </a:bodyPr>
          <a:lstStyle/>
          <a:p>
            <a:endParaRPr lang="en-US" dirty="0"/>
          </a:p>
          <a:p>
            <a:endParaRPr lang="en-US" dirty="0"/>
          </a:p>
          <a:p>
            <a:endParaRPr lang="en-US" dirty="0"/>
          </a:p>
          <a:p>
            <a:r>
              <a:rPr lang="en-US" dirty="0"/>
              <a:t>A </a:t>
            </a:r>
            <a:r>
              <a:rPr lang="en-US" b="1" dirty="0"/>
              <a:t>DBMS</a:t>
            </a:r>
            <a:r>
              <a:rPr lang="en-US" dirty="0"/>
              <a:t> is a software that allows creation, definition and manipulation of database, allowing users to store, process and analyze data easily. DBMS provides us with an interface or a tool, to perform various operations like creating database, storing data in it, updating data, creating tables in the database and a lot more.</a:t>
            </a:r>
          </a:p>
          <a:p>
            <a:pPr lvl="2"/>
            <a:endParaRPr lang="en-US" dirty="0"/>
          </a:p>
          <a:p>
            <a:pPr marL="0" indent="0">
              <a:buNone/>
            </a:pPr>
            <a:endParaRPr lang="en-US" dirty="0"/>
          </a:p>
          <a:p>
            <a:pPr lvl="1"/>
            <a:endParaRPr lang="en-US" dirty="0"/>
          </a:p>
        </p:txBody>
      </p:sp>
    </p:spTree>
    <p:extLst>
      <p:ext uri="{BB962C8B-B14F-4D97-AF65-F5344CB8AC3E}">
        <p14:creationId xmlns:p14="http://schemas.microsoft.com/office/powerpoint/2010/main" val="1876533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3859D-A7A1-465F-A950-C5CABCC5EBDF}"/>
              </a:ext>
            </a:extLst>
          </p:cNvPr>
          <p:cNvSpPr>
            <a:spLocks noGrp="1"/>
          </p:cNvSpPr>
          <p:nvPr>
            <p:ph type="title"/>
          </p:nvPr>
        </p:nvSpPr>
        <p:spPr/>
        <p:txBody>
          <a:bodyPr/>
          <a:lstStyle/>
          <a:p>
            <a:r>
              <a:rPr lang="en-US" altLang="en-US" dirty="0"/>
              <a:t>Continued with our example of Functional </a:t>
            </a:r>
            <a:r>
              <a:rPr lang="en-US" altLang="en-US" dirty="0" err="1"/>
              <a:t>Dependancy</a:t>
            </a:r>
            <a:r>
              <a:rPr lang="en-US" altLang="en-US" dirty="0"/>
              <a:t> </a:t>
            </a:r>
            <a:endParaRPr lang="en-IN" dirty="0"/>
          </a:p>
        </p:txBody>
      </p:sp>
      <p:sp>
        <p:nvSpPr>
          <p:cNvPr id="5" name="Rectangle 4">
            <a:extLst>
              <a:ext uri="{FF2B5EF4-FFF2-40B4-BE49-F238E27FC236}">
                <a16:creationId xmlns:a16="http://schemas.microsoft.com/office/drawing/2014/main" id="{5A564CE9-A80E-499F-9496-CDBB54D4C3E1}"/>
              </a:ext>
            </a:extLst>
          </p:cNvPr>
          <p:cNvSpPr/>
          <p:nvPr/>
        </p:nvSpPr>
        <p:spPr>
          <a:xfrm>
            <a:off x="200167" y="1508860"/>
            <a:ext cx="11382233" cy="707886"/>
          </a:xfrm>
          <a:prstGeom prst="rect">
            <a:avLst/>
          </a:prstGeom>
        </p:spPr>
        <p:txBody>
          <a:bodyPr wrap="square">
            <a:spAutoFit/>
          </a:bodyPr>
          <a:lstStyle/>
          <a:p>
            <a:pPr lvl="0" eaLnBrk="0" fontAlgn="base" hangingPunct="0">
              <a:spcBef>
                <a:spcPct val="0"/>
              </a:spcBef>
              <a:spcAft>
                <a:spcPct val="0"/>
              </a:spcAft>
            </a:pPr>
            <a:r>
              <a:rPr lang="en-US" altLang="en-US" sz="2000" dirty="0">
                <a:solidFill>
                  <a:srgbClr val="333333"/>
                </a:solidFill>
                <a:latin typeface="Droid Sans"/>
              </a:rPr>
              <a:t>We say an attribute, B, has a </a:t>
            </a:r>
            <a:r>
              <a:rPr lang="en-US" altLang="en-US" sz="2000" i="1" dirty="0">
                <a:solidFill>
                  <a:srgbClr val="333333"/>
                </a:solidFill>
                <a:latin typeface="Droid Sans"/>
              </a:rPr>
              <a:t>functional dependency</a:t>
            </a:r>
            <a:r>
              <a:rPr lang="en-US" altLang="en-US" sz="2000" dirty="0">
                <a:solidFill>
                  <a:srgbClr val="333333"/>
                </a:solidFill>
                <a:latin typeface="Droid Sans"/>
              </a:rPr>
              <a:t> on another attribute, A, if for any two records, which have the same value for A, then the values for B in these two records must be the same. </a:t>
            </a:r>
            <a:endParaRPr lang="en-US" altLang="en-US" dirty="0"/>
          </a:p>
        </p:txBody>
      </p:sp>
      <p:sp>
        <p:nvSpPr>
          <p:cNvPr id="6" name="Rectangle 5">
            <a:extLst>
              <a:ext uri="{FF2B5EF4-FFF2-40B4-BE49-F238E27FC236}">
                <a16:creationId xmlns:a16="http://schemas.microsoft.com/office/drawing/2014/main" id="{23F0683F-6490-45B1-98A1-48E0AC82DB66}"/>
              </a:ext>
            </a:extLst>
          </p:cNvPr>
          <p:cNvSpPr/>
          <p:nvPr/>
        </p:nvSpPr>
        <p:spPr>
          <a:xfrm>
            <a:off x="395784" y="5481709"/>
            <a:ext cx="10991543" cy="400110"/>
          </a:xfrm>
          <a:prstGeom prst="rect">
            <a:avLst/>
          </a:prstGeom>
        </p:spPr>
        <p:txBody>
          <a:bodyPr wrap="square">
            <a:spAutoFit/>
          </a:bodyPr>
          <a:lstStyle/>
          <a:p>
            <a:r>
              <a:rPr lang="en-US" sz="2000" dirty="0">
                <a:solidFill>
                  <a:srgbClr val="000000"/>
                </a:solidFill>
                <a:latin typeface="Calibri" panose="020F0502020204030204" pitchFamily="34" charset="0"/>
              </a:rPr>
              <a:t>Employee name, Department No and Department Name are dependent upon Employee No only. </a:t>
            </a:r>
            <a:endParaRPr lang="en-IN" sz="2000" dirty="0"/>
          </a:p>
        </p:txBody>
      </p:sp>
      <p:sp>
        <p:nvSpPr>
          <p:cNvPr id="7" name="Rectangle 6">
            <a:extLst>
              <a:ext uri="{FF2B5EF4-FFF2-40B4-BE49-F238E27FC236}">
                <a16:creationId xmlns:a16="http://schemas.microsoft.com/office/drawing/2014/main" id="{ACCE8308-CA6D-4217-8A96-2B6A55EFBB32}"/>
              </a:ext>
            </a:extLst>
          </p:cNvPr>
          <p:cNvSpPr/>
          <p:nvPr/>
        </p:nvSpPr>
        <p:spPr>
          <a:xfrm>
            <a:off x="395785" y="5851041"/>
            <a:ext cx="9985248" cy="707886"/>
          </a:xfrm>
          <a:prstGeom prst="rect">
            <a:avLst/>
          </a:prstGeom>
        </p:spPr>
        <p:txBody>
          <a:bodyPr wrap="square">
            <a:spAutoFit/>
          </a:bodyPr>
          <a:lstStyle/>
          <a:p>
            <a:r>
              <a:rPr lang="en-US" sz="2000" dirty="0">
                <a:solidFill>
                  <a:srgbClr val="000000"/>
                </a:solidFill>
                <a:latin typeface="Calibri" panose="020F0502020204030204" pitchFamily="34" charset="0"/>
              </a:rPr>
              <a:t>Remove any -</a:t>
            </a:r>
            <a:r>
              <a:rPr lang="en-US" sz="2000" b="1" dirty="0">
                <a:solidFill>
                  <a:srgbClr val="000000"/>
                </a:solidFill>
                <a:latin typeface="Calibri" panose="020F0502020204030204" pitchFamily="34" charset="0"/>
              </a:rPr>
              <a:t>key attributes (partial Dependencies) </a:t>
            </a:r>
            <a:r>
              <a:rPr lang="en-US" sz="2000" dirty="0">
                <a:solidFill>
                  <a:srgbClr val="000000"/>
                </a:solidFill>
                <a:latin typeface="Calibri" panose="020F0502020204030204" pitchFamily="34" charset="0"/>
              </a:rPr>
              <a:t>that only depend on part of the key to a new table.</a:t>
            </a:r>
            <a:r>
              <a:rPr lang="en-US" sz="2000" dirty="0"/>
              <a:t> </a:t>
            </a:r>
            <a:endParaRPr lang="en-IN" sz="2000" dirty="0"/>
          </a:p>
        </p:txBody>
      </p:sp>
      <p:pic>
        <p:nvPicPr>
          <p:cNvPr id="11" name="Picture 10">
            <a:extLst>
              <a:ext uri="{FF2B5EF4-FFF2-40B4-BE49-F238E27FC236}">
                <a16:creationId xmlns:a16="http://schemas.microsoft.com/office/drawing/2014/main" id="{FF0B70EA-8E06-4CCB-AE02-03622121D8D7}"/>
              </a:ext>
            </a:extLst>
          </p:cNvPr>
          <p:cNvPicPr>
            <a:picLocks noChangeAspect="1"/>
          </p:cNvPicPr>
          <p:nvPr/>
        </p:nvPicPr>
        <p:blipFill>
          <a:blip r:embed="rId3"/>
          <a:stretch>
            <a:fillRect/>
          </a:stretch>
        </p:blipFill>
        <p:spPr>
          <a:xfrm>
            <a:off x="1099665" y="2187846"/>
            <a:ext cx="8577487" cy="3293863"/>
          </a:xfrm>
          <a:prstGeom prst="rect">
            <a:avLst/>
          </a:prstGeom>
        </p:spPr>
      </p:pic>
    </p:spTree>
    <p:extLst>
      <p:ext uri="{BB962C8B-B14F-4D97-AF65-F5344CB8AC3E}">
        <p14:creationId xmlns:p14="http://schemas.microsoft.com/office/powerpoint/2010/main" val="30678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97362-3307-4A7E-BD32-93A1FC56F167}"/>
              </a:ext>
            </a:extLst>
          </p:cNvPr>
          <p:cNvSpPr>
            <a:spLocks noGrp="1"/>
          </p:cNvSpPr>
          <p:nvPr>
            <p:ph type="title"/>
          </p:nvPr>
        </p:nvSpPr>
        <p:spPr/>
        <p:txBody>
          <a:bodyPr/>
          <a:lstStyle/>
          <a:p>
            <a:br>
              <a:rPr lang="en-US" altLang="en-US" dirty="0">
                <a:solidFill>
                  <a:srgbClr val="333333"/>
                </a:solidFill>
                <a:latin typeface="Helvetica" panose="020B0604020202020204" pitchFamily="34" charset="0"/>
              </a:rPr>
            </a:br>
            <a:r>
              <a:rPr lang="en-US" altLang="en-US" dirty="0"/>
              <a:t>Third Normal Form (3 NF) </a:t>
            </a:r>
            <a:endParaRPr lang="en-IN" dirty="0"/>
          </a:p>
        </p:txBody>
      </p:sp>
      <p:pic>
        <p:nvPicPr>
          <p:cNvPr id="4" name="Picture 3">
            <a:extLst>
              <a:ext uri="{FF2B5EF4-FFF2-40B4-BE49-F238E27FC236}">
                <a16:creationId xmlns:a16="http://schemas.microsoft.com/office/drawing/2014/main" id="{DF7EC07C-4242-4359-B415-4D0F0138E8A3}"/>
              </a:ext>
            </a:extLst>
          </p:cNvPr>
          <p:cNvPicPr>
            <a:picLocks noChangeAspect="1"/>
          </p:cNvPicPr>
          <p:nvPr/>
        </p:nvPicPr>
        <p:blipFill>
          <a:blip r:embed="rId3"/>
          <a:stretch>
            <a:fillRect/>
          </a:stretch>
        </p:blipFill>
        <p:spPr>
          <a:xfrm>
            <a:off x="2962656" y="1538870"/>
            <a:ext cx="5193791" cy="1445442"/>
          </a:xfrm>
          <a:prstGeom prst="rect">
            <a:avLst/>
          </a:prstGeom>
        </p:spPr>
      </p:pic>
      <p:pic>
        <p:nvPicPr>
          <p:cNvPr id="6" name="Picture 5">
            <a:extLst>
              <a:ext uri="{FF2B5EF4-FFF2-40B4-BE49-F238E27FC236}">
                <a16:creationId xmlns:a16="http://schemas.microsoft.com/office/drawing/2014/main" id="{ABD50A28-453E-4393-A106-DBA98CE6BC5E}"/>
              </a:ext>
            </a:extLst>
          </p:cNvPr>
          <p:cNvPicPr>
            <a:picLocks noChangeAspect="1"/>
          </p:cNvPicPr>
          <p:nvPr/>
        </p:nvPicPr>
        <p:blipFill>
          <a:blip r:embed="rId4"/>
          <a:stretch>
            <a:fillRect/>
          </a:stretch>
        </p:blipFill>
        <p:spPr>
          <a:xfrm>
            <a:off x="780461" y="3145536"/>
            <a:ext cx="3706195" cy="3098058"/>
          </a:xfrm>
          <a:prstGeom prst="rect">
            <a:avLst/>
          </a:prstGeom>
        </p:spPr>
      </p:pic>
      <p:pic>
        <p:nvPicPr>
          <p:cNvPr id="8" name="Picture 7">
            <a:extLst>
              <a:ext uri="{FF2B5EF4-FFF2-40B4-BE49-F238E27FC236}">
                <a16:creationId xmlns:a16="http://schemas.microsoft.com/office/drawing/2014/main" id="{17BB799B-CFC9-4A13-BB15-5B265A097E5C}"/>
              </a:ext>
            </a:extLst>
          </p:cNvPr>
          <p:cNvPicPr>
            <a:picLocks noChangeAspect="1"/>
          </p:cNvPicPr>
          <p:nvPr/>
        </p:nvPicPr>
        <p:blipFill>
          <a:blip r:embed="rId5"/>
          <a:stretch>
            <a:fillRect/>
          </a:stretch>
        </p:blipFill>
        <p:spPr>
          <a:xfrm>
            <a:off x="4852959" y="3429000"/>
            <a:ext cx="4788364" cy="2777251"/>
          </a:xfrm>
          <a:prstGeom prst="rect">
            <a:avLst/>
          </a:prstGeom>
        </p:spPr>
      </p:pic>
    </p:spTree>
    <p:extLst>
      <p:ext uri="{BB962C8B-B14F-4D97-AF65-F5344CB8AC3E}">
        <p14:creationId xmlns:p14="http://schemas.microsoft.com/office/powerpoint/2010/main" val="895063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4EBA2-B0D5-41C1-B017-4687A342F5A9}"/>
              </a:ext>
            </a:extLst>
          </p:cNvPr>
          <p:cNvSpPr>
            <a:spLocks noGrp="1"/>
          </p:cNvSpPr>
          <p:nvPr>
            <p:ph type="title"/>
          </p:nvPr>
        </p:nvSpPr>
        <p:spPr/>
        <p:txBody>
          <a:bodyPr>
            <a:normAutofit/>
          </a:bodyPr>
          <a:lstStyle/>
          <a:p>
            <a:r>
              <a:rPr lang="en-US" b="1" dirty="0"/>
              <a:t>Boyce Codd Normal Form (BCNF)</a:t>
            </a:r>
            <a:br>
              <a:rPr lang="en-IN" dirty="0"/>
            </a:br>
            <a:endParaRPr lang="en-IN" dirty="0"/>
          </a:p>
        </p:txBody>
      </p:sp>
      <p:sp>
        <p:nvSpPr>
          <p:cNvPr id="5" name="Rectangle 4">
            <a:extLst>
              <a:ext uri="{FF2B5EF4-FFF2-40B4-BE49-F238E27FC236}">
                <a16:creationId xmlns:a16="http://schemas.microsoft.com/office/drawing/2014/main" id="{3F0B37DE-D974-43F8-BB06-FC66BB73CC9E}"/>
              </a:ext>
            </a:extLst>
          </p:cNvPr>
          <p:cNvSpPr/>
          <p:nvPr/>
        </p:nvSpPr>
        <p:spPr>
          <a:xfrm>
            <a:off x="719328" y="1277996"/>
            <a:ext cx="10110598" cy="1015663"/>
          </a:xfrm>
          <a:prstGeom prst="rect">
            <a:avLst/>
          </a:prstGeom>
        </p:spPr>
        <p:txBody>
          <a:bodyPr wrap="square">
            <a:spAutoFit/>
          </a:bodyPr>
          <a:lstStyle/>
          <a:p>
            <a:r>
              <a:rPr lang="en-US" sz="2000" dirty="0"/>
              <a:t>A relation is said to be in Boyce Codd Normal Form (BCNF) if and only if all the determinants are candidate keys. BCNF relation is a strong 3NF, but not every 3NF relation is BCNF.</a:t>
            </a:r>
            <a:br>
              <a:rPr lang="en-IN" sz="2000" dirty="0"/>
            </a:br>
            <a:endParaRPr lang="en-IN" sz="2000" dirty="0"/>
          </a:p>
        </p:txBody>
      </p:sp>
      <p:pic>
        <p:nvPicPr>
          <p:cNvPr id="8" name="Content Placeholder 7">
            <a:extLst>
              <a:ext uri="{FF2B5EF4-FFF2-40B4-BE49-F238E27FC236}">
                <a16:creationId xmlns:a16="http://schemas.microsoft.com/office/drawing/2014/main" id="{9CF12BFB-53FB-4393-914A-E9E43744998B}"/>
              </a:ext>
            </a:extLst>
          </p:cNvPr>
          <p:cNvPicPr>
            <a:picLocks noGrp="1" noChangeAspect="1"/>
          </p:cNvPicPr>
          <p:nvPr>
            <p:ph idx="1"/>
          </p:nvPr>
        </p:nvPicPr>
        <p:blipFill>
          <a:blip r:embed="rId3"/>
          <a:stretch>
            <a:fillRect/>
          </a:stretch>
        </p:blipFill>
        <p:spPr>
          <a:xfrm>
            <a:off x="461795" y="2665872"/>
            <a:ext cx="5140269" cy="2914132"/>
          </a:xfrm>
          <a:prstGeom prst="rect">
            <a:avLst/>
          </a:prstGeom>
        </p:spPr>
      </p:pic>
      <p:pic>
        <p:nvPicPr>
          <p:cNvPr id="9" name="Picture 8">
            <a:extLst>
              <a:ext uri="{FF2B5EF4-FFF2-40B4-BE49-F238E27FC236}">
                <a16:creationId xmlns:a16="http://schemas.microsoft.com/office/drawing/2014/main" id="{36F14B00-7B76-4512-B2EB-3919B60B42B0}"/>
              </a:ext>
            </a:extLst>
          </p:cNvPr>
          <p:cNvPicPr>
            <a:picLocks noChangeAspect="1"/>
          </p:cNvPicPr>
          <p:nvPr/>
        </p:nvPicPr>
        <p:blipFill>
          <a:blip r:embed="rId4"/>
          <a:stretch>
            <a:fillRect/>
          </a:stretch>
        </p:blipFill>
        <p:spPr>
          <a:xfrm>
            <a:off x="7492548" y="2201326"/>
            <a:ext cx="2724150" cy="1352550"/>
          </a:xfrm>
          <a:prstGeom prst="rect">
            <a:avLst/>
          </a:prstGeom>
        </p:spPr>
      </p:pic>
      <p:pic>
        <p:nvPicPr>
          <p:cNvPr id="11" name="Picture 10">
            <a:extLst>
              <a:ext uri="{FF2B5EF4-FFF2-40B4-BE49-F238E27FC236}">
                <a16:creationId xmlns:a16="http://schemas.microsoft.com/office/drawing/2014/main" id="{3EB6DF14-3675-43FD-ABD7-92728332CF65}"/>
              </a:ext>
            </a:extLst>
          </p:cNvPr>
          <p:cNvPicPr>
            <a:picLocks noChangeAspect="1"/>
          </p:cNvPicPr>
          <p:nvPr/>
        </p:nvPicPr>
        <p:blipFill>
          <a:blip r:embed="rId5"/>
          <a:stretch>
            <a:fillRect/>
          </a:stretch>
        </p:blipFill>
        <p:spPr>
          <a:xfrm>
            <a:off x="7456264" y="3675170"/>
            <a:ext cx="3143250" cy="2428875"/>
          </a:xfrm>
          <a:prstGeom prst="rect">
            <a:avLst/>
          </a:prstGeom>
        </p:spPr>
      </p:pic>
      <p:sp>
        <p:nvSpPr>
          <p:cNvPr id="12" name="Arrow: Right 11">
            <a:extLst>
              <a:ext uri="{FF2B5EF4-FFF2-40B4-BE49-F238E27FC236}">
                <a16:creationId xmlns:a16="http://schemas.microsoft.com/office/drawing/2014/main" id="{EE2FB26C-86AD-417B-89B5-99C18FFE77C2}"/>
              </a:ext>
            </a:extLst>
          </p:cNvPr>
          <p:cNvSpPr/>
          <p:nvPr/>
        </p:nvSpPr>
        <p:spPr>
          <a:xfrm rot="20097915">
            <a:off x="5761947" y="3439576"/>
            <a:ext cx="157072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Down 16">
            <a:extLst>
              <a:ext uri="{FF2B5EF4-FFF2-40B4-BE49-F238E27FC236}">
                <a16:creationId xmlns:a16="http://schemas.microsoft.com/office/drawing/2014/main" id="{7242715F-DD10-420F-A1A7-633FC38BA134}"/>
              </a:ext>
            </a:extLst>
          </p:cNvPr>
          <p:cNvSpPr/>
          <p:nvPr/>
        </p:nvSpPr>
        <p:spPr>
          <a:xfrm rot="18276873" flipH="1">
            <a:off x="6395592" y="3874681"/>
            <a:ext cx="236943" cy="16166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69537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05B27-8D48-4F65-9BD3-3D18BEF8CCC7}"/>
              </a:ext>
            </a:extLst>
          </p:cNvPr>
          <p:cNvSpPr>
            <a:spLocks noGrp="1"/>
          </p:cNvSpPr>
          <p:nvPr>
            <p:ph type="title"/>
          </p:nvPr>
        </p:nvSpPr>
        <p:spPr/>
        <p:txBody>
          <a:bodyPr>
            <a:normAutofit fontScale="90000"/>
          </a:bodyPr>
          <a:lstStyle/>
          <a:p>
            <a:br>
              <a:rPr lang="en-US" b="1" dirty="0"/>
            </a:br>
            <a:br>
              <a:rPr lang="en-US" b="1" dirty="0"/>
            </a:br>
            <a:r>
              <a:rPr lang="en-US" sz="2700" b="1" dirty="0"/>
              <a:t>Fourth Normal Form </a:t>
            </a:r>
            <a:br>
              <a:rPr lang="en-IN" sz="2000" dirty="0">
                <a:latin typeface="Calibri" panose="020F0502020204030204" pitchFamily="34" charset="0"/>
                <a:ea typeface="Times New Roman" panose="02020603050405020304" pitchFamily="18" charset="0"/>
                <a:cs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93B12D6D-B5B5-4FCC-ABB9-5546E2046F24}"/>
              </a:ext>
            </a:extLst>
          </p:cNvPr>
          <p:cNvSpPr>
            <a:spLocks noGrp="1"/>
          </p:cNvSpPr>
          <p:nvPr>
            <p:ph idx="1"/>
          </p:nvPr>
        </p:nvSpPr>
        <p:spPr>
          <a:xfrm>
            <a:off x="511899" y="1447321"/>
            <a:ext cx="11382233" cy="5045554"/>
          </a:xfrm>
        </p:spPr>
        <p:txBody>
          <a:bodyPr>
            <a:normAutofit/>
          </a:bodyPr>
          <a:lstStyle/>
          <a:p>
            <a:pPr algn="just"/>
            <a:endParaRPr lang="en-US" dirty="0"/>
          </a:p>
          <a:p>
            <a:pPr algn="just"/>
            <a:endParaRPr lang="en-US" dirty="0"/>
          </a:p>
          <a:p>
            <a:pPr marL="0" indent="0" algn="just">
              <a:buNone/>
            </a:pPr>
            <a:r>
              <a:rPr lang="en-US" b="1" dirty="0"/>
              <a:t>Properties of 4NF:- </a:t>
            </a:r>
            <a:endParaRPr lang="en-IN" b="1" dirty="0"/>
          </a:p>
          <a:p>
            <a:pPr lvl="0"/>
            <a:r>
              <a:rPr lang="en-US" dirty="0"/>
              <a:t>there is no multivalued dependency(</a:t>
            </a:r>
            <a:r>
              <a:rPr lang="en-US" b="1" dirty="0"/>
              <a:t>a ---&gt;&gt; b)</a:t>
            </a:r>
            <a:r>
              <a:rPr lang="en-US" dirty="0"/>
              <a:t> in the relation or </a:t>
            </a:r>
            <a:endParaRPr lang="en-IN" dirty="0"/>
          </a:p>
          <a:p>
            <a:pPr lvl="0"/>
            <a:r>
              <a:rPr lang="en-US" dirty="0"/>
              <a:t>there are multivalued dependencies but the attributes, which are </a:t>
            </a:r>
            <a:r>
              <a:rPr lang="en-US" dirty="0" err="1"/>
              <a:t>multivalue</a:t>
            </a:r>
            <a:r>
              <a:rPr lang="en-US" dirty="0"/>
              <a:t> dependent on a specific attribute, are dependent between themselves. </a:t>
            </a:r>
          </a:p>
          <a:p>
            <a:pPr marL="0" indent="0">
              <a:buNone/>
            </a:pPr>
            <a:endParaRPr lang="en-IN" dirty="0"/>
          </a:p>
        </p:txBody>
      </p:sp>
    </p:spTree>
    <p:extLst>
      <p:ext uri="{BB962C8B-B14F-4D97-AF65-F5344CB8AC3E}">
        <p14:creationId xmlns:p14="http://schemas.microsoft.com/office/powerpoint/2010/main" val="322754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2F9D0-8573-4917-B422-28ABCF2CDB3F}"/>
              </a:ext>
            </a:extLst>
          </p:cNvPr>
          <p:cNvSpPr>
            <a:spLocks noGrp="1"/>
          </p:cNvSpPr>
          <p:nvPr>
            <p:ph type="title"/>
          </p:nvPr>
        </p:nvSpPr>
        <p:spPr/>
        <p:txBody>
          <a:bodyPr/>
          <a:lstStyle/>
          <a:p>
            <a:r>
              <a:rPr lang="en-IN" dirty="0"/>
              <a:t>Fifth Normal Form  </a:t>
            </a:r>
          </a:p>
        </p:txBody>
      </p:sp>
      <p:sp>
        <p:nvSpPr>
          <p:cNvPr id="5" name="Content Placeholder 4">
            <a:extLst>
              <a:ext uri="{FF2B5EF4-FFF2-40B4-BE49-F238E27FC236}">
                <a16:creationId xmlns:a16="http://schemas.microsoft.com/office/drawing/2014/main" id="{E3551208-CB0F-49A3-9A83-73072CBE011A}"/>
              </a:ext>
            </a:extLst>
          </p:cNvPr>
          <p:cNvSpPr>
            <a:spLocks noGrp="1"/>
          </p:cNvSpPr>
          <p:nvPr>
            <p:ph idx="1"/>
          </p:nvPr>
        </p:nvSpPr>
        <p:spPr/>
        <p:txBody>
          <a:bodyPr>
            <a:normAutofit fontScale="92500"/>
          </a:bodyPr>
          <a:lstStyle/>
          <a:p>
            <a:pPr lvl="0"/>
            <a:endParaRPr lang="en-US" dirty="0"/>
          </a:p>
          <a:p>
            <a:pPr algn="just">
              <a:lnSpc>
                <a:spcPts val="1800"/>
              </a:lnSpc>
              <a:spcAft>
                <a:spcPts val="1000"/>
              </a:spcAft>
            </a:pPr>
            <a:r>
              <a:rPr lang="en-US" dirty="0"/>
              <a:t>A table is in fifth normal form (5NF) or Project-Join Normal Form (PJNF) if it is in 4NF and it cannot have a lossless decomposition into any number of smaller tables. </a:t>
            </a:r>
            <a:endParaRPr lang="en-IN" dirty="0"/>
          </a:p>
          <a:p>
            <a:pPr algn="just"/>
            <a:br>
              <a:rPr lang="en-US" dirty="0"/>
            </a:br>
            <a:r>
              <a:rPr lang="en-US" b="1" dirty="0"/>
              <a:t>Properties of 5NF:- </a:t>
            </a:r>
            <a:endParaRPr lang="en-IN" b="1" dirty="0"/>
          </a:p>
          <a:p>
            <a:pPr marL="342900" lvl="0" indent="-342900">
              <a:lnSpc>
                <a:spcPct val="115000"/>
              </a:lnSpc>
              <a:spcAft>
                <a:spcPts val="1000"/>
              </a:spcAft>
              <a:buSzPts val="1000"/>
              <a:buFont typeface="Symbol" panose="05050102010706020507" pitchFamily="18" charset="2"/>
              <a:buChar char=""/>
              <a:tabLst>
                <a:tab pos="457200" algn="l"/>
              </a:tabLst>
            </a:pPr>
            <a:r>
              <a:rPr lang="en-US" dirty="0"/>
              <a:t>Anomalies can occur in relations in 4NF if the primary key has three or more fields. </a:t>
            </a:r>
            <a:endParaRPr lang="en-IN" dirty="0"/>
          </a:p>
          <a:p>
            <a:pPr marL="342900" lvl="0" indent="-342900" algn="just">
              <a:lnSpc>
                <a:spcPct val="115000"/>
              </a:lnSpc>
              <a:spcAft>
                <a:spcPts val="1000"/>
              </a:spcAft>
              <a:buSzPts val="1000"/>
              <a:buFont typeface="Symbol" panose="05050102010706020507" pitchFamily="18" charset="2"/>
              <a:buChar char=""/>
              <a:tabLst>
                <a:tab pos="457200" algn="l"/>
              </a:tabLst>
            </a:pPr>
            <a:r>
              <a:rPr lang="en-US" dirty="0"/>
              <a:t>5NF is based on the concept of join dependence - if a relation cannot be decomposed any further then it is in 5NF. </a:t>
            </a:r>
            <a:endParaRPr lang="en-IN" dirty="0"/>
          </a:p>
          <a:p>
            <a:pPr marL="342900" lvl="0" indent="-342900">
              <a:lnSpc>
                <a:spcPct val="115000"/>
              </a:lnSpc>
              <a:spcAft>
                <a:spcPts val="1000"/>
              </a:spcAft>
              <a:buSzPts val="1000"/>
              <a:buFont typeface="Symbol" panose="05050102010706020507" pitchFamily="18" charset="2"/>
              <a:buChar char=""/>
              <a:tabLst>
                <a:tab pos="457200" algn="l"/>
              </a:tabLst>
            </a:pPr>
            <a:r>
              <a:rPr lang="en-US" dirty="0"/>
              <a:t>Pair wise cyclical dependency means that: </a:t>
            </a:r>
            <a:endParaRPr lang="en-IN" dirty="0"/>
          </a:p>
          <a:p>
            <a:pPr marL="742950" lvl="1" indent="-285750">
              <a:lnSpc>
                <a:spcPct val="115000"/>
              </a:lnSpc>
              <a:spcBef>
                <a:spcPts val="300"/>
              </a:spcBef>
              <a:spcAft>
                <a:spcPts val="300"/>
              </a:spcAft>
              <a:buSzPts val="1000"/>
              <a:buFont typeface="Courier New" panose="02070309020205020404" pitchFamily="49" charset="0"/>
              <a:buChar char="o"/>
              <a:tabLst>
                <a:tab pos="914400" algn="l"/>
              </a:tabLst>
            </a:pPr>
            <a:r>
              <a:rPr lang="en-US" sz="2400" dirty="0"/>
              <a:t>For any one you must know the other two (cyclical). </a:t>
            </a:r>
            <a:endParaRPr lang="en-IN" sz="2400" dirty="0"/>
          </a:p>
          <a:p>
            <a:endParaRPr lang="en-IN" dirty="0"/>
          </a:p>
        </p:txBody>
      </p:sp>
    </p:spTree>
    <p:extLst>
      <p:ext uri="{BB962C8B-B14F-4D97-AF65-F5344CB8AC3E}">
        <p14:creationId xmlns:p14="http://schemas.microsoft.com/office/powerpoint/2010/main" val="3669737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AE532-B5FE-408E-8639-7159DBED4FF7}"/>
              </a:ext>
            </a:extLst>
          </p:cNvPr>
          <p:cNvSpPr>
            <a:spLocks noGrp="1"/>
          </p:cNvSpPr>
          <p:nvPr>
            <p:ph type="title"/>
          </p:nvPr>
        </p:nvSpPr>
        <p:spPr/>
        <p:txBody>
          <a:bodyPr/>
          <a:lstStyle/>
          <a:p>
            <a:r>
              <a:rPr lang="en-IN" dirty="0"/>
              <a:t>Summery </a:t>
            </a:r>
          </a:p>
        </p:txBody>
      </p:sp>
      <p:pic>
        <p:nvPicPr>
          <p:cNvPr id="1026" name="Picture 2" descr="Related image">
            <a:extLst>
              <a:ext uri="{FF2B5EF4-FFF2-40B4-BE49-F238E27FC236}">
                <a16:creationId xmlns:a16="http://schemas.microsoft.com/office/drawing/2014/main" id="{320AF84C-BE7E-4EF8-B73B-EAB0C9D5056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00199" y="1569197"/>
            <a:ext cx="7839635" cy="4416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217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2544222F-1ABD-4FBB-AA55-55A47A8F6C46}"/>
              </a:ext>
            </a:extLst>
          </p:cNvPr>
          <p:cNvSpPr txBox="1">
            <a:spLocks noChangeArrowheads="1"/>
          </p:cNvSpPr>
          <p:nvPr/>
        </p:nvSpPr>
        <p:spPr>
          <a:xfrm>
            <a:off x="912812" y="1515351"/>
            <a:ext cx="10016445" cy="990600"/>
          </a:xfrm>
          <a:prstGeom prst="rect">
            <a:avLst/>
          </a:prstGeom>
          <a:noFill/>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 typeface="Wingdings" panose="05000000000000000000" pitchFamily="2" charset="2"/>
              <a:buNone/>
            </a:pPr>
            <a:r>
              <a:rPr lang="en-US" altLang="en-US" sz="1600" dirty="0"/>
              <a:t>1) </a:t>
            </a:r>
            <a:r>
              <a:rPr lang="en-US" altLang="en-US" sz="1700" dirty="0">
                <a:solidFill>
                  <a:schemeClr val="tx1"/>
                </a:solidFill>
                <a:latin typeface="Arial" panose="020B0604020202020204" pitchFamily="34" charset="0"/>
                <a:ea typeface="+mn-ea"/>
                <a:cs typeface="+mn-cs"/>
              </a:rPr>
              <a:t>If a table has repeating sections, there is huge redundancy, different classes are mixed together, and all anomalies occur. Split the table, so that classes are clearly differentiated. Result: 1NF. </a:t>
            </a:r>
          </a:p>
          <a:p>
            <a:pPr>
              <a:lnSpc>
                <a:spcPct val="120000"/>
              </a:lnSpc>
              <a:buFont typeface="Wingdings" panose="05000000000000000000" pitchFamily="2" charset="2"/>
              <a:buNone/>
            </a:pPr>
            <a:r>
              <a:rPr lang="en-US" altLang="en-US" sz="1700" dirty="0">
                <a:solidFill>
                  <a:schemeClr val="tx1"/>
                </a:solidFill>
                <a:latin typeface="Arial" panose="020B0604020202020204" pitchFamily="34" charset="0"/>
                <a:ea typeface="+mn-ea"/>
                <a:cs typeface="+mn-cs"/>
              </a:rPr>
              <a:t>	</a:t>
            </a:r>
          </a:p>
          <a:p>
            <a:pPr>
              <a:lnSpc>
                <a:spcPct val="120000"/>
              </a:lnSpc>
              <a:buFont typeface="Wingdings" panose="05000000000000000000" pitchFamily="2" charset="2"/>
              <a:buNone/>
            </a:pPr>
            <a:endParaRPr lang="en-US" altLang="en-US" sz="1600" dirty="0"/>
          </a:p>
        </p:txBody>
      </p:sp>
      <p:sp>
        <p:nvSpPr>
          <p:cNvPr id="6" name="Rectangle 5">
            <a:extLst>
              <a:ext uri="{FF2B5EF4-FFF2-40B4-BE49-F238E27FC236}">
                <a16:creationId xmlns:a16="http://schemas.microsoft.com/office/drawing/2014/main" id="{73DB52AE-282D-40B3-A65E-47E2815F56CB}"/>
              </a:ext>
            </a:extLst>
          </p:cNvPr>
          <p:cNvSpPr>
            <a:spLocks noChangeArrowheads="1"/>
          </p:cNvSpPr>
          <p:nvPr/>
        </p:nvSpPr>
        <p:spPr bwMode="auto">
          <a:xfrm>
            <a:off x="912812" y="2952394"/>
            <a:ext cx="108652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marL="292100" indent="-292100">
              <a:spcBef>
                <a:spcPct val="20000"/>
              </a:spcBef>
              <a:buClr>
                <a:schemeClr val="accent2"/>
              </a:buClr>
              <a:buFont typeface="Wingdings" panose="05000000000000000000" pitchFamily="2" charset="2"/>
              <a:buChar char="²"/>
              <a:defRPr sz="2400">
                <a:solidFill>
                  <a:srgbClr val="0000FF"/>
                </a:solidFill>
                <a:latin typeface="Arial" panose="020B0604020202020204" pitchFamily="34" charset="0"/>
              </a:defRPr>
            </a:lvl1pPr>
            <a:lvl2pPr marL="742950" indent="-285750">
              <a:spcBef>
                <a:spcPct val="20000"/>
              </a:spcBef>
              <a:buFont typeface="Wingdings" panose="05000000000000000000" pitchFamily="2" charset="2"/>
              <a:buChar char="ª"/>
              <a:defRPr sz="2000">
                <a:solidFill>
                  <a:srgbClr val="0000FF"/>
                </a:solidFill>
                <a:latin typeface="Arial" panose="020B0604020202020204" pitchFamily="34" charset="0"/>
              </a:defRPr>
            </a:lvl2pPr>
            <a:lvl3pPr marL="1143000" indent="-228600">
              <a:spcBef>
                <a:spcPct val="20000"/>
              </a:spcBef>
              <a:buFont typeface="Wingdings" panose="05000000000000000000" pitchFamily="2" charset="2"/>
              <a:buChar char="©"/>
              <a:defRPr>
                <a:solidFill>
                  <a:srgbClr val="0000FF"/>
                </a:solidFill>
                <a:latin typeface="Arial" panose="020B0604020202020204" pitchFamily="34" charset="0"/>
              </a:defRPr>
            </a:lvl3pPr>
            <a:lvl4pPr marL="1600200" indent="-228600">
              <a:spcBef>
                <a:spcPct val="20000"/>
              </a:spcBef>
              <a:buFont typeface="Wingdings" panose="05000000000000000000" pitchFamily="2" charset="2"/>
              <a:buChar char="Ÿ"/>
              <a:defRPr>
                <a:solidFill>
                  <a:srgbClr val="0000FF"/>
                </a:solidFill>
                <a:latin typeface="Arial" panose="020B0604020202020204" pitchFamily="34" charset="0"/>
              </a:defRPr>
            </a:lvl4pPr>
            <a:lvl5pPr marL="2057400" indent="-228600">
              <a:spcBef>
                <a:spcPct val="20000"/>
              </a:spcBef>
              <a:buFont typeface="Wingdings" panose="05000000000000000000" pitchFamily="2" charset="2"/>
              <a:buChar char=""/>
              <a:defRPr>
                <a:solidFill>
                  <a:srgbClr val="0000FF"/>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9pPr>
          </a:lstStyle>
          <a:p>
            <a:pPr>
              <a:spcBef>
                <a:spcPct val="50000"/>
              </a:spcBef>
              <a:buFont typeface="Wingdings" panose="05000000000000000000" pitchFamily="2" charset="2"/>
              <a:buNone/>
            </a:pPr>
            <a:r>
              <a:rPr lang="en-US" altLang="en-US" sz="1600" dirty="0">
                <a:solidFill>
                  <a:schemeClr val="tx1"/>
                </a:solidFill>
              </a:rPr>
              <a:t>2) If a table has </a:t>
            </a:r>
            <a:r>
              <a:rPr lang="en-US" altLang="en-US" sz="1600" u="sng" dirty="0">
                <a:solidFill>
                  <a:schemeClr val="tx1"/>
                </a:solidFill>
              </a:rPr>
              <a:t>a combined key</a:t>
            </a:r>
            <a:r>
              <a:rPr lang="en-US" altLang="en-US" sz="1600" dirty="0">
                <a:solidFill>
                  <a:schemeClr val="tx1"/>
                </a:solidFill>
              </a:rPr>
              <a:t>, non-key columns may depend on just a part of the primary key, and so there is </a:t>
            </a:r>
            <a:r>
              <a:rPr lang="en-US" altLang="en-US" sz="1600" u="sng" dirty="0">
                <a:solidFill>
                  <a:schemeClr val="tx1"/>
                </a:solidFill>
              </a:rPr>
              <a:t>partial functional dependency</a:t>
            </a:r>
            <a:r>
              <a:rPr lang="en-US" altLang="en-US" sz="1600" dirty="0">
                <a:solidFill>
                  <a:schemeClr val="tx1"/>
                </a:solidFill>
              </a:rPr>
              <a:t>. Split the table so that in new tables non-keys depend on the entire key. Result: </a:t>
            </a:r>
            <a:r>
              <a:rPr lang="en-US" altLang="en-US" sz="1600" b="1" dirty="0">
                <a:solidFill>
                  <a:schemeClr val="tx1"/>
                </a:solidFill>
              </a:rPr>
              <a:t>2NF</a:t>
            </a:r>
            <a:r>
              <a:rPr lang="en-US" altLang="en-US" sz="1600" dirty="0">
                <a:solidFill>
                  <a:schemeClr val="tx1"/>
                </a:solidFill>
              </a:rPr>
              <a:t>. </a:t>
            </a:r>
          </a:p>
        </p:txBody>
      </p:sp>
      <p:sp>
        <p:nvSpPr>
          <p:cNvPr id="7" name="Rectangle 6">
            <a:extLst>
              <a:ext uri="{FF2B5EF4-FFF2-40B4-BE49-F238E27FC236}">
                <a16:creationId xmlns:a16="http://schemas.microsoft.com/office/drawing/2014/main" id="{22BDFACF-1407-4821-A39A-F97F043CC2F7}"/>
              </a:ext>
            </a:extLst>
          </p:cNvPr>
          <p:cNvSpPr>
            <a:spLocks noChangeArrowheads="1"/>
          </p:cNvSpPr>
          <p:nvPr/>
        </p:nvSpPr>
        <p:spPr bwMode="auto">
          <a:xfrm>
            <a:off x="839170" y="4414116"/>
            <a:ext cx="110124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marL="342900" indent="-342900">
              <a:spcBef>
                <a:spcPct val="20000"/>
              </a:spcBef>
              <a:buClr>
                <a:schemeClr val="accent2"/>
              </a:buClr>
              <a:buFont typeface="Wingdings" panose="05000000000000000000" pitchFamily="2" charset="2"/>
              <a:buChar char="²"/>
              <a:defRPr sz="2400">
                <a:solidFill>
                  <a:srgbClr val="0000FF"/>
                </a:solidFill>
                <a:latin typeface="Arial" panose="020B0604020202020204" pitchFamily="34" charset="0"/>
              </a:defRPr>
            </a:lvl1pPr>
            <a:lvl2pPr marL="292100" indent="-177800">
              <a:spcBef>
                <a:spcPct val="20000"/>
              </a:spcBef>
              <a:buFont typeface="Wingdings" panose="05000000000000000000" pitchFamily="2" charset="2"/>
              <a:buChar char="ª"/>
              <a:defRPr sz="2000">
                <a:solidFill>
                  <a:srgbClr val="0000FF"/>
                </a:solidFill>
                <a:latin typeface="Arial" panose="020B0604020202020204" pitchFamily="34" charset="0"/>
              </a:defRPr>
            </a:lvl2pPr>
            <a:lvl3pPr marL="1143000" indent="-228600">
              <a:spcBef>
                <a:spcPct val="20000"/>
              </a:spcBef>
              <a:buFont typeface="Wingdings" panose="05000000000000000000" pitchFamily="2" charset="2"/>
              <a:buChar char="©"/>
              <a:defRPr>
                <a:solidFill>
                  <a:srgbClr val="0000FF"/>
                </a:solidFill>
                <a:latin typeface="Arial" panose="020B0604020202020204" pitchFamily="34" charset="0"/>
              </a:defRPr>
            </a:lvl3pPr>
            <a:lvl4pPr marL="1600200" indent="-228600">
              <a:spcBef>
                <a:spcPct val="20000"/>
              </a:spcBef>
              <a:buFont typeface="Wingdings" panose="05000000000000000000" pitchFamily="2" charset="2"/>
              <a:buChar char="Ÿ"/>
              <a:defRPr>
                <a:solidFill>
                  <a:srgbClr val="0000FF"/>
                </a:solidFill>
                <a:latin typeface="Arial" panose="020B0604020202020204" pitchFamily="34" charset="0"/>
              </a:defRPr>
            </a:lvl4pPr>
            <a:lvl5pPr marL="2057400" indent="-228600">
              <a:spcBef>
                <a:spcPct val="20000"/>
              </a:spcBef>
              <a:buFont typeface="Wingdings" panose="05000000000000000000" pitchFamily="2" charset="2"/>
              <a:buChar char=""/>
              <a:defRPr>
                <a:solidFill>
                  <a:srgbClr val="0000FF"/>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9pPr>
          </a:lstStyle>
          <a:p>
            <a:pPr lvl="1">
              <a:spcBef>
                <a:spcPct val="50000"/>
              </a:spcBef>
              <a:buFont typeface="Wingdings" panose="05000000000000000000" pitchFamily="2" charset="2"/>
              <a:buNone/>
            </a:pPr>
            <a:r>
              <a:rPr lang="en-US" altLang="en-US" sz="1600" dirty="0">
                <a:solidFill>
                  <a:schemeClr val="tx1"/>
                </a:solidFill>
              </a:rPr>
              <a:t>3) If a non-key depends on another non-key, there is </a:t>
            </a:r>
            <a:r>
              <a:rPr lang="en-US" altLang="en-US" sz="1600" u="sng" dirty="0">
                <a:solidFill>
                  <a:schemeClr val="tx1"/>
                </a:solidFill>
              </a:rPr>
              <a:t>transitive  dependency</a:t>
            </a:r>
            <a:r>
              <a:rPr lang="en-US" altLang="en-US" sz="1600" dirty="0">
                <a:solidFill>
                  <a:schemeClr val="tx1"/>
                </a:solidFill>
              </a:rPr>
              <a:t>. Split the table so that in new tables each non-key depends on the key and nothing but the key. Result: </a:t>
            </a:r>
            <a:r>
              <a:rPr lang="en-US" altLang="en-US" sz="1600" b="1" dirty="0">
                <a:solidFill>
                  <a:schemeClr val="tx1"/>
                </a:solidFill>
              </a:rPr>
              <a:t>3NF</a:t>
            </a:r>
            <a:r>
              <a:rPr lang="en-US" altLang="en-US" sz="1600" dirty="0">
                <a:solidFill>
                  <a:schemeClr val="tx1"/>
                </a:solidFill>
              </a:rPr>
              <a:t>.</a:t>
            </a:r>
            <a:endParaRPr lang="en-CA" altLang="en-US" sz="1600" dirty="0">
              <a:solidFill>
                <a:schemeClr val="tx1"/>
              </a:solidFill>
              <a:sym typeface="Wingdings" panose="05000000000000000000" pitchFamily="2" charset="2"/>
            </a:endParaRPr>
          </a:p>
        </p:txBody>
      </p:sp>
      <p:sp>
        <p:nvSpPr>
          <p:cNvPr id="8" name="TextBox 6">
            <a:extLst>
              <a:ext uri="{FF2B5EF4-FFF2-40B4-BE49-F238E27FC236}">
                <a16:creationId xmlns:a16="http://schemas.microsoft.com/office/drawing/2014/main" id="{06877489-B019-459A-8012-956E9ECBCAE5}"/>
              </a:ext>
            </a:extLst>
          </p:cNvPr>
          <p:cNvSpPr txBox="1">
            <a:spLocks noChangeArrowheads="1"/>
          </p:cNvSpPr>
          <p:nvPr/>
        </p:nvSpPr>
        <p:spPr bwMode="auto">
          <a:xfrm>
            <a:off x="912812" y="2356499"/>
            <a:ext cx="6797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²"/>
              <a:defRPr sz="2400">
                <a:solidFill>
                  <a:srgbClr val="0000FF"/>
                </a:solidFill>
                <a:latin typeface="Arial" panose="020B0604020202020204" pitchFamily="34" charset="0"/>
              </a:defRPr>
            </a:lvl1pPr>
            <a:lvl2pPr marL="742950" indent="-285750">
              <a:spcBef>
                <a:spcPct val="20000"/>
              </a:spcBef>
              <a:buFont typeface="Wingdings" panose="05000000000000000000" pitchFamily="2" charset="2"/>
              <a:buChar char="ª"/>
              <a:defRPr sz="2000">
                <a:solidFill>
                  <a:srgbClr val="0000FF"/>
                </a:solidFill>
                <a:latin typeface="Arial" panose="020B0604020202020204" pitchFamily="34" charset="0"/>
              </a:defRPr>
            </a:lvl2pPr>
            <a:lvl3pPr marL="1143000" indent="-228600">
              <a:spcBef>
                <a:spcPct val="20000"/>
              </a:spcBef>
              <a:buFont typeface="Wingdings" panose="05000000000000000000" pitchFamily="2" charset="2"/>
              <a:buChar char="©"/>
              <a:defRPr>
                <a:solidFill>
                  <a:srgbClr val="0000FF"/>
                </a:solidFill>
                <a:latin typeface="Arial" panose="020B0604020202020204" pitchFamily="34" charset="0"/>
              </a:defRPr>
            </a:lvl3pPr>
            <a:lvl4pPr marL="1600200" indent="-228600">
              <a:spcBef>
                <a:spcPct val="20000"/>
              </a:spcBef>
              <a:buFont typeface="Wingdings" panose="05000000000000000000" pitchFamily="2" charset="2"/>
              <a:buChar char="Ÿ"/>
              <a:defRPr>
                <a:solidFill>
                  <a:srgbClr val="0000FF"/>
                </a:solidFill>
                <a:latin typeface="Arial" panose="020B0604020202020204" pitchFamily="34" charset="0"/>
              </a:defRPr>
            </a:lvl4pPr>
            <a:lvl5pPr marL="2057400" indent="-228600">
              <a:spcBef>
                <a:spcPct val="20000"/>
              </a:spcBef>
              <a:buFont typeface="Wingdings" panose="05000000000000000000" pitchFamily="2" charset="2"/>
              <a:buChar char=""/>
              <a:defRPr>
                <a:solidFill>
                  <a:srgbClr val="0000FF"/>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9pPr>
          </a:lstStyle>
          <a:p>
            <a:pPr algn="ctr">
              <a:spcBef>
                <a:spcPct val="50000"/>
              </a:spcBef>
              <a:buClrTx/>
              <a:buFontTx/>
              <a:buNone/>
            </a:pPr>
            <a:r>
              <a:rPr lang="en-US" altLang="en-US" sz="1800" b="1" dirty="0">
                <a:solidFill>
                  <a:schemeClr val="tx2"/>
                </a:solidFill>
                <a:latin typeface="Arial Rounded MT Bold" panose="020F0704030504030204" pitchFamily="34" charset="0"/>
              </a:rPr>
              <a:t>1NF</a:t>
            </a:r>
            <a:r>
              <a:rPr lang="en-US" altLang="en-US" sz="1800" dirty="0">
                <a:solidFill>
                  <a:schemeClr val="tx2"/>
                </a:solidFill>
                <a:latin typeface="Arial Rounded MT Bold" panose="020F0704030504030204" pitchFamily="34" charset="0"/>
              </a:rPr>
              <a:t>: A table is in 1NF if it does not have</a:t>
            </a:r>
            <a:r>
              <a:rPr lang="en-US" altLang="en-US" sz="1800" b="1" dirty="0">
                <a:solidFill>
                  <a:schemeClr val="tx2"/>
                </a:solidFill>
                <a:latin typeface="Arial Rounded MT Bold" panose="020F0704030504030204" pitchFamily="34" charset="0"/>
              </a:rPr>
              <a:t> </a:t>
            </a:r>
            <a:r>
              <a:rPr lang="en-US" altLang="en-US" sz="1800" dirty="0">
                <a:solidFill>
                  <a:schemeClr val="tx2"/>
                </a:solidFill>
                <a:latin typeface="Arial Rounded MT Bold" panose="020F0704030504030204" pitchFamily="34" charset="0"/>
              </a:rPr>
              <a:t>repeating sections.</a:t>
            </a:r>
            <a:endParaRPr lang="en-CA" altLang="en-US" sz="1800" dirty="0">
              <a:solidFill>
                <a:schemeClr val="tx2"/>
              </a:solidFill>
              <a:latin typeface="Arial Rounded MT Bold" panose="020F0704030504030204" pitchFamily="34" charset="0"/>
            </a:endParaRPr>
          </a:p>
        </p:txBody>
      </p:sp>
      <p:sp>
        <p:nvSpPr>
          <p:cNvPr id="9" name="TextBox 7">
            <a:extLst>
              <a:ext uri="{FF2B5EF4-FFF2-40B4-BE49-F238E27FC236}">
                <a16:creationId xmlns:a16="http://schemas.microsoft.com/office/drawing/2014/main" id="{CFB590D7-B7F3-4398-B8AE-20D13B32DD7D}"/>
              </a:ext>
            </a:extLst>
          </p:cNvPr>
          <p:cNvSpPr txBox="1">
            <a:spLocks noChangeArrowheads="1"/>
          </p:cNvSpPr>
          <p:nvPr/>
        </p:nvSpPr>
        <p:spPr bwMode="auto">
          <a:xfrm>
            <a:off x="992186" y="3847860"/>
            <a:ext cx="107064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²"/>
              <a:defRPr sz="2400">
                <a:solidFill>
                  <a:srgbClr val="0000FF"/>
                </a:solidFill>
                <a:latin typeface="Arial" panose="020B0604020202020204" pitchFamily="34" charset="0"/>
              </a:defRPr>
            </a:lvl1pPr>
            <a:lvl2pPr marL="742950" indent="-285750">
              <a:spcBef>
                <a:spcPct val="20000"/>
              </a:spcBef>
              <a:buFont typeface="Wingdings" panose="05000000000000000000" pitchFamily="2" charset="2"/>
              <a:buChar char="ª"/>
              <a:defRPr sz="2000">
                <a:solidFill>
                  <a:srgbClr val="0000FF"/>
                </a:solidFill>
                <a:latin typeface="Arial" panose="020B0604020202020204" pitchFamily="34" charset="0"/>
              </a:defRPr>
            </a:lvl2pPr>
            <a:lvl3pPr marL="1143000" indent="-228600">
              <a:spcBef>
                <a:spcPct val="20000"/>
              </a:spcBef>
              <a:buFont typeface="Wingdings" panose="05000000000000000000" pitchFamily="2" charset="2"/>
              <a:buChar char="©"/>
              <a:defRPr>
                <a:solidFill>
                  <a:srgbClr val="0000FF"/>
                </a:solidFill>
                <a:latin typeface="Arial" panose="020B0604020202020204" pitchFamily="34" charset="0"/>
              </a:defRPr>
            </a:lvl3pPr>
            <a:lvl4pPr marL="1600200" indent="-228600">
              <a:spcBef>
                <a:spcPct val="20000"/>
              </a:spcBef>
              <a:buFont typeface="Wingdings" panose="05000000000000000000" pitchFamily="2" charset="2"/>
              <a:buChar char="Ÿ"/>
              <a:defRPr>
                <a:solidFill>
                  <a:srgbClr val="0000FF"/>
                </a:solidFill>
                <a:latin typeface="Arial" panose="020B0604020202020204" pitchFamily="34" charset="0"/>
              </a:defRPr>
            </a:lvl4pPr>
            <a:lvl5pPr marL="2057400" indent="-228600">
              <a:spcBef>
                <a:spcPct val="20000"/>
              </a:spcBef>
              <a:buFont typeface="Wingdings" panose="05000000000000000000" pitchFamily="2" charset="2"/>
              <a:buChar char=""/>
              <a:defRPr>
                <a:solidFill>
                  <a:srgbClr val="0000FF"/>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9pPr>
          </a:lstStyle>
          <a:p>
            <a:pPr>
              <a:spcBef>
                <a:spcPct val="50000"/>
              </a:spcBef>
              <a:buClrTx/>
              <a:buFontTx/>
              <a:buNone/>
            </a:pPr>
            <a:r>
              <a:rPr lang="en-US" altLang="en-US" sz="1800" b="1" dirty="0">
                <a:solidFill>
                  <a:schemeClr val="tx2"/>
                </a:solidFill>
                <a:latin typeface="Arial Rounded MT Bold" panose="020F0704030504030204" pitchFamily="34" charset="0"/>
              </a:rPr>
              <a:t>2NF</a:t>
            </a:r>
            <a:r>
              <a:rPr lang="en-US" altLang="en-US" sz="1800" dirty="0">
                <a:solidFill>
                  <a:schemeClr val="tx2"/>
                </a:solidFill>
                <a:latin typeface="Arial Rounded MT Bold" panose="020F0704030504030204" pitchFamily="34" charset="0"/>
              </a:rPr>
              <a:t>: A table is in 2NF if it is in 1NF and non-key columns  depend on the entire combined key.</a:t>
            </a:r>
            <a:endParaRPr lang="en-CA" altLang="en-US" sz="1800" dirty="0">
              <a:solidFill>
                <a:schemeClr val="tx2"/>
              </a:solidFill>
              <a:latin typeface="Arial Rounded MT Bold" panose="020F0704030504030204" pitchFamily="34" charset="0"/>
            </a:endParaRPr>
          </a:p>
        </p:txBody>
      </p:sp>
      <p:sp>
        <p:nvSpPr>
          <p:cNvPr id="10" name="TextBox 8">
            <a:extLst>
              <a:ext uri="{FF2B5EF4-FFF2-40B4-BE49-F238E27FC236}">
                <a16:creationId xmlns:a16="http://schemas.microsoft.com/office/drawing/2014/main" id="{B89F0033-AC73-40A3-A929-EDBB3F290F57}"/>
              </a:ext>
            </a:extLst>
          </p:cNvPr>
          <p:cNvSpPr txBox="1">
            <a:spLocks noChangeArrowheads="1"/>
          </p:cNvSpPr>
          <p:nvPr/>
        </p:nvSpPr>
        <p:spPr bwMode="auto">
          <a:xfrm>
            <a:off x="992186" y="5312798"/>
            <a:ext cx="100274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²"/>
              <a:defRPr sz="2400">
                <a:solidFill>
                  <a:srgbClr val="0000FF"/>
                </a:solidFill>
                <a:latin typeface="Arial" panose="020B0604020202020204" pitchFamily="34" charset="0"/>
              </a:defRPr>
            </a:lvl1pPr>
            <a:lvl2pPr marL="742950" indent="-285750">
              <a:spcBef>
                <a:spcPct val="20000"/>
              </a:spcBef>
              <a:buFont typeface="Wingdings" panose="05000000000000000000" pitchFamily="2" charset="2"/>
              <a:buChar char="ª"/>
              <a:defRPr sz="2000">
                <a:solidFill>
                  <a:srgbClr val="0000FF"/>
                </a:solidFill>
                <a:latin typeface="Arial" panose="020B0604020202020204" pitchFamily="34" charset="0"/>
              </a:defRPr>
            </a:lvl2pPr>
            <a:lvl3pPr marL="1143000" indent="-228600">
              <a:spcBef>
                <a:spcPct val="20000"/>
              </a:spcBef>
              <a:buFont typeface="Wingdings" panose="05000000000000000000" pitchFamily="2" charset="2"/>
              <a:buChar char="©"/>
              <a:defRPr>
                <a:solidFill>
                  <a:srgbClr val="0000FF"/>
                </a:solidFill>
                <a:latin typeface="Arial" panose="020B0604020202020204" pitchFamily="34" charset="0"/>
              </a:defRPr>
            </a:lvl3pPr>
            <a:lvl4pPr marL="1600200" indent="-228600">
              <a:spcBef>
                <a:spcPct val="20000"/>
              </a:spcBef>
              <a:buFont typeface="Wingdings" panose="05000000000000000000" pitchFamily="2" charset="2"/>
              <a:buChar char="Ÿ"/>
              <a:defRPr>
                <a:solidFill>
                  <a:srgbClr val="0000FF"/>
                </a:solidFill>
                <a:latin typeface="Arial" panose="020B0604020202020204" pitchFamily="34" charset="0"/>
              </a:defRPr>
            </a:lvl4pPr>
            <a:lvl5pPr marL="2057400" indent="-228600">
              <a:spcBef>
                <a:spcPct val="20000"/>
              </a:spcBef>
              <a:buFont typeface="Wingdings" panose="05000000000000000000" pitchFamily="2" charset="2"/>
              <a:buChar char=""/>
              <a:defRPr>
                <a:solidFill>
                  <a:srgbClr val="0000FF"/>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a:solidFill>
                  <a:srgbClr val="0000FF"/>
                </a:solidFill>
                <a:latin typeface="Arial" panose="020B0604020202020204" pitchFamily="34" charset="0"/>
              </a:defRPr>
            </a:lvl9pPr>
          </a:lstStyle>
          <a:p>
            <a:pPr>
              <a:spcBef>
                <a:spcPct val="50000"/>
              </a:spcBef>
              <a:buClrTx/>
              <a:buFontTx/>
              <a:buNone/>
            </a:pPr>
            <a:r>
              <a:rPr lang="en-US" altLang="en-US" sz="1800" b="1" dirty="0">
                <a:solidFill>
                  <a:schemeClr val="tx2"/>
                </a:solidFill>
                <a:latin typeface="Arial Rounded MT Bold" panose="020F0704030504030204" pitchFamily="34" charset="0"/>
              </a:rPr>
              <a:t>3NF</a:t>
            </a:r>
            <a:r>
              <a:rPr lang="en-US" altLang="en-US" sz="1800" dirty="0">
                <a:solidFill>
                  <a:schemeClr val="tx2"/>
                </a:solidFill>
                <a:latin typeface="Arial Rounded MT Bold" panose="020F0704030504030204" pitchFamily="34" charset="0"/>
              </a:rPr>
              <a:t>: A table is in 3NF if it is in 2NF and all non-key columns depend  on  the key only.</a:t>
            </a:r>
            <a:endParaRPr lang="en-CA" altLang="en-US" sz="1800" dirty="0">
              <a:solidFill>
                <a:schemeClr val="tx2"/>
              </a:solidFill>
              <a:latin typeface="Arial Rounded MT Bold" panose="020F0704030504030204" pitchFamily="34" charset="0"/>
            </a:endParaRPr>
          </a:p>
        </p:txBody>
      </p:sp>
      <p:sp>
        <p:nvSpPr>
          <p:cNvPr id="11" name="Slide Number Placeholder 1">
            <a:extLst>
              <a:ext uri="{FF2B5EF4-FFF2-40B4-BE49-F238E27FC236}">
                <a16:creationId xmlns:a16="http://schemas.microsoft.com/office/drawing/2014/main" id="{DA8C1712-5E1D-4E78-B26E-7E1C5CE014A6}"/>
              </a:ext>
            </a:extLst>
          </p:cNvPr>
          <p:cNvSpPr>
            <a:spLocks noGrp="1"/>
          </p:cNvSpPr>
          <p:nvPr>
            <p:ph type="sldNum" sz="quarter" idx="12"/>
          </p:nvPr>
        </p:nvSpPr>
        <p:spPr>
          <a:xfrm>
            <a:off x="7277100" y="7805738"/>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Rounded MT Bold" panose="020F0704030504030204" pitchFamily="34" charset="0"/>
              </a:defRPr>
            </a:lvl1pPr>
            <a:lvl2pPr marL="742950" indent="-285750">
              <a:defRPr sz="1600">
                <a:solidFill>
                  <a:schemeClr val="tx1"/>
                </a:solidFill>
                <a:latin typeface="Arial Rounded MT Bold" panose="020F0704030504030204" pitchFamily="34" charset="0"/>
              </a:defRPr>
            </a:lvl2pPr>
            <a:lvl3pPr marL="1143000" indent="-228600">
              <a:defRPr sz="1600">
                <a:solidFill>
                  <a:schemeClr val="tx1"/>
                </a:solidFill>
                <a:latin typeface="Arial Rounded MT Bold" panose="020F0704030504030204" pitchFamily="34" charset="0"/>
              </a:defRPr>
            </a:lvl3pPr>
            <a:lvl4pPr marL="1600200" indent="-228600">
              <a:defRPr sz="1600">
                <a:solidFill>
                  <a:schemeClr val="tx1"/>
                </a:solidFill>
                <a:latin typeface="Arial Rounded MT Bold" panose="020F0704030504030204" pitchFamily="34" charset="0"/>
              </a:defRPr>
            </a:lvl4pPr>
            <a:lvl5pPr marL="2057400" indent="-228600">
              <a:defRPr sz="1600">
                <a:solidFill>
                  <a:schemeClr val="tx1"/>
                </a:solidFill>
                <a:latin typeface="Arial Rounded MT Bold" panose="020F0704030504030204" pitchFamily="34" charset="0"/>
              </a:defRPr>
            </a:lvl5pPr>
            <a:lvl6pPr marL="2514600" indent="-228600" eaLnBrk="0" fontAlgn="base" hangingPunct="0">
              <a:spcBef>
                <a:spcPct val="0"/>
              </a:spcBef>
              <a:spcAft>
                <a:spcPct val="0"/>
              </a:spcAft>
              <a:defRPr sz="1600">
                <a:solidFill>
                  <a:schemeClr val="tx1"/>
                </a:solidFill>
                <a:latin typeface="Arial Rounded MT Bold" panose="020F0704030504030204" pitchFamily="34" charset="0"/>
              </a:defRPr>
            </a:lvl6pPr>
            <a:lvl7pPr marL="2971800" indent="-228600" eaLnBrk="0" fontAlgn="base" hangingPunct="0">
              <a:spcBef>
                <a:spcPct val="0"/>
              </a:spcBef>
              <a:spcAft>
                <a:spcPct val="0"/>
              </a:spcAft>
              <a:defRPr sz="1600">
                <a:solidFill>
                  <a:schemeClr val="tx1"/>
                </a:solidFill>
                <a:latin typeface="Arial Rounded MT Bold" panose="020F0704030504030204" pitchFamily="34" charset="0"/>
              </a:defRPr>
            </a:lvl7pPr>
            <a:lvl8pPr marL="3429000" indent="-228600" eaLnBrk="0" fontAlgn="base" hangingPunct="0">
              <a:spcBef>
                <a:spcPct val="0"/>
              </a:spcBef>
              <a:spcAft>
                <a:spcPct val="0"/>
              </a:spcAft>
              <a:defRPr sz="1600">
                <a:solidFill>
                  <a:schemeClr val="tx1"/>
                </a:solidFill>
                <a:latin typeface="Arial Rounded MT Bold" panose="020F0704030504030204" pitchFamily="34" charset="0"/>
              </a:defRPr>
            </a:lvl8pPr>
            <a:lvl9pPr marL="3886200" indent="-228600" eaLnBrk="0" fontAlgn="base" hangingPunct="0">
              <a:spcBef>
                <a:spcPct val="0"/>
              </a:spcBef>
              <a:spcAft>
                <a:spcPct val="0"/>
              </a:spcAft>
              <a:defRPr sz="1600">
                <a:solidFill>
                  <a:schemeClr val="tx1"/>
                </a:solidFill>
                <a:latin typeface="Arial Rounded MT Bold" panose="020F0704030504030204" pitchFamily="34" charset="0"/>
              </a:defRPr>
            </a:lvl9pPr>
          </a:lstStyle>
          <a:p>
            <a:fld id="{519F0D33-EC5F-4587-A7FA-142F4C442981}" type="slidenum">
              <a:rPr lang="en-US" altLang="en-US" sz="1400" smtClean="0">
                <a:latin typeface="Garamond" panose="02020404030301010803" pitchFamily="18" charset="0"/>
              </a:rPr>
              <a:pPr/>
              <a:t>36</a:t>
            </a:fld>
            <a:r>
              <a:rPr lang="en-US" altLang="en-US" sz="1400">
                <a:latin typeface="Garamond" panose="02020404030301010803" pitchFamily="18" charset="0"/>
              </a:rPr>
              <a:t> of 23</a:t>
            </a:r>
          </a:p>
        </p:txBody>
      </p:sp>
      <p:sp>
        <p:nvSpPr>
          <p:cNvPr id="12" name="Rectangle 2">
            <a:extLst>
              <a:ext uri="{FF2B5EF4-FFF2-40B4-BE49-F238E27FC236}">
                <a16:creationId xmlns:a16="http://schemas.microsoft.com/office/drawing/2014/main" id="{F8917E79-901E-4986-B9BE-EDBBEBDC449F}"/>
              </a:ext>
            </a:extLst>
          </p:cNvPr>
          <p:cNvSpPr txBox="1">
            <a:spLocks noGrp="1" noChangeArrowheads="1"/>
          </p:cNvSpPr>
          <p:nvPr>
            <p:ph type="title"/>
          </p:nvPr>
        </p:nvSpPr>
        <p:spPr>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rgbClr val="0070C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US" altLang="en-US" dirty="0"/>
              <a:t>Summary of Normal Forms </a:t>
            </a:r>
          </a:p>
        </p:txBody>
      </p:sp>
    </p:spTree>
    <p:extLst>
      <p:ext uri="{BB962C8B-B14F-4D97-AF65-F5344CB8AC3E}">
        <p14:creationId xmlns:p14="http://schemas.microsoft.com/office/powerpoint/2010/main" val="323023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autoUpdateAnimBg="0"/>
      <p:bldP spid="7" grpId="0" autoUpdateAnimBg="0"/>
      <p:bldP spid="12"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sz="7200" dirty="0">
                <a:solidFill>
                  <a:srgbClr val="0070C0"/>
                </a:solidFill>
                <a:effectLst/>
              </a:rPr>
            </a:br>
            <a:br>
              <a:rPr lang="en-US" sz="7200" dirty="0">
                <a:solidFill>
                  <a:srgbClr val="0070C0"/>
                </a:solidFill>
              </a:rPr>
            </a:br>
            <a:r>
              <a:rPr lang="en-US" sz="4800" dirty="0">
                <a:solidFill>
                  <a:srgbClr val="0070C0"/>
                </a:solidFill>
              </a:rPr>
              <a:t>Module 2</a:t>
            </a:r>
            <a:br>
              <a:rPr lang="en-US" sz="7200" dirty="0">
                <a:solidFill>
                  <a:srgbClr val="0070C0"/>
                </a:solidFill>
              </a:rPr>
            </a:br>
            <a:endParaRPr lang="en-US" sz="7200" dirty="0">
              <a:solidFill>
                <a:srgbClr val="0070C0"/>
              </a:solidFill>
              <a:effectLst/>
            </a:endParaRPr>
          </a:p>
        </p:txBody>
      </p:sp>
      <p:sp>
        <p:nvSpPr>
          <p:cNvPr id="2" name="Text Placeholder 1">
            <a:extLst>
              <a:ext uri="{FF2B5EF4-FFF2-40B4-BE49-F238E27FC236}">
                <a16:creationId xmlns:a16="http://schemas.microsoft.com/office/drawing/2014/main" id="{6EB06DED-E9A2-41A7-B91F-7244A8050936}"/>
              </a:ext>
            </a:extLst>
          </p:cNvPr>
          <p:cNvSpPr>
            <a:spLocks noGrp="1"/>
          </p:cNvSpPr>
          <p:nvPr>
            <p:ph type="body" idx="1"/>
          </p:nvPr>
        </p:nvSpPr>
        <p:spPr/>
        <p:txBody>
          <a:bodyPr/>
          <a:lstStyle/>
          <a:p>
            <a:r>
              <a:rPr lang="en-US" dirty="0"/>
              <a:t>Database design</a:t>
            </a:r>
          </a:p>
        </p:txBody>
      </p:sp>
      <p:pic>
        <p:nvPicPr>
          <p:cNvPr id="5" name="Picture 4">
            <a:extLst>
              <a:ext uri="{FF2B5EF4-FFF2-40B4-BE49-F238E27FC236}">
                <a16:creationId xmlns:a16="http://schemas.microsoft.com/office/drawing/2014/main" id="{84C9CB05-9A4F-4C9F-A8A4-620E7705F5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492" y="1114986"/>
            <a:ext cx="3244919" cy="2488487"/>
          </a:xfrm>
          <a:prstGeom prst="rect">
            <a:avLst/>
          </a:prstGeom>
        </p:spPr>
      </p:pic>
      <p:pic>
        <p:nvPicPr>
          <p:cNvPr id="6" name="Picture 5">
            <a:extLst>
              <a:ext uri="{FF2B5EF4-FFF2-40B4-BE49-F238E27FC236}">
                <a16:creationId xmlns:a16="http://schemas.microsoft.com/office/drawing/2014/main" id="{95E827F6-07C0-4FB2-AB6F-1A71016B8DE0}"/>
              </a:ext>
            </a:extLst>
          </p:cNvPr>
          <p:cNvPicPr>
            <a:picLocks noChangeAspect="1"/>
          </p:cNvPicPr>
          <p:nvPr/>
        </p:nvPicPr>
        <p:blipFill>
          <a:blip r:embed="rId4"/>
          <a:stretch>
            <a:fillRect/>
          </a:stretch>
        </p:blipFill>
        <p:spPr>
          <a:xfrm>
            <a:off x="3648732" y="1281113"/>
            <a:ext cx="2876550" cy="857250"/>
          </a:xfrm>
          <a:prstGeom prst="rect">
            <a:avLst/>
          </a:prstGeom>
        </p:spPr>
      </p:pic>
    </p:spTree>
    <p:extLst>
      <p:ext uri="{BB962C8B-B14F-4D97-AF65-F5344CB8AC3E}">
        <p14:creationId xmlns:p14="http://schemas.microsoft.com/office/powerpoint/2010/main" val="3277276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923CB-0102-4434-BD6A-B6C3A864AFDA}"/>
              </a:ext>
            </a:extLst>
          </p:cNvPr>
          <p:cNvSpPr>
            <a:spLocks noGrp="1"/>
          </p:cNvSpPr>
          <p:nvPr>
            <p:ph type="title"/>
          </p:nvPr>
        </p:nvSpPr>
        <p:spPr/>
        <p:txBody>
          <a:bodyPr/>
          <a:lstStyle/>
          <a:p>
            <a:r>
              <a:rPr lang="en-IN" dirty="0"/>
              <a:t>Evolution of ER Models </a:t>
            </a:r>
          </a:p>
        </p:txBody>
      </p:sp>
      <p:pic>
        <p:nvPicPr>
          <p:cNvPr id="4" name="Content Placeholder 3">
            <a:extLst>
              <a:ext uri="{FF2B5EF4-FFF2-40B4-BE49-F238E27FC236}">
                <a16:creationId xmlns:a16="http://schemas.microsoft.com/office/drawing/2014/main" id="{5458DF3F-4063-4E5A-9F73-EC07D540DEDE}"/>
              </a:ext>
            </a:extLst>
          </p:cNvPr>
          <p:cNvPicPr>
            <a:picLocks noGrp="1" noChangeAspect="1"/>
          </p:cNvPicPr>
          <p:nvPr>
            <p:ph idx="1"/>
          </p:nvPr>
        </p:nvPicPr>
        <p:blipFill>
          <a:blip r:embed="rId2"/>
          <a:stretch>
            <a:fillRect/>
          </a:stretch>
        </p:blipFill>
        <p:spPr>
          <a:xfrm>
            <a:off x="1706238" y="1318491"/>
            <a:ext cx="7330377" cy="5174384"/>
          </a:xfrm>
          <a:prstGeom prst="rect">
            <a:avLst/>
          </a:prstGeom>
        </p:spPr>
      </p:pic>
    </p:spTree>
    <p:extLst>
      <p:ext uri="{BB962C8B-B14F-4D97-AF65-F5344CB8AC3E}">
        <p14:creationId xmlns:p14="http://schemas.microsoft.com/office/powerpoint/2010/main" val="1931992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9A4C5-568D-4D53-9641-0819DFADEFD5}"/>
              </a:ext>
            </a:extLst>
          </p:cNvPr>
          <p:cNvSpPr>
            <a:spLocks noGrp="1"/>
          </p:cNvSpPr>
          <p:nvPr>
            <p:ph type="title"/>
          </p:nvPr>
        </p:nvSpPr>
        <p:spPr/>
        <p:txBody>
          <a:bodyPr/>
          <a:lstStyle/>
          <a:p>
            <a:r>
              <a:rPr lang="en-IN" dirty="0"/>
              <a:t>Entity Relationship Model</a:t>
            </a:r>
          </a:p>
        </p:txBody>
      </p:sp>
      <p:sp>
        <p:nvSpPr>
          <p:cNvPr id="3" name="Content Placeholder 2">
            <a:extLst>
              <a:ext uri="{FF2B5EF4-FFF2-40B4-BE49-F238E27FC236}">
                <a16:creationId xmlns:a16="http://schemas.microsoft.com/office/drawing/2014/main" id="{6562A3D6-02A3-445F-A0FA-E304713BD93D}"/>
              </a:ext>
            </a:extLst>
          </p:cNvPr>
          <p:cNvSpPr>
            <a:spLocks noGrp="1"/>
          </p:cNvSpPr>
          <p:nvPr>
            <p:ph idx="1"/>
          </p:nvPr>
        </p:nvSpPr>
        <p:spPr/>
        <p:txBody>
          <a:bodyPr>
            <a:normAutofit/>
          </a:bodyPr>
          <a:lstStyle/>
          <a:p>
            <a:r>
              <a:rPr lang="en-US" dirty="0"/>
              <a:t>An </a:t>
            </a:r>
            <a:r>
              <a:rPr lang="en-US" b="1" dirty="0"/>
              <a:t>entity–relationship model (ER model)</a:t>
            </a:r>
            <a:r>
              <a:rPr lang="en-US" dirty="0"/>
              <a:t> is a systematic way of describing and defining a business process. </a:t>
            </a:r>
          </a:p>
          <a:p>
            <a:r>
              <a:rPr lang="en-US" sz="2800" dirty="0"/>
              <a:t>Widely accepted standard for data modeling </a:t>
            </a:r>
          </a:p>
          <a:p>
            <a:r>
              <a:rPr lang="en-US" sz="2800" dirty="0"/>
              <a:t>Introduced by Chen in 1976 </a:t>
            </a:r>
          </a:p>
          <a:p>
            <a:r>
              <a:rPr lang="en-US" sz="2800" dirty="0"/>
              <a:t>Graphical representation of entities and their relationships in a database structure </a:t>
            </a:r>
          </a:p>
          <a:p>
            <a:r>
              <a:rPr lang="en-US" sz="2800" dirty="0"/>
              <a:t>Entity relationship diagram (ERD) – Uses graphic representations to model database components </a:t>
            </a:r>
            <a:r>
              <a:rPr lang="en-US" sz="2800" b="1" dirty="0">
                <a:solidFill>
                  <a:srgbClr val="0070C0"/>
                </a:solidFill>
              </a:rPr>
              <a:t>– Entity</a:t>
            </a:r>
            <a:r>
              <a:rPr lang="en-US" sz="2800" dirty="0"/>
              <a:t> is mapped to a </a:t>
            </a:r>
            <a:r>
              <a:rPr lang="en-US" sz="2800" dirty="0">
                <a:solidFill>
                  <a:srgbClr val="0070C0"/>
                </a:solidFill>
              </a:rPr>
              <a:t>relational table</a:t>
            </a:r>
          </a:p>
        </p:txBody>
      </p:sp>
    </p:spTree>
    <p:extLst>
      <p:ext uri="{BB962C8B-B14F-4D97-AF65-F5344CB8AC3E}">
        <p14:creationId xmlns:p14="http://schemas.microsoft.com/office/powerpoint/2010/main" val="4038631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16145-7CC0-4B87-B201-8FC27C41DEAE}"/>
              </a:ext>
            </a:extLst>
          </p:cNvPr>
          <p:cNvSpPr>
            <a:spLocks noGrp="1"/>
          </p:cNvSpPr>
          <p:nvPr>
            <p:ph type="title"/>
          </p:nvPr>
        </p:nvSpPr>
        <p:spPr/>
        <p:txBody>
          <a:bodyPr/>
          <a:lstStyle/>
          <a:p>
            <a:r>
              <a:rPr lang="en-US" dirty="0"/>
              <a:t>Database Management Systems (DBMSs) </a:t>
            </a:r>
            <a:endParaRPr lang="en-IN" dirty="0"/>
          </a:p>
        </p:txBody>
      </p:sp>
      <p:sp>
        <p:nvSpPr>
          <p:cNvPr id="3" name="Content Placeholder 2">
            <a:extLst>
              <a:ext uri="{FF2B5EF4-FFF2-40B4-BE49-F238E27FC236}">
                <a16:creationId xmlns:a16="http://schemas.microsoft.com/office/drawing/2014/main" id="{8999FA59-233D-46FD-8313-B2826B4AD1E4}"/>
              </a:ext>
            </a:extLst>
          </p:cNvPr>
          <p:cNvSpPr>
            <a:spLocks noGrp="1"/>
          </p:cNvSpPr>
          <p:nvPr>
            <p:ph idx="1"/>
          </p:nvPr>
        </p:nvSpPr>
        <p:spPr/>
        <p:txBody>
          <a:bodyPr>
            <a:normAutofit/>
          </a:bodyPr>
          <a:lstStyle/>
          <a:p>
            <a:pPr marL="0" indent="0">
              <a:buNone/>
            </a:pPr>
            <a:r>
              <a:rPr lang="en-US" b="1" dirty="0"/>
              <a:t>DBMS: </a:t>
            </a:r>
            <a:r>
              <a:rPr lang="en-US" dirty="0"/>
              <a:t>a collection of general-purpose, application-independent programs</a:t>
            </a:r>
          </a:p>
          <a:p>
            <a:pPr marL="0" indent="0">
              <a:buNone/>
            </a:pPr>
            <a:r>
              <a:rPr lang="en-US" dirty="0"/>
              <a:t>   providing services :</a:t>
            </a:r>
          </a:p>
          <a:p>
            <a:pPr marL="0" indent="0">
              <a:buNone/>
            </a:pPr>
            <a:endParaRPr lang="en-US" dirty="0"/>
          </a:p>
          <a:p>
            <a:pPr lvl="3">
              <a:buFont typeface="Wingdings" panose="05000000000000000000" pitchFamily="2" charset="2"/>
              <a:buChar char="§"/>
            </a:pPr>
            <a:r>
              <a:rPr lang="en-US" sz="2000" dirty="0"/>
              <a:t>Data Model all data stored in a well defined way</a:t>
            </a:r>
          </a:p>
          <a:p>
            <a:pPr lvl="3">
              <a:buFont typeface="Wingdings" panose="05000000000000000000" pitchFamily="2" charset="2"/>
              <a:buChar char="§"/>
            </a:pPr>
            <a:r>
              <a:rPr lang="en-US" sz="2000" dirty="0"/>
              <a:t>Access control only authorized people get to see/modify it </a:t>
            </a:r>
          </a:p>
          <a:p>
            <a:pPr lvl="3">
              <a:buFont typeface="Wingdings" panose="05000000000000000000" pitchFamily="2" charset="2"/>
              <a:buChar char="§"/>
            </a:pPr>
            <a:r>
              <a:rPr lang="en-US" sz="2000" dirty="0"/>
              <a:t>Concurrency control multiple concurrent applications access data</a:t>
            </a:r>
          </a:p>
          <a:p>
            <a:pPr lvl="3">
              <a:buFont typeface="Wingdings" panose="05000000000000000000" pitchFamily="2" charset="2"/>
              <a:buChar char="§"/>
            </a:pPr>
            <a:r>
              <a:rPr lang="en-US" sz="2000" dirty="0"/>
              <a:t>Database recovery nothing gets accidentally lost </a:t>
            </a:r>
          </a:p>
          <a:p>
            <a:pPr lvl="3">
              <a:buFont typeface="Wingdings" panose="05000000000000000000" pitchFamily="2" charset="2"/>
              <a:buChar char="§"/>
            </a:pPr>
            <a:r>
              <a:rPr lang="en-US" sz="2000" dirty="0"/>
              <a:t>Database maintenance</a:t>
            </a:r>
          </a:p>
          <a:p>
            <a:pPr marL="1371600" lvl="3" indent="0">
              <a:buNone/>
            </a:pPr>
            <a:endParaRPr lang="en-US" sz="2000" dirty="0"/>
          </a:p>
        </p:txBody>
      </p:sp>
    </p:spTree>
    <p:extLst>
      <p:ext uri="{BB962C8B-B14F-4D97-AF65-F5344CB8AC3E}">
        <p14:creationId xmlns:p14="http://schemas.microsoft.com/office/powerpoint/2010/main" val="3316039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203A0-7772-405C-84B2-69B21930F657}"/>
              </a:ext>
            </a:extLst>
          </p:cNvPr>
          <p:cNvSpPr>
            <a:spLocks noGrp="1"/>
          </p:cNvSpPr>
          <p:nvPr>
            <p:ph type="title"/>
          </p:nvPr>
        </p:nvSpPr>
        <p:spPr/>
        <p:txBody>
          <a:bodyPr/>
          <a:lstStyle/>
          <a:p>
            <a:r>
              <a:rPr lang="en-IN" dirty="0"/>
              <a:t>Relationships </a:t>
            </a:r>
          </a:p>
        </p:txBody>
      </p:sp>
      <p:sp>
        <p:nvSpPr>
          <p:cNvPr id="3" name="Content Placeholder 2">
            <a:extLst>
              <a:ext uri="{FF2B5EF4-FFF2-40B4-BE49-F238E27FC236}">
                <a16:creationId xmlns:a16="http://schemas.microsoft.com/office/drawing/2014/main" id="{4A41E9DB-52E2-4B5A-8294-D6D1D75A43F3}"/>
              </a:ext>
            </a:extLst>
          </p:cNvPr>
          <p:cNvSpPr>
            <a:spLocks noGrp="1"/>
          </p:cNvSpPr>
          <p:nvPr>
            <p:ph idx="1"/>
          </p:nvPr>
        </p:nvSpPr>
        <p:spPr/>
        <p:txBody>
          <a:bodyPr/>
          <a:lstStyle/>
          <a:p>
            <a:r>
              <a:rPr lang="en-US" dirty="0"/>
              <a:t>A relationship is an association among (two or more) entities.</a:t>
            </a:r>
          </a:p>
          <a:p>
            <a:pPr marL="0" indent="0">
              <a:buNone/>
            </a:pPr>
            <a:r>
              <a:rPr lang="en-US" dirty="0">
                <a:solidFill>
                  <a:srgbClr val="0070C0"/>
                </a:solidFill>
              </a:rPr>
              <a:t>Types :</a:t>
            </a:r>
          </a:p>
          <a:p>
            <a:r>
              <a:rPr lang="en-US" b="1" dirty="0"/>
              <a:t>1:1</a:t>
            </a:r>
            <a:r>
              <a:rPr lang="en-US" dirty="0"/>
              <a:t> </a:t>
            </a:r>
          </a:p>
          <a:p>
            <a:pPr lvl="1"/>
            <a:r>
              <a:rPr lang="en-US" dirty="0"/>
              <a:t>An academic department is chaired by one professor; a professor may chair only one academic department. </a:t>
            </a:r>
          </a:p>
          <a:p>
            <a:pPr marL="457200" lvl="1" indent="0">
              <a:buNone/>
            </a:pPr>
            <a:endParaRPr lang="en-US" dirty="0"/>
          </a:p>
          <a:p>
            <a:r>
              <a:rPr lang="en-US" b="1" dirty="0"/>
              <a:t>1:M </a:t>
            </a:r>
          </a:p>
          <a:p>
            <a:pPr lvl="1"/>
            <a:r>
              <a:rPr lang="en-US" dirty="0"/>
              <a:t>A customer may generate many invoices; each invoice is generated by one customer. </a:t>
            </a:r>
          </a:p>
          <a:p>
            <a:pPr marL="0" indent="0">
              <a:buNone/>
            </a:pPr>
            <a:endParaRPr lang="en-US" dirty="0"/>
          </a:p>
          <a:p>
            <a:r>
              <a:rPr lang="en-US" b="1" dirty="0"/>
              <a:t>M:N </a:t>
            </a:r>
          </a:p>
          <a:p>
            <a:pPr lvl="1"/>
            <a:r>
              <a:rPr lang="en-US" sz="1800" dirty="0"/>
              <a:t>An employee may have earned many degrees; a degree may have been earned by many employe</a:t>
            </a:r>
            <a:r>
              <a:rPr lang="en-US" dirty="0"/>
              <a:t>es. </a:t>
            </a:r>
            <a:endParaRPr lang="en-IN" dirty="0"/>
          </a:p>
        </p:txBody>
      </p:sp>
    </p:spTree>
    <p:extLst>
      <p:ext uri="{BB962C8B-B14F-4D97-AF65-F5344CB8AC3E}">
        <p14:creationId xmlns:p14="http://schemas.microsoft.com/office/powerpoint/2010/main" val="3813014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C62AC-DB1B-4C45-B05B-13D244AC3ECC}"/>
              </a:ext>
            </a:extLst>
          </p:cNvPr>
          <p:cNvSpPr>
            <a:spLocks noGrp="1"/>
          </p:cNvSpPr>
          <p:nvPr>
            <p:ph type="title"/>
          </p:nvPr>
        </p:nvSpPr>
        <p:spPr/>
        <p:txBody>
          <a:bodyPr/>
          <a:lstStyle/>
          <a:p>
            <a:r>
              <a:rPr lang="en-US" b="1" dirty="0">
                <a:solidFill>
                  <a:schemeClr val="tx1"/>
                </a:solidFill>
              </a:rPr>
              <a:t>Keys</a:t>
            </a:r>
            <a:br>
              <a:rPr lang="en-US" b="1" dirty="0">
                <a:solidFill>
                  <a:schemeClr val="tx1"/>
                </a:solidFill>
              </a:rPr>
            </a:br>
            <a:endParaRPr lang="en-IN" dirty="0"/>
          </a:p>
        </p:txBody>
      </p:sp>
      <p:sp>
        <p:nvSpPr>
          <p:cNvPr id="3" name="Content Placeholder 2">
            <a:extLst>
              <a:ext uri="{FF2B5EF4-FFF2-40B4-BE49-F238E27FC236}">
                <a16:creationId xmlns:a16="http://schemas.microsoft.com/office/drawing/2014/main" id="{50C09ED4-0D08-4BEC-A23D-6CD347F06D02}"/>
              </a:ext>
            </a:extLst>
          </p:cNvPr>
          <p:cNvSpPr>
            <a:spLocks noGrp="1"/>
          </p:cNvSpPr>
          <p:nvPr>
            <p:ph idx="1"/>
          </p:nvPr>
        </p:nvSpPr>
        <p:spPr/>
        <p:txBody>
          <a:bodyPr>
            <a:normAutofit/>
          </a:bodyPr>
          <a:lstStyle/>
          <a:p>
            <a:pPr lvl="2"/>
            <a:r>
              <a:rPr lang="en-US" b="1" dirty="0" err="1">
                <a:solidFill>
                  <a:schemeClr val="tx1"/>
                </a:solidFill>
              </a:rPr>
              <a:t>Superkey</a:t>
            </a:r>
            <a:endParaRPr lang="en-US" dirty="0">
              <a:solidFill>
                <a:schemeClr val="tx1"/>
              </a:solidFill>
            </a:endParaRPr>
          </a:p>
          <a:p>
            <a:pPr lvl="2"/>
            <a:r>
              <a:rPr lang="en-US" b="1" dirty="0">
                <a:solidFill>
                  <a:schemeClr val="tx1"/>
                </a:solidFill>
              </a:rPr>
              <a:t>Composite key</a:t>
            </a:r>
            <a:endParaRPr lang="en-US" dirty="0">
              <a:solidFill>
                <a:schemeClr val="tx1"/>
              </a:solidFill>
            </a:endParaRPr>
          </a:p>
          <a:p>
            <a:pPr lvl="2"/>
            <a:r>
              <a:rPr lang="en-US" b="1" dirty="0">
                <a:solidFill>
                  <a:schemeClr val="tx1"/>
                </a:solidFill>
              </a:rPr>
              <a:t>Candidate key</a:t>
            </a:r>
            <a:endParaRPr lang="en-US" dirty="0">
              <a:solidFill>
                <a:schemeClr val="tx1"/>
              </a:solidFill>
            </a:endParaRPr>
          </a:p>
          <a:p>
            <a:pPr lvl="2"/>
            <a:r>
              <a:rPr lang="en-US" b="1" dirty="0">
                <a:solidFill>
                  <a:schemeClr val="tx1"/>
                </a:solidFill>
              </a:rPr>
              <a:t>Primary key</a:t>
            </a:r>
            <a:endParaRPr lang="en-US" dirty="0">
              <a:solidFill>
                <a:schemeClr val="tx1"/>
              </a:solidFill>
            </a:endParaRPr>
          </a:p>
          <a:p>
            <a:pPr lvl="2"/>
            <a:r>
              <a:rPr lang="en-US" b="1" dirty="0">
                <a:solidFill>
                  <a:schemeClr val="tx1"/>
                </a:solidFill>
              </a:rPr>
              <a:t>Alternate key</a:t>
            </a:r>
          </a:p>
          <a:p>
            <a:pPr lvl="2"/>
            <a:r>
              <a:rPr lang="en-US" b="1" dirty="0">
                <a:solidFill>
                  <a:schemeClr val="tx1"/>
                </a:solidFill>
              </a:rPr>
              <a:t>Secondary key</a:t>
            </a:r>
            <a:endParaRPr lang="en-US" dirty="0">
              <a:solidFill>
                <a:schemeClr val="tx1"/>
              </a:solidFill>
            </a:endParaRPr>
          </a:p>
          <a:p>
            <a:pPr lvl="2"/>
            <a:r>
              <a:rPr lang="en-US" b="1" dirty="0">
                <a:solidFill>
                  <a:schemeClr val="tx1"/>
                </a:solidFill>
              </a:rPr>
              <a:t>Foreign key</a:t>
            </a:r>
            <a:endParaRPr lang="en-IN" dirty="0"/>
          </a:p>
          <a:p>
            <a:endParaRPr lang="en-IN" dirty="0"/>
          </a:p>
        </p:txBody>
      </p:sp>
    </p:spTree>
    <p:extLst>
      <p:ext uri="{BB962C8B-B14F-4D97-AF65-F5344CB8AC3E}">
        <p14:creationId xmlns:p14="http://schemas.microsoft.com/office/powerpoint/2010/main" val="2216671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94FD-1919-4DA3-A762-F0B5C0BBDA52}"/>
              </a:ext>
            </a:extLst>
          </p:cNvPr>
          <p:cNvSpPr>
            <a:spLocks noGrp="1"/>
          </p:cNvSpPr>
          <p:nvPr>
            <p:ph type="title"/>
          </p:nvPr>
        </p:nvSpPr>
        <p:spPr/>
        <p:txBody>
          <a:bodyPr>
            <a:normAutofit fontScale="90000"/>
          </a:bodyPr>
          <a:lstStyle/>
          <a:p>
            <a:br>
              <a:rPr lang="en-US" dirty="0"/>
            </a:br>
            <a:r>
              <a:rPr lang="en-US" dirty="0"/>
              <a:t>Data Model Basic Building Blocks Terminology</a:t>
            </a:r>
            <a:br>
              <a:rPr lang="en-US" dirty="0"/>
            </a:br>
            <a:r>
              <a:rPr lang="en-US" dirty="0"/>
              <a:t> </a:t>
            </a:r>
            <a:br>
              <a:rPr lang="en-US" dirty="0"/>
            </a:br>
            <a:endParaRPr lang="en-IN" dirty="0"/>
          </a:p>
        </p:txBody>
      </p:sp>
      <p:sp>
        <p:nvSpPr>
          <p:cNvPr id="3" name="Content Placeholder 2">
            <a:extLst>
              <a:ext uri="{FF2B5EF4-FFF2-40B4-BE49-F238E27FC236}">
                <a16:creationId xmlns:a16="http://schemas.microsoft.com/office/drawing/2014/main" id="{663F2D3E-379C-46D5-98B4-EE97D6981D58}"/>
              </a:ext>
            </a:extLst>
          </p:cNvPr>
          <p:cNvSpPr>
            <a:spLocks noGrp="1"/>
          </p:cNvSpPr>
          <p:nvPr>
            <p:ph idx="1"/>
          </p:nvPr>
        </p:nvSpPr>
        <p:spPr/>
        <p:txBody>
          <a:bodyPr/>
          <a:lstStyle/>
          <a:p>
            <a:r>
              <a:rPr lang="en-US" b="1" dirty="0"/>
              <a:t>Entity: </a:t>
            </a:r>
            <a:r>
              <a:rPr lang="en-US" dirty="0"/>
              <a:t>anything about which data are to be collected and stored </a:t>
            </a:r>
          </a:p>
          <a:p>
            <a:endParaRPr lang="en-US" dirty="0"/>
          </a:p>
          <a:p>
            <a:r>
              <a:rPr lang="en-US" b="1" dirty="0"/>
              <a:t>Attribute: </a:t>
            </a:r>
            <a:r>
              <a:rPr lang="en-US" dirty="0"/>
              <a:t>a characteristic of an entity </a:t>
            </a:r>
          </a:p>
          <a:p>
            <a:endParaRPr lang="en-US" dirty="0"/>
          </a:p>
          <a:p>
            <a:r>
              <a:rPr lang="en-US" b="1" dirty="0"/>
              <a:t>Relationship: </a:t>
            </a:r>
            <a:r>
              <a:rPr lang="en-US" dirty="0"/>
              <a:t>describes an association among entities </a:t>
            </a:r>
          </a:p>
          <a:p>
            <a:pPr lvl="1"/>
            <a:r>
              <a:rPr lang="en-US" dirty="0"/>
              <a:t>– One-to-many (1:M) relationship</a:t>
            </a:r>
          </a:p>
          <a:p>
            <a:pPr lvl="1"/>
            <a:r>
              <a:rPr lang="en-US" dirty="0"/>
              <a:t>– Many-to-many (M:N or M:M) relationship </a:t>
            </a:r>
          </a:p>
          <a:p>
            <a:pPr lvl="1"/>
            <a:r>
              <a:rPr lang="en-US" dirty="0"/>
              <a:t>– One-to-one (1:1) relationship </a:t>
            </a:r>
          </a:p>
          <a:p>
            <a:pPr marL="457200" lvl="1" indent="0">
              <a:buNone/>
            </a:pPr>
            <a:endParaRPr lang="en-US" sz="2400" dirty="0"/>
          </a:p>
          <a:p>
            <a:pPr marL="0" indent="0">
              <a:buNone/>
            </a:pPr>
            <a:r>
              <a:rPr lang="en-US" b="1" dirty="0"/>
              <a:t>• Constraint: </a:t>
            </a:r>
            <a:r>
              <a:rPr lang="en-US" dirty="0"/>
              <a:t>a restriction placed on the data</a:t>
            </a:r>
            <a:endParaRPr lang="en-IN" dirty="0"/>
          </a:p>
        </p:txBody>
      </p:sp>
    </p:spTree>
    <p:extLst>
      <p:ext uri="{BB962C8B-B14F-4D97-AF65-F5344CB8AC3E}">
        <p14:creationId xmlns:p14="http://schemas.microsoft.com/office/powerpoint/2010/main" val="556276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CF379-7502-41DA-9919-218AE8ADDE94}"/>
              </a:ext>
            </a:extLst>
          </p:cNvPr>
          <p:cNvSpPr>
            <a:spLocks noGrp="1"/>
          </p:cNvSpPr>
          <p:nvPr>
            <p:ph type="title"/>
          </p:nvPr>
        </p:nvSpPr>
        <p:spPr/>
        <p:txBody>
          <a:bodyPr/>
          <a:lstStyle/>
          <a:p>
            <a:r>
              <a:rPr lang="en-IN" dirty="0"/>
              <a:t>ER Model Notations  </a:t>
            </a:r>
          </a:p>
        </p:txBody>
      </p:sp>
      <p:pic>
        <p:nvPicPr>
          <p:cNvPr id="3" name="Picture 2">
            <a:extLst>
              <a:ext uri="{FF2B5EF4-FFF2-40B4-BE49-F238E27FC236}">
                <a16:creationId xmlns:a16="http://schemas.microsoft.com/office/drawing/2014/main" id="{2AC5256F-87E4-4F6D-8307-F480D0CA6D5B}"/>
              </a:ext>
            </a:extLst>
          </p:cNvPr>
          <p:cNvPicPr>
            <a:picLocks noChangeAspect="1"/>
          </p:cNvPicPr>
          <p:nvPr/>
        </p:nvPicPr>
        <p:blipFill>
          <a:blip r:embed="rId3"/>
          <a:stretch>
            <a:fillRect/>
          </a:stretch>
        </p:blipFill>
        <p:spPr>
          <a:xfrm>
            <a:off x="312657" y="972337"/>
            <a:ext cx="10473107" cy="5520538"/>
          </a:xfrm>
          <a:prstGeom prst="rect">
            <a:avLst/>
          </a:prstGeom>
        </p:spPr>
      </p:pic>
    </p:spTree>
    <p:extLst>
      <p:ext uri="{BB962C8B-B14F-4D97-AF65-F5344CB8AC3E}">
        <p14:creationId xmlns:p14="http://schemas.microsoft.com/office/powerpoint/2010/main" val="775648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840AC-40A1-4847-A95D-552908A26DB2}"/>
              </a:ext>
            </a:extLst>
          </p:cNvPr>
          <p:cNvSpPr>
            <a:spLocks noGrp="1"/>
          </p:cNvSpPr>
          <p:nvPr>
            <p:ph type="title"/>
          </p:nvPr>
        </p:nvSpPr>
        <p:spPr/>
        <p:txBody>
          <a:bodyPr/>
          <a:lstStyle/>
          <a:p>
            <a:r>
              <a:rPr lang="en-IN" dirty="0"/>
              <a:t>Notations Used in ER Model </a:t>
            </a:r>
          </a:p>
        </p:txBody>
      </p:sp>
      <p:pic>
        <p:nvPicPr>
          <p:cNvPr id="5" name="Content Placeholder 4">
            <a:extLst>
              <a:ext uri="{FF2B5EF4-FFF2-40B4-BE49-F238E27FC236}">
                <a16:creationId xmlns:a16="http://schemas.microsoft.com/office/drawing/2014/main" id="{ABB26ACC-2AAF-43AA-B4A1-72A7B8FA0E9C}"/>
              </a:ext>
            </a:extLst>
          </p:cNvPr>
          <p:cNvPicPr>
            <a:picLocks noGrp="1" noChangeAspect="1"/>
          </p:cNvPicPr>
          <p:nvPr>
            <p:ph idx="1"/>
          </p:nvPr>
        </p:nvPicPr>
        <p:blipFill>
          <a:blip r:embed="rId3"/>
          <a:stretch>
            <a:fillRect/>
          </a:stretch>
        </p:blipFill>
        <p:spPr>
          <a:xfrm>
            <a:off x="2901822" y="1312175"/>
            <a:ext cx="4413378" cy="5250576"/>
          </a:xfrm>
          <a:prstGeom prst="rect">
            <a:avLst/>
          </a:prstGeom>
        </p:spPr>
      </p:pic>
    </p:spTree>
    <p:extLst>
      <p:ext uri="{BB962C8B-B14F-4D97-AF65-F5344CB8AC3E}">
        <p14:creationId xmlns:p14="http://schemas.microsoft.com/office/powerpoint/2010/main" val="3856042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39D4E-7BFF-46A2-BB40-432D27ED1EB0}"/>
              </a:ext>
            </a:extLst>
          </p:cNvPr>
          <p:cNvSpPr>
            <a:spLocks noGrp="1"/>
          </p:cNvSpPr>
          <p:nvPr>
            <p:ph type="title"/>
          </p:nvPr>
        </p:nvSpPr>
        <p:spPr/>
        <p:txBody>
          <a:bodyPr/>
          <a:lstStyle/>
          <a:p>
            <a:r>
              <a:rPr lang="en-IN" dirty="0"/>
              <a:t>Example : Requirement of business model -The Flight Database</a:t>
            </a:r>
          </a:p>
        </p:txBody>
      </p:sp>
      <p:sp>
        <p:nvSpPr>
          <p:cNvPr id="4" name="Rectangle 1">
            <a:extLst>
              <a:ext uri="{FF2B5EF4-FFF2-40B4-BE49-F238E27FC236}">
                <a16:creationId xmlns:a16="http://schemas.microsoft.com/office/drawing/2014/main" id="{1C8981E8-445D-4634-AEBC-751650CD7E3F}"/>
              </a:ext>
            </a:extLst>
          </p:cNvPr>
          <p:cNvSpPr>
            <a:spLocks noGrp="1" noChangeArrowheads="1"/>
          </p:cNvSpPr>
          <p:nvPr>
            <p:ph idx="1"/>
          </p:nvPr>
        </p:nvSpPr>
        <p:spPr bwMode="auto">
          <a:xfrm>
            <a:off x="395785" y="1132764"/>
            <a:ext cx="11368497" cy="57554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Georgia" panose="02040502050405020303" pitchFamily="18" charset="0"/>
              </a:rPr>
              <a:t>The </a:t>
            </a:r>
            <a:r>
              <a:rPr lang="en-US" altLang="en-US" dirty="0">
                <a:solidFill>
                  <a:srgbClr val="0070C0"/>
                </a:solidFill>
                <a:latin typeface="Georgia" panose="02040502050405020303" pitchFamily="18" charset="0"/>
              </a:rPr>
              <a:t>flight  database </a:t>
            </a:r>
            <a:r>
              <a:rPr kumimoji="0" lang="en-US" altLang="en-US" b="0" i="0" u="none" strike="noStrike" cap="none" normalizeH="0" baseline="0" dirty="0">
                <a:ln>
                  <a:noFill/>
                </a:ln>
                <a:solidFill>
                  <a:srgbClr val="333333"/>
                </a:solidFill>
                <a:effectLst/>
                <a:latin typeface="Georgia" panose="02040502050405020303" pitchFamily="18" charset="0"/>
              </a:rPr>
              <a:t>stores details about an </a:t>
            </a:r>
            <a:r>
              <a:rPr kumimoji="0" lang="en-US" altLang="en-US" b="0" i="0" u="none" strike="noStrike" cap="none" normalizeH="0" baseline="0" dirty="0">
                <a:ln>
                  <a:noFill/>
                </a:ln>
                <a:solidFill>
                  <a:srgbClr val="0070C0"/>
                </a:solidFill>
                <a:effectLst/>
                <a:latin typeface="Georgia" panose="02040502050405020303" pitchFamily="18" charset="0"/>
              </a:rPr>
              <a:t>airline’s fleet, flights, and seat bookings</a:t>
            </a:r>
            <a:r>
              <a:rPr kumimoji="0" lang="en-US" altLang="en-US" b="0" i="0" u="none" strike="noStrike" cap="none" normalizeH="0" baseline="0" dirty="0">
                <a:ln>
                  <a:noFill/>
                </a:ln>
                <a:solidFill>
                  <a:srgbClr val="333333"/>
                </a:solidFill>
                <a:effectLst/>
                <a:latin typeface="Georgia" panose="02040502050405020303"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Georgia" panose="02040502050405020303" pitchFamily="18" charset="0"/>
              </a:rPr>
              <a:t>Consider the following requirements list: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457200" lvl="1" indent="0">
              <a:lnSpc>
                <a:spcPct val="100000"/>
              </a:lnSpc>
              <a:buFontTx/>
              <a:buChar char="•"/>
            </a:pPr>
            <a:r>
              <a:rPr kumimoji="0" lang="en-US" altLang="en-US" sz="2400" b="0" i="0" u="none" strike="noStrike" cap="none" normalizeH="0" baseline="0" dirty="0">
                <a:ln>
                  <a:noFill/>
                </a:ln>
                <a:solidFill>
                  <a:srgbClr val="333333"/>
                </a:solidFill>
                <a:effectLst/>
                <a:latin typeface="inherit"/>
              </a:rPr>
              <a:t>The airline has one or more airplanes.</a:t>
            </a:r>
          </a:p>
          <a:p>
            <a:pPr marL="457200" lvl="1" indent="0">
              <a:lnSpc>
                <a:spcPct val="100000"/>
              </a:lnSpc>
              <a:buNone/>
            </a:pPr>
            <a:endParaRPr kumimoji="0" lang="en-US" altLang="en-US" sz="2400" b="0" i="0" u="none" strike="noStrike" cap="none" normalizeH="0" baseline="0" dirty="0">
              <a:ln>
                <a:noFill/>
              </a:ln>
              <a:solidFill>
                <a:srgbClr val="333333"/>
              </a:solidFill>
              <a:effectLst/>
              <a:latin typeface="Georgia" panose="02040502050405020303" pitchFamily="18" charset="0"/>
            </a:endParaRPr>
          </a:p>
          <a:p>
            <a:pPr marL="457200" lvl="1" indent="0">
              <a:lnSpc>
                <a:spcPct val="100000"/>
              </a:lnSpc>
              <a:buFontTx/>
              <a:buChar char="•"/>
            </a:pPr>
            <a:r>
              <a:rPr kumimoji="0" lang="en-US" altLang="en-US" sz="2400" b="0" i="0" u="none" strike="noStrike" cap="none" normalizeH="0" baseline="0" dirty="0">
                <a:ln>
                  <a:noFill/>
                </a:ln>
                <a:solidFill>
                  <a:srgbClr val="333333"/>
                </a:solidFill>
                <a:effectLst/>
                <a:latin typeface="inherit"/>
              </a:rPr>
              <a:t>An airplane has a model number, a unique registration number,</a:t>
            </a:r>
          </a:p>
          <a:p>
            <a:pPr marL="457200" lvl="1" indent="0">
              <a:lnSpc>
                <a:spcPct val="100000"/>
              </a:lnSpc>
              <a:buNone/>
            </a:pPr>
            <a:r>
              <a:rPr kumimoji="0" lang="en-US" altLang="en-US" sz="2400" b="0" i="0" u="none" strike="noStrike" cap="none" normalizeH="0" baseline="0" dirty="0">
                <a:ln>
                  <a:noFill/>
                </a:ln>
                <a:solidFill>
                  <a:srgbClr val="333333"/>
                </a:solidFill>
                <a:effectLst/>
                <a:latin typeface="inherit"/>
              </a:rPr>
              <a:t> and the capacity to take one or more passengers.</a:t>
            </a:r>
            <a:endParaRPr kumimoji="0" lang="en-US" altLang="en-US" sz="2400" b="0" i="0" u="none" strike="noStrike" cap="none" normalizeH="0" baseline="0" dirty="0">
              <a:ln>
                <a:noFill/>
              </a:ln>
              <a:solidFill>
                <a:srgbClr val="333333"/>
              </a:solidFill>
              <a:effectLst/>
              <a:latin typeface="Georgia" panose="02040502050405020303" pitchFamily="18" charset="0"/>
            </a:endParaRPr>
          </a:p>
          <a:p>
            <a:pPr marL="457200" lvl="1" indent="0">
              <a:lnSpc>
                <a:spcPct val="100000"/>
              </a:lnSpc>
              <a:buFontTx/>
              <a:buChar char="•"/>
            </a:pPr>
            <a:endParaRPr kumimoji="0" lang="en-US" altLang="en-US" sz="2400" b="0" i="0" u="none" strike="noStrike" cap="none" normalizeH="0" baseline="0" dirty="0">
              <a:ln>
                <a:noFill/>
              </a:ln>
              <a:solidFill>
                <a:srgbClr val="333333"/>
              </a:solidFill>
              <a:effectLst/>
              <a:latin typeface="inherit"/>
            </a:endParaRPr>
          </a:p>
          <a:p>
            <a:pPr marL="457200" lvl="1" indent="0">
              <a:lnSpc>
                <a:spcPct val="100000"/>
              </a:lnSpc>
              <a:buFontTx/>
              <a:buChar char="•"/>
            </a:pPr>
            <a:r>
              <a:rPr kumimoji="0" lang="en-US" altLang="en-US" sz="2400" b="0" i="0" u="none" strike="noStrike" cap="none" normalizeH="0" baseline="0" dirty="0">
                <a:ln>
                  <a:noFill/>
                </a:ln>
                <a:solidFill>
                  <a:srgbClr val="333333"/>
                </a:solidFill>
                <a:effectLst/>
                <a:latin typeface="inherit"/>
              </a:rPr>
              <a:t>An airplane flight has a unique flight number, a departure airport,</a:t>
            </a:r>
          </a:p>
          <a:p>
            <a:pPr marL="457200" lvl="1" indent="0">
              <a:lnSpc>
                <a:spcPct val="100000"/>
              </a:lnSpc>
              <a:buNone/>
            </a:pPr>
            <a:r>
              <a:rPr kumimoji="0" lang="en-US" altLang="en-US" sz="2400" b="0" i="0" u="none" strike="noStrike" cap="none" normalizeH="0" baseline="0" dirty="0">
                <a:ln>
                  <a:noFill/>
                </a:ln>
                <a:solidFill>
                  <a:srgbClr val="333333"/>
                </a:solidFill>
                <a:effectLst/>
                <a:latin typeface="inherit"/>
              </a:rPr>
              <a:t> a destination airport, a departure date and time, and an arrival date and time.</a:t>
            </a:r>
            <a:endParaRPr kumimoji="0" lang="en-US" altLang="en-US" sz="2400" b="0" i="0" u="none" strike="noStrike" cap="none" normalizeH="0" baseline="0" dirty="0">
              <a:ln>
                <a:noFill/>
              </a:ln>
              <a:solidFill>
                <a:srgbClr val="333333"/>
              </a:solidFill>
              <a:effectLst/>
              <a:latin typeface="Georgia" panose="02040502050405020303" pitchFamily="18" charset="0"/>
            </a:endParaRPr>
          </a:p>
          <a:p>
            <a:pPr marL="457200" lvl="1" indent="0">
              <a:lnSpc>
                <a:spcPct val="100000"/>
              </a:lnSpc>
              <a:buFontTx/>
              <a:buChar char="•"/>
            </a:pPr>
            <a:endParaRPr kumimoji="0" lang="en-US" altLang="en-US" sz="2400" b="0" i="0" u="none" strike="noStrike" cap="none" normalizeH="0" baseline="0" dirty="0">
              <a:ln>
                <a:noFill/>
              </a:ln>
              <a:solidFill>
                <a:srgbClr val="333333"/>
              </a:solidFill>
              <a:effectLst/>
              <a:latin typeface="inherit"/>
            </a:endParaRPr>
          </a:p>
          <a:p>
            <a:pPr marL="457200" lvl="1" indent="0">
              <a:lnSpc>
                <a:spcPct val="100000"/>
              </a:lnSpc>
              <a:buFontTx/>
              <a:buChar char="•"/>
            </a:pPr>
            <a:r>
              <a:rPr kumimoji="0" lang="en-US" altLang="en-US" sz="2400" b="0" i="0" u="none" strike="noStrike" cap="none" normalizeH="0" baseline="0" dirty="0">
                <a:ln>
                  <a:noFill/>
                </a:ln>
                <a:solidFill>
                  <a:srgbClr val="333333"/>
                </a:solidFill>
                <a:effectLst/>
                <a:latin typeface="inherit"/>
              </a:rPr>
              <a:t>Each flight is carried out by a single airplane.</a:t>
            </a:r>
            <a:endParaRPr kumimoji="0" lang="en-US" altLang="en-US" sz="2400" b="0" i="0" u="none" strike="noStrike" cap="none" normalizeH="0" baseline="0" dirty="0">
              <a:ln>
                <a:noFill/>
              </a:ln>
              <a:solidFill>
                <a:srgbClr val="333333"/>
              </a:solidFill>
              <a:effectLst/>
              <a:latin typeface="Georgia" panose="02040502050405020303" pitchFamily="18" charset="0"/>
            </a:endParaRPr>
          </a:p>
          <a:p>
            <a:pPr marL="457200" lvl="1" indent="0">
              <a:lnSpc>
                <a:spcPct val="100000"/>
              </a:lnSpc>
              <a:buFontTx/>
              <a:buChar char="•"/>
            </a:pPr>
            <a:endParaRPr kumimoji="0" lang="en-US" altLang="en-US" sz="2400" b="0" i="0" u="none" strike="noStrike" cap="none" normalizeH="0" baseline="0" dirty="0">
              <a:ln>
                <a:noFill/>
              </a:ln>
              <a:solidFill>
                <a:srgbClr val="333333"/>
              </a:solidFill>
              <a:effectLst/>
              <a:latin typeface="inherit"/>
            </a:endParaRPr>
          </a:p>
          <a:p>
            <a:pPr marL="457200" lvl="1" indent="0">
              <a:lnSpc>
                <a:spcPct val="100000"/>
              </a:lnSpc>
              <a:buFontTx/>
              <a:buChar char="•"/>
            </a:pPr>
            <a:r>
              <a:rPr kumimoji="0" lang="en-US" altLang="en-US" sz="2400" b="0" i="0" u="none" strike="noStrike" cap="none" normalizeH="0" baseline="0" dirty="0">
                <a:ln>
                  <a:noFill/>
                </a:ln>
                <a:solidFill>
                  <a:srgbClr val="333333"/>
                </a:solidFill>
                <a:effectLst/>
                <a:latin typeface="inherit"/>
              </a:rPr>
              <a:t>A passenger has given names, a surname, and a unique email address.</a:t>
            </a:r>
            <a:endParaRPr kumimoji="0" lang="en-US" altLang="en-US" sz="2400" b="0" i="0" u="none" strike="noStrike" cap="none" normalizeH="0" baseline="0" dirty="0">
              <a:ln>
                <a:noFill/>
              </a:ln>
              <a:solidFill>
                <a:srgbClr val="333333"/>
              </a:solidFill>
              <a:effectLst/>
              <a:latin typeface="Georgia" panose="02040502050405020303" pitchFamily="18" charset="0"/>
            </a:endParaRPr>
          </a:p>
          <a:p>
            <a:pPr marL="457200" lvl="1" indent="0">
              <a:lnSpc>
                <a:spcPct val="100000"/>
              </a:lnSpc>
              <a:buFontTx/>
              <a:buChar char="•"/>
            </a:pPr>
            <a:endParaRPr kumimoji="0" lang="en-US" altLang="en-US" sz="2400" b="0" i="0" u="none" strike="noStrike" cap="none" normalizeH="0" baseline="0" dirty="0">
              <a:ln>
                <a:noFill/>
              </a:ln>
              <a:solidFill>
                <a:srgbClr val="333333"/>
              </a:solidFill>
              <a:effectLst/>
              <a:latin typeface="inherit"/>
            </a:endParaRPr>
          </a:p>
          <a:p>
            <a:pPr marL="457200" lvl="1" indent="0">
              <a:lnSpc>
                <a:spcPct val="100000"/>
              </a:lnSpc>
              <a:buFontTx/>
              <a:buChar char="•"/>
            </a:pPr>
            <a:r>
              <a:rPr kumimoji="0" lang="en-US" altLang="en-US" sz="2400" b="0" i="0" u="none" strike="noStrike" cap="none" normalizeH="0" baseline="0" dirty="0">
                <a:ln>
                  <a:noFill/>
                </a:ln>
                <a:solidFill>
                  <a:srgbClr val="333333"/>
                </a:solidFill>
                <a:effectLst/>
                <a:latin typeface="inherit"/>
              </a:rPr>
              <a:t>A passenger can book a seat on a flight.</a:t>
            </a:r>
            <a:endParaRPr kumimoji="0" lang="en-US" altLang="en-US" sz="2400" b="0" i="0" u="none" strike="noStrike" cap="none" normalizeH="0" baseline="0" dirty="0">
              <a:ln>
                <a:noFill/>
              </a:ln>
              <a:solidFill>
                <a:srgbClr val="333333"/>
              </a:solidFill>
              <a:effectLst/>
              <a:latin typeface="Georgia" panose="02040502050405020303" pitchFamily="18" charset="0"/>
            </a:endParaRPr>
          </a:p>
        </p:txBody>
      </p:sp>
    </p:spTree>
    <p:extLst>
      <p:ext uri="{BB962C8B-B14F-4D97-AF65-F5344CB8AC3E}">
        <p14:creationId xmlns:p14="http://schemas.microsoft.com/office/powerpoint/2010/main" val="2254077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0D8B1-6608-418E-BFED-D60F7DC12475}"/>
              </a:ext>
            </a:extLst>
          </p:cNvPr>
          <p:cNvSpPr>
            <a:spLocks noGrp="1"/>
          </p:cNvSpPr>
          <p:nvPr>
            <p:ph type="title"/>
          </p:nvPr>
        </p:nvSpPr>
        <p:spPr/>
        <p:txBody>
          <a:bodyPr/>
          <a:lstStyle/>
          <a:p>
            <a:r>
              <a:rPr lang="en-IN" dirty="0"/>
              <a:t>Explanation of above ER Model </a:t>
            </a:r>
          </a:p>
        </p:txBody>
      </p:sp>
      <p:pic>
        <p:nvPicPr>
          <p:cNvPr id="7" name="Picture 6">
            <a:extLst>
              <a:ext uri="{FF2B5EF4-FFF2-40B4-BE49-F238E27FC236}">
                <a16:creationId xmlns:a16="http://schemas.microsoft.com/office/drawing/2014/main" id="{DB63C6E0-DBEF-432A-8486-D16E3BA2E7E9}"/>
              </a:ext>
            </a:extLst>
          </p:cNvPr>
          <p:cNvPicPr>
            <a:picLocks noChangeAspect="1"/>
          </p:cNvPicPr>
          <p:nvPr/>
        </p:nvPicPr>
        <p:blipFill>
          <a:blip r:embed="rId3"/>
          <a:stretch>
            <a:fillRect/>
          </a:stretch>
        </p:blipFill>
        <p:spPr>
          <a:xfrm>
            <a:off x="395785" y="1231651"/>
            <a:ext cx="10677525" cy="5257800"/>
          </a:xfrm>
          <a:prstGeom prst="rect">
            <a:avLst/>
          </a:prstGeom>
        </p:spPr>
      </p:pic>
    </p:spTree>
    <p:extLst>
      <p:ext uri="{BB962C8B-B14F-4D97-AF65-F5344CB8AC3E}">
        <p14:creationId xmlns:p14="http://schemas.microsoft.com/office/powerpoint/2010/main" val="98962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5960F-20A0-455B-B577-8FFFAB38A34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9181740-D608-4C45-B808-9E2B779DCD0A}"/>
              </a:ext>
            </a:extLst>
          </p:cNvPr>
          <p:cNvSpPr>
            <a:spLocks noGrp="1"/>
          </p:cNvSpPr>
          <p:nvPr>
            <p:ph idx="1"/>
          </p:nvPr>
        </p:nvSpPr>
        <p:spPr/>
        <p:txBody>
          <a:bodyPr>
            <a:normAutofit fontScale="92500" lnSpcReduction="20000"/>
          </a:bodyPr>
          <a:lstStyle/>
          <a:p>
            <a:pPr fontAlgn="base"/>
            <a:r>
              <a:rPr lang="en-US" dirty="0">
                <a:solidFill>
                  <a:schemeClr val="tx1"/>
                </a:solidFill>
              </a:rPr>
              <a:t>An</a:t>
            </a:r>
            <a:r>
              <a:rPr lang="en-US" dirty="0">
                <a:solidFill>
                  <a:srgbClr val="0070C0"/>
                </a:solidFill>
              </a:rPr>
              <a:t> Airplane</a:t>
            </a:r>
            <a:r>
              <a:rPr lang="en-US" dirty="0">
                <a:solidFill>
                  <a:schemeClr val="tx1"/>
                </a:solidFill>
              </a:rPr>
              <a:t> is uniquely identified by its</a:t>
            </a:r>
            <a:r>
              <a:rPr lang="en-US" dirty="0">
                <a:solidFill>
                  <a:srgbClr val="0070C0"/>
                </a:solidFill>
              </a:rPr>
              <a:t> </a:t>
            </a:r>
            <a:r>
              <a:rPr lang="en-US" dirty="0" err="1">
                <a:solidFill>
                  <a:srgbClr val="0070C0"/>
                </a:solidFill>
              </a:rPr>
              <a:t>RegistrationNumber</a:t>
            </a:r>
            <a:r>
              <a:rPr lang="en-US" dirty="0">
                <a:solidFill>
                  <a:schemeClr val="tx1"/>
                </a:solidFill>
              </a:rPr>
              <a:t>, so we use this as the </a:t>
            </a:r>
            <a:r>
              <a:rPr lang="en-US" dirty="0">
                <a:solidFill>
                  <a:srgbClr val="0070C0"/>
                </a:solidFill>
              </a:rPr>
              <a:t>primary key.</a:t>
            </a:r>
          </a:p>
          <a:p>
            <a:pPr fontAlgn="base"/>
            <a:r>
              <a:rPr lang="en-US" dirty="0">
                <a:solidFill>
                  <a:schemeClr val="tx1"/>
                </a:solidFill>
              </a:rPr>
              <a:t>A </a:t>
            </a:r>
            <a:r>
              <a:rPr lang="en-US" dirty="0">
                <a:solidFill>
                  <a:srgbClr val="0070C0"/>
                </a:solidFill>
              </a:rPr>
              <a:t>Flight </a:t>
            </a:r>
            <a:r>
              <a:rPr lang="en-US" dirty="0">
                <a:solidFill>
                  <a:schemeClr val="tx1"/>
                </a:solidFill>
              </a:rPr>
              <a:t>is uniquely identified by its </a:t>
            </a:r>
            <a:r>
              <a:rPr lang="en-US" dirty="0" err="1">
                <a:solidFill>
                  <a:srgbClr val="0070C0"/>
                </a:solidFill>
              </a:rPr>
              <a:t>FlightNumber</a:t>
            </a:r>
            <a:r>
              <a:rPr lang="en-US" dirty="0">
                <a:solidFill>
                  <a:schemeClr val="tx1"/>
                </a:solidFill>
              </a:rPr>
              <a:t>, so we use the flight number as the </a:t>
            </a:r>
            <a:r>
              <a:rPr lang="en-US" dirty="0">
                <a:solidFill>
                  <a:srgbClr val="0070C0"/>
                </a:solidFill>
              </a:rPr>
              <a:t>primary key.</a:t>
            </a:r>
          </a:p>
          <a:p>
            <a:pPr fontAlgn="base"/>
            <a:r>
              <a:rPr lang="en-US" dirty="0">
                <a:solidFill>
                  <a:srgbClr val="0070C0"/>
                </a:solidFill>
              </a:rPr>
              <a:t> </a:t>
            </a:r>
            <a:r>
              <a:rPr lang="en-US" dirty="0">
                <a:solidFill>
                  <a:schemeClr val="tx1"/>
                </a:solidFill>
              </a:rPr>
              <a:t>The departure and destination airports are captured in the </a:t>
            </a:r>
            <a:r>
              <a:rPr lang="en-US" dirty="0">
                <a:solidFill>
                  <a:srgbClr val="0070C0"/>
                </a:solidFill>
              </a:rPr>
              <a:t>From and To</a:t>
            </a:r>
            <a:r>
              <a:rPr lang="en-US" dirty="0">
                <a:solidFill>
                  <a:schemeClr val="tx1"/>
                </a:solidFill>
              </a:rPr>
              <a:t> </a:t>
            </a:r>
            <a:r>
              <a:rPr lang="en-US" dirty="0">
                <a:solidFill>
                  <a:srgbClr val="0070C0"/>
                </a:solidFill>
              </a:rPr>
              <a:t>attributes</a:t>
            </a:r>
            <a:r>
              <a:rPr lang="en-US" dirty="0">
                <a:solidFill>
                  <a:schemeClr val="tx1"/>
                </a:solidFill>
              </a:rPr>
              <a:t>, and we have separate attributes for </a:t>
            </a:r>
            <a:r>
              <a:rPr lang="en-US" dirty="0">
                <a:solidFill>
                  <a:srgbClr val="0070C0"/>
                </a:solidFill>
              </a:rPr>
              <a:t>the departure and arrival date and time</a:t>
            </a:r>
            <a:r>
              <a:rPr lang="en-US" dirty="0">
                <a:solidFill>
                  <a:schemeClr val="tx1"/>
                </a:solidFill>
              </a:rPr>
              <a:t>.</a:t>
            </a:r>
          </a:p>
          <a:p>
            <a:pPr fontAlgn="base"/>
            <a:r>
              <a:rPr lang="en-US" dirty="0">
                <a:solidFill>
                  <a:schemeClr val="tx1"/>
                </a:solidFill>
              </a:rPr>
              <a:t>Because no two passengers will share an email address, we can use the </a:t>
            </a:r>
            <a:r>
              <a:rPr lang="en-US" dirty="0">
                <a:solidFill>
                  <a:srgbClr val="0070C0"/>
                </a:solidFill>
              </a:rPr>
              <a:t>Email Address</a:t>
            </a:r>
            <a:r>
              <a:rPr lang="en-US" dirty="0">
                <a:solidFill>
                  <a:schemeClr val="tx1"/>
                </a:solidFill>
              </a:rPr>
              <a:t> as the </a:t>
            </a:r>
            <a:r>
              <a:rPr lang="en-US" dirty="0">
                <a:solidFill>
                  <a:srgbClr val="0070C0"/>
                </a:solidFill>
              </a:rPr>
              <a:t>primary key </a:t>
            </a:r>
            <a:r>
              <a:rPr lang="en-US" dirty="0">
                <a:solidFill>
                  <a:schemeClr val="tx1"/>
                </a:solidFill>
              </a:rPr>
              <a:t>for the Passenger entity.</a:t>
            </a:r>
          </a:p>
          <a:p>
            <a:pPr fontAlgn="base"/>
            <a:r>
              <a:rPr lang="en-US" dirty="0">
                <a:solidFill>
                  <a:schemeClr val="tx1"/>
                </a:solidFill>
              </a:rPr>
              <a:t>An airplane can be involved in any number of flights, </a:t>
            </a:r>
            <a:r>
              <a:rPr lang="en-US" dirty="0">
                <a:solidFill>
                  <a:srgbClr val="0070C0"/>
                </a:solidFill>
              </a:rPr>
              <a:t>while each flight uses </a:t>
            </a:r>
            <a:r>
              <a:rPr lang="en-US" dirty="0">
                <a:solidFill>
                  <a:schemeClr val="tx1"/>
                </a:solidFill>
              </a:rPr>
              <a:t>exactly </a:t>
            </a:r>
            <a:r>
              <a:rPr lang="en-US" dirty="0">
                <a:solidFill>
                  <a:srgbClr val="0070C0"/>
                </a:solidFill>
              </a:rPr>
              <a:t>one airplane</a:t>
            </a:r>
            <a:r>
              <a:rPr lang="en-US" dirty="0">
                <a:solidFill>
                  <a:schemeClr val="tx1"/>
                </a:solidFill>
              </a:rPr>
              <a:t>, so the Flies relationship between the Airplane and Flight relationships has cardinality</a:t>
            </a:r>
            <a:r>
              <a:rPr lang="en-US" dirty="0">
                <a:solidFill>
                  <a:srgbClr val="0070C0"/>
                </a:solidFill>
              </a:rPr>
              <a:t> 1:N; </a:t>
            </a:r>
          </a:p>
          <a:p>
            <a:pPr fontAlgn="base"/>
            <a:r>
              <a:rPr lang="en-US" dirty="0">
                <a:solidFill>
                  <a:schemeClr val="tx1"/>
                </a:solidFill>
              </a:rPr>
              <a:t>A passenger can book any number of flights, while a flight can be booked by any number of passengers. we could specify </a:t>
            </a:r>
            <a:r>
              <a:rPr lang="en-US" dirty="0">
                <a:solidFill>
                  <a:srgbClr val="0070C0"/>
                </a:solidFill>
              </a:rPr>
              <a:t>an M:N</a:t>
            </a:r>
            <a:r>
              <a:rPr lang="en-US" dirty="0">
                <a:solidFill>
                  <a:schemeClr val="tx1"/>
                </a:solidFill>
              </a:rPr>
              <a:t> Books relationship between the </a:t>
            </a:r>
            <a:r>
              <a:rPr lang="en-US" dirty="0">
                <a:solidFill>
                  <a:srgbClr val="0070C0"/>
                </a:solidFill>
              </a:rPr>
              <a:t>Passenger</a:t>
            </a:r>
            <a:r>
              <a:rPr lang="en-US" dirty="0">
                <a:solidFill>
                  <a:schemeClr val="tx1"/>
                </a:solidFill>
              </a:rPr>
              <a:t> and </a:t>
            </a:r>
            <a:r>
              <a:rPr lang="en-US" dirty="0">
                <a:solidFill>
                  <a:srgbClr val="0070C0"/>
                </a:solidFill>
              </a:rPr>
              <a:t>Flight</a:t>
            </a:r>
            <a:r>
              <a:rPr lang="en-US" dirty="0">
                <a:solidFill>
                  <a:schemeClr val="tx1"/>
                </a:solidFill>
              </a:rPr>
              <a:t> relationship.</a:t>
            </a:r>
          </a:p>
          <a:p>
            <a:pPr fontAlgn="base"/>
            <a:r>
              <a:rPr lang="en-US" dirty="0">
                <a:solidFill>
                  <a:schemeClr val="tx1"/>
                </a:solidFill>
              </a:rPr>
              <a:t>There is a hidden entity here: the </a:t>
            </a:r>
            <a:r>
              <a:rPr lang="en-US" dirty="0">
                <a:solidFill>
                  <a:srgbClr val="0070C0"/>
                </a:solidFill>
              </a:rPr>
              <a:t>booking</a:t>
            </a:r>
            <a:r>
              <a:rPr lang="en-US" dirty="0">
                <a:solidFill>
                  <a:schemeClr val="tx1"/>
                </a:solidFill>
              </a:rPr>
              <a:t> itself. </a:t>
            </a:r>
            <a:r>
              <a:rPr lang="en-US" dirty="0">
                <a:solidFill>
                  <a:srgbClr val="0070C0"/>
                </a:solidFill>
              </a:rPr>
              <a:t>1:N</a:t>
            </a:r>
            <a:r>
              <a:rPr lang="en-US" dirty="0">
                <a:solidFill>
                  <a:schemeClr val="tx1"/>
                </a:solidFill>
              </a:rPr>
              <a:t> relationships between </a:t>
            </a:r>
            <a:r>
              <a:rPr lang="en-US" dirty="0">
                <a:solidFill>
                  <a:srgbClr val="0070C0"/>
                </a:solidFill>
              </a:rPr>
              <a:t>Book</a:t>
            </a:r>
            <a:r>
              <a:rPr lang="en-US" dirty="0">
                <a:solidFill>
                  <a:schemeClr val="tx1"/>
                </a:solidFill>
              </a:rPr>
              <a:t> entity and the </a:t>
            </a:r>
            <a:r>
              <a:rPr lang="en-US" dirty="0">
                <a:solidFill>
                  <a:srgbClr val="0070C0"/>
                </a:solidFill>
              </a:rPr>
              <a:t>Passenger and Flight</a:t>
            </a:r>
            <a:r>
              <a:rPr lang="en-US" dirty="0">
                <a:solidFill>
                  <a:schemeClr val="tx1"/>
                </a:solidFill>
              </a:rPr>
              <a:t> entities. </a:t>
            </a:r>
          </a:p>
          <a:p>
            <a:endParaRPr lang="en-IN" dirty="0"/>
          </a:p>
          <a:p>
            <a:endParaRPr lang="en-IN" dirty="0"/>
          </a:p>
          <a:p>
            <a:endParaRPr lang="en-IN" dirty="0"/>
          </a:p>
        </p:txBody>
      </p:sp>
    </p:spTree>
    <p:extLst>
      <p:ext uri="{BB962C8B-B14F-4D97-AF65-F5344CB8AC3E}">
        <p14:creationId xmlns:p14="http://schemas.microsoft.com/office/powerpoint/2010/main" val="2663230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BE1E8-2644-458D-A70E-B1B90EB560EF}"/>
              </a:ext>
            </a:extLst>
          </p:cNvPr>
          <p:cNvSpPr>
            <a:spLocks noGrp="1"/>
          </p:cNvSpPr>
          <p:nvPr>
            <p:ph type="title"/>
          </p:nvPr>
        </p:nvSpPr>
        <p:spPr/>
        <p:txBody>
          <a:bodyPr/>
          <a:lstStyle/>
          <a:p>
            <a:r>
              <a:rPr lang="en-IN" dirty="0"/>
              <a:t>The Flight Database</a:t>
            </a:r>
          </a:p>
        </p:txBody>
      </p:sp>
      <p:pic>
        <p:nvPicPr>
          <p:cNvPr id="4" name="Content Placeholder 3">
            <a:extLst>
              <a:ext uri="{FF2B5EF4-FFF2-40B4-BE49-F238E27FC236}">
                <a16:creationId xmlns:a16="http://schemas.microsoft.com/office/drawing/2014/main" id="{4F431803-D108-46BB-9397-71C8C30578A9}"/>
              </a:ext>
            </a:extLst>
          </p:cNvPr>
          <p:cNvPicPr>
            <a:picLocks noGrp="1" noChangeAspect="1"/>
          </p:cNvPicPr>
          <p:nvPr>
            <p:ph idx="1"/>
          </p:nvPr>
        </p:nvPicPr>
        <p:blipFill>
          <a:blip r:embed="rId3"/>
          <a:stretch>
            <a:fillRect/>
          </a:stretch>
        </p:blipFill>
        <p:spPr>
          <a:xfrm>
            <a:off x="2662022" y="1793905"/>
            <a:ext cx="5805573" cy="4726742"/>
          </a:xfrm>
          <a:prstGeom prst="rect">
            <a:avLst/>
          </a:prstGeom>
        </p:spPr>
      </p:pic>
      <p:sp>
        <p:nvSpPr>
          <p:cNvPr id="5" name="Rectangle 4">
            <a:extLst>
              <a:ext uri="{FF2B5EF4-FFF2-40B4-BE49-F238E27FC236}">
                <a16:creationId xmlns:a16="http://schemas.microsoft.com/office/drawing/2014/main" id="{9D53A679-BB45-4E6F-AB8F-0CD3F2A3FE84}"/>
              </a:ext>
            </a:extLst>
          </p:cNvPr>
          <p:cNvSpPr/>
          <p:nvPr/>
        </p:nvSpPr>
        <p:spPr>
          <a:xfrm>
            <a:off x="2563525" y="1348503"/>
            <a:ext cx="6096000" cy="369332"/>
          </a:xfrm>
          <a:prstGeom prst="rect">
            <a:avLst/>
          </a:prstGeom>
        </p:spPr>
        <p:txBody>
          <a:bodyPr>
            <a:spAutoFit/>
          </a:bodyPr>
          <a:lstStyle/>
          <a:p>
            <a:pPr lvl="0" eaLnBrk="0" fontAlgn="base" hangingPunct="0">
              <a:spcBef>
                <a:spcPct val="0"/>
              </a:spcBef>
              <a:spcAft>
                <a:spcPct val="0"/>
              </a:spcAft>
            </a:pPr>
            <a:r>
              <a:rPr lang="en-US" altLang="en-US" dirty="0">
                <a:solidFill>
                  <a:srgbClr val="333333"/>
                </a:solidFill>
                <a:latin typeface="Georgia" panose="02040502050405020303" pitchFamily="18" charset="0"/>
              </a:rPr>
              <a:t>The ER diagram derived from our requirements</a:t>
            </a:r>
            <a:endParaRPr lang="en-US" altLang="en-US" sz="2800" dirty="0">
              <a:latin typeface="Arial" panose="020B0604020202020204" pitchFamily="34" charset="0"/>
            </a:endParaRPr>
          </a:p>
        </p:txBody>
      </p:sp>
    </p:spTree>
    <p:extLst>
      <p:ext uri="{BB962C8B-B14F-4D97-AF65-F5344CB8AC3E}">
        <p14:creationId xmlns:p14="http://schemas.microsoft.com/office/powerpoint/2010/main" val="15806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EEBD-48DB-4EF6-A07F-86DFB6DECF16}"/>
              </a:ext>
            </a:extLst>
          </p:cNvPr>
          <p:cNvSpPr>
            <a:spLocks noGrp="1"/>
          </p:cNvSpPr>
          <p:nvPr>
            <p:ph type="title"/>
          </p:nvPr>
        </p:nvSpPr>
        <p:spPr/>
        <p:txBody>
          <a:bodyPr/>
          <a:lstStyle/>
          <a:p>
            <a:r>
              <a:rPr lang="en-IN" dirty="0"/>
              <a:t>Example: Self study </a:t>
            </a:r>
          </a:p>
        </p:txBody>
      </p:sp>
      <p:pic>
        <p:nvPicPr>
          <p:cNvPr id="4" name="Content Placeholder 3">
            <a:extLst>
              <a:ext uri="{FF2B5EF4-FFF2-40B4-BE49-F238E27FC236}">
                <a16:creationId xmlns:a16="http://schemas.microsoft.com/office/drawing/2014/main" id="{26E49AFC-880B-4AF6-9AEC-42C63F89DBCD}"/>
              </a:ext>
            </a:extLst>
          </p:cNvPr>
          <p:cNvPicPr>
            <a:picLocks noGrp="1" noChangeAspect="1"/>
          </p:cNvPicPr>
          <p:nvPr>
            <p:ph idx="1"/>
          </p:nvPr>
        </p:nvPicPr>
        <p:blipFill>
          <a:blip r:embed="rId3"/>
          <a:stretch>
            <a:fillRect/>
          </a:stretch>
        </p:blipFill>
        <p:spPr>
          <a:xfrm>
            <a:off x="2302669" y="1444625"/>
            <a:ext cx="7567612" cy="5045075"/>
          </a:xfrm>
          <a:prstGeom prst="rect">
            <a:avLst/>
          </a:prstGeom>
        </p:spPr>
      </p:pic>
    </p:spTree>
    <p:extLst>
      <p:ext uri="{BB962C8B-B14F-4D97-AF65-F5344CB8AC3E}">
        <p14:creationId xmlns:p14="http://schemas.microsoft.com/office/powerpoint/2010/main" val="427096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757C4D-B279-453B-A264-C6A15CBB07FF}"/>
              </a:ext>
            </a:extLst>
          </p:cNvPr>
          <p:cNvSpPr>
            <a:spLocks noGrp="1"/>
          </p:cNvSpPr>
          <p:nvPr>
            <p:ph idx="1"/>
          </p:nvPr>
        </p:nvSpPr>
        <p:spPr>
          <a:xfrm>
            <a:off x="395785" y="1132764"/>
            <a:ext cx="11382233" cy="5045554"/>
          </a:xfrm>
        </p:spPr>
        <p:txBody>
          <a:bodyPr>
            <a:normAutofit/>
          </a:bodyPr>
          <a:lstStyle/>
          <a:p>
            <a:pPr marL="0" indent="0">
              <a:buNone/>
            </a:pPr>
            <a:endParaRPr lang="en-US" dirty="0"/>
          </a:p>
          <a:p>
            <a:pPr marL="914400" lvl="2" indent="0">
              <a:buNone/>
            </a:pPr>
            <a:r>
              <a:rPr lang="en-US" sz="2000" b="1" dirty="0"/>
              <a:t>Database Applications </a:t>
            </a:r>
            <a:r>
              <a:rPr lang="en-US" sz="2000" dirty="0"/>
              <a:t>: Databases touch all aspects of our lives </a:t>
            </a:r>
          </a:p>
          <a:p>
            <a:pPr marL="914400" lvl="2" indent="0">
              <a:buNone/>
            </a:pPr>
            <a:endParaRPr lang="en-US" dirty="0"/>
          </a:p>
          <a:p>
            <a:pPr lvl="3"/>
            <a:r>
              <a:rPr lang="en-US" dirty="0"/>
              <a:t>Banking: all transactions</a:t>
            </a:r>
          </a:p>
          <a:p>
            <a:pPr lvl="3"/>
            <a:r>
              <a:rPr lang="en-US" dirty="0"/>
              <a:t>Airlines: reservations, schedules</a:t>
            </a:r>
          </a:p>
          <a:p>
            <a:pPr lvl="3"/>
            <a:r>
              <a:rPr lang="en-US" dirty="0"/>
              <a:t>Universities: registration, grades</a:t>
            </a:r>
          </a:p>
          <a:p>
            <a:pPr lvl="3"/>
            <a:r>
              <a:rPr lang="en-US" dirty="0"/>
              <a:t>Sales: customers, products, purchases</a:t>
            </a:r>
          </a:p>
          <a:p>
            <a:pPr lvl="3"/>
            <a:r>
              <a:rPr lang="en-US" dirty="0"/>
              <a:t>Manufacturing: production, inventory, orders, supply chain</a:t>
            </a:r>
          </a:p>
          <a:p>
            <a:pPr lvl="3"/>
            <a:r>
              <a:rPr lang="en-US" dirty="0"/>
              <a:t>Human resources: employee records, salaries, tax deductions</a:t>
            </a:r>
          </a:p>
          <a:p>
            <a:pPr marL="0" indent="0">
              <a:buNone/>
            </a:pPr>
            <a:r>
              <a:rPr lang="en-US" dirty="0"/>
              <a:t>	</a:t>
            </a:r>
            <a:r>
              <a:rPr lang="en-US" sz="2000" b="1" dirty="0"/>
              <a:t>Some popular DBMS :   </a:t>
            </a:r>
            <a:r>
              <a:rPr lang="en-US" dirty="0"/>
              <a:t>						</a:t>
            </a:r>
          </a:p>
          <a:p>
            <a:pPr lvl="3"/>
            <a:r>
              <a:rPr lang="en-US" dirty="0"/>
              <a:t>Oracle</a:t>
            </a:r>
          </a:p>
          <a:p>
            <a:pPr lvl="3"/>
            <a:r>
              <a:rPr lang="en-US" dirty="0"/>
              <a:t>SQL Server</a:t>
            </a:r>
          </a:p>
          <a:p>
            <a:pPr lvl="3"/>
            <a:r>
              <a:rPr lang="en-US" dirty="0" err="1"/>
              <a:t>MySql</a:t>
            </a:r>
            <a:endParaRPr lang="en-US" dirty="0"/>
          </a:p>
          <a:p>
            <a:pPr lvl="3"/>
            <a:r>
              <a:rPr lang="en-US" dirty="0"/>
              <a:t>IBM DB2</a:t>
            </a:r>
          </a:p>
          <a:p>
            <a:pPr lvl="3"/>
            <a:r>
              <a:rPr lang="en-US" dirty="0"/>
              <a:t>PostgreSQL</a:t>
            </a:r>
          </a:p>
          <a:p>
            <a:pPr lvl="3"/>
            <a:r>
              <a:rPr lang="en-US" dirty="0"/>
              <a:t>Amazon </a:t>
            </a:r>
            <a:r>
              <a:rPr lang="en-US" dirty="0" err="1"/>
              <a:t>SimpleDB</a:t>
            </a:r>
            <a:r>
              <a:rPr lang="en-US" dirty="0"/>
              <a:t> (cloud based) etc.</a:t>
            </a:r>
          </a:p>
          <a:p>
            <a:pPr lvl="3"/>
            <a:endParaRPr lang="en-US" dirty="0"/>
          </a:p>
          <a:p>
            <a:endParaRPr lang="en-US" dirty="0"/>
          </a:p>
        </p:txBody>
      </p:sp>
      <p:pic>
        <p:nvPicPr>
          <p:cNvPr id="4" name="Picture 3">
            <a:extLst>
              <a:ext uri="{FF2B5EF4-FFF2-40B4-BE49-F238E27FC236}">
                <a16:creationId xmlns:a16="http://schemas.microsoft.com/office/drawing/2014/main" id="{684DF194-478E-4D4E-BC16-9359F554B8F1}"/>
              </a:ext>
            </a:extLst>
          </p:cNvPr>
          <p:cNvPicPr>
            <a:picLocks noChangeAspect="1"/>
          </p:cNvPicPr>
          <p:nvPr/>
        </p:nvPicPr>
        <p:blipFill>
          <a:blip r:embed="rId2"/>
          <a:stretch>
            <a:fillRect/>
          </a:stretch>
        </p:blipFill>
        <p:spPr>
          <a:xfrm>
            <a:off x="5930265" y="4074362"/>
            <a:ext cx="4002405" cy="1865428"/>
          </a:xfrm>
          <a:prstGeom prst="rect">
            <a:avLst/>
          </a:prstGeom>
        </p:spPr>
      </p:pic>
    </p:spTree>
    <p:extLst>
      <p:ext uri="{BB962C8B-B14F-4D97-AF65-F5344CB8AC3E}">
        <p14:creationId xmlns:p14="http://schemas.microsoft.com/office/powerpoint/2010/main" val="1736662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9BC24-6200-43A0-9F6D-950B2D4B2606}"/>
              </a:ext>
            </a:extLst>
          </p:cNvPr>
          <p:cNvSpPr>
            <a:spLocks noGrp="1"/>
          </p:cNvSpPr>
          <p:nvPr>
            <p:ph type="title"/>
          </p:nvPr>
        </p:nvSpPr>
        <p:spPr/>
        <p:txBody>
          <a:bodyPr/>
          <a:lstStyle/>
          <a:p>
            <a:r>
              <a:rPr lang="en-US" dirty="0">
                <a:solidFill>
                  <a:srgbClr val="0070C0"/>
                </a:solidFill>
              </a:rPr>
              <a:t>Module 3</a:t>
            </a:r>
            <a:endParaRPr lang="en-IN" dirty="0"/>
          </a:p>
        </p:txBody>
      </p:sp>
      <p:sp>
        <p:nvSpPr>
          <p:cNvPr id="3" name="Text Placeholder 2">
            <a:extLst>
              <a:ext uri="{FF2B5EF4-FFF2-40B4-BE49-F238E27FC236}">
                <a16:creationId xmlns:a16="http://schemas.microsoft.com/office/drawing/2014/main" id="{24EFFCAA-697E-43AE-A3F4-3A8517255ED0}"/>
              </a:ext>
            </a:extLst>
          </p:cNvPr>
          <p:cNvSpPr>
            <a:spLocks noGrp="1"/>
          </p:cNvSpPr>
          <p:nvPr>
            <p:ph type="body" idx="1"/>
          </p:nvPr>
        </p:nvSpPr>
        <p:spPr/>
        <p:txBody>
          <a:bodyPr/>
          <a:lstStyle/>
          <a:p>
            <a:r>
              <a:rPr lang="en-IN"/>
              <a:t>Basic SELECT operations</a:t>
            </a:r>
            <a:endParaRPr lang="en-IN" dirty="0"/>
          </a:p>
        </p:txBody>
      </p:sp>
    </p:spTree>
    <p:extLst>
      <p:ext uri="{BB962C8B-B14F-4D97-AF65-F5344CB8AC3E}">
        <p14:creationId xmlns:p14="http://schemas.microsoft.com/office/powerpoint/2010/main" val="837450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C7597-FEEB-4A6E-81B6-3B8708436646}"/>
              </a:ext>
            </a:extLst>
          </p:cNvPr>
          <p:cNvSpPr>
            <a:spLocks noGrp="1"/>
          </p:cNvSpPr>
          <p:nvPr>
            <p:ph type="title"/>
          </p:nvPr>
        </p:nvSpPr>
        <p:spPr/>
        <p:txBody>
          <a:bodyPr/>
          <a:lstStyle/>
          <a:p>
            <a:r>
              <a:rPr lang="en-US" altLang="en-US" dirty="0"/>
              <a:t>SQL Commands :</a:t>
            </a:r>
            <a:endParaRPr lang="en-IN" dirty="0"/>
          </a:p>
        </p:txBody>
      </p:sp>
      <p:sp>
        <p:nvSpPr>
          <p:cNvPr id="3" name="Content Placeholder 2">
            <a:extLst>
              <a:ext uri="{FF2B5EF4-FFF2-40B4-BE49-F238E27FC236}">
                <a16:creationId xmlns:a16="http://schemas.microsoft.com/office/drawing/2014/main" id="{87CEF37D-8BC2-4D57-8F70-08D18FB5168B}"/>
              </a:ext>
            </a:extLst>
          </p:cNvPr>
          <p:cNvSpPr>
            <a:spLocks noGrp="1"/>
          </p:cNvSpPr>
          <p:nvPr>
            <p:ph idx="1"/>
          </p:nvPr>
        </p:nvSpPr>
        <p:spPr/>
        <p:txBody>
          <a:bodyPr>
            <a:normAutofit fontScale="92500" lnSpcReduction="10000"/>
          </a:bodyPr>
          <a:lstStyle/>
          <a:p>
            <a:pPr lvl="1"/>
            <a:r>
              <a:rPr lang="en-US" altLang="en-US" sz="2400" b="1" dirty="0"/>
              <a:t>Data Query Language(DQL)</a:t>
            </a:r>
          </a:p>
          <a:p>
            <a:pPr lvl="2"/>
            <a:r>
              <a:rPr lang="en-US" altLang="en-US" sz="2400" dirty="0"/>
              <a:t>SELECT</a:t>
            </a:r>
          </a:p>
          <a:p>
            <a:pPr marL="457200" lvl="1" indent="0">
              <a:buNone/>
            </a:pPr>
            <a:endParaRPr lang="en-US" altLang="en-US" sz="2400" dirty="0"/>
          </a:p>
          <a:p>
            <a:pPr lvl="1"/>
            <a:r>
              <a:rPr lang="en-US" altLang="en-US" sz="2400" b="1" dirty="0"/>
              <a:t>Data Definition Language (DDL)</a:t>
            </a:r>
          </a:p>
          <a:p>
            <a:pPr lvl="2"/>
            <a:r>
              <a:rPr lang="en-US" altLang="en-US" sz="2400" dirty="0"/>
              <a:t>CREATE, ALTER, DROP, TRUNCATE, RENAME, COMMENT</a:t>
            </a:r>
          </a:p>
          <a:p>
            <a:pPr lvl="2"/>
            <a:endParaRPr lang="en-US" altLang="en-US" sz="2400" b="1" dirty="0"/>
          </a:p>
          <a:p>
            <a:pPr lvl="1"/>
            <a:r>
              <a:rPr lang="en-US" altLang="en-US" sz="2400" b="1" dirty="0"/>
              <a:t>Data Manipulation Language(DML)</a:t>
            </a:r>
          </a:p>
          <a:p>
            <a:pPr lvl="2"/>
            <a:r>
              <a:rPr lang="en-US" altLang="en-US" sz="2400" dirty="0"/>
              <a:t>INSERT, UPDATE, DELETE, (MERGE)</a:t>
            </a:r>
          </a:p>
          <a:p>
            <a:pPr lvl="2"/>
            <a:endParaRPr lang="en-US" altLang="en-US" sz="2400" dirty="0"/>
          </a:p>
          <a:p>
            <a:pPr lvl="1"/>
            <a:r>
              <a:rPr lang="en-US" altLang="en-US" sz="2400" b="1" dirty="0"/>
              <a:t>Data Control Language(DCL)</a:t>
            </a:r>
          </a:p>
          <a:p>
            <a:pPr lvl="2"/>
            <a:r>
              <a:rPr lang="en-US" altLang="en-US" sz="2400" dirty="0"/>
              <a:t>GRANT, REVOKE</a:t>
            </a:r>
          </a:p>
          <a:p>
            <a:pPr lvl="2"/>
            <a:endParaRPr lang="en-US" altLang="en-US" sz="2400" b="1" dirty="0"/>
          </a:p>
          <a:p>
            <a:pPr lvl="1"/>
            <a:r>
              <a:rPr lang="en-US" altLang="en-US" sz="2400" b="1" dirty="0"/>
              <a:t>Transaction control Language(TCL)</a:t>
            </a:r>
          </a:p>
          <a:p>
            <a:pPr lvl="2"/>
            <a:r>
              <a:rPr lang="en-US" altLang="en-US" sz="2400" dirty="0"/>
              <a:t>COMMIT, ROLLBACK, SAVEPOINT</a:t>
            </a:r>
            <a:endParaRPr lang="en-IN" sz="2400" dirty="0"/>
          </a:p>
        </p:txBody>
      </p:sp>
    </p:spTree>
    <p:extLst>
      <p:ext uri="{BB962C8B-B14F-4D97-AF65-F5344CB8AC3E}">
        <p14:creationId xmlns:p14="http://schemas.microsoft.com/office/powerpoint/2010/main" val="97274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0B825-5C47-475C-BA8E-CD911AB9E90E}"/>
              </a:ext>
            </a:extLst>
          </p:cNvPr>
          <p:cNvSpPr>
            <a:spLocks noGrp="1"/>
          </p:cNvSpPr>
          <p:nvPr>
            <p:ph type="title"/>
          </p:nvPr>
        </p:nvSpPr>
        <p:spPr/>
        <p:txBody>
          <a:bodyPr/>
          <a:lstStyle/>
          <a:p>
            <a:r>
              <a:rPr lang="en-US" altLang="en-US" dirty="0"/>
              <a:t>Capabilities of SQL </a:t>
            </a:r>
            <a:r>
              <a:rPr lang="en-US" altLang="en-US" dirty="0">
                <a:latin typeface="Courier New" panose="02070309020205020404" pitchFamily="49" charset="0"/>
              </a:rPr>
              <a:t>SELECT</a:t>
            </a:r>
            <a:r>
              <a:rPr lang="en-US" altLang="en-US" dirty="0"/>
              <a:t> Statements</a:t>
            </a:r>
            <a:endParaRPr lang="en-IN" dirty="0"/>
          </a:p>
        </p:txBody>
      </p:sp>
      <p:pic>
        <p:nvPicPr>
          <p:cNvPr id="4" name="Picture 3">
            <a:extLst>
              <a:ext uri="{FF2B5EF4-FFF2-40B4-BE49-F238E27FC236}">
                <a16:creationId xmlns:a16="http://schemas.microsoft.com/office/drawing/2014/main" id="{3AB82633-443E-4AAB-AA5A-78667D8E28B2}"/>
              </a:ext>
            </a:extLst>
          </p:cNvPr>
          <p:cNvPicPr>
            <a:picLocks noChangeAspect="1"/>
          </p:cNvPicPr>
          <p:nvPr/>
        </p:nvPicPr>
        <p:blipFill>
          <a:blip r:embed="rId3"/>
          <a:stretch>
            <a:fillRect/>
          </a:stretch>
        </p:blipFill>
        <p:spPr>
          <a:xfrm>
            <a:off x="1778325" y="1443897"/>
            <a:ext cx="6924675" cy="4905375"/>
          </a:xfrm>
          <a:prstGeom prst="rect">
            <a:avLst/>
          </a:prstGeom>
        </p:spPr>
      </p:pic>
    </p:spTree>
    <p:extLst>
      <p:ext uri="{BB962C8B-B14F-4D97-AF65-F5344CB8AC3E}">
        <p14:creationId xmlns:p14="http://schemas.microsoft.com/office/powerpoint/2010/main" val="3900853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E0FCD-7B1A-4AC1-A5E0-7227E13F6062}"/>
              </a:ext>
            </a:extLst>
          </p:cNvPr>
          <p:cNvSpPr>
            <a:spLocks noGrp="1"/>
          </p:cNvSpPr>
          <p:nvPr>
            <p:ph type="title"/>
          </p:nvPr>
        </p:nvSpPr>
        <p:spPr/>
        <p:txBody>
          <a:bodyPr/>
          <a:lstStyle/>
          <a:p>
            <a:r>
              <a:rPr lang="en-IN" dirty="0"/>
              <a:t>Basic SELECT Command</a:t>
            </a:r>
          </a:p>
        </p:txBody>
      </p:sp>
      <p:sp>
        <p:nvSpPr>
          <p:cNvPr id="3" name="Content Placeholder 2">
            <a:extLst>
              <a:ext uri="{FF2B5EF4-FFF2-40B4-BE49-F238E27FC236}">
                <a16:creationId xmlns:a16="http://schemas.microsoft.com/office/drawing/2014/main" id="{9DD76E78-DA55-49D1-BB10-55FAA2D7A13F}"/>
              </a:ext>
            </a:extLst>
          </p:cNvPr>
          <p:cNvSpPr>
            <a:spLocks noGrp="1"/>
          </p:cNvSpPr>
          <p:nvPr>
            <p:ph idx="1"/>
          </p:nvPr>
        </p:nvSpPr>
        <p:spPr/>
        <p:txBody>
          <a:bodyPr/>
          <a:lstStyle/>
          <a:p>
            <a:pPr marL="0" indent="0">
              <a:buNone/>
            </a:pPr>
            <a:endParaRPr lang="en-IN" dirty="0"/>
          </a:p>
          <a:p>
            <a:pPr marL="0" indent="0">
              <a:buNone/>
            </a:pPr>
            <a:r>
              <a:rPr lang="en-IN" dirty="0"/>
              <a:t> SELECT</a:t>
            </a:r>
            <a:r>
              <a:rPr lang="en-US" altLang="en-US" dirty="0"/>
              <a:t> is used for retrieving data from database tables</a:t>
            </a:r>
          </a:p>
          <a:p>
            <a:pPr marL="457200" lvl="1" indent="-342900" defTabSz="228600" fontAlgn="base">
              <a:lnSpc>
                <a:spcPct val="100000"/>
              </a:lnSpc>
              <a:spcBef>
                <a:spcPct val="20000"/>
              </a:spcBef>
              <a:spcAft>
                <a:spcPct val="0"/>
              </a:spcAft>
              <a:buClr>
                <a:srgbClr val="FF0000"/>
              </a:buClr>
            </a:pPr>
            <a:r>
              <a:rPr lang="en-US" altLang="en-US" sz="2200" kern="0" dirty="0">
                <a:solidFill>
                  <a:srgbClr val="5F5F5F"/>
                </a:solidFill>
                <a:latin typeface="Arial"/>
              </a:rPr>
              <a:t>SELECT identifies the columns to be displayed.</a:t>
            </a:r>
          </a:p>
          <a:p>
            <a:pPr marL="457200" lvl="1" indent="-342900" defTabSz="228600" fontAlgn="base">
              <a:lnSpc>
                <a:spcPct val="100000"/>
              </a:lnSpc>
              <a:spcBef>
                <a:spcPct val="20000"/>
              </a:spcBef>
              <a:spcAft>
                <a:spcPct val="0"/>
              </a:spcAft>
              <a:buClr>
                <a:srgbClr val="FF0000"/>
              </a:buClr>
            </a:pPr>
            <a:r>
              <a:rPr lang="en-US" altLang="en-US" sz="2200" kern="0" dirty="0">
                <a:solidFill>
                  <a:srgbClr val="5F5F5F"/>
                </a:solidFill>
                <a:latin typeface="Arial"/>
              </a:rPr>
              <a:t>FROM identifies the table containing those columns</a:t>
            </a:r>
            <a:endParaRPr lang="en-IN" dirty="0"/>
          </a:p>
        </p:txBody>
      </p:sp>
      <p:sp>
        <p:nvSpPr>
          <p:cNvPr id="4" name="Rectangle 3">
            <a:extLst>
              <a:ext uri="{FF2B5EF4-FFF2-40B4-BE49-F238E27FC236}">
                <a16:creationId xmlns:a16="http://schemas.microsoft.com/office/drawing/2014/main" id="{6E321AF9-0181-4CD1-8622-331C3D7C30E7}"/>
              </a:ext>
            </a:extLst>
          </p:cNvPr>
          <p:cNvSpPr txBox="1">
            <a:spLocks noChangeArrowheads="1"/>
          </p:cNvSpPr>
          <p:nvPr/>
        </p:nvSpPr>
        <p:spPr>
          <a:xfrm>
            <a:off x="2383971" y="3178629"/>
            <a:ext cx="7772400" cy="411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GB" altLang="en-US" b="1" dirty="0">
                <a:solidFill>
                  <a:srgbClr val="0070C0"/>
                </a:solidFill>
                <a:latin typeface="Courier New" panose="02070309020205020404" pitchFamily="49" charset="0"/>
              </a:rPr>
              <a:t>SELECT </a:t>
            </a:r>
          </a:p>
          <a:p>
            <a:pPr>
              <a:buFontTx/>
              <a:buNone/>
            </a:pPr>
            <a:r>
              <a:rPr lang="en-GB" altLang="en-US" b="1" dirty="0">
                <a:solidFill>
                  <a:srgbClr val="0070C0"/>
                </a:solidFill>
                <a:latin typeface="Courier New" panose="02070309020205020404" pitchFamily="49" charset="0"/>
              </a:rPr>
              <a:t>	[DISTINCT | ALL] &lt;column-list&gt;</a:t>
            </a:r>
          </a:p>
          <a:p>
            <a:pPr>
              <a:buFontTx/>
              <a:buNone/>
            </a:pPr>
            <a:r>
              <a:rPr lang="en-GB" altLang="en-US" b="1" dirty="0">
                <a:solidFill>
                  <a:srgbClr val="0070C0"/>
                </a:solidFill>
                <a:latin typeface="Courier New" panose="02070309020205020404" pitchFamily="49" charset="0"/>
              </a:rPr>
              <a:t>	FROM &lt;table-names&gt;</a:t>
            </a:r>
          </a:p>
          <a:p>
            <a:pPr>
              <a:buFontTx/>
              <a:buNone/>
            </a:pPr>
            <a:r>
              <a:rPr lang="en-GB" altLang="en-US" b="1" dirty="0">
                <a:solidFill>
                  <a:srgbClr val="0070C0"/>
                </a:solidFill>
                <a:latin typeface="Courier New" panose="02070309020205020404" pitchFamily="49" charset="0"/>
              </a:rPr>
              <a:t>	[WHERE &lt;condition&gt;]</a:t>
            </a:r>
          </a:p>
          <a:p>
            <a:pPr>
              <a:buFontTx/>
              <a:buNone/>
            </a:pPr>
            <a:r>
              <a:rPr lang="en-GB" altLang="en-US" b="1" dirty="0">
                <a:solidFill>
                  <a:srgbClr val="0070C0"/>
                </a:solidFill>
                <a:latin typeface="Courier New" panose="02070309020205020404" pitchFamily="49" charset="0"/>
              </a:rPr>
              <a:t>	[ORDER BY &lt;column-list&gt;]</a:t>
            </a:r>
          </a:p>
          <a:p>
            <a:pPr>
              <a:buFontTx/>
              <a:buNone/>
            </a:pPr>
            <a:r>
              <a:rPr lang="en-GB" altLang="en-US" b="1" dirty="0">
                <a:solidFill>
                  <a:srgbClr val="0070C0"/>
                </a:solidFill>
                <a:latin typeface="Courier New" panose="02070309020205020404" pitchFamily="49" charset="0"/>
              </a:rPr>
              <a:t>	[GROUP BY &lt;column-list&gt;]</a:t>
            </a:r>
          </a:p>
          <a:p>
            <a:pPr>
              <a:buFontTx/>
              <a:buNone/>
            </a:pPr>
            <a:r>
              <a:rPr lang="en-GB" altLang="en-US" b="1" dirty="0">
                <a:solidFill>
                  <a:srgbClr val="0070C0"/>
                </a:solidFill>
                <a:latin typeface="Courier New" panose="02070309020205020404" pitchFamily="49" charset="0"/>
              </a:rPr>
              <a:t>	[HAVING &lt;condition&gt;]</a:t>
            </a:r>
          </a:p>
          <a:p>
            <a:pPr algn="r"/>
            <a:r>
              <a:rPr lang="en-GB" altLang="en-US" b="1" i="1" dirty="0">
                <a:latin typeface="Courier New" panose="02070309020205020404" pitchFamily="49" charset="0"/>
              </a:rPr>
              <a:t>([]</a:t>
            </a:r>
            <a:r>
              <a:rPr lang="en-GB" altLang="en-US" i="1" dirty="0"/>
              <a:t>- optional, </a:t>
            </a:r>
            <a:r>
              <a:rPr lang="en-GB" altLang="en-US" b="1" i="1" dirty="0">
                <a:latin typeface="Courier New" panose="02070309020205020404" pitchFamily="49" charset="0"/>
              </a:rPr>
              <a:t>|</a:t>
            </a:r>
            <a:r>
              <a:rPr lang="en-GB" altLang="en-US" i="1" dirty="0"/>
              <a:t> - or)</a:t>
            </a:r>
            <a:endParaRPr lang="en-GB" altLang="en-US" dirty="0"/>
          </a:p>
        </p:txBody>
      </p:sp>
    </p:spTree>
    <p:extLst>
      <p:ext uri="{BB962C8B-B14F-4D97-AF65-F5344CB8AC3E}">
        <p14:creationId xmlns:p14="http://schemas.microsoft.com/office/powerpoint/2010/main" val="2923310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90867-7558-43BC-B333-D6971A3108D5}"/>
              </a:ext>
            </a:extLst>
          </p:cNvPr>
          <p:cNvSpPr>
            <a:spLocks noGrp="1"/>
          </p:cNvSpPr>
          <p:nvPr>
            <p:ph type="title"/>
          </p:nvPr>
        </p:nvSpPr>
        <p:spPr/>
        <p:txBody>
          <a:bodyPr/>
          <a:lstStyle/>
          <a:p>
            <a:r>
              <a:rPr lang="en-US" altLang="en-US" dirty="0"/>
              <a:t>Selecting All Columns</a:t>
            </a:r>
            <a:endParaRPr lang="en-IN" dirty="0"/>
          </a:p>
        </p:txBody>
      </p:sp>
      <p:sp>
        <p:nvSpPr>
          <p:cNvPr id="6" name="Content Placeholder 5">
            <a:extLst>
              <a:ext uri="{FF2B5EF4-FFF2-40B4-BE49-F238E27FC236}">
                <a16:creationId xmlns:a16="http://schemas.microsoft.com/office/drawing/2014/main" id="{3A6DB828-3887-4F1B-B179-86C448198FED}"/>
              </a:ext>
            </a:extLst>
          </p:cNvPr>
          <p:cNvSpPr>
            <a:spLocks noGrp="1"/>
          </p:cNvSpPr>
          <p:nvPr>
            <p:ph idx="1"/>
          </p:nvPr>
        </p:nvSpPr>
        <p:spPr/>
        <p:txBody>
          <a:bodyPr/>
          <a:lstStyle/>
          <a:p>
            <a:endParaRPr lang="en-US" altLang="en-US" dirty="0"/>
          </a:p>
          <a:p>
            <a:r>
              <a:rPr lang="en-US" altLang="en-US" dirty="0"/>
              <a:t>Selecting All Columns</a:t>
            </a:r>
          </a:p>
          <a:p>
            <a:pPr lvl="1"/>
            <a:r>
              <a:rPr lang="en-IN" sz="2400" dirty="0">
                <a:solidFill>
                  <a:srgbClr val="0070C0"/>
                </a:solidFill>
              </a:rPr>
              <a:t>SELECT * FROM employees;</a:t>
            </a:r>
            <a:endParaRPr lang="en-IN" sz="2800" dirty="0">
              <a:solidFill>
                <a:srgbClr val="0070C0"/>
              </a:solidFill>
            </a:endParaRPr>
          </a:p>
          <a:p>
            <a:endParaRPr lang="en-IN" dirty="0"/>
          </a:p>
          <a:p>
            <a:r>
              <a:rPr lang="en-US" dirty="0"/>
              <a:t>Selecting specific Columns </a:t>
            </a:r>
          </a:p>
          <a:p>
            <a:r>
              <a:rPr lang="en-US" dirty="0"/>
              <a:t>The columns to be selected from a table are speciﬁed after the keyword select. This operation is also called </a:t>
            </a:r>
            <a:r>
              <a:rPr lang="en-US" b="1" dirty="0"/>
              <a:t>projection. </a:t>
            </a:r>
          </a:p>
          <a:p>
            <a:pPr marL="0" indent="0">
              <a:buNone/>
            </a:pPr>
            <a:endParaRPr lang="en-US" b="1" dirty="0"/>
          </a:p>
          <a:p>
            <a:pPr lvl="1"/>
            <a:r>
              <a:rPr lang="en-US" sz="2400" dirty="0">
                <a:solidFill>
                  <a:srgbClr val="0070C0"/>
                </a:solidFill>
              </a:rPr>
              <a:t>SELECT </a:t>
            </a:r>
            <a:r>
              <a:rPr lang="en-US" sz="2400" dirty="0" err="1">
                <a:solidFill>
                  <a:srgbClr val="0070C0"/>
                </a:solidFill>
              </a:rPr>
              <a:t>first_name</a:t>
            </a:r>
            <a:r>
              <a:rPr lang="en-US" sz="2400" dirty="0">
                <a:solidFill>
                  <a:srgbClr val="0070C0"/>
                </a:solidFill>
              </a:rPr>
              <a:t>, </a:t>
            </a:r>
            <a:r>
              <a:rPr lang="en-US" sz="2400" dirty="0" err="1">
                <a:solidFill>
                  <a:srgbClr val="0070C0"/>
                </a:solidFill>
              </a:rPr>
              <a:t>last_name</a:t>
            </a:r>
            <a:r>
              <a:rPr lang="en-US" sz="2400" dirty="0">
                <a:solidFill>
                  <a:srgbClr val="0070C0"/>
                </a:solidFill>
              </a:rPr>
              <a:t>, </a:t>
            </a:r>
            <a:r>
              <a:rPr lang="en-US" sz="2400" dirty="0" err="1">
                <a:solidFill>
                  <a:srgbClr val="0070C0"/>
                </a:solidFill>
              </a:rPr>
              <a:t>hire_date</a:t>
            </a:r>
            <a:r>
              <a:rPr lang="en-US" sz="2400" dirty="0">
                <a:solidFill>
                  <a:srgbClr val="0070C0"/>
                </a:solidFill>
              </a:rPr>
              <a:t> FROM employees;</a:t>
            </a:r>
          </a:p>
        </p:txBody>
      </p:sp>
    </p:spTree>
    <p:extLst>
      <p:ext uri="{BB962C8B-B14F-4D97-AF65-F5344CB8AC3E}">
        <p14:creationId xmlns:p14="http://schemas.microsoft.com/office/powerpoint/2010/main" val="87957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184AB-BE81-4AF7-8538-DFA465786290}"/>
              </a:ext>
            </a:extLst>
          </p:cNvPr>
          <p:cNvSpPr>
            <a:spLocks noGrp="1"/>
          </p:cNvSpPr>
          <p:nvPr>
            <p:ph type="title"/>
          </p:nvPr>
        </p:nvSpPr>
        <p:spPr/>
        <p:txBody>
          <a:bodyPr/>
          <a:lstStyle/>
          <a:p>
            <a:r>
              <a:rPr lang="en-US" dirty="0"/>
              <a:t>WHERE clause- Filtering Data </a:t>
            </a:r>
            <a:endParaRPr lang="en-IN" dirty="0"/>
          </a:p>
        </p:txBody>
      </p:sp>
      <p:sp>
        <p:nvSpPr>
          <p:cNvPr id="3" name="Content Placeholder 2">
            <a:extLst>
              <a:ext uri="{FF2B5EF4-FFF2-40B4-BE49-F238E27FC236}">
                <a16:creationId xmlns:a16="http://schemas.microsoft.com/office/drawing/2014/main" id="{6260426D-A710-4618-B722-7566E5BE4C35}"/>
              </a:ext>
            </a:extLst>
          </p:cNvPr>
          <p:cNvSpPr>
            <a:spLocks noGrp="1"/>
          </p:cNvSpPr>
          <p:nvPr>
            <p:ph idx="1"/>
          </p:nvPr>
        </p:nvSpPr>
        <p:spPr/>
        <p:txBody>
          <a:bodyPr>
            <a:normAutofit/>
          </a:bodyPr>
          <a:lstStyle/>
          <a:p>
            <a:r>
              <a:rPr lang="en-US" dirty="0"/>
              <a:t>For selection of tuples that satisfy certain conditions, the where clause is used. </a:t>
            </a:r>
          </a:p>
          <a:p>
            <a:pPr marL="0" indent="0">
              <a:buNone/>
            </a:pPr>
            <a:endParaRPr lang="en-US" dirty="0"/>
          </a:p>
          <a:p>
            <a:r>
              <a:rPr lang="en-US" dirty="0"/>
              <a:t>In a where clause simple conditions based on comparison operators can be combined using the logical connectives and, or, and not to form complex conditions. </a:t>
            </a:r>
          </a:p>
          <a:p>
            <a:endParaRPr lang="en-US" dirty="0"/>
          </a:p>
          <a:p>
            <a:r>
              <a:rPr lang="en-US" dirty="0"/>
              <a:t>Conditions may also include pattern matching operations and even subqueries</a:t>
            </a:r>
          </a:p>
          <a:p>
            <a:pPr marL="0" indent="0">
              <a:buNone/>
            </a:pPr>
            <a:endParaRPr lang="en-US" dirty="0"/>
          </a:p>
          <a:p>
            <a:r>
              <a:rPr lang="en-US" dirty="0">
                <a:solidFill>
                  <a:srgbClr val="0070C0"/>
                </a:solidFill>
              </a:rPr>
              <a:t>SELECT * FROM employees WHERE </a:t>
            </a:r>
            <a:r>
              <a:rPr lang="en-US" dirty="0" err="1">
                <a:solidFill>
                  <a:srgbClr val="0070C0"/>
                </a:solidFill>
              </a:rPr>
              <a:t>rownum</a:t>
            </a:r>
            <a:r>
              <a:rPr lang="en-US" dirty="0">
                <a:solidFill>
                  <a:srgbClr val="0070C0"/>
                </a:solidFill>
              </a:rPr>
              <a:t> &lt;11;</a:t>
            </a:r>
            <a:endParaRPr lang="en-IN" dirty="0"/>
          </a:p>
        </p:txBody>
      </p:sp>
    </p:spTree>
    <p:extLst>
      <p:ext uri="{BB962C8B-B14F-4D97-AF65-F5344CB8AC3E}">
        <p14:creationId xmlns:p14="http://schemas.microsoft.com/office/powerpoint/2010/main" val="2769266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E7A8F-1B86-4663-8E3C-4F03A214F6D6}"/>
              </a:ext>
            </a:extLst>
          </p:cNvPr>
          <p:cNvSpPr>
            <a:spLocks noGrp="1"/>
          </p:cNvSpPr>
          <p:nvPr>
            <p:ph type="title"/>
          </p:nvPr>
        </p:nvSpPr>
        <p:spPr/>
        <p:txBody>
          <a:bodyPr/>
          <a:lstStyle/>
          <a:p>
            <a:r>
              <a:rPr lang="en-IN" dirty="0"/>
              <a:t>ORDER BY clause </a:t>
            </a:r>
          </a:p>
        </p:txBody>
      </p:sp>
      <p:sp>
        <p:nvSpPr>
          <p:cNvPr id="3" name="Content Placeholder 2">
            <a:extLst>
              <a:ext uri="{FF2B5EF4-FFF2-40B4-BE49-F238E27FC236}">
                <a16:creationId xmlns:a16="http://schemas.microsoft.com/office/drawing/2014/main" id="{042E78D7-5875-47A6-B3BD-E8C79D0DED4D}"/>
              </a:ext>
            </a:extLst>
          </p:cNvPr>
          <p:cNvSpPr>
            <a:spLocks noGrp="1"/>
          </p:cNvSpPr>
          <p:nvPr>
            <p:ph idx="1"/>
          </p:nvPr>
        </p:nvSpPr>
        <p:spPr/>
        <p:txBody>
          <a:bodyPr>
            <a:normAutofit/>
          </a:bodyPr>
          <a:lstStyle/>
          <a:p>
            <a:r>
              <a:rPr lang="en-US" dirty="0"/>
              <a:t>Order by clause has one or more attributes listed in the select clause as parameter. </a:t>
            </a:r>
          </a:p>
          <a:p>
            <a:r>
              <a:rPr lang="en-US" dirty="0"/>
              <a:t>desc speciﬁes a descending order</a:t>
            </a:r>
          </a:p>
          <a:p>
            <a:r>
              <a:rPr lang="en-US" b="1" dirty="0" err="1"/>
              <a:t>asc</a:t>
            </a:r>
            <a:r>
              <a:rPr lang="en-US" dirty="0"/>
              <a:t> speciﬁes an ascending order (default order). </a:t>
            </a:r>
          </a:p>
          <a:p>
            <a:pPr marL="0" indent="0">
              <a:buNone/>
            </a:pPr>
            <a:endParaRPr lang="en-US" dirty="0"/>
          </a:p>
          <a:p>
            <a:pPr lvl="1"/>
            <a:r>
              <a:rPr lang="en-US" dirty="0">
                <a:solidFill>
                  <a:srgbClr val="0070C0"/>
                </a:solidFill>
              </a:rPr>
              <a:t>SELECT </a:t>
            </a:r>
            <a:r>
              <a:rPr lang="en-US" dirty="0" err="1">
                <a:solidFill>
                  <a:srgbClr val="0070C0"/>
                </a:solidFill>
              </a:rPr>
              <a:t>first_name</a:t>
            </a:r>
            <a:r>
              <a:rPr lang="en-US" dirty="0">
                <a:solidFill>
                  <a:srgbClr val="0070C0"/>
                </a:solidFill>
              </a:rPr>
              <a:t>, </a:t>
            </a:r>
            <a:r>
              <a:rPr lang="en-US" dirty="0" err="1">
                <a:solidFill>
                  <a:srgbClr val="0070C0"/>
                </a:solidFill>
              </a:rPr>
              <a:t>department_id</a:t>
            </a:r>
            <a:r>
              <a:rPr lang="en-US" dirty="0">
                <a:solidFill>
                  <a:srgbClr val="0070C0"/>
                </a:solidFill>
              </a:rPr>
              <a:t> as , </a:t>
            </a:r>
            <a:r>
              <a:rPr lang="en-US" dirty="0" err="1">
                <a:solidFill>
                  <a:srgbClr val="0070C0"/>
                </a:solidFill>
              </a:rPr>
              <a:t>hire_date</a:t>
            </a:r>
            <a:r>
              <a:rPr lang="en-US" dirty="0">
                <a:solidFill>
                  <a:srgbClr val="0070C0"/>
                </a:solidFill>
              </a:rPr>
              <a:t> from employees order by </a:t>
            </a:r>
            <a:r>
              <a:rPr lang="en-US" dirty="0" err="1">
                <a:solidFill>
                  <a:srgbClr val="0070C0"/>
                </a:solidFill>
              </a:rPr>
              <a:t>department_id</a:t>
            </a:r>
            <a:r>
              <a:rPr lang="en-US" dirty="0">
                <a:solidFill>
                  <a:srgbClr val="0070C0"/>
                </a:solidFill>
              </a:rPr>
              <a:t> ;</a:t>
            </a:r>
          </a:p>
          <a:p>
            <a:pPr lvl="1"/>
            <a:endParaRPr lang="en-US" dirty="0">
              <a:solidFill>
                <a:srgbClr val="0070C0"/>
              </a:solidFill>
            </a:endParaRPr>
          </a:p>
          <a:p>
            <a:r>
              <a:rPr lang="en-US" b="1" dirty="0"/>
              <a:t>Sorting by Multiple Columns </a:t>
            </a:r>
          </a:p>
          <a:p>
            <a:pPr marL="0" indent="0">
              <a:buNone/>
            </a:pPr>
            <a:endParaRPr lang="en-US" b="1" dirty="0"/>
          </a:p>
          <a:p>
            <a:pPr lvl="1"/>
            <a:r>
              <a:rPr lang="en-US" dirty="0">
                <a:solidFill>
                  <a:srgbClr val="0070C0"/>
                </a:solidFill>
              </a:rPr>
              <a:t>SELECT </a:t>
            </a:r>
            <a:r>
              <a:rPr lang="en-US" dirty="0" err="1">
                <a:solidFill>
                  <a:srgbClr val="0070C0"/>
                </a:solidFill>
              </a:rPr>
              <a:t>first_name</a:t>
            </a:r>
            <a:r>
              <a:rPr lang="en-US" dirty="0">
                <a:solidFill>
                  <a:srgbClr val="0070C0"/>
                </a:solidFill>
              </a:rPr>
              <a:t>, </a:t>
            </a:r>
            <a:r>
              <a:rPr lang="en-US" dirty="0" err="1">
                <a:solidFill>
                  <a:srgbClr val="0070C0"/>
                </a:solidFill>
              </a:rPr>
              <a:t>department_id</a:t>
            </a:r>
            <a:r>
              <a:rPr lang="en-US" dirty="0">
                <a:solidFill>
                  <a:srgbClr val="0070C0"/>
                </a:solidFill>
              </a:rPr>
              <a:t> as , </a:t>
            </a:r>
            <a:r>
              <a:rPr lang="en-US" dirty="0" err="1">
                <a:solidFill>
                  <a:srgbClr val="0070C0"/>
                </a:solidFill>
              </a:rPr>
              <a:t>hire_date</a:t>
            </a:r>
            <a:r>
              <a:rPr lang="en-US" dirty="0">
                <a:solidFill>
                  <a:srgbClr val="0070C0"/>
                </a:solidFill>
              </a:rPr>
              <a:t> from employees order by </a:t>
            </a:r>
            <a:r>
              <a:rPr lang="en-US" dirty="0" err="1">
                <a:solidFill>
                  <a:srgbClr val="0070C0"/>
                </a:solidFill>
              </a:rPr>
              <a:t>department_id</a:t>
            </a:r>
            <a:r>
              <a:rPr lang="en-US" dirty="0">
                <a:solidFill>
                  <a:srgbClr val="0070C0"/>
                </a:solidFill>
              </a:rPr>
              <a:t> </a:t>
            </a:r>
            <a:r>
              <a:rPr lang="en-US" dirty="0" err="1">
                <a:solidFill>
                  <a:srgbClr val="0070C0"/>
                </a:solidFill>
              </a:rPr>
              <a:t>asc</a:t>
            </a:r>
            <a:r>
              <a:rPr lang="en-US" dirty="0">
                <a:solidFill>
                  <a:srgbClr val="0070C0"/>
                </a:solidFill>
              </a:rPr>
              <a:t>, </a:t>
            </a:r>
            <a:r>
              <a:rPr lang="en-US" dirty="0" err="1">
                <a:solidFill>
                  <a:srgbClr val="0070C0"/>
                </a:solidFill>
              </a:rPr>
              <a:t>hire_date</a:t>
            </a:r>
            <a:r>
              <a:rPr lang="en-US" dirty="0">
                <a:solidFill>
                  <a:srgbClr val="0070C0"/>
                </a:solidFill>
              </a:rPr>
              <a:t> desc;</a:t>
            </a:r>
          </a:p>
        </p:txBody>
      </p:sp>
    </p:spTree>
    <p:extLst>
      <p:ext uri="{BB962C8B-B14F-4D97-AF65-F5344CB8AC3E}">
        <p14:creationId xmlns:p14="http://schemas.microsoft.com/office/powerpoint/2010/main" val="3273871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E021-7E74-4B06-8214-65E242CB22FA}"/>
              </a:ext>
            </a:extLst>
          </p:cNvPr>
          <p:cNvSpPr>
            <a:spLocks noGrp="1"/>
          </p:cNvSpPr>
          <p:nvPr>
            <p:ph type="title"/>
          </p:nvPr>
        </p:nvSpPr>
        <p:spPr/>
        <p:txBody>
          <a:bodyPr/>
          <a:lstStyle/>
          <a:p>
            <a:r>
              <a:rPr lang="en-IN" dirty="0"/>
              <a:t>Distinct clause</a:t>
            </a:r>
          </a:p>
        </p:txBody>
      </p:sp>
      <p:sp>
        <p:nvSpPr>
          <p:cNvPr id="3" name="Content Placeholder 2">
            <a:extLst>
              <a:ext uri="{FF2B5EF4-FFF2-40B4-BE49-F238E27FC236}">
                <a16:creationId xmlns:a16="http://schemas.microsoft.com/office/drawing/2014/main" id="{93F76CC0-15DC-4960-B41D-1328A110CE69}"/>
              </a:ext>
            </a:extLst>
          </p:cNvPr>
          <p:cNvSpPr>
            <a:spLocks noGrp="1"/>
          </p:cNvSpPr>
          <p:nvPr>
            <p:ph idx="1"/>
          </p:nvPr>
        </p:nvSpPr>
        <p:spPr/>
        <p:txBody>
          <a:bodyPr/>
          <a:lstStyle/>
          <a:p>
            <a:endParaRPr lang="en-US" dirty="0"/>
          </a:p>
          <a:p>
            <a:r>
              <a:rPr lang="en-US" dirty="0"/>
              <a:t>If a table has duplicate data, you can use the DISTINCT clause to eliminate the duplicate values</a:t>
            </a:r>
          </a:p>
          <a:p>
            <a:pPr marL="0" indent="0">
              <a:buNone/>
            </a:pPr>
            <a:endParaRPr lang="en-US" dirty="0">
              <a:solidFill>
                <a:srgbClr val="0070C0"/>
              </a:solidFill>
            </a:endParaRPr>
          </a:p>
          <a:p>
            <a:r>
              <a:rPr lang="en-US" dirty="0">
                <a:solidFill>
                  <a:srgbClr val="0070C0"/>
                </a:solidFill>
              </a:rPr>
              <a:t>select DISTINCT </a:t>
            </a:r>
            <a:r>
              <a:rPr lang="en-US" dirty="0" err="1">
                <a:solidFill>
                  <a:srgbClr val="0070C0"/>
                </a:solidFill>
              </a:rPr>
              <a:t>job_id</a:t>
            </a:r>
            <a:r>
              <a:rPr lang="en-US" dirty="0">
                <a:solidFill>
                  <a:srgbClr val="0070C0"/>
                </a:solidFill>
              </a:rPr>
              <a:t> from employees</a:t>
            </a:r>
          </a:p>
          <a:p>
            <a:pPr marL="0" indent="0">
              <a:buNone/>
            </a:pPr>
            <a:endParaRPr lang="en-US" dirty="0">
              <a:solidFill>
                <a:srgbClr val="0070C0"/>
              </a:solidFill>
            </a:endParaRPr>
          </a:p>
          <a:p>
            <a:r>
              <a:rPr lang="en-IN" dirty="0"/>
              <a:t>Distinct </a:t>
            </a:r>
            <a:r>
              <a:rPr lang="en-US" dirty="0"/>
              <a:t>on multiple columns </a:t>
            </a:r>
          </a:p>
          <a:p>
            <a:endParaRPr lang="en-US" dirty="0"/>
          </a:p>
          <a:p>
            <a:r>
              <a:rPr lang="en-US" dirty="0">
                <a:solidFill>
                  <a:srgbClr val="0070C0"/>
                </a:solidFill>
              </a:rPr>
              <a:t>select DISTINCT </a:t>
            </a:r>
            <a:r>
              <a:rPr lang="en-US" dirty="0" err="1">
                <a:solidFill>
                  <a:srgbClr val="0070C0"/>
                </a:solidFill>
              </a:rPr>
              <a:t>job_id,department_id</a:t>
            </a:r>
            <a:r>
              <a:rPr lang="en-US" dirty="0">
                <a:solidFill>
                  <a:srgbClr val="0070C0"/>
                </a:solidFill>
              </a:rPr>
              <a:t> from employees ORDER BY </a:t>
            </a:r>
            <a:r>
              <a:rPr lang="en-US" dirty="0" err="1">
                <a:solidFill>
                  <a:srgbClr val="0070C0"/>
                </a:solidFill>
              </a:rPr>
              <a:t>job_id</a:t>
            </a:r>
            <a:endParaRPr lang="en-US" dirty="0">
              <a:solidFill>
                <a:srgbClr val="0070C0"/>
              </a:solidFill>
            </a:endParaRPr>
          </a:p>
        </p:txBody>
      </p:sp>
    </p:spTree>
    <p:extLst>
      <p:ext uri="{BB962C8B-B14F-4D97-AF65-F5344CB8AC3E}">
        <p14:creationId xmlns:p14="http://schemas.microsoft.com/office/powerpoint/2010/main" val="3158398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7B612-9023-4C48-9A7C-8ED915834A52}"/>
              </a:ext>
            </a:extLst>
          </p:cNvPr>
          <p:cNvSpPr>
            <a:spLocks noGrp="1"/>
          </p:cNvSpPr>
          <p:nvPr>
            <p:ph type="title"/>
          </p:nvPr>
        </p:nvSpPr>
        <p:spPr/>
        <p:txBody>
          <a:bodyPr/>
          <a:lstStyle/>
          <a:p>
            <a:r>
              <a:rPr lang="en-US" dirty="0"/>
              <a:t>Comparison Operators</a:t>
            </a:r>
            <a:endParaRPr lang="en-IN" dirty="0"/>
          </a:p>
        </p:txBody>
      </p:sp>
      <p:sp>
        <p:nvSpPr>
          <p:cNvPr id="3" name="Content Placeholder 2">
            <a:extLst>
              <a:ext uri="{FF2B5EF4-FFF2-40B4-BE49-F238E27FC236}">
                <a16:creationId xmlns:a16="http://schemas.microsoft.com/office/drawing/2014/main" id="{6F3688C1-C733-4FB9-8865-96E336B9AA57}"/>
              </a:ext>
            </a:extLst>
          </p:cNvPr>
          <p:cNvSpPr>
            <a:spLocks noGrp="1"/>
          </p:cNvSpPr>
          <p:nvPr>
            <p:ph idx="1"/>
          </p:nvPr>
        </p:nvSpPr>
        <p:spPr/>
        <p:txBody>
          <a:bodyPr/>
          <a:lstStyle/>
          <a:p>
            <a:r>
              <a:rPr lang="en-US" dirty="0"/>
              <a:t>Comparison operators compare a certain column value with several other column values. </a:t>
            </a:r>
          </a:p>
          <a:p>
            <a:endParaRPr lang="en-US" dirty="0"/>
          </a:p>
          <a:p>
            <a:r>
              <a:rPr lang="en-US" dirty="0"/>
              <a:t>These are the main comparison operators:</a:t>
            </a:r>
          </a:p>
          <a:p>
            <a:endParaRPr lang="en-US" dirty="0"/>
          </a:p>
          <a:p>
            <a:r>
              <a:rPr lang="en-US" b="1" dirty="0"/>
              <a:t>BETWEEN: </a:t>
            </a:r>
            <a:r>
              <a:rPr lang="en-US" dirty="0"/>
              <a:t>Tests whether a value is between a pair of values </a:t>
            </a:r>
          </a:p>
          <a:p>
            <a:r>
              <a:rPr lang="en-US" b="1" dirty="0"/>
              <a:t>IN: </a:t>
            </a:r>
            <a:r>
              <a:rPr lang="en-US" dirty="0"/>
              <a:t>Tests whether a value is in a list of values</a:t>
            </a:r>
          </a:p>
          <a:p>
            <a:r>
              <a:rPr lang="en-US" b="1" dirty="0"/>
              <a:t>LIKE: </a:t>
            </a:r>
            <a:r>
              <a:rPr lang="en-US" dirty="0"/>
              <a:t>Tests whether a value follows a certain pattern, as shown here:</a:t>
            </a:r>
          </a:p>
        </p:txBody>
      </p:sp>
    </p:spTree>
    <p:extLst>
      <p:ext uri="{BB962C8B-B14F-4D97-AF65-F5344CB8AC3E}">
        <p14:creationId xmlns:p14="http://schemas.microsoft.com/office/powerpoint/2010/main" val="2010890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332B0-5203-4E05-A7D0-479383ED481E}"/>
              </a:ext>
            </a:extLst>
          </p:cNvPr>
          <p:cNvSpPr>
            <a:spLocks noGrp="1"/>
          </p:cNvSpPr>
          <p:nvPr>
            <p:ph type="title"/>
          </p:nvPr>
        </p:nvSpPr>
        <p:spPr/>
        <p:txBody>
          <a:bodyPr/>
          <a:lstStyle/>
          <a:p>
            <a:r>
              <a:rPr lang="en-US" dirty="0"/>
              <a:t>Comparison operators</a:t>
            </a:r>
            <a:endParaRPr lang="en-IN" dirty="0"/>
          </a:p>
        </p:txBody>
      </p:sp>
      <p:sp>
        <p:nvSpPr>
          <p:cNvPr id="3" name="Content Placeholder 2">
            <a:extLst>
              <a:ext uri="{FF2B5EF4-FFF2-40B4-BE49-F238E27FC236}">
                <a16:creationId xmlns:a16="http://schemas.microsoft.com/office/drawing/2014/main" id="{B699DA16-6EDD-42FF-8F75-CF003850F871}"/>
              </a:ext>
            </a:extLst>
          </p:cNvPr>
          <p:cNvSpPr>
            <a:spLocks noGrp="1"/>
          </p:cNvSpPr>
          <p:nvPr>
            <p:ph idx="1"/>
          </p:nvPr>
        </p:nvSpPr>
        <p:spPr/>
        <p:txBody>
          <a:bodyPr>
            <a:normAutofit/>
          </a:bodyPr>
          <a:lstStyle/>
          <a:p>
            <a:endParaRPr lang="en-US" dirty="0"/>
          </a:p>
          <a:p>
            <a:pPr marL="0" indent="0">
              <a:buNone/>
            </a:pPr>
            <a:r>
              <a:rPr lang="en-US" dirty="0">
                <a:solidFill>
                  <a:srgbClr val="0070C0"/>
                </a:solidFill>
              </a:rPr>
              <a:t>	</a:t>
            </a:r>
          </a:p>
          <a:p>
            <a:pPr marL="0" indent="0">
              <a:buNone/>
            </a:pPr>
            <a:endParaRPr lang="en-US" dirty="0">
              <a:solidFill>
                <a:srgbClr val="0070C0"/>
              </a:solidFill>
            </a:endParaRPr>
          </a:p>
          <a:p>
            <a:pPr marL="0" indent="0">
              <a:buNone/>
            </a:pPr>
            <a:endParaRPr lang="en-US" dirty="0">
              <a:solidFill>
                <a:srgbClr val="0070C0"/>
              </a:solidFill>
            </a:endParaRPr>
          </a:p>
          <a:p>
            <a:pPr marL="0" indent="0">
              <a:buNone/>
            </a:pPr>
            <a:endParaRPr lang="en-US" dirty="0">
              <a:solidFill>
                <a:srgbClr val="0070C0"/>
              </a:solidFill>
            </a:endParaRPr>
          </a:p>
          <a:p>
            <a:endParaRPr lang="en-IN" dirty="0"/>
          </a:p>
        </p:txBody>
      </p:sp>
      <p:pic>
        <p:nvPicPr>
          <p:cNvPr id="4" name="Picture 3">
            <a:extLst>
              <a:ext uri="{FF2B5EF4-FFF2-40B4-BE49-F238E27FC236}">
                <a16:creationId xmlns:a16="http://schemas.microsoft.com/office/drawing/2014/main" id="{3D85EDF0-D6E9-4B71-B52E-0C69E45ED25B}"/>
              </a:ext>
            </a:extLst>
          </p:cNvPr>
          <p:cNvPicPr>
            <a:picLocks noChangeAspect="1"/>
          </p:cNvPicPr>
          <p:nvPr/>
        </p:nvPicPr>
        <p:blipFill>
          <a:blip r:embed="rId2"/>
          <a:stretch>
            <a:fillRect/>
          </a:stretch>
        </p:blipFill>
        <p:spPr>
          <a:xfrm>
            <a:off x="2946398" y="1655133"/>
            <a:ext cx="4778630" cy="2390775"/>
          </a:xfrm>
          <a:prstGeom prst="rect">
            <a:avLst/>
          </a:prstGeom>
        </p:spPr>
      </p:pic>
      <p:sp>
        <p:nvSpPr>
          <p:cNvPr id="5" name="Rectangle 4">
            <a:extLst>
              <a:ext uri="{FF2B5EF4-FFF2-40B4-BE49-F238E27FC236}">
                <a16:creationId xmlns:a16="http://schemas.microsoft.com/office/drawing/2014/main" id="{7C015319-C7A6-4D77-9514-9F6E2C91697F}"/>
              </a:ext>
            </a:extLst>
          </p:cNvPr>
          <p:cNvSpPr/>
          <p:nvPr/>
        </p:nvSpPr>
        <p:spPr>
          <a:xfrm>
            <a:off x="928912" y="4357041"/>
            <a:ext cx="9884229" cy="1323439"/>
          </a:xfrm>
          <a:prstGeom prst="rect">
            <a:avLst/>
          </a:prstGeom>
        </p:spPr>
        <p:txBody>
          <a:bodyPr wrap="square">
            <a:spAutoFit/>
          </a:bodyPr>
          <a:lstStyle/>
          <a:p>
            <a:pPr lvl="4"/>
            <a:r>
              <a:rPr lang="en-US" sz="2000" dirty="0">
                <a:solidFill>
                  <a:srgbClr val="0070C0"/>
                </a:solidFill>
              </a:rPr>
              <a:t>SELECT </a:t>
            </a:r>
            <a:r>
              <a:rPr lang="en-US" sz="2000" dirty="0" err="1">
                <a:solidFill>
                  <a:srgbClr val="0070C0"/>
                </a:solidFill>
              </a:rPr>
              <a:t>employee_id</a:t>
            </a:r>
            <a:r>
              <a:rPr lang="en-US" sz="2000" dirty="0">
                <a:solidFill>
                  <a:srgbClr val="0070C0"/>
                </a:solidFill>
              </a:rPr>
              <a:t>  FROM employees WHERE salary = 50000; </a:t>
            </a:r>
          </a:p>
          <a:p>
            <a:pPr lvl="4"/>
            <a:r>
              <a:rPr lang="en-US" sz="2000" dirty="0">
                <a:solidFill>
                  <a:srgbClr val="0070C0"/>
                </a:solidFill>
              </a:rPr>
              <a:t>SELECT </a:t>
            </a:r>
            <a:r>
              <a:rPr lang="en-US" sz="2000" dirty="0" err="1">
                <a:solidFill>
                  <a:srgbClr val="0070C0"/>
                </a:solidFill>
              </a:rPr>
              <a:t>employee_id</a:t>
            </a:r>
            <a:r>
              <a:rPr lang="en-US" sz="2000" dirty="0">
                <a:solidFill>
                  <a:srgbClr val="0070C0"/>
                </a:solidFill>
              </a:rPr>
              <a:t> FROM employees WHERE salary &lt; 50000; </a:t>
            </a:r>
          </a:p>
          <a:p>
            <a:pPr lvl="4"/>
            <a:r>
              <a:rPr lang="en-US" sz="2000" dirty="0">
                <a:solidFill>
                  <a:srgbClr val="0070C0"/>
                </a:solidFill>
              </a:rPr>
              <a:t>SELECT </a:t>
            </a:r>
            <a:r>
              <a:rPr lang="en-US" sz="2000" dirty="0" err="1">
                <a:solidFill>
                  <a:srgbClr val="0070C0"/>
                </a:solidFill>
              </a:rPr>
              <a:t>employee_id</a:t>
            </a:r>
            <a:r>
              <a:rPr lang="en-US" sz="2000" dirty="0">
                <a:solidFill>
                  <a:srgbClr val="0070C0"/>
                </a:solidFill>
              </a:rPr>
              <a:t> FROM employees WHERE salary &gt;= 50000; </a:t>
            </a:r>
          </a:p>
          <a:p>
            <a:pPr lvl="4"/>
            <a:r>
              <a:rPr lang="en-US" sz="2000" dirty="0">
                <a:solidFill>
                  <a:srgbClr val="0070C0"/>
                </a:solidFill>
              </a:rPr>
              <a:t>SELECT </a:t>
            </a:r>
            <a:r>
              <a:rPr lang="en-US" sz="2000" dirty="0" err="1">
                <a:solidFill>
                  <a:srgbClr val="0070C0"/>
                </a:solidFill>
              </a:rPr>
              <a:t>employee_id</a:t>
            </a:r>
            <a:r>
              <a:rPr lang="en-US" sz="2000" dirty="0">
                <a:solidFill>
                  <a:srgbClr val="0070C0"/>
                </a:solidFill>
              </a:rPr>
              <a:t> FROM employees WHERE salary != 50000;</a:t>
            </a:r>
            <a:endParaRPr lang="en-IN" dirty="0">
              <a:solidFill>
                <a:srgbClr val="0070C0"/>
              </a:solidFill>
            </a:endParaRPr>
          </a:p>
        </p:txBody>
      </p:sp>
    </p:spTree>
    <p:extLst>
      <p:ext uri="{BB962C8B-B14F-4D97-AF65-F5344CB8AC3E}">
        <p14:creationId xmlns:p14="http://schemas.microsoft.com/office/powerpoint/2010/main" val="1389644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F5E1C-F891-4B1F-8BE7-B94AE77E9463}"/>
              </a:ext>
            </a:extLst>
          </p:cNvPr>
          <p:cNvSpPr>
            <a:spLocks noGrp="1"/>
          </p:cNvSpPr>
          <p:nvPr>
            <p:ph type="title"/>
          </p:nvPr>
        </p:nvSpPr>
        <p:spPr/>
        <p:txBody>
          <a:bodyPr/>
          <a:lstStyle/>
          <a:p>
            <a:r>
              <a:rPr lang="en-IN" dirty="0"/>
              <a:t>Data Model </a:t>
            </a:r>
          </a:p>
        </p:txBody>
      </p:sp>
      <p:sp>
        <p:nvSpPr>
          <p:cNvPr id="3" name="Content Placeholder 2">
            <a:extLst>
              <a:ext uri="{FF2B5EF4-FFF2-40B4-BE49-F238E27FC236}">
                <a16:creationId xmlns:a16="http://schemas.microsoft.com/office/drawing/2014/main" id="{AF801296-4138-47F1-906B-8054C3224C96}"/>
              </a:ext>
            </a:extLst>
          </p:cNvPr>
          <p:cNvSpPr>
            <a:spLocks noGrp="1"/>
          </p:cNvSpPr>
          <p:nvPr>
            <p:ph idx="1"/>
          </p:nvPr>
        </p:nvSpPr>
        <p:spPr/>
        <p:txBody>
          <a:bodyPr>
            <a:noAutofit/>
          </a:bodyPr>
          <a:lstStyle/>
          <a:p>
            <a:endParaRPr lang="en-US" sz="2000" dirty="0"/>
          </a:p>
          <a:p>
            <a:endParaRPr lang="en-US" sz="2000" dirty="0"/>
          </a:p>
          <a:p>
            <a:endParaRPr lang="en-US" sz="2000" dirty="0">
              <a:solidFill>
                <a:schemeClr val="tx1"/>
              </a:solidFill>
            </a:endParaRPr>
          </a:p>
          <a:p>
            <a:endParaRPr lang="en-US" sz="2000" dirty="0">
              <a:solidFill>
                <a:schemeClr val="tx1"/>
              </a:solidFill>
            </a:endParaRPr>
          </a:p>
          <a:p>
            <a:r>
              <a:rPr lang="en-US" sz="2000" dirty="0">
                <a:solidFill>
                  <a:schemeClr val="tx1"/>
                </a:solidFill>
              </a:rPr>
              <a:t>A data model is a collection of concepts and rules for the description of the structure of the database. Structure of the database means the data types, the constraints and the relationships for the description or storage of data respectively. </a:t>
            </a:r>
            <a:r>
              <a:rPr lang="en-US" sz="1800" dirty="0"/>
              <a:t>.</a:t>
            </a:r>
          </a:p>
        </p:txBody>
      </p:sp>
    </p:spTree>
    <p:extLst>
      <p:ext uri="{BB962C8B-B14F-4D97-AF65-F5344CB8AC3E}">
        <p14:creationId xmlns:p14="http://schemas.microsoft.com/office/powerpoint/2010/main" val="3033544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59C8D-3D9B-4801-A902-63FFFA7A8310}"/>
              </a:ext>
            </a:extLst>
          </p:cNvPr>
          <p:cNvSpPr>
            <a:spLocks noGrp="1"/>
          </p:cNvSpPr>
          <p:nvPr>
            <p:ph type="title"/>
          </p:nvPr>
        </p:nvSpPr>
        <p:spPr/>
        <p:txBody>
          <a:bodyPr/>
          <a:lstStyle/>
          <a:p>
            <a:r>
              <a:rPr lang="en-US" dirty="0"/>
              <a:t>IN /NOT IN and Between Operator </a:t>
            </a:r>
            <a:br>
              <a:rPr lang="en-US" dirty="0"/>
            </a:br>
            <a:endParaRPr lang="en-IN" dirty="0"/>
          </a:p>
        </p:txBody>
      </p:sp>
      <p:sp>
        <p:nvSpPr>
          <p:cNvPr id="3" name="Content Placeholder 2">
            <a:extLst>
              <a:ext uri="{FF2B5EF4-FFF2-40B4-BE49-F238E27FC236}">
                <a16:creationId xmlns:a16="http://schemas.microsoft.com/office/drawing/2014/main" id="{2CF53B5C-8B38-41D4-ACCE-E8D34ECD7E85}"/>
              </a:ext>
            </a:extLst>
          </p:cNvPr>
          <p:cNvSpPr>
            <a:spLocks noGrp="1"/>
          </p:cNvSpPr>
          <p:nvPr>
            <p:ph idx="1"/>
          </p:nvPr>
        </p:nvSpPr>
        <p:spPr/>
        <p:txBody>
          <a:bodyPr>
            <a:normAutofit/>
          </a:bodyPr>
          <a:lstStyle/>
          <a:p>
            <a:r>
              <a:rPr lang="en-US" sz="2000" dirty="0">
                <a:solidFill>
                  <a:schemeClr val="tx1"/>
                </a:solidFill>
              </a:rPr>
              <a:t>If any item in the list following a NOT IN operation is null, all rows evaluate to UNKNOWN (and no rows are returned.</a:t>
            </a:r>
          </a:p>
          <a:p>
            <a:endParaRPr lang="en-US" sz="2000" dirty="0">
              <a:solidFill>
                <a:schemeClr val="tx1"/>
              </a:solidFill>
            </a:endParaRPr>
          </a:p>
          <a:p>
            <a:r>
              <a:rPr lang="en-US" sz="2000" dirty="0"/>
              <a:t>You use the BETWEEN operator to select rows whose column value is inclusive within a specified range.</a:t>
            </a:r>
          </a:p>
          <a:p>
            <a:endParaRPr lang="en-US" sz="2000" dirty="0"/>
          </a:p>
          <a:p>
            <a:r>
              <a:rPr lang="en-US" sz="2000" dirty="0"/>
              <a:t>The range specified with the BETWEEN operator is inclusive.</a:t>
            </a:r>
          </a:p>
          <a:p>
            <a:pPr marL="0" indent="0">
              <a:buNone/>
            </a:pPr>
            <a:endParaRPr lang="en-US" sz="2000" dirty="0">
              <a:solidFill>
                <a:srgbClr val="0070C0"/>
              </a:solidFill>
            </a:endParaRPr>
          </a:p>
          <a:p>
            <a:pPr marL="457200" lvl="1" indent="0">
              <a:buNone/>
            </a:pPr>
            <a:r>
              <a:rPr lang="en-US" sz="1600" dirty="0">
                <a:solidFill>
                  <a:srgbClr val="0070C0"/>
                </a:solidFill>
              </a:rPr>
              <a:t>select ∗ from departments where </a:t>
            </a:r>
            <a:r>
              <a:rPr lang="en-US" sz="1600" dirty="0" err="1">
                <a:solidFill>
                  <a:srgbClr val="0070C0"/>
                </a:solidFill>
              </a:rPr>
              <a:t>department_id</a:t>
            </a:r>
            <a:r>
              <a:rPr lang="en-US" sz="1600" dirty="0">
                <a:solidFill>
                  <a:srgbClr val="0070C0"/>
                </a:solidFill>
              </a:rPr>
              <a:t> IN (20,30);</a:t>
            </a:r>
          </a:p>
          <a:p>
            <a:pPr marL="457200" lvl="1" indent="0">
              <a:buNone/>
            </a:pPr>
            <a:r>
              <a:rPr lang="en-US" sz="1600" dirty="0">
                <a:solidFill>
                  <a:srgbClr val="0070C0"/>
                </a:solidFill>
              </a:rPr>
              <a:t>select ∗ from departments where </a:t>
            </a:r>
            <a:r>
              <a:rPr lang="en-US" sz="1600" dirty="0" err="1">
                <a:solidFill>
                  <a:srgbClr val="0070C0"/>
                </a:solidFill>
              </a:rPr>
              <a:t>department_id</a:t>
            </a:r>
            <a:r>
              <a:rPr lang="en-US" sz="1600" dirty="0">
                <a:solidFill>
                  <a:srgbClr val="0070C0"/>
                </a:solidFill>
              </a:rPr>
              <a:t> NOT IN  (20,30); </a:t>
            </a:r>
          </a:p>
          <a:p>
            <a:pPr marL="457200" lvl="1" indent="0">
              <a:buNone/>
            </a:pPr>
            <a:r>
              <a:rPr lang="en-US" sz="1600" dirty="0">
                <a:solidFill>
                  <a:srgbClr val="0070C0"/>
                </a:solidFill>
              </a:rPr>
              <a:t> select * from Employees  where </a:t>
            </a:r>
            <a:r>
              <a:rPr lang="en-US" sz="1600" dirty="0" err="1">
                <a:solidFill>
                  <a:srgbClr val="0070C0"/>
                </a:solidFill>
              </a:rPr>
              <a:t>SALary</a:t>
            </a:r>
            <a:r>
              <a:rPr lang="en-US" sz="1600" dirty="0">
                <a:solidFill>
                  <a:srgbClr val="0070C0"/>
                </a:solidFill>
              </a:rPr>
              <a:t>  between 15000 and 25000; </a:t>
            </a:r>
          </a:p>
          <a:p>
            <a:pPr marL="457200" lvl="1" indent="0">
              <a:buNone/>
            </a:pPr>
            <a:r>
              <a:rPr lang="en-US" sz="1600" dirty="0">
                <a:solidFill>
                  <a:srgbClr val="0070C0"/>
                </a:solidFill>
              </a:rPr>
              <a:t>select * from Employees  where HIRE_DATE between '02-01-03' and '02-01-04';</a:t>
            </a:r>
          </a:p>
          <a:p>
            <a:endParaRPr lang="en-US" dirty="0">
              <a:solidFill>
                <a:srgbClr val="0070C0"/>
              </a:solidFill>
            </a:endParaRPr>
          </a:p>
          <a:p>
            <a:endParaRPr lang="en-IN" dirty="0"/>
          </a:p>
        </p:txBody>
      </p:sp>
    </p:spTree>
    <p:extLst>
      <p:ext uri="{BB962C8B-B14F-4D97-AF65-F5344CB8AC3E}">
        <p14:creationId xmlns:p14="http://schemas.microsoft.com/office/powerpoint/2010/main" val="2543560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2BB7E-E738-4419-99F9-F173878179EF}"/>
              </a:ext>
            </a:extLst>
          </p:cNvPr>
          <p:cNvSpPr>
            <a:spLocks noGrp="1"/>
          </p:cNvSpPr>
          <p:nvPr>
            <p:ph type="title"/>
          </p:nvPr>
        </p:nvSpPr>
        <p:spPr/>
        <p:txBody>
          <a:bodyPr/>
          <a:lstStyle/>
          <a:p>
            <a:r>
              <a:rPr lang="en-IN" dirty="0"/>
              <a:t>The LIKE Operator</a:t>
            </a:r>
          </a:p>
        </p:txBody>
      </p:sp>
      <p:sp>
        <p:nvSpPr>
          <p:cNvPr id="3" name="Content Placeholder 2">
            <a:extLst>
              <a:ext uri="{FF2B5EF4-FFF2-40B4-BE49-F238E27FC236}">
                <a16:creationId xmlns:a16="http://schemas.microsoft.com/office/drawing/2014/main" id="{8C28D501-7573-41B5-8DE5-1D02BCDE69C7}"/>
              </a:ext>
            </a:extLst>
          </p:cNvPr>
          <p:cNvSpPr>
            <a:spLocks noGrp="1"/>
          </p:cNvSpPr>
          <p:nvPr>
            <p:ph idx="1"/>
          </p:nvPr>
        </p:nvSpPr>
        <p:spPr/>
        <p:txBody>
          <a:bodyPr>
            <a:normAutofit/>
          </a:bodyPr>
          <a:lstStyle/>
          <a:p>
            <a:pPr marL="0" indent="0">
              <a:buNone/>
            </a:pPr>
            <a:r>
              <a:rPr lang="en-US" dirty="0">
                <a:solidFill>
                  <a:schemeClr val="tx1"/>
                </a:solidFill>
              </a:rPr>
              <a:t>The LIKE condition uses pattern matching to restrict rows in a SELECT statement.</a:t>
            </a:r>
          </a:p>
          <a:p>
            <a:pPr marL="457200" lvl="1" indent="0">
              <a:buNone/>
            </a:pPr>
            <a:endParaRPr lang="en-US" sz="2200" dirty="0">
              <a:solidFill>
                <a:srgbClr val="0070C0"/>
              </a:solidFill>
            </a:endParaRPr>
          </a:p>
          <a:p>
            <a:pPr marL="457200" lvl="1" indent="0">
              <a:buNone/>
            </a:pPr>
            <a:r>
              <a:rPr lang="en-US" sz="2200" dirty="0">
                <a:solidFill>
                  <a:srgbClr val="0070C0"/>
                </a:solidFill>
              </a:rPr>
              <a:t>SELECT </a:t>
            </a:r>
            <a:r>
              <a:rPr lang="en-US" sz="2200" dirty="0" err="1">
                <a:solidFill>
                  <a:srgbClr val="0070C0"/>
                </a:solidFill>
              </a:rPr>
              <a:t>employee_id</a:t>
            </a:r>
            <a:r>
              <a:rPr lang="en-US" sz="2200" dirty="0">
                <a:solidFill>
                  <a:srgbClr val="0070C0"/>
                </a:solidFill>
              </a:rPr>
              <a:t>, </a:t>
            </a:r>
            <a:r>
              <a:rPr lang="en-US" sz="2200" dirty="0" err="1">
                <a:solidFill>
                  <a:srgbClr val="0070C0"/>
                </a:solidFill>
              </a:rPr>
              <a:t>last_name</a:t>
            </a:r>
            <a:r>
              <a:rPr lang="en-US" sz="2200" dirty="0">
                <a:solidFill>
                  <a:srgbClr val="0070C0"/>
                </a:solidFill>
              </a:rPr>
              <a:t> FROM employees  WHERE </a:t>
            </a:r>
            <a:r>
              <a:rPr lang="en-US" sz="2200" dirty="0" err="1">
                <a:solidFill>
                  <a:srgbClr val="0070C0"/>
                </a:solidFill>
              </a:rPr>
              <a:t>last_name</a:t>
            </a:r>
            <a:r>
              <a:rPr lang="en-US" sz="2200" dirty="0">
                <a:solidFill>
                  <a:srgbClr val="0070C0"/>
                </a:solidFill>
              </a:rPr>
              <a:t> LIKE 'Fa%'; </a:t>
            </a:r>
          </a:p>
          <a:p>
            <a:pPr marL="457200" lvl="1" indent="0">
              <a:buNone/>
            </a:pPr>
            <a:endParaRPr lang="en-US" sz="2200" dirty="0">
              <a:solidFill>
                <a:schemeClr val="tx1"/>
              </a:solidFill>
            </a:endParaRPr>
          </a:p>
          <a:p>
            <a:r>
              <a:rPr lang="en-US" sz="2800" dirty="0">
                <a:solidFill>
                  <a:schemeClr val="tx1"/>
                </a:solidFill>
              </a:rPr>
              <a:t>The pattern should be enclosed in single quotes (' ‘). </a:t>
            </a:r>
          </a:p>
          <a:p>
            <a:r>
              <a:rPr lang="en-US" sz="2800" dirty="0">
                <a:solidFill>
                  <a:schemeClr val="tx1"/>
                </a:solidFill>
              </a:rPr>
              <a:t>The percent sign (%)  acts as a wildcard for one or more characters</a:t>
            </a:r>
          </a:p>
          <a:p>
            <a:r>
              <a:rPr lang="en-US" sz="2800" dirty="0">
                <a:solidFill>
                  <a:schemeClr val="tx1"/>
                </a:solidFill>
              </a:rPr>
              <a:t>The asterisk (*) acts as many or all characters .</a:t>
            </a:r>
          </a:p>
          <a:p>
            <a:r>
              <a:rPr lang="en-US" sz="2800" dirty="0">
                <a:solidFill>
                  <a:schemeClr val="tx1"/>
                </a:solidFill>
              </a:rPr>
              <a:t>The single underscore character (_) acts as a wildcard for one and only one character.</a:t>
            </a:r>
          </a:p>
          <a:p>
            <a:pPr marL="0" indent="0">
              <a:buNone/>
            </a:pPr>
            <a:endParaRPr lang="en-US" dirty="0">
              <a:solidFill>
                <a:schemeClr val="tx1"/>
              </a:solidFill>
              <a:latin typeface="Segoe UI Semibold" panose="020B0702040204020203" pitchFamily="34" charset="0"/>
            </a:endParaRPr>
          </a:p>
          <a:p>
            <a:endParaRPr lang="en-IN" dirty="0"/>
          </a:p>
        </p:txBody>
      </p:sp>
    </p:spTree>
    <p:extLst>
      <p:ext uri="{BB962C8B-B14F-4D97-AF65-F5344CB8AC3E}">
        <p14:creationId xmlns:p14="http://schemas.microsoft.com/office/powerpoint/2010/main" val="4271876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CCAAE-525E-4BAC-90A0-9EC96EC49BA6}"/>
              </a:ext>
            </a:extLst>
          </p:cNvPr>
          <p:cNvSpPr>
            <a:spLocks noGrp="1"/>
          </p:cNvSpPr>
          <p:nvPr>
            <p:ph type="title"/>
          </p:nvPr>
        </p:nvSpPr>
        <p:spPr/>
        <p:txBody>
          <a:bodyPr/>
          <a:lstStyle/>
          <a:p>
            <a:r>
              <a:rPr lang="en-GB" altLang="en-US" dirty="0"/>
              <a:t>NULL value</a:t>
            </a:r>
            <a:endParaRPr lang="en-IN" dirty="0"/>
          </a:p>
        </p:txBody>
      </p:sp>
      <p:sp>
        <p:nvSpPr>
          <p:cNvPr id="4" name="Rectangle 3">
            <a:extLst>
              <a:ext uri="{FF2B5EF4-FFF2-40B4-BE49-F238E27FC236}">
                <a16:creationId xmlns:a16="http://schemas.microsoft.com/office/drawing/2014/main" id="{EF7632F3-3D10-4B2B-BA1E-AFD5A8F686BE}"/>
              </a:ext>
            </a:extLst>
          </p:cNvPr>
          <p:cNvSpPr>
            <a:spLocks noGrp="1" noChangeArrowheads="1"/>
          </p:cNvSpPr>
          <p:nvPr>
            <p:ph idx="1"/>
          </p:nvPr>
        </p:nvSpPr>
        <p:spPr/>
        <p:txBody>
          <a:bodyPr>
            <a:normAutofit lnSpcReduction="10000"/>
          </a:bodyPr>
          <a:lstStyle/>
          <a:p>
            <a:pPr>
              <a:buFontTx/>
              <a:buNone/>
            </a:pPr>
            <a:r>
              <a:rPr lang="en-GB" altLang="en-US" sz="2400" b="1" dirty="0">
                <a:solidFill>
                  <a:schemeClr val="tx1"/>
                </a:solidFill>
              </a:rPr>
              <a:t>NULL is a special value</a:t>
            </a:r>
            <a:r>
              <a:rPr lang="en-GB" altLang="en-US" sz="2400" dirty="0">
                <a:solidFill>
                  <a:srgbClr val="0070C0"/>
                </a:solidFill>
              </a:rPr>
              <a:t> </a:t>
            </a:r>
            <a:r>
              <a:rPr lang="en-GB" altLang="en-US" sz="2400" dirty="0"/>
              <a:t>that means:</a:t>
            </a:r>
          </a:p>
          <a:p>
            <a:pPr lvl="1"/>
            <a:r>
              <a:rPr lang="en-GB" altLang="en-US" sz="2400" dirty="0"/>
              <a:t>unavailable</a:t>
            </a:r>
          </a:p>
          <a:p>
            <a:pPr lvl="1"/>
            <a:r>
              <a:rPr lang="en-GB" altLang="en-US" sz="2400" dirty="0"/>
              <a:t>unassigned</a:t>
            </a:r>
          </a:p>
          <a:p>
            <a:pPr lvl="1"/>
            <a:r>
              <a:rPr lang="en-GB" altLang="en-US" sz="2400" dirty="0"/>
              <a:t>unknown </a:t>
            </a:r>
          </a:p>
          <a:p>
            <a:pPr lvl="1"/>
            <a:r>
              <a:rPr lang="en-GB" altLang="en-US" sz="2400" dirty="0"/>
              <a:t>inapplicable</a:t>
            </a:r>
          </a:p>
          <a:p>
            <a:pPr>
              <a:buFontTx/>
              <a:buNone/>
            </a:pPr>
            <a:r>
              <a:rPr lang="en-GB" altLang="en-US" sz="2400" dirty="0"/>
              <a:t>NULL </a:t>
            </a:r>
            <a:r>
              <a:rPr lang="en-GB" altLang="en-US" sz="2400" b="1" dirty="0">
                <a:solidFill>
                  <a:schemeClr val="tx1"/>
                </a:solidFill>
              </a:rPr>
              <a:t>value is not equivalent </a:t>
            </a:r>
            <a:r>
              <a:rPr lang="en-GB" altLang="en-US" sz="2400" dirty="0"/>
              <a:t>to </a:t>
            </a:r>
          </a:p>
          <a:p>
            <a:pPr lvl="1"/>
            <a:r>
              <a:rPr lang="en-GB" altLang="en-US" sz="2400" dirty="0"/>
              <a:t>zero </a:t>
            </a:r>
          </a:p>
          <a:p>
            <a:pPr lvl="1"/>
            <a:r>
              <a:rPr lang="en-GB" altLang="en-US" sz="2400" dirty="0"/>
              <a:t>blank space</a:t>
            </a:r>
          </a:p>
          <a:p>
            <a:pPr marL="457200" lvl="1" indent="0">
              <a:buNone/>
            </a:pPr>
            <a:endParaRPr lang="en-GB" sz="2400" b="1" dirty="0"/>
          </a:p>
          <a:p>
            <a:pPr marL="457200" lvl="1" indent="0">
              <a:buNone/>
            </a:pPr>
            <a:r>
              <a:rPr lang="en-GB" sz="2400" dirty="0"/>
              <a:t>T</a:t>
            </a:r>
            <a:r>
              <a:rPr lang="en-US" sz="2400" dirty="0">
                <a:solidFill>
                  <a:schemeClr val="tx1"/>
                </a:solidFill>
              </a:rPr>
              <a:t>he operations </a:t>
            </a:r>
            <a:r>
              <a:rPr lang="en-US" sz="2400" b="1" dirty="0">
                <a:solidFill>
                  <a:schemeClr val="tx1"/>
                </a:solidFill>
              </a:rPr>
              <a:t>= null </a:t>
            </a:r>
            <a:r>
              <a:rPr lang="en-US" sz="2400" dirty="0">
                <a:solidFill>
                  <a:schemeClr val="tx1"/>
                </a:solidFill>
              </a:rPr>
              <a:t>and </a:t>
            </a:r>
            <a:r>
              <a:rPr lang="en-US" sz="2400" b="1" dirty="0">
                <a:solidFill>
                  <a:schemeClr val="tx1"/>
                </a:solidFill>
              </a:rPr>
              <a:t>! = null </a:t>
            </a:r>
            <a:r>
              <a:rPr lang="en-US" sz="2400" dirty="0">
                <a:solidFill>
                  <a:schemeClr val="tx1"/>
                </a:solidFill>
              </a:rPr>
              <a:t>are </a:t>
            </a:r>
            <a:r>
              <a:rPr lang="en-US" sz="2400" b="1" dirty="0">
                <a:solidFill>
                  <a:schemeClr val="tx1"/>
                </a:solidFill>
              </a:rPr>
              <a:t>not deﬁned! </a:t>
            </a:r>
          </a:p>
          <a:p>
            <a:pPr lvl="1"/>
            <a:endParaRPr lang="en-US" altLang="en-US" sz="2400" dirty="0">
              <a:solidFill>
                <a:schemeClr val="tx1"/>
              </a:solidFill>
            </a:endParaRPr>
          </a:p>
          <a:p>
            <a:pPr marL="457200" lvl="1" indent="0">
              <a:buNone/>
            </a:pPr>
            <a:r>
              <a:rPr lang="en-US" altLang="en-US" sz="2400" dirty="0">
                <a:solidFill>
                  <a:srgbClr val="0070C0"/>
                </a:solidFill>
              </a:rPr>
              <a:t>select </a:t>
            </a:r>
            <a:r>
              <a:rPr lang="en-US" altLang="en-US" sz="2400" dirty="0" err="1">
                <a:solidFill>
                  <a:srgbClr val="0070C0"/>
                </a:solidFill>
              </a:rPr>
              <a:t>employee_id,manager_id</a:t>
            </a:r>
            <a:r>
              <a:rPr lang="en-US" altLang="en-US" sz="2400" dirty="0">
                <a:solidFill>
                  <a:srgbClr val="0070C0"/>
                </a:solidFill>
              </a:rPr>
              <a:t> from employees where </a:t>
            </a:r>
            <a:r>
              <a:rPr lang="en-US" altLang="en-US" sz="2400" dirty="0" err="1">
                <a:solidFill>
                  <a:srgbClr val="0070C0"/>
                </a:solidFill>
              </a:rPr>
              <a:t>manager_id</a:t>
            </a:r>
            <a:r>
              <a:rPr lang="en-US" altLang="en-US" sz="2400" dirty="0">
                <a:solidFill>
                  <a:srgbClr val="0070C0"/>
                </a:solidFill>
              </a:rPr>
              <a:t>  IS NOT NULL; </a:t>
            </a:r>
          </a:p>
        </p:txBody>
      </p:sp>
    </p:spTree>
    <p:extLst>
      <p:ext uri="{BB962C8B-B14F-4D97-AF65-F5344CB8AC3E}">
        <p14:creationId xmlns:p14="http://schemas.microsoft.com/office/powerpoint/2010/main" val="31828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E0643-0157-47FD-98BA-4379EDD317D4}"/>
              </a:ext>
            </a:extLst>
          </p:cNvPr>
          <p:cNvSpPr>
            <a:spLocks noGrp="1"/>
          </p:cNvSpPr>
          <p:nvPr>
            <p:ph type="title"/>
          </p:nvPr>
        </p:nvSpPr>
        <p:spPr/>
        <p:txBody>
          <a:bodyPr/>
          <a:lstStyle/>
          <a:p>
            <a:r>
              <a:rPr lang="en-US" dirty="0"/>
              <a:t>Logical Operators</a:t>
            </a:r>
            <a:endParaRPr lang="en-IN" dirty="0"/>
          </a:p>
        </p:txBody>
      </p:sp>
      <p:sp>
        <p:nvSpPr>
          <p:cNvPr id="3" name="Content Placeholder 2">
            <a:extLst>
              <a:ext uri="{FF2B5EF4-FFF2-40B4-BE49-F238E27FC236}">
                <a16:creationId xmlns:a16="http://schemas.microsoft.com/office/drawing/2014/main" id="{07D75C44-C136-4573-BB5A-A68AF9574A2A}"/>
              </a:ext>
            </a:extLst>
          </p:cNvPr>
          <p:cNvSpPr>
            <a:spLocks noGrp="1"/>
          </p:cNvSpPr>
          <p:nvPr>
            <p:ph idx="1"/>
          </p:nvPr>
        </p:nvSpPr>
        <p:spPr/>
        <p:txBody>
          <a:bodyPr>
            <a:normAutofit/>
          </a:bodyPr>
          <a:lstStyle/>
          <a:p>
            <a:r>
              <a:rPr lang="en-US" dirty="0"/>
              <a:t>The logical operators, also called </a:t>
            </a:r>
            <a:r>
              <a:rPr lang="en-US" b="1" dirty="0"/>
              <a:t>Boolean operators, </a:t>
            </a:r>
            <a:r>
              <a:rPr lang="en-US" dirty="0"/>
              <a:t>logically compare two or more values. </a:t>
            </a:r>
          </a:p>
          <a:p>
            <a:r>
              <a:rPr lang="en-US" dirty="0"/>
              <a:t>The main logical operators are </a:t>
            </a:r>
            <a:r>
              <a:rPr lang="en-US" b="1" dirty="0"/>
              <a:t>AND, OR, NOT</a:t>
            </a:r>
          </a:p>
          <a:p>
            <a:r>
              <a:rPr lang="en-US" dirty="0"/>
              <a:t>When there are multiple operators within a single statement, you need rules of precedence. </a:t>
            </a:r>
          </a:p>
          <a:p>
            <a:r>
              <a:rPr lang="en-US" dirty="0"/>
              <a:t>The following is the order of precedence of operators in Oracle, with the most important first:</a:t>
            </a:r>
          </a:p>
          <a:p>
            <a:r>
              <a:rPr lang="en-US" dirty="0"/>
              <a:t>=, !=, &lt;, &gt;, &lt;=, &gt;= IS NULL, LIKE, BETWEEN, IN, EXISTS NOT AND OR</a:t>
            </a:r>
          </a:p>
          <a:p>
            <a:endParaRPr lang="en-US" sz="2800" dirty="0">
              <a:solidFill>
                <a:srgbClr val="0070C0"/>
              </a:solidFill>
            </a:endParaRPr>
          </a:p>
          <a:p>
            <a:pPr lvl="1"/>
            <a:r>
              <a:rPr lang="en-US" dirty="0">
                <a:solidFill>
                  <a:srgbClr val="0070C0"/>
                </a:solidFill>
              </a:rPr>
              <a:t>SELECT *   FROM employees    WHERE JOB_ID= 'AC_MGR'   AND </a:t>
            </a:r>
            <a:r>
              <a:rPr lang="en-US" dirty="0" err="1">
                <a:solidFill>
                  <a:srgbClr val="0070C0"/>
                </a:solidFill>
              </a:rPr>
              <a:t>department_id</a:t>
            </a:r>
            <a:r>
              <a:rPr lang="en-US" dirty="0">
                <a:solidFill>
                  <a:srgbClr val="0070C0"/>
                </a:solidFill>
              </a:rPr>
              <a:t> = 110 ;</a:t>
            </a:r>
          </a:p>
          <a:p>
            <a:pPr lvl="1"/>
            <a:r>
              <a:rPr lang="en-US" dirty="0">
                <a:solidFill>
                  <a:srgbClr val="0070C0"/>
                </a:solidFill>
              </a:rPr>
              <a:t>SELECT *   FROM employees    WHERE JOB_ID= 'AC_MGR'   OR  </a:t>
            </a:r>
            <a:r>
              <a:rPr lang="en-US" dirty="0" err="1">
                <a:solidFill>
                  <a:srgbClr val="0070C0"/>
                </a:solidFill>
              </a:rPr>
              <a:t>department_id</a:t>
            </a:r>
            <a:r>
              <a:rPr lang="en-US" dirty="0">
                <a:solidFill>
                  <a:srgbClr val="0070C0"/>
                </a:solidFill>
              </a:rPr>
              <a:t> = 110 ;</a:t>
            </a:r>
          </a:p>
          <a:p>
            <a:endParaRPr lang="en-IN" dirty="0"/>
          </a:p>
        </p:txBody>
      </p:sp>
    </p:spTree>
    <p:extLst>
      <p:ext uri="{BB962C8B-B14F-4D97-AF65-F5344CB8AC3E}">
        <p14:creationId xmlns:p14="http://schemas.microsoft.com/office/powerpoint/2010/main" val="3230433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79F18-C586-4B91-B772-675DC776C4C0}"/>
              </a:ext>
            </a:extLst>
          </p:cNvPr>
          <p:cNvSpPr>
            <a:spLocks noGrp="1"/>
          </p:cNvSpPr>
          <p:nvPr>
            <p:ph type="title"/>
          </p:nvPr>
        </p:nvSpPr>
        <p:spPr/>
        <p:txBody>
          <a:bodyPr/>
          <a:lstStyle/>
          <a:p>
            <a:r>
              <a:rPr lang="en-US" dirty="0"/>
              <a:t>A COLUMN ALIAS</a:t>
            </a:r>
            <a:endParaRPr lang="en-IN" dirty="0"/>
          </a:p>
        </p:txBody>
      </p:sp>
      <p:sp>
        <p:nvSpPr>
          <p:cNvPr id="3" name="Content Placeholder 2">
            <a:extLst>
              <a:ext uri="{FF2B5EF4-FFF2-40B4-BE49-F238E27FC236}">
                <a16:creationId xmlns:a16="http://schemas.microsoft.com/office/drawing/2014/main" id="{74E95AD9-6D47-4814-BC51-806FE1247001}"/>
              </a:ext>
            </a:extLst>
          </p:cNvPr>
          <p:cNvSpPr>
            <a:spLocks noGrp="1"/>
          </p:cNvSpPr>
          <p:nvPr>
            <p:ph idx="1"/>
          </p:nvPr>
        </p:nvSpPr>
        <p:spPr/>
        <p:txBody>
          <a:bodyPr/>
          <a:lstStyle/>
          <a:p>
            <a:endParaRPr lang="en-US" dirty="0"/>
          </a:p>
          <a:p>
            <a:r>
              <a:rPr lang="en-US" dirty="0"/>
              <a:t>Renames a column heading</a:t>
            </a:r>
          </a:p>
          <a:p>
            <a:r>
              <a:rPr lang="en-US" dirty="0"/>
              <a:t>Is useful with calculations </a:t>
            </a:r>
          </a:p>
          <a:p>
            <a:r>
              <a:rPr lang="en-US" dirty="0"/>
              <a:t> Immediately follows the column name (There can also be the optional AS keyword between the column name and alias.) </a:t>
            </a:r>
          </a:p>
          <a:p>
            <a:r>
              <a:rPr lang="en-US" dirty="0"/>
              <a:t> Requires double quotation marks (“ “) if it contains spaces or special characters, or if it is case-sensitive</a:t>
            </a:r>
          </a:p>
          <a:p>
            <a:endParaRPr lang="en-US" dirty="0"/>
          </a:p>
          <a:p>
            <a:pPr marL="914400" lvl="2" indent="0">
              <a:buNone/>
            </a:pPr>
            <a:r>
              <a:rPr lang="en-US" dirty="0">
                <a:solidFill>
                  <a:srgbClr val="0070C0"/>
                </a:solidFill>
              </a:rPr>
              <a:t>SELECT </a:t>
            </a:r>
            <a:r>
              <a:rPr lang="en-US" dirty="0" err="1">
                <a:solidFill>
                  <a:srgbClr val="0070C0"/>
                </a:solidFill>
              </a:rPr>
              <a:t>last_name</a:t>
            </a:r>
            <a:r>
              <a:rPr lang="en-US" dirty="0">
                <a:solidFill>
                  <a:srgbClr val="0070C0"/>
                </a:solidFill>
              </a:rPr>
              <a:t> AS Surname, </a:t>
            </a:r>
            <a:r>
              <a:rPr lang="en-US" dirty="0" err="1">
                <a:solidFill>
                  <a:srgbClr val="0070C0"/>
                </a:solidFill>
              </a:rPr>
              <a:t>commission_pct</a:t>
            </a:r>
            <a:r>
              <a:rPr lang="en-US" dirty="0">
                <a:solidFill>
                  <a:srgbClr val="0070C0"/>
                </a:solidFill>
              </a:rPr>
              <a:t> commission  FROM employees</a:t>
            </a:r>
          </a:p>
          <a:p>
            <a:pPr marL="914400" lvl="2" indent="0">
              <a:buNone/>
            </a:pPr>
            <a:r>
              <a:rPr lang="en-US" dirty="0">
                <a:solidFill>
                  <a:srgbClr val="0070C0"/>
                </a:solidFill>
              </a:rPr>
              <a:t>WHERE </a:t>
            </a:r>
            <a:r>
              <a:rPr lang="en-US" dirty="0" err="1">
                <a:solidFill>
                  <a:srgbClr val="0070C0"/>
                </a:solidFill>
              </a:rPr>
              <a:t>commission_pct</a:t>
            </a:r>
            <a:r>
              <a:rPr lang="en-US" dirty="0">
                <a:solidFill>
                  <a:srgbClr val="0070C0"/>
                </a:solidFill>
              </a:rPr>
              <a:t> IS NOT NULL;</a:t>
            </a:r>
            <a:endParaRPr lang="en-IN" dirty="0">
              <a:solidFill>
                <a:srgbClr val="0070C0"/>
              </a:solidFill>
            </a:endParaRPr>
          </a:p>
        </p:txBody>
      </p:sp>
    </p:spTree>
    <p:extLst>
      <p:ext uri="{BB962C8B-B14F-4D97-AF65-F5344CB8AC3E}">
        <p14:creationId xmlns:p14="http://schemas.microsoft.com/office/powerpoint/2010/main" val="3062431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FB438-16DE-4C23-8B18-581C29AE2A1A}"/>
              </a:ext>
            </a:extLst>
          </p:cNvPr>
          <p:cNvSpPr>
            <a:spLocks noGrp="1"/>
          </p:cNvSpPr>
          <p:nvPr>
            <p:ph type="title"/>
          </p:nvPr>
        </p:nvSpPr>
        <p:spPr/>
        <p:txBody>
          <a:bodyPr/>
          <a:lstStyle/>
          <a:p>
            <a:r>
              <a:rPr lang="en-US" altLang="en-US" dirty="0"/>
              <a:t>Oracle Built-in Datatypes</a:t>
            </a:r>
            <a:endParaRPr lang="en-IN" dirty="0"/>
          </a:p>
        </p:txBody>
      </p:sp>
      <p:sp>
        <p:nvSpPr>
          <p:cNvPr id="3" name="Content Placeholder 2">
            <a:extLst>
              <a:ext uri="{FF2B5EF4-FFF2-40B4-BE49-F238E27FC236}">
                <a16:creationId xmlns:a16="http://schemas.microsoft.com/office/drawing/2014/main" id="{0352A838-B425-47FF-AC07-1CE15F339433}"/>
              </a:ext>
            </a:extLst>
          </p:cNvPr>
          <p:cNvSpPr>
            <a:spLocks noGrp="1"/>
          </p:cNvSpPr>
          <p:nvPr>
            <p:ph idx="1"/>
          </p:nvPr>
        </p:nvSpPr>
        <p:spPr>
          <a:xfrm>
            <a:off x="932814" y="1480457"/>
            <a:ext cx="8777243" cy="4620532"/>
          </a:xfrm>
        </p:spPr>
        <p:txBody>
          <a:bodyPr/>
          <a:lstStyle/>
          <a:p>
            <a:pPr>
              <a:buNone/>
            </a:pPr>
            <a:r>
              <a:rPr lang="en-US" altLang="en-US" sz="2000" b="1" dirty="0">
                <a:solidFill>
                  <a:schemeClr val="tx1"/>
                </a:solidFill>
                <a:latin typeface="Courier New" panose="02070309020205020404" pitchFamily="49" charset="0"/>
              </a:rPr>
              <a:t>CHAR (</a:t>
            </a:r>
            <a:r>
              <a:rPr lang="en-US" altLang="en-US" sz="2000" b="1" i="1" dirty="0">
                <a:solidFill>
                  <a:schemeClr val="tx1"/>
                </a:solidFill>
                <a:latin typeface="Courier New" panose="02070309020205020404" pitchFamily="49" charset="0"/>
              </a:rPr>
              <a:t>size</a:t>
            </a:r>
            <a:r>
              <a:rPr lang="en-US" altLang="en-US" sz="2000" b="1" dirty="0">
                <a:solidFill>
                  <a:schemeClr val="tx1"/>
                </a:solidFill>
                <a:latin typeface="Courier New" panose="02070309020205020404" pitchFamily="49" charset="0"/>
              </a:rPr>
              <a:t>)</a:t>
            </a:r>
            <a:r>
              <a:rPr lang="en-US" altLang="en-US" dirty="0">
                <a:solidFill>
                  <a:schemeClr val="tx1"/>
                </a:solidFill>
              </a:rPr>
              <a:t>                                </a:t>
            </a:r>
            <a:r>
              <a:rPr lang="en-US" altLang="en-US" sz="2000" dirty="0"/>
              <a:t>fixed-length char array</a:t>
            </a:r>
          </a:p>
          <a:p>
            <a:pPr>
              <a:buNone/>
            </a:pPr>
            <a:r>
              <a:rPr lang="en-US" altLang="en-US" sz="2000" b="1" dirty="0">
                <a:solidFill>
                  <a:schemeClr val="tx1"/>
                </a:solidFill>
                <a:latin typeface="Courier New" panose="02070309020205020404" pitchFamily="49" charset="0"/>
              </a:rPr>
              <a:t>VARCHAR2(</a:t>
            </a:r>
            <a:r>
              <a:rPr lang="en-US" altLang="en-US" sz="2000" b="1" i="1" dirty="0">
                <a:solidFill>
                  <a:schemeClr val="tx1"/>
                </a:solidFill>
                <a:latin typeface="Courier New" panose="02070309020205020404" pitchFamily="49" charset="0"/>
              </a:rPr>
              <a:t>size</a:t>
            </a:r>
            <a:r>
              <a:rPr lang="en-US" altLang="en-US" sz="2000" b="1" dirty="0">
                <a:solidFill>
                  <a:schemeClr val="tx1"/>
                </a:solidFill>
                <a:latin typeface="Courier New" panose="02070309020205020404" pitchFamily="49" charset="0"/>
              </a:rPr>
              <a:t>)</a:t>
            </a:r>
            <a:r>
              <a:rPr lang="en-US" altLang="en-US" dirty="0">
                <a:solidFill>
                  <a:schemeClr val="tx1"/>
                </a:solidFill>
              </a:rPr>
              <a:t>                          </a:t>
            </a:r>
            <a:r>
              <a:rPr lang="en-US" altLang="en-US" sz="2000" dirty="0"/>
              <a:t>Variable-length char string</a:t>
            </a:r>
            <a:r>
              <a:rPr lang="en-US" altLang="en-US" dirty="0"/>
              <a:t>                        </a:t>
            </a:r>
          </a:p>
          <a:p>
            <a:pPr>
              <a:buNone/>
            </a:pPr>
            <a:r>
              <a:rPr lang="en-US" altLang="en-US" sz="2000" b="1" dirty="0">
                <a:solidFill>
                  <a:schemeClr val="tx1"/>
                </a:solidFill>
                <a:latin typeface="Courier New" panose="02070309020205020404" pitchFamily="49" charset="0"/>
              </a:rPr>
              <a:t>NUMBER (</a:t>
            </a:r>
            <a:r>
              <a:rPr lang="en-US" altLang="en-US" sz="2000" b="1" i="1" dirty="0">
                <a:solidFill>
                  <a:schemeClr val="tx1"/>
                </a:solidFill>
                <a:latin typeface="Courier New" panose="02070309020205020404" pitchFamily="49" charset="0"/>
              </a:rPr>
              <a:t>precision, scale</a:t>
            </a:r>
            <a:r>
              <a:rPr lang="en-US" altLang="en-US" sz="2000" b="1" dirty="0">
                <a:solidFill>
                  <a:schemeClr val="tx1"/>
                </a:solidFill>
                <a:latin typeface="Courier New" panose="02070309020205020404" pitchFamily="49" charset="0"/>
              </a:rPr>
              <a:t>)</a:t>
            </a:r>
            <a:r>
              <a:rPr lang="en-US" altLang="en-US" dirty="0">
                <a:solidFill>
                  <a:schemeClr val="tx1"/>
                </a:solidFill>
              </a:rPr>
              <a:t>      </a:t>
            </a:r>
            <a:r>
              <a:rPr lang="en-US" altLang="en-US" sz="2000" dirty="0"/>
              <a:t>any numeric</a:t>
            </a:r>
          </a:p>
          <a:p>
            <a:pPr>
              <a:buNone/>
            </a:pPr>
            <a:r>
              <a:rPr lang="en-US" altLang="en-US" sz="2000" b="1" dirty="0">
                <a:solidFill>
                  <a:schemeClr val="tx1"/>
                </a:solidFill>
                <a:latin typeface="Courier New" panose="02070309020205020404" pitchFamily="49" charset="0"/>
              </a:rPr>
              <a:t>DATE  </a:t>
            </a:r>
            <a:r>
              <a:rPr lang="en-US" altLang="en-US" sz="2000" b="1" dirty="0">
                <a:latin typeface="Courier New" panose="02070309020205020404" pitchFamily="49" charset="0"/>
              </a:rPr>
              <a:t>  </a:t>
            </a:r>
            <a:r>
              <a:rPr lang="en-US" altLang="en-US" dirty="0"/>
              <a:t>                                     </a:t>
            </a:r>
            <a:r>
              <a:rPr lang="en-US" altLang="en-US" sz="2000" dirty="0" err="1"/>
              <a:t>date</a:t>
            </a:r>
            <a:endParaRPr lang="en-US" altLang="en-US" sz="2000" dirty="0"/>
          </a:p>
          <a:p>
            <a:pPr>
              <a:buNone/>
            </a:pPr>
            <a:r>
              <a:rPr lang="en-US" altLang="en-US" sz="2000" b="1" dirty="0">
                <a:solidFill>
                  <a:schemeClr val="tx1"/>
                </a:solidFill>
                <a:latin typeface="Courier New" panose="02070309020205020404" pitchFamily="49" charset="0"/>
              </a:rPr>
              <a:t>TIMESTAMP</a:t>
            </a:r>
            <a:r>
              <a:rPr lang="en-US" altLang="en-US" dirty="0">
                <a:solidFill>
                  <a:schemeClr val="tx1"/>
                </a:solidFill>
              </a:rPr>
              <a:t>   </a:t>
            </a:r>
            <a:r>
              <a:rPr lang="en-US" altLang="en-US" dirty="0"/>
              <a:t>                                </a:t>
            </a:r>
            <a:r>
              <a:rPr lang="en-US" altLang="en-US" sz="2000" dirty="0" err="1"/>
              <a:t>date+time</a:t>
            </a:r>
            <a:endParaRPr lang="en-US" altLang="en-US" sz="2000" dirty="0"/>
          </a:p>
          <a:p>
            <a:pPr>
              <a:buNone/>
            </a:pPr>
            <a:r>
              <a:rPr lang="en-US" altLang="en-US" sz="2000" b="1" dirty="0">
                <a:solidFill>
                  <a:schemeClr val="tx1"/>
                </a:solidFill>
                <a:latin typeface="Courier New" panose="02070309020205020404" pitchFamily="49" charset="0"/>
              </a:rPr>
              <a:t>CLOB</a:t>
            </a:r>
            <a:r>
              <a:rPr lang="en-US" altLang="en-US" dirty="0">
                <a:solidFill>
                  <a:schemeClr val="tx1"/>
                </a:solidFill>
              </a:rPr>
              <a:t>           </a:t>
            </a:r>
            <a:r>
              <a:rPr lang="en-US" altLang="en-US" dirty="0"/>
              <a:t>                                  </a:t>
            </a:r>
            <a:r>
              <a:rPr lang="en-US" altLang="en-US" sz="2000" dirty="0"/>
              <a:t>char large object</a:t>
            </a:r>
          </a:p>
          <a:p>
            <a:pPr>
              <a:buNone/>
            </a:pPr>
            <a:r>
              <a:rPr lang="en-US" altLang="en-US" sz="2000" b="1" dirty="0">
                <a:solidFill>
                  <a:schemeClr val="tx1"/>
                </a:solidFill>
                <a:latin typeface="Courier New" panose="02070309020205020404" pitchFamily="49" charset="0"/>
              </a:rPr>
              <a:t>BLOB</a:t>
            </a:r>
            <a:r>
              <a:rPr lang="en-US" altLang="en-US" dirty="0">
                <a:solidFill>
                  <a:schemeClr val="tx1"/>
                </a:solidFill>
              </a:rPr>
              <a:t>  </a:t>
            </a:r>
            <a:r>
              <a:rPr lang="en-US" altLang="en-US" dirty="0">
                <a:solidFill>
                  <a:srgbClr val="00FF00"/>
                </a:solidFill>
              </a:rPr>
              <a:t> </a:t>
            </a:r>
            <a:r>
              <a:rPr lang="en-US" altLang="en-US" dirty="0"/>
              <a:t>                                          </a:t>
            </a:r>
            <a:r>
              <a:rPr lang="en-US" altLang="en-US" sz="2000" dirty="0"/>
              <a:t>binary large object</a:t>
            </a:r>
          </a:p>
          <a:p>
            <a:pPr>
              <a:buNone/>
            </a:pPr>
            <a:r>
              <a:rPr lang="en-US" altLang="en-US" sz="2000" b="1" dirty="0">
                <a:solidFill>
                  <a:schemeClr val="tx1"/>
                </a:solidFill>
                <a:latin typeface="Courier New" panose="02070309020205020404" pitchFamily="49" charset="0"/>
              </a:rPr>
              <a:t>BINARY_FLOAT  </a:t>
            </a:r>
            <a:r>
              <a:rPr lang="en-US" altLang="en-US" dirty="0">
                <a:solidFill>
                  <a:schemeClr val="tx1"/>
                </a:solidFill>
              </a:rPr>
              <a:t>                          </a:t>
            </a:r>
            <a:r>
              <a:rPr lang="en-US" altLang="en-US" sz="2000" dirty="0"/>
              <a:t>32 bit floating point</a:t>
            </a:r>
          </a:p>
          <a:p>
            <a:pPr>
              <a:buNone/>
            </a:pPr>
            <a:r>
              <a:rPr lang="en-US" altLang="en-US" sz="2000" b="1" dirty="0">
                <a:solidFill>
                  <a:schemeClr val="tx1"/>
                </a:solidFill>
                <a:latin typeface="Courier New" panose="02070309020205020404" pitchFamily="49" charset="0"/>
              </a:rPr>
              <a:t>BINARY_DOUBLE  </a:t>
            </a:r>
            <a:r>
              <a:rPr lang="en-US" altLang="en-US" dirty="0">
                <a:solidFill>
                  <a:schemeClr val="tx1"/>
                </a:solidFill>
              </a:rPr>
              <a:t>                        </a:t>
            </a:r>
            <a:r>
              <a:rPr lang="en-US" altLang="en-US" sz="2000" dirty="0"/>
              <a:t>64 bit floating point</a:t>
            </a:r>
            <a:endParaRPr lang="en-US" altLang="en-US" dirty="0"/>
          </a:p>
          <a:p>
            <a:pPr>
              <a:buNone/>
            </a:pPr>
            <a:r>
              <a:rPr lang="en-US" altLang="en-US" i="1" dirty="0"/>
              <a:t>… + some others</a:t>
            </a:r>
          </a:p>
          <a:p>
            <a:endParaRPr lang="en-IN" dirty="0"/>
          </a:p>
        </p:txBody>
      </p:sp>
    </p:spTree>
    <p:extLst>
      <p:ext uri="{BB962C8B-B14F-4D97-AF65-F5344CB8AC3E}">
        <p14:creationId xmlns:p14="http://schemas.microsoft.com/office/powerpoint/2010/main" val="1811827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2E3A4-364A-40F8-83BB-055EA7AA0427}"/>
              </a:ext>
            </a:extLst>
          </p:cNvPr>
          <p:cNvSpPr>
            <a:spLocks noGrp="1"/>
          </p:cNvSpPr>
          <p:nvPr>
            <p:ph type="title"/>
          </p:nvPr>
        </p:nvSpPr>
        <p:spPr/>
        <p:txBody>
          <a:bodyPr/>
          <a:lstStyle/>
          <a:p>
            <a:r>
              <a:rPr lang="en-US" dirty="0"/>
              <a:t>Conversion Functions</a:t>
            </a:r>
            <a:endParaRPr lang="en-IN" dirty="0"/>
          </a:p>
        </p:txBody>
      </p:sp>
      <p:sp>
        <p:nvSpPr>
          <p:cNvPr id="3" name="Content Placeholder 2">
            <a:extLst>
              <a:ext uri="{FF2B5EF4-FFF2-40B4-BE49-F238E27FC236}">
                <a16:creationId xmlns:a16="http://schemas.microsoft.com/office/drawing/2014/main" id="{050C36B3-1102-49D7-B090-B67ED47ADB3E}"/>
              </a:ext>
            </a:extLst>
          </p:cNvPr>
          <p:cNvSpPr>
            <a:spLocks noGrp="1"/>
          </p:cNvSpPr>
          <p:nvPr>
            <p:ph idx="1"/>
          </p:nvPr>
        </p:nvSpPr>
        <p:spPr/>
        <p:txBody>
          <a:bodyPr/>
          <a:lstStyle/>
          <a:p>
            <a:r>
              <a:rPr lang="en-US" dirty="0"/>
              <a:t>The most common of these functions are:</a:t>
            </a:r>
          </a:p>
          <a:p>
            <a:pPr marL="0" indent="0">
              <a:buNone/>
            </a:pPr>
            <a:endParaRPr lang="en-US" dirty="0"/>
          </a:p>
          <a:p>
            <a:r>
              <a:rPr lang="en-US" b="1" dirty="0"/>
              <a:t>TO_CHAR </a:t>
            </a:r>
            <a:r>
              <a:rPr lang="en-US" dirty="0"/>
              <a:t>function converts a floating number to a string.</a:t>
            </a:r>
          </a:p>
          <a:p>
            <a:r>
              <a:rPr lang="en-US" b="1" dirty="0"/>
              <a:t>TO_NUMBER </a:t>
            </a:r>
            <a:r>
              <a:rPr lang="en-US" dirty="0"/>
              <a:t>function converts a floating number or a string to a number. </a:t>
            </a:r>
          </a:p>
          <a:p>
            <a:r>
              <a:rPr lang="en-US" b="1" dirty="0"/>
              <a:t>TO_DATE </a:t>
            </a:r>
            <a:r>
              <a:rPr lang="en-US" dirty="0"/>
              <a:t>function converts character data to a DATE data type. </a:t>
            </a:r>
          </a:p>
          <a:p>
            <a:endParaRPr lang="en-US" dirty="0">
              <a:solidFill>
                <a:srgbClr val="0070C0"/>
              </a:solidFill>
            </a:endParaRPr>
          </a:p>
          <a:p>
            <a:r>
              <a:rPr lang="en-US" sz="2000" dirty="0">
                <a:solidFill>
                  <a:srgbClr val="0070C0"/>
                </a:solidFill>
              </a:rPr>
              <a:t>SELECT TO_CHAR(TO_DATE('20-JUL-08', 'DD-MON-RR') ,'YYYY') "Year" FROM DUAL; </a:t>
            </a:r>
          </a:p>
          <a:p>
            <a:r>
              <a:rPr lang="en-US" sz="2000" dirty="0">
                <a:solidFill>
                  <a:srgbClr val="0070C0"/>
                </a:solidFill>
              </a:rPr>
              <a:t>SELECT TO_CHAR(SYSDATE, 'DD-MON-YYYY')     FROM DUAL;</a:t>
            </a:r>
          </a:p>
        </p:txBody>
      </p:sp>
    </p:spTree>
    <p:extLst>
      <p:ext uri="{BB962C8B-B14F-4D97-AF65-F5344CB8AC3E}">
        <p14:creationId xmlns:p14="http://schemas.microsoft.com/office/powerpoint/2010/main" val="2154018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71EB5-5EE8-463C-8927-20DFCAFF67D3}"/>
              </a:ext>
            </a:extLst>
          </p:cNvPr>
          <p:cNvSpPr>
            <a:spLocks noGrp="1"/>
          </p:cNvSpPr>
          <p:nvPr>
            <p:ph type="title"/>
          </p:nvPr>
        </p:nvSpPr>
        <p:spPr/>
        <p:txBody>
          <a:bodyPr/>
          <a:lstStyle/>
          <a:p>
            <a:r>
              <a:rPr lang="en-US" dirty="0"/>
              <a:t>BUILT-IN Oracle functions</a:t>
            </a:r>
            <a:endParaRPr lang="en-IN" dirty="0"/>
          </a:p>
        </p:txBody>
      </p:sp>
      <p:sp>
        <p:nvSpPr>
          <p:cNvPr id="7" name="Content Placeholder 6">
            <a:extLst>
              <a:ext uri="{FF2B5EF4-FFF2-40B4-BE49-F238E27FC236}">
                <a16:creationId xmlns:a16="http://schemas.microsoft.com/office/drawing/2014/main" id="{4051E9B2-3A7D-42DB-B3A7-4F3A8A9AB628}"/>
              </a:ext>
            </a:extLst>
          </p:cNvPr>
          <p:cNvSpPr>
            <a:spLocks noGrp="1"/>
          </p:cNvSpPr>
          <p:nvPr>
            <p:ph idx="1"/>
          </p:nvPr>
        </p:nvSpPr>
        <p:spPr/>
        <p:txBody>
          <a:bodyPr>
            <a:normAutofit/>
          </a:bodyPr>
          <a:lstStyle/>
          <a:p>
            <a:r>
              <a:rPr lang="en-US" b="1" dirty="0"/>
              <a:t>Built-In Oracle functions </a:t>
            </a:r>
            <a:r>
              <a:rPr lang="en-US" dirty="0"/>
              <a:t>help you perform many transformations quickly,</a:t>
            </a:r>
          </a:p>
          <a:p>
            <a:pPr marL="0" indent="0">
              <a:buNone/>
            </a:pPr>
            <a:r>
              <a:rPr lang="en-US" dirty="0"/>
              <a:t> without your having to do any coding. </a:t>
            </a:r>
          </a:p>
          <a:p>
            <a:pPr marL="0" indent="0">
              <a:buNone/>
            </a:pPr>
            <a:r>
              <a:rPr lang="en-US" dirty="0"/>
              <a:t>	Single-row functions, </a:t>
            </a:r>
          </a:p>
          <a:p>
            <a:pPr marL="0" indent="0">
              <a:buNone/>
            </a:pPr>
            <a:r>
              <a:rPr lang="en-US" dirty="0"/>
              <a:t>	Aggregate functions,</a:t>
            </a:r>
          </a:p>
          <a:p>
            <a:pPr marL="0" indent="0">
              <a:buNone/>
            </a:pPr>
            <a:r>
              <a:rPr lang="en-US" dirty="0"/>
              <a:t>	Number functions </a:t>
            </a:r>
          </a:p>
          <a:p>
            <a:pPr marL="0" indent="0">
              <a:buNone/>
            </a:pPr>
            <a:r>
              <a:rPr lang="en-US" dirty="0"/>
              <a:t>	Date functions,</a:t>
            </a:r>
          </a:p>
          <a:p>
            <a:pPr marL="0" indent="0">
              <a:buNone/>
            </a:pPr>
            <a:r>
              <a:rPr lang="en-US" dirty="0"/>
              <a:t>	General and Conditional functions, </a:t>
            </a:r>
          </a:p>
          <a:p>
            <a:pPr marL="0" indent="0">
              <a:buNone/>
            </a:pPr>
            <a:r>
              <a:rPr lang="en-US" dirty="0"/>
              <a:t>	Analytical functions.</a:t>
            </a:r>
          </a:p>
        </p:txBody>
      </p:sp>
    </p:spTree>
    <p:extLst>
      <p:ext uri="{BB962C8B-B14F-4D97-AF65-F5344CB8AC3E}">
        <p14:creationId xmlns:p14="http://schemas.microsoft.com/office/powerpoint/2010/main" val="4168420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90859-0149-4067-957A-EF09757872A2}"/>
              </a:ext>
            </a:extLst>
          </p:cNvPr>
          <p:cNvSpPr>
            <a:spLocks noGrp="1"/>
          </p:cNvSpPr>
          <p:nvPr>
            <p:ph type="title"/>
          </p:nvPr>
        </p:nvSpPr>
        <p:spPr/>
        <p:txBody>
          <a:bodyPr/>
          <a:lstStyle/>
          <a:p>
            <a:r>
              <a:rPr lang="en-US" dirty="0"/>
              <a:t>Single-Row Functions</a:t>
            </a:r>
            <a:endParaRPr lang="en-IN" dirty="0"/>
          </a:p>
        </p:txBody>
      </p:sp>
      <p:sp>
        <p:nvSpPr>
          <p:cNvPr id="3" name="Content Placeholder 2">
            <a:extLst>
              <a:ext uri="{FF2B5EF4-FFF2-40B4-BE49-F238E27FC236}">
                <a16:creationId xmlns:a16="http://schemas.microsoft.com/office/drawing/2014/main" id="{5B7CE629-86DF-470D-93FC-30C1B791F5B5}"/>
              </a:ext>
            </a:extLst>
          </p:cNvPr>
          <p:cNvSpPr>
            <a:spLocks noGrp="1"/>
          </p:cNvSpPr>
          <p:nvPr>
            <p:ph idx="1"/>
          </p:nvPr>
        </p:nvSpPr>
        <p:spPr>
          <a:xfrm>
            <a:off x="395785" y="1132764"/>
            <a:ext cx="11382233" cy="5356687"/>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r>
              <a:rPr lang="en-US" dirty="0"/>
              <a:t>Single-row functions are typically used to perform tasks such as converting a lowercase word to uppercase or vice versa, or replacing a portion of text in a row. </a:t>
            </a:r>
          </a:p>
          <a:p>
            <a:pPr marL="0" indent="0">
              <a:buNone/>
            </a:pPr>
            <a:endParaRPr lang="en-IN" dirty="0"/>
          </a:p>
        </p:txBody>
      </p:sp>
    </p:spTree>
    <p:extLst>
      <p:ext uri="{BB962C8B-B14F-4D97-AF65-F5344CB8AC3E}">
        <p14:creationId xmlns:p14="http://schemas.microsoft.com/office/powerpoint/2010/main" val="171498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A8E51-AB03-4AB2-8AD9-4E763CF63A1E}"/>
              </a:ext>
            </a:extLst>
          </p:cNvPr>
          <p:cNvSpPr>
            <a:spLocks noGrp="1"/>
          </p:cNvSpPr>
          <p:nvPr>
            <p:ph type="title"/>
          </p:nvPr>
        </p:nvSpPr>
        <p:spPr/>
        <p:txBody>
          <a:bodyPr/>
          <a:lstStyle/>
          <a:p>
            <a:r>
              <a:rPr lang="en-US" b="1" dirty="0">
                <a:solidFill>
                  <a:schemeClr val="accent1"/>
                </a:solidFill>
              </a:rPr>
              <a:t>Character Functions :</a:t>
            </a:r>
            <a:br>
              <a:rPr lang="en-US" b="1" dirty="0">
                <a:solidFill>
                  <a:schemeClr val="accent1"/>
                </a:solidFill>
              </a:rPr>
            </a:br>
            <a:endParaRPr lang="en-IN" dirty="0"/>
          </a:p>
        </p:txBody>
      </p:sp>
      <p:pic>
        <p:nvPicPr>
          <p:cNvPr id="4" name="Content Placeholder 3">
            <a:extLst>
              <a:ext uri="{FF2B5EF4-FFF2-40B4-BE49-F238E27FC236}">
                <a16:creationId xmlns:a16="http://schemas.microsoft.com/office/drawing/2014/main" id="{DF2EE01C-014C-4144-A7DC-CA48DE29B649}"/>
              </a:ext>
            </a:extLst>
          </p:cNvPr>
          <p:cNvPicPr>
            <a:picLocks noGrp="1" noChangeAspect="1"/>
          </p:cNvPicPr>
          <p:nvPr>
            <p:ph idx="1"/>
          </p:nvPr>
        </p:nvPicPr>
        <p:blipFill>
          <a:blip r:embed="rId3"/>
          <a:stretch>
            <a:fillRect/>
          </a:stretch>
        </p:blipFill>
        <p:spPr>
          <a:xfrm>
            <a:off x="2031929" y="1473803"/>
            <a:ext cx="5961231" cy="5048250"/>
          </a:xfrm>
          <a:prstGeom prst="rect">
            <a:avLst/>
          </a:prstGeom>
        </p:spPr>
      </p:pic>
    </p:spTree>
    <p:extLst>
      <p:ext uri="{BB962C8B-B14F-4D97-AF65-F5344CB8AC3E}">
        <p14:creationId xmlns:p14="http://schemas.microsoft.com/office/powerpoint/2010/main" val="145360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C12A0-90CC-45BA-A2C8-083ED5ADCE1F}"/>
              </a:ext>
            </a:extLst>
          </p:cNvPr>
          <p:cNvSpPr>
            <a:spLocks noGrp="1"/>
          </p:cNvSpPr>
          <p:nvPr>
            <p:ph type="title"/>
          </p:nvPr>
        </p:nvSpPr>
        <p:spPr/>
        <p:txBody>
          <a:bodyPr/>
          <a:lstStyle/>
          <a:p>
            <a:r>
              <a:rPr lang="en-US" dirty="0"/>
              <a:t>Flat File Model</a:t>
            </a:r>
            <a:br>
              <a:rPr lang="en-US" dirty="0"/>
            </a:br>
            <a:endParaRPr lang="en-IN" dirty="0"/>
          </a:p>
        </p:txBody>
      </p:sp>
      <p:sp>
        <p:nvSpPr>
          <p:cNvPr id="3" name="Content Placeholder 2">
            <a:extLst>
              <a:ext uri="{FF2B5EF4-FFF2-40B4-BE49-F238E27FC236}">
                <a16:creationId xmlns:a16="http://schemas.microsoft.com/office/drawing/2014/main" id="{4DD083D3-6983-41F9-B636-62D3FDBD303F}"/>
              </a:ext>
            </a:extLst>
          </p:cNvPr>
          <p:cNvSpPr>
            <a:spLocks noGrp="1"/>
          </p:cNvSpPr>
          <p:nvPr>
            <p:ph idx="1"/>
          </p:nvPr>
        </p:nvSpPr>
        <p:spPr>
          <a:xfrm>
            <a:off x="395784" y="1317590"/>
            <a:ext cx="11382233" cy="5045554"/>
          </a:xfrm>
        </p:spPr>
        <p:txBody>
          <a:bodyPr/>
          <a:lstStyle/>
          <a:p>
            <a:r>
              <a:rPr lang="en-US" sz="2000" dirty="0"/>
              <a:t>Flat File Model</a:t>
            </a:r>
          </a:p>
          <a:p>
            <a:pPr lvl="2"/>
            <a:r>
              <a:rPr lang="en-US" sz="1600" dirty="0"/>
              <a:t>A Flat File is a plain text or binary file which contains one record per line.  </a:t>
            </a:r>
          </a:p>
          <a:p>
            <a:pPr lvl="2"/>
            <a:r>
              <a:rPr lang="en-US" sz="1600" dirty="0"/>
              <a:t>Within each such record, the individual fields are separated by delimiters such as </a:t>
            </a:r>
          </a:p>
          <a:p>
            <a:pPr marL="914400" lvl="2" indent="0">
              <a:buNone/>
            </a:pPr>
            <a:r>
              <a:rPr lang="en-US" sz="1600" dirty="0"/>
              <a:t>     commas or special characters or the fields themselves are designed to be of a fixed length.  </a:t>
            </a:r>
          </a:p>
          <a:p>
            <a:pPr lvl="2"/>
            <a:r>
              <a:rPr lang="en-US" sz="1600" dirty="0"/>
              <a:t>3. There are no structural relationships between the records.</a:t>
            </a:r>
          </a:p>
          <a:p>
            <a:r>
              <a:rPr lang="en-US" sz="2200" dirty="0"/>
              <a:t>Various problems associated with this data model.</a:t>
            </a:r>
          </a:p>
          <a:p>
            <a:pPr lvl="2"/>
            <a:r>
              <a:rPr lang="en-US" altLang="en-US" sz="1600" dirty="0"/>
              <a:t> Data redundancy and inconsistency</a:t>
            </a:r>
          </a:p>
          <a:p>
            <a:pPr lvl="2"/>
            <a:r>
              <a:rPr lang="en-US" altLang="en-US" sz="1600" dirty="0"/>
              <a:t>Integrity Problem</a:t>
            </a:r>
          </a:p>
          <a:p>
            <a:pPr lvl="2"/>
            <a:r>
              <a:rPr lang="en-US" sz="1600" dirty="0"/>
              <a:t>Concurrency issues</a:t>
            </a:r>
          </a:p>
          <a:p>
            <a:pPr lvl="2"/>
            <a:r>
              <a:rPr lang="en-US" sz="1600" dirty="0"/>
              <a:t>Data integrity</a:t>
            </a:r>
          </a:p>
          <a:p>
            <a:pPr lvl="2"/>
            <a:r>
              <a:rPr lang="en-US" sz="1600" dirty="0"/>
              <a:t>Security, authorization and selective access</a:t>
            </a:r>
          </a:p>
          <a:p>
            <a:r>
              <a:rPr lang="en-US" sz="1800" dirty="0"/>
              <a:t>Today, the Flat file Model is used only for the simplest and most basic of database  solutions</a:t>
            </a:r>
          </a:p>
          <a:p>
            <a:pPr marL="0" indent="0">
              <a:buNone/>
            </a:pPr>
            <a:endParaRPr lang="en-IN" dirty="0"/>
          </a:p>
        </p:txBody>
      </p:sp>
      <p:pic>
        <p:nvPicPr>
          <p:cNvPr id="6" name="Picture 5">
            <a:extLst>
              <a:ext uri="{FF2B5EF4-FFF2-40B4-BE49-F238E27FC236}">
                <a16:creationId xmlns:a16="http://schemas.microsoft.com/office/drawing/2014/main" id="{2B18B8A1-F48D-4F72-88AB-18812F96D892}"/>
              </a:ext>
            </a:extLst>
          </p:cNvPr>
          <p:cNvPicPr>
            <a:picLocks noChangeAspect="1"/>
          </p:cNvPicPr>
          <p:nvPr/>
        </p:nvPicPr>
        <p:blipFill>
          <a:blip r:embed="rId3"/>
          <a:stretch>
            <a:fillRect/>
          </a:stretch>
        </p:blipFill>
        <p:spPr>
          <a:xfrm>
            <a:off x="4321856" y="5027590"/>
            <a:ext cx="2376390" cy="1335554"/>
          </a:xfrm>
          <a:prstGeom prst="rect">
            <a:avLst/>
          </a:prstGeom>
        </p:spPr>
      </p:pic>
    </p:spTree>
    <p:extLst>
      <p:ext uri="{BB962C8B-B14F-4D97-AF65-F5344CB8AC3E}">
        <p14:creationId xmlns:p14="http://schemas.microsoft.com/office/powerpoint/2010/main" val="2948508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A5D35-F0B0-40C3-A7E2-A429CAE5EEA9}"/>
              </a:ext>
            </a:extLst>
          </p:cNvPr>
          <p:cNvSpPr>
            <a:spLocks noGrp="1"/>
          </p:cNvSpPr>
          <p:nvPr>
            <p:ph type="title"/>
          </p:nvPr>
        </p:nvSpPr>
        <p:spPr/>
        <p:txBody>
          <a:bodyPr/>
          <a:lstStyle/>
          <a:p>
            <a:r>
              <a:rPr lang="en-US" b="1" dirty="0">
                <a:solidFill>
                  <a:schemeClr val="accent1"/>
                </a:solidFill>
              </a:rPr>
              <a:t>Character Functions :</a:t>
            </a:r>
            <a:br>
              <a:rPr lang="en-US" b="1" dirty="0">
                <a:solidFill>
                  <a:schemeClr val="accent1"/>
                </a:solidFill>
              </a:rPr>
            </a:br>
            <a:endParaRPr lang="en-IN" dirty="0"/>
          </a:p>
        </p:txBody>
      </p:sp>
      <p:pic>
        <p:nvPicPr>
          <p:cNvPr id="4" name="Content Placeholder 3">
            <a:extLst>
              <a:ext uri="{FF2B5EF4-FFF2-40B4-BE49-F238E27FC236}">
                <a16:creationId xmlns:a16="http://schemas.microsoft.com/office/drawing/2014/main" id="{50238712-3F6C-45DA-9951-AF56E9B91EFB}"/>
              </a:ext>
            </a:extLst>
          </p:cNvPr>
          <p:cNvPicPr>
            <a:picLocks noGrp="1" noChangeAspect="1"/>
          </p:cNvPicPr>
          <p:nvPr>
            <p:ph idx="1"/>
          </p:nvPr>
        </p:nvPicPr>
        <p:blipFill>
          <a:blip r:embed="rId3"/>
          <a:stretch>
            <a:fillRect/>
          </a:stretch>
        </p:blipFill>
        <p:spPr>
          <a:xfrm>
            <a:off x="749684" y="1356654"/>
            <a:ext cx="8000178" cy="4884973"/>
          </a:xfrm>
          <a:prstGeom prst="rect">
            <a:avLst/>
          </a:prstGeom>
        </p:spPr>
      </p:pic>
    </p:spTree>
    <p:extLst>
      <p:ext uri="{BB962C8B-B14F-4D97-AF65-F5344CB8AC3E}">
        <p14:creationId xmlns:p14="http://schemas.microsoft.com/office/powerpoint/2010/main" val="37307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A26B7-3270-45D6-A96B-DB28151EB3C3}"/>
              </a:ext>
            </a:extLst>
          </p:cNvPr>
          <p:cNvSpPr>
            <a:spLocks noGrp="1"/>
          </p:cNvSpPr>
          <p:nvPr>
            <p:ph type="title"/>
          </p:nvPr>
        </p:nvSpPr>
        <p:spPr/>
        <p:txBody>
          <a:bodyPr/>
          <a:lstStyle/>
          <a:p>
            <a:r>
              <a:rPr lang="en-IN" dirty="0"/>
              <a:t>Number Functions </a:t>
            </a:r>
          </a:p>
        </p:txBody>
      </p:sp>
      <p:pic>
        <p:nvPicPr>
          <p:cNvPr id="13" name="Picture 12">
            <a:extLst>
              <a:ext uri="{FF2B5EF4-FFF2-40B4-BE49-F238E27FC236}">
                <a16:creationId xmlns:a16="http://schemas.microsoft.com/office/drawing/2014/main" id="{245492E5-5E04-41FC-955D-077506C81F24}"/>
              </a:ext>
            </a:extLst>
          </p:cNvPr>
          <p:cNvPicPr>
            <a:picLocks noChangeAspect="1"/>
          </p:cNvPicPr>
          <p:nvPr/>
        </p:nvPicPr>
        <p:blipFill>
          <a:blip r:embed="rId3"/>
          <a:stretch>
            <a:fillRect/>
          </a:stretch>
        </p:blipFill>
        <p:spPr>
          <a:xfrm>
            <a:off x="884511" y="1547319"/>
            <a:ext cx="9205420" cy="4983549"/>
          </a:xfrm>
          <a:prstGeom prst="rect">
            <a:avLst/>
          </a:prstGeom>
        </p:spPr>
      </p:pic>
    </p:spTree>
    <p:extLst>
      <p:ext uri="{BB962C8B-B14F-4D97-AF65-F5344CB8AC3E}">
        <p14:creationId xmlns:p14="http://schemas.microsoft.com/office/powerpoint/2010/main" val="2297662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AB974-F483-4349-8E2F-AEF7EA7ABFE2}"/>
              </a:ext>
            </a:extLst>
          </p:cNvPr>
          <p:cNvSpPr>
            <a:spLocks noGrp="1"/>
          </p:cNvSpPr>
          <p:nvPr>
            <p:ph type="title"/>
          </p:nvPr>
        </p:nvSpPr>
        <p:spPr/>
        <p:txBody>
          <a:bodyPr/>
          <a:lstStyle/>
          <a:p>
            <a:r>
              <a:rPr lang="en-IN" dirty="0"/>
              <a:t>Date Functions </a:t>
            </a:r>
          </a:p>
        </p:txBody>
      </p:sp>
      <p:sp>
        <p:nvSpPr>
          <p:cNvPr id="10" name="Content Placeholder 9">
            <a:extLst>
              <a:ext uri="{FF2B5EF4-FFF2-40B4-BE49-F238E27FC236}">
                <a16:creationId xmlns:a16="http://schemas.microsoft.com/office/drawing/2014/main" id="{A4DA24A7-F370-48ED-8C54-52A99B447977}"/>
              </a:ext>
            </a:extLst>
          </p:cNvPr>
          <p:cNvSpPr>
            <a:spLocks noGrp="1"/>
          </p:cNvSpPr>
          <p:nvPr>
            <p:ph idx="1"/>
          </p:nvPr>
        </p:nvSpPr>
        <p:spPr/>
        <p:txBody>
          <a:bodyPr/>
          <a:lstStyle/>
          <a:p>
            <a:endParaRPr lang="en-IN" dirty="0"/>
          </a:p>
        </p:txBody>
      </p:sp>
      <p:pic>
        <p:nvPicPr>
          <p:cNvPr id="11" name="Picture 10">
            <a:extLst>
              <a:ext uri="{FF2B5EF4-FFF2-40B4-BE49-F238E27FC236}">
                <a16:creationId xmlns:a16="http://schemas.microsoft.com/office/drawing/2014/main" id="{E0460DF3-E86A-42E8-895C-36F1F7351102}"/>
              </a:ext>
            </a:extLst>
          </p:cNvPr>
          <p:cNvPicPr>
            <a:picLocks noChangeAspect="1"/>
          </p:cNvPicPr>
          <p:nvPr/>
        </p:nvPicPr>
        <p:blipFill>
          <a:blip r:embed="rId3"/>
          <a:stretch>
            <a:fillRect/>
          </a:stretch>
        </p:blipFill>
        <p:spPr>
          <a:xfrm>
            <a:off x="1857047" y="1443897"/>
            <a:ext cx="7658100" cy="4838700"/>
          </a:xfrm>
          <a:prstGeom prst="rect">
            <a:avLst/>
          </a:prstGeom>
        </p:spPr>
      </p:pic>
    </p:spTree>
    <p:extLst>
      <p:ext uri="{BB962C8B-B14F-4D97-AF65-F5344CB8AC3E}">
        <p14:creationId xmlns:p14="http://schemas.microsoft.com/office/powerpoint/2010/main" val="126330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A5B59-DE71-4485-BF6F-4340CA1B4EA5}"/>
              </a:ext>
            </a:extLst>
          </p:cNvPr>
          <p:cNvSpPr>
            <a:spLocks noGrp="1"/>
          </p:cNvSpPr>
          <p:nvPr>
            <p:ph type="title"/>
          </p:nvPr>
        </p:nvSpPr>
        <p:spPr/>
        <p:txBody>
          <a:bodyPr/>
          <a:lstStyle/>
          <a:p>
            <a:r>
              <a:rPr lang="en-US" dirty="0"/>
              <a:t>Aggregate Functions</a:t>
            </a:r>
            <a:endParaRPr lang="en-IN" dirty="0"/>
          </a:p>
        </p:txBody>
      </p:sp>
      <p:sp>
        <p:nvSpPr>
          <p:cNvPr id="3" name="Content Placeholder 2">
            <a:extLst>
              <a:ext uri="{FF2B5EF4-FFF2-40B4-BE49-F238E27FC236}">
                <a16:creationId xmlns:a16="http://schemas.microsoft.com/office/drawing/2014/main" id="{CB378C04-579D-4CF7-B381-50B69B9EC215}"/>
              </a:ext>
            </a:extLst>
          </p:cNvPr>
          <p:cNvSpPr>
            <a:spLocks noGrp="1"/>
          </p:cNvSpPr>
          <p:nvPr>
            <p:ph idx="1"/>
          </p:nvPr>
        </p:nvSpPr>
        <p:spPr>
          <a:xfrm>
            <a:off x="395785" y="1443897"/>
            <a:ext cx="10997929" cy="5045554"/>
          </a:xfrm>
        </p:spPr>
        <p:txBody>
          <a:bodyPr/>
          <a:lstStyle/>
          <a:p>
            <a:r>
              <a:rPr lang="en-US" dirty="0"/>
              <a:t>To compute things such as averages and totals of a selected column in a query. </a:t>
            </a:r>
          </a:p>
          <a:p>
            <a:pPr lvl="1"/>
            <a:r>
              <a:rPr lang="en-US" sz="1600" b="1" dirty="0"/>
              <a:t>MIN: </a:t>
            </a:r>
            <a:r>
              <a:rPr lang="en-US" sz="1600" dirty="0"/>
              <a:t>The MIN function returns the smallest value. </a:t>
            </a:r>
          </a:p>
          <a:p>
            <a:pPr lvl="1"/>
            <a:r>
              <a:rPr lang="en-US" sz="1600" b="1" dirty="0"/>
              <a:t>MAX: </a:t>
            </a:r>
            <a:r>
              <a:rPr lang="en-US" sz="1600" dirty="0"/>
              <a:t>The MAX function returns the largest value. </a:t>
            </a:r>
          </a:p>
          <a:p>
            <a:pPr lvl="1"/>
            <a:r>
              <a:rPr lang="en-US" sz="1600" b="1" dirty="0"/>
              <a:t>AVG: </a:t>
            </a:r>
            <a:r>
              <a:rPr lang="en-US" sz="1600" dirty="0"/>
              <a:t>The AVG function computes the average value of a column. </a:t>
            </a:r>
          </a:p>
          <a:p>
            <a:pPr lvl="1"/>
            <a:r>
              <a:rPr lang="en-US" sz="1600" b="1" dirty="0"/>
              <a:t>SUM: </a:t>
            </a:r>
            <a:r>
              <a:rPr lang="en-US" sz="1600" dirty="0"/>
              <a:t>The SUM function computes the sum of a column:</a:t>
            </a:r>
          </a:p>
          <a:p>
            <a:pPr lvl="1"/>
            <a:r>
              <a:rPr lang="en-US" sz="1600" b="1" dirty="0"/>
              <a:t> COUNT: </a:t>
            </a:r>
            <a:r>
              <a:rPr lang="en-US" sz="1600" dirty="0"/>
              <a:t>The COUNT function returns the total number of columns. </a:t>
            </a:r>
          </a:p>
          <a:p>
            <a:pPr lvl="1"/>
            <a:r>
              <a:rPr lang="en-US" sz="1600" b="1" dirty="0"/>
              <a:t>COUNT(*): </a:t>
            </a:r>
            <a:r>
              <a:rPr lang="en-US" sz="1600" dirty="0"/>
              <a:t>The COUNT(*) function returns the number of rows in a table.</a:t>
            </a:r>
          </a:p>
          <a:p>
            <a:pPr lvl="1"/>
            <a:endParaRPr lang="en-US" sz="1600" dirty="0">
              <a:solidFill>
                <a:schemeClr val="accent1"/>
              </a:solidFill>
            </a:endParaRPr>
          </a:p>
          <a:p>
            <a:pPr marL="457200" lvl="1" indent="0">
              <a:buNone/>
            </a:pPr>
            <a:r>
              <a:rPr lang="en-US" sz="1600" dirty="0">
                <a:solidFill>
                  <a:schemeClr val="accent1"/>
                </a:solidFill>
              </a:rPr>
              <a:t>	SELECT MIN(</a:t>
            </a:r>
            <a:r>
              <a:rPr lang="en-US" sz="1600" dirty="0" err="1">
                <a:solidFill>
                  <a:schemeClr val="accent1"/>
                </a:solidFill>
              </a:rPr>
              <a:t>hire_date</a:t>
            </a:r>
            <a:r>
              <a:rPr lang="en-US" sz="1600" dirty="0">
                <a:solidFill>
                  <a:schemeClr val="accent1"/>
                </a:solidFill>
              </a:rPr>
              <a:t>) , max(</a:t>
            </a:r>
            <a:r>
              <a:rPr lang="en-US" sz="1600" dirty="0" err="1">
                <a:solidFill>
                  <a:schemeClr val="accent1"/>
                </a:solidFill>
              </a:rPr>
              <a:t>hire_date</a:t>
            </a:r>
            <a:r>
              <a:rPr lang="en-US" sz="1600" dirty="0">
                <a:solidFill>
                  <a:schemeClr val="accent1"/>
                </a:solidFill>
              </a:rPr>
              <a:t> ) FROM employees;</a:t>
            </a:r>
          </a:p>
          <a:p>
            <a:pPr lvl="1"/>
            <a:endParaRPr lang="en-US" sz="1600" dirty="0"/>
          </a:p>
          <a:p>
            <a:pPr marL="0" indent="0">
              <a:buNone/>
            </a:pPr>
            <a:endParaRPr lang="en-IN" dirty="0"/>
          </a:p>
        </p:txBody>
      </p:sp>
    </p:spTree>
    <p:extLst>
      <p:ext uri="{BB962C8B-B14F-4D97-AF65-F5344CB8AC3E}">
        <p14:creationId xmlns:p14="http://schemas.microsoft.com/office/powerpoint/2010/main" val="46979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42928-5660-40AF-9C1C-82FF91587782}"/>
              </a:ext>
            </a:extLst>
          </p:cNvPr>
          <p:cNvSpPr>
            <a:spLocks noGrp="1"/>
          </p:cNvSpPr>
          <p:nvPr>
            <p:ph type="title"/>
          </p:nvPr>
        </p:nvSpPr>
        <p:spPr/>
        <p:txBody>
          <a:bodyPr/>
          <a:lstStyle/>
          <a:p>
            <a:r>
              <a:rPr lang="en-US" dirty="0"/>
              <a:t>General and Conditional Functions</a:t>
            </a:r>
            <a:endParaRPr lang="en-IN" dirty="0"/>
          </a:p>
        </p:txBody>
      </p:sp>
      <p:sp>
        <p:nvSpPr>
          <p:cNvPr id="3" name="Content Placeholder 2">
            <a:extLst>
              <a:ext uri="{FF2B5EF4-FFF2-40B4-BE49-F238E27FC236}">
                <a16:creationId xmlns:a16="http://schemas.microsoft.com/office/drawing/2014/main" id="{A37F4D8E-062A-443C-9CE2-9B8686EE74F0}"/>
              </a:ext>
            </a:extLst>
          </p:cNvPr>
          <p:cNvSpPr>
            <a:spLocks noGrp="1"/>
          </p:cNvSpPr>
          <p:nvPr>
            <p:ph idx="1"/>
          </p:nvPr>
        </p:nvSpPr>
        <p:spPr/>
        <p:txBody>
          <a:bodyPr>
            <a:normAutofit lnSpcReduction="10000"/>
          </a:bodyPr>
          <a:lstStyle/>
          <a:p>
            <a:r>
              <a:rPr lang="en-US" dirty="0"/>
              <a:t>The conditional functions help you decide among several choices. </a:t>
            </a:r>
          </a:p>
          <a:p>
            <a:r>
              <a:rPr lang="en-US" b="1" dirty="0"/>
              <a:t>NVL: </a:t>
            </a:r>
            <a:r>
              <a:rPr lang="en-US" dirty="0"/>
              <a:t>The NVL function replaces the value in a table column with the value after the comma if the column is null. Thus, the NVL function takes care of column values if the column values are null and converts them to non-null values:</a:t>
            </a:r>
          </a:p>
          <a:p>
            <a:r>
              <a:rPr lang="en-US" sz="1800" dirty="0">
                <a:solidFill>
                  <a:schemeClr val="accent1"/>
                </a:solidFill>
              </a:rPr>
              <a:t>SELECT </a:t>
            </a:r>
            <a:r>
              <a:rPr lang="en-US" sz="1800" dirty="0" err="1">
                <a:solidFill>
                  <a:schemeClr val="accent1"/>
                </a:solidFill>
              </a:rPr>
              <a:t>last_name,salary</a:t>
            </a:r>
            <a:r>
              <a:rPr lang="en-US" sz="1800" dirty="0">
                <a:solidFill>
                  <a:schemeClr val="accent1"/>
                </a:solidFill>
              </a:rPr>
              <a:t> , salary * NVL (commission_pct,0)/100 as COMM     FROM employees;</a:t>
            </a:r>
          </a:p>
          <a:p>
            <a:r>
              <a:rPr lang="en-US" sz="1800" dirty="0">
                <a:solidFill>
                  <a:schemeClr val="accent1"/>
                </a:solidFill>
              </a:rPr>
              <a:t>SELECT </a:t>
            </a:r>
            <a:r>
              <a:rPr lang="en-US" sz="1800" dirty="0" err="1">
                <a:solidFill>
                  <a:schemeClr val="accent1"/>
                </a:solidFill>
              </a:rPr>
              <a:t>SALARY,commission_pct</a:t>
            </a:r>
            <a:r>
              <a:rPr lang="en-US" sz="1800" dirty="0">
                <a:solidFill>
                  <a:schemeClr val="accent1"/>
                </a:solidFill>
              </a:rPr>
              <a:t>, SALARY+NVL(commission_pct,0) </a:t>
            </a:r>
          </a:p>
          <a:p>
            <a:r>
              <a:rPr lang="en-US" sz="1800" dirty="0">
                <a:solidFill>
                  <a:schemeClr val="accent1"/>
                </a:solidFill>
              </a:rPr>
              <a:t>FROM EMPLOYEES  where SALARY&gt;10000;</a:t>
            </a:r>
          </a:p>
          <a:p>
            <a:r>
              <a:rPr lang="en-US" sz="1800" dirty="0">
                <a:solidFill>
                  <a:schemeClr val="accent1"/>
                </a:solidFill>
              </a:rPr>
              <a:t>SELECT SALARY,commission_pct,NVL2(COMMISSION_PCT,SALARY+(SALARY*COMMISSION_PCT), SALARY) TOTAL </a:t>
            </a:r>
          </a:p>
          <a:p>
            <a:r>
              <a:rPr lang="en-US" sz="1800" dirty="0">
                <a:solidFill>
                  <a:schemeClr val="accent1"/>
                </a:solidFill>
              </a:rPr>
              <a:t>FROM EMPLOYEES where SALARY&gt;10000;</a:t>
            </a:r>
          </a:p>
          <a:p>
            <a:r>
              <a:rPr lang="en-US" b="1" dirty="0"/>
              <a:t>COALESCE</a:t>
            </a:r>
            <a:r>
              <a:rPr lang="en-US" dirty="0"/>
              <a:t>: This function is similar to NVL, but it returns the first non-null value in the list:</a:t>
            </a:r>
          </a:p>
          <a:p>
            <a:r>
              <a:rPr lang="en-US" sz="2000" dirty="0">
                <a:solidFill>
                  <a:srgbClr val="0070C0"/>
                </a:solidFill>
              </a:rPr>
              <a:t>SELECT </a:t>
            </a:r>
            <a:r>
              <a:rPr lang="en-US" sz="2000" dirty="0" err="1">
                <a:solidFill>
                  <a:srgbClr val="0070C0"/>
                </a:solidFill>
              </a:rPr>
              <a:t>last_name</a:t>
            </a:r>
            <a:r>
              <a:rPr lang="en-US" sz="2000" dirty="0">
                <a:solidFill>
                  <a:srgbClr val="0070C0"/>
                </a:solidFill>
              </a:rPr>
              <a:t>, COALESCE(</a:t>
            </a:r>
            <a:r>
              <a:rPr lang="en-US" sz="2000" dirty="0" err="1">
                <a:solidFill>
                  <a:srgbClr val="0070C0"/>
                </a:solidFill>
              </a:rPr>
              <a:t>commission_pct</a:t>
            </a:r>
            <a:r>
              <a:rPr lang="en-US" sz="2000" dirty="0">
                <a:solidFill>
                  <a:srgbClr val="0070C0"/>
                </a:solidFill>
              </a:rPr>
              <a:t>, salary, 10) comm FROM employees ORDER BY </a:t>
            </a:r>
            <a:r>
              <a:rPr lang="en-US" sz="2000" dirty="0" err="1">
                <a:solidFill>
                  <a:srgbClr val="0070C0"/>
                </a:solidFill>
              </a:rPr>
              <a:t>commission_pct</a:t>
            </a:r>
            <a:r>
              <a:rPr lang="en-US" sz="2000" dirty="0">
                <a:solidFill>
                  <a:srgbClr val="0070C0"/>
                </a:solidFill>
              </a:rPr>
              <a:t>;</a:t>
            </a:r>
            <a:endParaRPr lang="en-IN" sz="2000" dirty="0">
              <a:solidFill>
                <a:srgbClr val="0070C0"/>
              </a:solidFill>
            </a:endParaRPr>
          </a:p>
          <a:p>
            <a:endParaRPr lang="en-US" b="1" dirty="0">
              <a:solidFill>
                <a:schemeClr val="accent1"/>
              </a:solidFill>
            </a:endParaRPr>
          </a:p>
          <a:p>
            <a:endParaRPr lang="en-US" b="1" dirty="0">
              <a:solidFill>
                <a:schemeClr val="accent1"/>
              </a:solidFill>
            </a:endParaRPr>
          </a:p>
        </p:txBody>
      </p:sp>
    </p:spTree>
    <p:extLst>
      <p:ext uri="{BB962C8B-B14F-4D97-AF65-F5344CB8AC3E}">
        <p14:creationId xmlns:p14="http://schemas.microsoft.com/office/powerpoint/2010/main" val="245894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3BC3A-14C4-4C8E-B9C8-B578847916EE}"/>
              </a:ext>
            </a:extLst>
          </p:cNvPr>
          <p:cNvSpPr>
            <a:spLocks noGrp="1"/>
          </p:cNvSpPr>
          <p:nvPr>
            <p:ph type="title"/>
          </p:nvPr>
        </p:nvSpPr>
        <p:spPr/>
        <p:txBody>
          <a:bodyPr/>
          <a:lstStyle/>
          <a:p>
            <a:r>
              <a:rPr lang="en-US" dirty="0"/>
              <a:t>General and Conditional Functions</a:t>
            </a:r>
            <a:endParaRPr lang="en-IN" dirty="0"/>
          </a:p>
        </p:txBody>
      </p:sp>
      <p:sp>
        <p:nvSpPr>
          <p:cNvPr id="3" name="Content Placeholder 2">
            <a:extLst>
              <a:ext uri="{FF2B5EF4-FFF2-40B4-BE49-F238E27FC236}">
                <a16:creationId xmlns:a16="http://schemas.microsoft.com/office/drawing/2014/main" id="{EF3E7793-C8F1-457F-9E82-30A3534F4148}"/>
              </a:ext>
            </a:extLst>
          </p:cNvPr>
          <p:cNvSpPr>
            <a:spLocks noGrp="1"/>
          </p:cNvSpPr>
          <p:nvPr>
            <p:ph idx="1"/>
          </p:nvPr>
        </p:nvSpPr>
        <p:spPr>
          <a:xfrm>
            <a:off x="395785" y="1443897"/>
            <a:ext cx="11796215" cy="5045554"/>
          </a:xfrm>
        </p:spPr>
        <p:txBody>
          <a:bodyPr>
            <a:normAutofit fontScale="92500" lnSpcReduction="10000"/>
          </a:bodyPr>
          <a:lstStyle/>
          <a:p>
            <a:r>
              <a:rPr lang="en-US" b="1" dirty="0"/>
              <a:t>DECODE: </a:t>
            </a:r>
            <a:r>
              <a:rPr lang="en-US" dirty="0"/>
              <a:t>To incorporate basic if-then functionality into SQL code. </a:t>
            </a:r>
          </a:p>
          <a:p>
            <a:pPr marL="0" indent="0">
              <a:buNone/>
            </a:pPr>
            <a:endParaRPr lang="en-US" dirty="0"/>
          </a:p>
          <a:p>
            <a:pPr marL="457200" lvl="1" indent="0">
              <a:buNone/>
            </a:pPr>
            <a:r>
              <a:rPr lang="en-US" dirty="0">
                <a:solidFill>
                  <a:srgbClr val="0070C0"/>
                </a:solidFill>
              </a:rPr>
              <a:t>SELECT </a:t>
            </a:r>
            <a:r>
              <a:rPr lang="en-US" dirty="0" err="1">
                <a:solidFill>
                  <a:srgbClr val="0070C0"/>
                </a:solidFill>
              </a:rPr>
              <a:t>last_name</a:t>
            </a:r>
            <a:r>
              <a:rPr lang="en-US" dirty="0">
                <a:solidFill>
                  <a:srgbClr val="0070C0"/>
                </a:solidFill>
              </a:rPr>
              <a:t>, </a:t>
            </a:r>
            <a:r>
              <a:rPr lang="en-US" dirty="0" err="1">
                <a:solidFill>
                  <a:srgbClr val="0070C0"/>
                </a:solidFill>
              </a:rPr>
              <a:t>job_id</a:t>
            </a:r>
            <a:r>
              <a:rPr lang="en-US" dirty="0">
                <a:solidFill>
                  <a:srgbClr val="0070C0"/>
                </a:solidFill>
              </a:rPr>
              <a:t>, salary, DECODE(</a:t>
            </a:r>
            <a:r>
              <a:rPr lang="en-US" dirty="0" err="1">
                <a:solidFill>
                  <a:srgbClr val="0070C0"/>
                </a:solidFill>
              </a:rPr>
              <a:t>job_id</a:t>
            </a:r>
            <a:r>
              <a:rPr lang="en-US" dirty="0">
                <a:solidFill>
                  <a:srgbClr val="0070C0"/>
                </a:solidFill>
              </a:rPr>
              <a:t>, 'IT_PROG', 1.10*salary, 'ST_CLERK', </a:t>
            </a:r>
          </a:p>
          <a:p>
            <a:pPr marL="457200" lvl="1" indent="0">
              <a:buNone/>
            </a:pPr>
            <a:r>
              <a:rPr lang="en-US" dirty="0">
                <a:solidFill>
                  <a:srgbClr val="0070C0"/>
                </a:solidFill>
              </a:rPr>
              <a:t>1.15*salary, 'SA_REP', 1.20*</a:t>
            </a:r>
            <a:r>
              <a:rPr lang="en-US" dirty="0" err="1">
                <a:solidFill>
                  <a:srgbClr val="0070C0"/>
                </a:solidFill>
              </a:rPr>
              <a:t>salary,salary</a:t>
            </a:r>
            <a:r>
              <a:rPr lang="en-US" dirty="0">
                <a:solidFill>
                  <a:srgbClr val="0070C0"/>
                </a:solidFill>
              </a:rPr>
              <a:t>) REVISED_SALARY FROM employees; </a:t>
            </a:r>
          </a:p>
          <a:p>
            <a:pPr marL="457200" lvl="1" indent="0">
              <a:buNone/>
            </a:pPr>
            <a:endParaRPr lang="en-US" b="1" dirty="0"/>
          </a:p>
          <a:p>
            <a:pPr marL="0" indent="0">
              <a:buNone/>
            </a:pPr>
            <a:r>
              <a:rPr lang="en-US" b="1" dirty="0"/>
              <a:t>CASE: </a:t>
            </a:r>
          </a:p>
          <a:p>
            <a:pPr marL="457200" lvl="1" indent="0">
              <a:buNone/>
            </a:pPr>
            <a:r>
              <a:rPr lang="en-US" dirty="0">
                <a:solidFill>
                  <a:schemeClr val="accent1"/>
                </a:solidFill>
              </a:rPr>
              <a:t>SELECT </a:t>
            </a:r>
            <a:r>
              <a:rPr lang="en-US" dirty="0" err="1">
                <a:solidFill>
                  <a:schemeClr val="accent1"/>
                </a:solidFill>
              </a:rPr>
              <a:t>last_name</a:t>
            </a:r>
            <a:r>
              <a:rPr lang="en-US" dirty="0">
                <a:solidFill>
                  <a:schemeClr val="accent1"/>
                </a:solidFill>
              </a:rPr>
              <a:t>, </a:t>
            </a:r>
            <a:r>
              <a:rPr lang="en-US" dirty="0" err="1">
                <a:solidFill>
                  <a:schemeClr val="accent1"/>
                </a:solidFill>
              </a:rPr>
              <a:t>commission_pct</a:t>
            </a:r>
            <a:r>
              <a:rPr lang="en-US" dirty="0">
                <a:solidFill>
                  <a:schemeClr val="accent1"/>
                </a:solidFill>
              </a:rPr>
              <a:t>,  </a:t>
            </a:r>
          </a:p>
          <a:p>
            <a:pPr marL="457200" lvl="1" indent="0">
              <a:buNone/>
            </a:pPr>
            <a:r>
              <a:rPr lang="en-US" dirty="0">
                <a:solidFill>
                  <a:schemeClr val="accent1"/>
                </a:solidFill>
              </a:rPr>
              <a:t>(CASE </a:t>
            </a:r>
            <a:r>
              <a:rPr lang="en-US" dirty="0" err="1">
                <a:solidFill>
                  <a:schemeClr val="accent1"/>
                </a:solidFill>
              </a:rPr>
              <a:t>commission_pct</a:t>
            </a:r>
            <a:r>
              <a:rPr lang="en-US" dirty="0">
                <a:solidFill>
                  <a:schemeClr val="accent1"/>
                </a:solidFill>
              </a:rPr>
              <a:t>     </a:t>
            </a:r>
          </a:p>
          <a:p>
            <a:pPr marL="457200" lvl="1" indent="0">
              <a:buNone/>
            </a:pPr>
            <a:r>
              <a:rPr lang="en-US" dirty="0">
                <a:solidFill>
                  <a:schemeClr val="accent1"/>
                </a:solidFill>
              </a:rPr>
              <a:t>WHEN 0.1 THEN 'Low'     </a:t>
            </a:r>
          </a:p>
          <a:p>
            <a:pPr marL="457200" lvl="1" indent="0">
              <a:buNone/>
            </a:pPr>
            <a:r>
              <a:rPr lang="en-US" dirty="0">
                <a:solidFill>
                  <a:schemeClr val="accent1"/>
                </a:solidFill>
              </a:rPr>
              <a:t>WHEN 0.15 THEN 'Average'    </a:t>
            </a:r>
          </a:p>
          <a:p>
            <a:pPr marL="457200" lvl="1" indent="0">
              <a:buNone/>
            </a:pPr>
            <a:r>
              <a:rPr lang="en-US" dirty="0">
                <a:solidFill>
                  <a:schemeClr val="accent1"/>
                </a:solidFill>
              </a:rPr>
              <a:t>WHEN 0.2 THEN 'High'     </a:t>
            </a:r>
          </a:p>
          <a:p>
            <a:pPr marL="457200" lvl="1" indent="0">
              <a:buNone/>
            </a:pPr>
            <a:r>
              <a:rPr lang="en-US" dirty="0">
                <a:solidFill>
                  <a:schemeClr val="accent1"/>
                </a:solidFill>
              </a:rPr>
              <a:t>ELSE 'N/A'   END ) Commission</a:t>
            </a:r>
          </a:p>
          <a:p>
            <a:pPr marL="457200" lvl="1" indent="0">
              <a:buNone/>
            </a:pPr>
            <a:r>
              <a:rPr lang="en-US" dirty="0">
                <a:solidFill>
                  <a:schemeClr val="accent1"/>
                </a:solidFill>
              </a:rPr>
              <a:t>FROM </a:t>
            </a:r>
          </a:p>
          <a:p>
            <a:pPr marL="457200" lvl="1" indent="0">
              <a:buNone/>
            </a:pPr>
            <a:r>
              <a:rPr lang="en-US" dirty="0">
                <a:solidFill>
                  <a:schemeClr val="accent1"/>
                </a:solidFill>
              </a:rPr>
              <a:t>   employees </a:t>
            </a:r>
          </a:p>
          <a:p>
            <a:pPr marL="457200" lvl="1" indent="0">
              <a:buNone/>
            </a:pPr>
            <a:r>
              <a:rPr lang="en-US" dirty="0">
                <a:solidFill>
                  <a:schemeClr val="accent1"/>
                </a:solidFill>
              </a:rPr>
              <a:t>ORDER BY </a:t>
            </a:r>
          </a:p>
          <a:p>
            <a:pPr marL="457200" lvl="1" indent="0">
              <a:buNone/>
            </a:pPr>
            <a:r>
              <a:rPr lang="en-US" dirty="0">
                <a:solidFill>
                  <a:schemeClr val="accent1"/>
                </a:solidFill>
              </a:rPr>
              <a:t>   </a:t>
            </a:r>
            <a:r>
              <a:rPr lang="en-US" dirty="0" err="1">
                <a:solidFill>
                  <a:schemeClr val="accent1"/>
                </a:solidFill>
              </a:rPr>
              <a:t>last_name</a:t>
            </a:r>
            <a:r>
              <a:rPr lang="en-US" dirty="0">
                <a:solidFill>
                  <a:schemeClr val="accent1"/>
                </a:solidFill>
              </a:rPr>
              <a:t>;</a:t>
            </a:r>
            <a:endParaRPr lang="en-IN" dirty="0"/>
          </a:p>
        </p:txBody>
      </p:sp>
    </p:spTree>
    <p:extLst>
      <p:ext uri="{BB962C8B-B14F-4D97-AF65-F5344CB8AC3E}">
        <p14:creationId xmlns:p14="http://schemas.microsoft.com/office/powerpoint/2010/main" val="616625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2941F-0BDE-4998-BB07-2885F3175A1A}"/>
              </a:ext>
            </a:extLst>
          </p:cNvPr>
          <p:cNvSpPr>
            <a:spLocks noGrp="1"/>
          </p:cNvSpPr>
          <p:nvPr>
            <p:ph type="title"/>
          </p:nvPr>
        </p:nvSpPr>
        <p:spPr/>
        <p:txBody>
          <a:bodyPr/>
          <a:lstStyle/>
          <a:p>
            <a:r>
              <a:rPr lang="en-US" dirty="0"/>
              <a:t>Analytical Functions</a:t>
            </a:r>
            <a:endParaRPr lang="en-IN" dirty="0"/>
          </a:p>
        </p:txBody>
      </p:sp>
      <p:sp>
        <p:nvSpPr>
          <p:cNvPr id="3" name="Content Placeholder 2">
            <a:extLst>
              <a:ext uri="{FF2B5EF4-FFF2-40B4-BE49-F238E27FC236}">
                <a16:creationId xmlns:a16="http://schemas.microsoft.com/office/drawing/2014/main" id="{1C480DC0-F37F-40F9-809A-E56FCEAC4066}"/>
              </a:ext>
            </a:extLst>
          </p:cNvPr>
          <p:cNvSpPr>
            <a:spLocks noGrp="1"/>
          </p:cNvSpPr>
          <p:nvPr>
            <p:ph idx="1"/>
          </p:nvPr>
        </p:nvSpPr>
        <p:spPr/>
        <p:txBody>
          <a:bodyPr>
            <a:normAutofit/>
          </a:bodyPr>
          <a:lstStyle/>
          <a:p>
            <a:pPr marL="0" indent="0">
              <a:buNone/>
            </a:pPr>
            <a:endParaRPr lang="en-US" dirty="0"/>
          </a:p>
          <a:p>
            <a:r>
              <a:rPr lang="en-US" b="1" dirty="0"/>
              <a:t>Ranking functions: </a:t>
            </a:r>
            <a:r>
              <a:rPr lang="en-US" dirty="0"/>
              <a:t>These enable you to rank items in a data set according to some criteria.</a:t>
            </a:r>
          </a:p>
          <a:p>
            <a:r>
              <a:rPr lang="en-US" dirty="0"/>
              <a:t>Oracle has several types of ranking functions, including RANK, DENSE_RANK, CUME_DIST, PERCENT_ RANK, and NTILE. </a:t>
            </a:r>
          </a:p>
          <a:p>
            <a:r>
              <a:rPr lang="en-US" b="1" dirty="0"/>
              <a:t>rank() over( [partition by column] order by column )</a:t>
            </a:r>
            <a:endParaRPr lang="en-US" dirty="0"/>
          </a:p>
          <a:p>
            <a:endParaRPr lang="en-IN" dirty="0"/>
          </a:p>
        </p:txBody>
      </p:sp>
      <p:sp>
        <p:nvSpPr>
          <p:cNvPr id="4" name="Rectangle 3">
            <a:extLst>
              <a:ext uri="{FF2B5EF4-FFF2-40B4-BE49-F238E27FC236}">
                <a16:creationId xmlns:a16="http://schemas.microsoft.com/office/drawing/2014/main" id="{48BE9A7E-8A3F-4B13-BB0A-73961ADF39E7}"/>
              </a:ext>
            </a:extLst>
          </p:cNvPr>
          <p:cNvSpPr/>
          <p:nvPr/>
        </p:nvSpPr>
        <p:spPr>
          <a:xfrm>
            <a:off x="998483" y="3966674"/>
            <a:ext cx="8612048" cy="1569660"/>
          </a:xfrm>
          <a:prstGeom prst="rect">
            <a:avLst/>
          </a:prstGeom>
        </p:spPr>
        <p:txBody>
          <a:bodyPr wrap="square">
            <a:spAutoFit/>
          </a:bodyPr>
          <a:lstStyle/>
          <a:p>
            <a:r>
              <a:rPr lang="en-US" sz="2400" dirty="0">
                <a:solidFill>
                  <a:srgbClr val="0070C0"/>
                </a:solidFill>
              </a:rPr>
              <a:t>select </a:t>
            </a:r>
            <a:r>
              <a:rPr lang="en-US" sz="2400" dirty="0" err="1">
                <a:solidFill>
                  <a:srgbClr val="0070C0"/>
                </a:solidFill>
              </a:rPr>
              <a:t>first_name</a:t>
            </a:r>
            <a:r>
              <a:rPr lang="en-US" sz="2400" dirty="0">
                <a:solidFill>
                  <a:srgbClr val="0070C0"/>
                </a:solidFill>
              </a:rPr>
              <a:t>, salary,</a:t>
            </a:r>
          </a:p>
          <a:p>
            <a:r>
              <a:rPr lang="en-US" sz="2400" dirty="0">
                <a:solidFill>
                  <a:srgbClr val="0070C0"/>
                </a:solidFill>
              </a:rPr>
              <a:t>RANK() OVER (PARTITION BY </a:t>
            </a:r>
            <a:r>
              <a:rPr lang="en-US" sz="2400" dirty="0" err="1">
                <a:solidFill>
                  <a:srgbClr val="0070C0"/>
                </a:solidFill>
              </a:rPr>
              <a:t>department_id</a:t>
            </a:r>
            <a:r>
              <a:rPr lang="en-US" sz="2400" dirty="0">
                <a:solidFill>
                  <a:srgbClr val="0070C0"/>
                </a:solidFill>
              </a:rPr>
              <a:t> ORDER BY salary)</a:t>
            </a:r>
          </a:p>
          <a:p>
            <a:r>
              <a:rPr lang="en-US" sz="2400" dirty="0">
                <a:solidFill>
                  <a:srgbClr val="0070C0"/>
                </a:solidFill>
              </a:rPr>
              <a:t>from employees</a:t>
            </a:r>
          </a:p>
          <a:p>
            <a:r>
              <a:rPr lang="en-US" sz="2400" dirty="0">
                <a:solidFill>
                  <a:srgbClr val="0070C0"/>
                </a:solidFill>
              </a:rPr>
              <a:t>where </a:t>
            </a:r>
            <a:r>
              <a:rPr lang="en-US" sz="2400" dirty="0" err="1">
                <a:solidFill>
                  <a:srgbClr val="0070C0"/>
                </a:solidFill>
              </a:rPr>
              <a:t>department_id</a:t>
            </a:r>
            <a:r>
              <a:rPr lang="en-US" sz="2400" dirty="0">
                <a:solidFill>
                  <a:srgbClr val="0070C0"/>
                </a:solidFill>
              </a:rPr>
              <a:t> = 80;</a:t>
            </a:r>
          </a:p>
        </p:txBody>
      </p:sp>
    </p:spTree>
    <p:extLst>
      <p:ext uri="{BB962C8B-B14F-4D97-AF65-F5344CB8AC3E}">
        <p14:creationId xmlns:p14="http://schemas.microsoft.com/office/powerpoint/2010/main" val="2955753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B276FA-B690-4D2A-B662-8650CC30B686}"/>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E0B5C607-0535-42E9-B95E-00C5BD24354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16741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C84E5-8F09-4D4D-94A2-5CE8420AA10F}"/>
              </a:ext>
            </a:extLst>
          </p:cNvPr>
          <p:cNvSpPr>
            <a:spLocks noGrp="1"/>
          </p:cNvSpPr>
          <p:nvPr>
            <p:ph type="title"/>
          </p:nvPr>
        </p:nvSpPr>
        <p:spPr/>
        <p:txBody>
          <a:bodyPr/>
          <a:lstStyle/>
          <a:p>
            <a:r>
              <a:rPr lang="en-US" dirty="0"/>
              <a:t>Hierarchical Data Model</a:t>
            </a:r>
            <a:br>
              <a:rPr lang="en-US" dirty="0"/>
            </a:br>
            <a:endParaRPr lang="en-IN" dirty="0"/>
          </a:p>
        </p:txBody>
      </p:sp>
      <p:sp>
        <p:nvSpPr>
          <p:cNvPr id="3" name="Content Placeholder 2">
            <a:extLst>
              <a:ext uri="{FF2B5EF4-FFF2-40B4-BE49-F238E27FC236}">
                <a16:creationId xmlns:a16="http://schemas.microsoft.com/office/drawing/2014/main" id="{7D25A46B-A7CA-4238-AEAA-2133FA27E9B2}"/>
              </a:ext>
            </a:extLst>
          </p:cNvPr>
          <p:cNvSpPr>
            <a:spLocks noGrp="1"/>
          </p:cNvSpPr>
          <p:nvPr>
            <p:ph idx="1"/>
          </p:nvPr>
        </p:nvSpPr>
        <p:spPr/>
        <p:txBody>
          <a:bodyPr>
            <a:normAutofit/>
          </a:bodyPr>
          <a:lstStyle/>
          <a:p>
            <a:r>
              <a:rPr lang="en-US" dirty="0"/>
              <a:t>Hierarchical Data Model</a:t>
            </a:r>
          </a:p>
          <a:p>
            <a:pPr lvl="1"/>
            <a:r>
              <a:rPr lang="en-US" sz="1800" dirty="0"/>
              <a:t>The hierarchical data model is based on links between the various components / entities in the application.  </a:t>
            </a:r>
          </a:p>
          <a:p>
            <a:pPr lvl="1"/>
            <a:r>
              <a:rPr lang="en-US" sz="1800" dirty="0"/>
              <a:t>The Hierarchical Model structures data as a tree of records, with one-way links between them.</a:t>
            </a:r>
          </a:p>
          <a:p>
            <a:r>
              <a:rPr lang="en-US" dirty="0"/>
              <a:t>Various problems associated with this data model.</a:t>
            </a:r>
            <a:endParaRPr lang="en-US" sz="1800" dirty="0"/>
          </a:p>
          <a:p>
            <a:pPr lvl="1"/>
            <a:r>
              <a:rPr lang="en-US" sz="1800" dirty="0"/>
              <a:t>The links can designed to expand vertically or horizontally.</a:t>
            </a:r>
          </a:p>
          <a:p>
            <a:pPr lvl="1"/>
            <a:r>
              <a:rPr lang="en-US" sz="1800" dirty="0"/>
              <a:t>The only links in a hierarchical data model can be to a superior level or a subordinate level.  This model is therefore not appropriate for defining real world entities and relationships.</a:t>
            </a:r>
          </a:p>
          <a:p>
            <a:pPr lvl="1"/>
            <a:r>
              <a:rPr lang="en-US" sz="1800" dirty="0"/>
              <a:t>Additionally, on the deletion of a higher level entity, all its lower level entities  stand to be orphaned.</a:t>
            </a:r>
          </a:p>
        </p:txBody>
      </p:sp>
      <p:pic>
        <p:nvPicPr>
          <p:cNvPr id="4" name="Picture 3">
            <a:extLst>
              <a:ext uri="{FF2B5EF4-FFF2-40B4-BE49-F238E27FC236}">
                <a16:creationId xmlns:a16="http://schemas.microsoft.com/office/drawing/2014/main" id="{FB7250FD-7346-4F52-91E3-B377D7B752AD}"/>
              </a:ext>
            </a:extLst>
          </p:cNvPr>
          <p:cNvPicPr>
            <a:picLocks noChangeAspect="1"/>
          </p:cNvPicPr>
          <p:nvPr/>
        </p:nvPicPr>
        <p:blipFill>
          <a:blip r:embed="rId2"/>
          <a:stretch>
            <a:fillRect/>
          </a:stretch>
        </p:blipFill>
        <p:spPr>
          <a:xfrm>
            <a:off x="3093720" y="4450487"/>
            <a:ext cx="4587240" cy="1689327"/>
          </a:xfrm>
          <a:prstGeom prst="rect">
            <a:avLst/>
          </a:prstGeom>
        </p:spPr>
      </p:pic>
    </p:spTree>
    <p:extLst>
      <p:ext uri="{BB962C8B-B14F-4D97-AF65-F5344CB8AC3E}">
        <p14:creationId xmlns:p14="http://schemas.microsoft.com/office/powerpoint/2010/main" val="786035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3FD90-89A2-404D-8C68-A04D643E6B77}"/>
              </a:ext>
            </a:extLst>
          </p:cNvPr>
          <p:cNvSpPr>
            <a:spLocks noGrp="1"/>
          </p:cNvSpPr>
          <p:nvPr>
            <p:ph type="title"/>
          </p:nvPr>
        </p:nvSpPr>
        <p:spPr/>
        <p:txBody>
          <a:bodyPr/>
          <a:lstStyle/>
          <a:p>
            <a:r>
              <a:rPr lang="en-IN" dirty="0" err="1"/>
              <a:t>NetWork</a:t>
            </a:r>
            <a:r>
              <a:rPr lang="en-IN" dirty="0"/>
              <a:t> Data Model</a:t>
            </a:r>
          </a:p>
        </p:txBody>
      </p:sp>
      <p:sp>
        <p:nvSpPr>
          <p:cNvPr id="4" name="Rectangle 3">
            <a:extLst>
              <a:ext uri="{FF2B5EF4-FFF2-40B4-BE49-F238E27FC236}">
                <a16:creationId xmlns:a16="http://schemas.microsoft.com/office/drawing/2014/main" id="{54AA0836-A2CE-43BD-AFBA-720854A65A40}"/>
              </a:ext>
            </a:extLst>
          </p:cNvPr>
          <p:cNvSpPr/>
          <p:nvPr/>
        </p:nvSpPr>
        <p:spPr>
          <a:xfrm>
            <a:off x="327432" y="1398639"/>
            <a:ext cx="11537135" cy="2179058"/>
          </a:xfrm>
          <a:prstGeom prst="rect">
            <a:avLst/>
          </a:prstGeom>
        </p:spPr>
        <p:txBody>
          <a:bodyPr wrap="square">
            <a:spAutoFit/>
          </a:bodyPr>
          <a:lstStyle/>
          <a:p>
            <a:pPr marL="228600" indent="-228600">
              <a:lnSpc>
                <a:spcPct val="90000"/>
              </a:lnSpc>
              <a:spcBef>
                <a:spcPts val="1000"/>
              </a:spcBef>
              <a:buFont typeface="Arial" panose="020B0604020202020204" pitchFamily="34" charset="0"/>
              <a:buChar char="•"/>
            </a:pPr>
            <a:r>
              <a:rPr lang="en-US" sz="2400" dirty="0">
                <a:solidFill>
                  <a:schemeClr val="tx1">
                    <a:lumMod val="75000"/>
                    <a:lumOff val="25000"/>
                  </a:schemeClr>
                </a:solidFill>
                <a:latin typeface="Segoe UI" panose="020B0502040204020203" pitchFamily="34" charset="0"/>
                <a:cs typeface="Segoe UI" panose="020B0502040204020203" pitchFamily="34" charset="0"/>
              </a:rPr>
              <a:t>Network Data Model</a:t>
            </a:r>
          </a:p>
          <a:p>
            <a:pPr marL="742950" lvl="1" indent="-285750">
              <a:buFont typeface="Arial" panose="020B0604020202020204" pitchFamily="34" charset="0"/>
              <a:buChar char="•"/>
            </a:pPr>
            <a:r>
              <a:rPr lang="en-US" dirty="0"/>
              <a:t>The Network Data Model was conceived as a flexible way of representing objects and their relationships.</a:t>
            </a:r>
          </a:p>
          <a:p>
            <a:pPr marL="742950" lvl="1" indent="-285750">
              <a:buFont typeface="Arial" panose="020B0604020202020204" pitchFamily="34" charset="0"/>
              <a:buChar char="•"/>
            </a:pPr>
            <a:r>
              <a:rPr lang="en-US" dirty="0"/>
              <a:t>Relationships between entities are not restricted by </a:t>
            </a:r>
            <a:r>
              <a:rPr lang="en-IN" dirty="0"/>
              <a:t>supporting “many-to-many” relationships which </a:t>
            </a:r>
            <a:r>
              <a:rPr lang="en-US" dirty="0"/>
              <a:t>allows greater search flexibility within the dataset</a:t>
            </a:r>
          </a:p>
          <a:p>
            <a:pPr marL="342900" indent="-342900">
              <a:buFont typeface="Arial" panose="020B0604020202020204" pitchFamily="34" charset="0"/>
              <a:buChar char="•"/>
            </a:pPr>
            <a:r>
              <a:rPr lang="en-US" sz="2400" dirty="0">
                <a:solidFill>
                  <a:schemeClr val="tx1">
                    <a:lumMod val="75000"/>
                    <a:lumOff val="25000"/>
                  </a:schemeClr>
                </a:solidFill>
                <a:latin typeface="Segoe UI" panose="020B0502040204020203" pitchFamily="34" charset="0"/>
                <a:cs typeface="Segoe UI" panose="020B0502040204020203" pitchFamily="34" charset="0"/>
              </a:rPr>
              <a:t>Various problems associated with this data model.</a:t>
            </a:r>
          </a:p>
          <a:p>
            <a:pPr marL="742950" lvl="1" indent="-285750">
              <a:buFont typeface="Arial" panose="020B0604020202020204" pitchFamily="34" charset="0"/>
              <a:buChar char="•"/>
            </a:pPr>
            <a:r>
              <a:rPr lang="en-US" dirty="0"/>
              <a:t>Network models can become incredibly complex depending on the size of the databases and the number of interactions between the data points.</a:t>
            </a:r>
            <a:endParaRPr lang="en-IN" dirty="0"/>
          </a:p>
        </p:txBody>
      </p:sp>
      <p:pic>
        <p:nvPicPr>
          <p:cNvPr id="5" name="Picture 4">
            <a:extLst>
              <a:ext uri="{FF2B5EF4-FFF2-40B4-BE49-F238E27FC236}">
                <a16:creationId xmlns:a16="http://schemas.microsoft.com/office/drawing/2014/main" id="{3D89BEA0-1993-4D9D-A3A4-A479D5C93E37}"/>
              </a:ext>
            </a:extLst>
          </p:cNvPr>
          <p:cNvPicPr>
            <a:picLocks noChangeAspect="1"/>
          </p:cNvPicPr>
          <p:nvPr/>
        </p:nvPicPr>
        <p:blipFill>
          <a:blip r:embed="rId2"/>
          <a:stretch>
            <a:fillRect/>
          </a:stretch>
        </p:blipFill>
        <p:spPr>
          <a:xfrm>
            <a:off x="3114675" y="4224028"/>
            <a:ext cx="4451985" cy="2043622"/>
          </a:xfrm>
          <a:prstGeom prst="rect">
            <a:avLst/>
          </a:prstGeom>
        </p:spPr>
      </p:pic>
    </p:spTree>
    <p:extLst>
      <p:ext uri="{BB962C8B-B14F-4D97-AF65-F5344CB8AC3E}">
        <p14:creationId xmlns:p14="http://schemas.microsoft.com/office/powerpoint/2010/main" val="176005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Metro_Template_Light_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3.xml><?xml version="1.0" encoding="utf-8"?>
<a:theme xmlns:a="http://schemas.openxmlformats.org/drawingml/2006/main" name="Core-17">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re-17" id="{3B98E06F-B3B7-4882-A404-D90770740DF4}" vid="{32E2717A-F64A-4C0A-9F87-FB05C7D7372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71276</TotalTime>
  <Words>11487</Words>
  <Application>Microsoft Office PowerPoint</Application>
  <PresentationFormat>Widescreen</PresentationFormat>
  <Paragraphs>994</Paragraphs>
  <Slides>77</Slides>
  <Notes>53</Notes>
  <HiddenSlides>0</HiddenSlides>
  <MMClips>0</MMClips>
  <ScaleCrop>false</ScaleCrop>
  <HeadingPairs>
    <vt:vector size="6" baseType="variant">
      <vt:variant>
        <vt:lpstr>Fonts Used</vt:lpstr>
      </vt:variant>
      <vt:variant>
        <vt:i4>18</vt:i4>
      </vt:variant>
      <vt:variant>
        <vt:lpstr>Theme</vt:lpstr>
      </vt:variant>
      <vt:variant>
        <vt:i4>3</vt:i4>
      </vt:variant>
      <vt:variant>
        <vt:lpstr>Slide Titles</vt:lpstr>
      </vt:variant>
      <vt:variant>
        <vt:i4>77</vt:i4>
      </vt:variant>
    </vt:vector>
  </HeadingPairs>
  <TitlesOfParts>
    <vt:vector size="98" baseType="lpstr">
      <vt:lpstr>Arial</vt:lpstr>
      <vt:lpstr>Arial </vt:lpstr>
      <vt:lpstr>Arial Rounded MT Bold</vt:lpstr>
      <vt:lpstr>Calibri</vt:lpstr>
      <vt:lpstr>Calibri Light</vt:lpstr>
      <vt:lpstr>Courier New</vt:lpstr>
      <vt:lpstr>Droid Sans</vt:lpstr>
      <vt:lpstr>Garamond</vt:lpstr>
      <vt:lpstr>Georgia</vt:lpstr>
      <vt:lpstr>Helvetica</vt:lpstr>
      <vt:lpstr>inherit</vt:lpstr>
      <vt:lpstr>Segoe UI</vt:lpstr>
      <vt:lpstr>Segoe UI Light</vt:lpstr>
      <vt:lpstr>Segoe UI Semibold</vt:lpstr>
      <vt:lpstr>Symbol</vt:lpstr>
      <vt:lpstr>Times New Roman</vt:lpstr>
      <vt:lpstr>Wingdings</vt:lpstr>
      <vt:lpstr>Wingdings 2</vt:lpstr>
      <vt:lpstr>Theme2</vt:lpstr>
      <vt:lpstr>1_Metro_Template_Light_16x9</vt:lpstr>
      <vt:lpstr>Core-17</vt:lpstr>
      <vt:lpstr>RDBMS Fundamentals</vt:lpstr>
      <vt:lpstr>  Module 1 </vt:lpstr>
      <vt:lpstr>What is DBMS : </vt:lpstr>
      <vt:lpstr>Database Management Systems (DBMSs) </vt:lpstr>
      <vt:lpstr>PowerPoint Presentation</vt:lpstr>
      <vt:lpstr>Data Model </vt:lpstr>
      <vt:lpstr>Flat File Model </vt:lpstr>
      <vt:lpstr>Hierarchical Data Model </vt:lpstr>
      <vt:lpstr>NetWork Data Model</vt:lpstr>
      <vt:lpstr>DBMS AND RDBMS</vt:lpstr>
      <vt:lpstr>Transactions –ACID properties </vt:lpstr>
      <vt:lpstr>Transactions –ACID properties </vt:lpstr>
      <vt:lpstr>Relational Database Model </vt:lpstr>
      <vt:lpstr>RDBMS Architecture </vt:lpstr>
      <vt:lpstr>RDBMS Architecture</vt:lpstr>
      <vt:lpstr>Schema Architecture and Data Independence </vt:lpstr>
      <vt:lpstr>Relational Model </vt:lpstr>
      <vt:lpstr>Relational Model </vt:lpstr>
      <vt:lpstr> other file Module 2 </vt:lpstr>
      <vt:lpstr>Why Normalize ?  – Avoiding Data Anomalies </vt:lpstr>
      <vt:lpstr>Types Of Anomalies </vt:lpstr>
      <vt:lpstr>Steps of Normalization </vt:lpstr>
      <vt:lpstr>Normalization </vt:lpstr>
      <vt:lpstr>Unnormalized Table </vt:lpstr>
      <vt:lpstr>First Normal Form (1 NF)</vt:lpstr>
      <vt:lpstr>Second Normal Form (2 NF ) </vt:lpstr>
      <vt:lpstr>Functional Dependency</vt:lpstr>
      <vt:lpstr>Example 1:for Functional Dependency </vt:lpstr>
      <vt:lpstr>Example 2: for Functional Dependency</vt:lpstr>
      <vt:lpstr>Continued with our example of Functional Dependancy </vt:lpstr>
      <vt:lpstr> Third Normal Form (3 NF) </vt:lpstr>
      <vt:lpstr>Boyce Codd Normal Form (BCNF) </vt:lpstr>
      <vt:lpstr>  Fourth Normal Form   </vt:lpstr>
      <vt:lpstr>Fifth Normal Form  </vt:lpstr>
      <vt:lpstr>Summery </vt:lpstr>
      <vt:lpstr>Summary of Normal Forms </vt:lpstr>
      <vt:lpstr>  Module 2 </vt:lpstr>
      <vt:lpstr>Evolution of ER Models </vt:lpstr>
      <vt:lpstr>Entity Relationship Model</vt:lpstr>
      <vt:lpstr>Relationships </vt:lpstr>
      <vt:lpstr>Keys </vt:lpstr>
      <vt:lpstr> Data Model Basic Building Blocks Terminology   </vt:lpstr>
      <vt:lpstr>ER Model Notations  </vt:lpstr>
      <vt:lpstr>Notations Used in ER Model </vt:lpstr>
      <vt:lpstr>Example : Requirement of business model -The Flight Database</vt:lpstr>
      <vt:lpstr>Explanation of above ER Model </vt:lpstr>
      <vt:lpstr>PowerPoint Presentation</vt:lpstr>
      <vt:lpstr>The Flight Database</vt:lpstr>
      <vt:lpstr>Example: Self study </vt:lpstr>
      <vt:lpstr>Module 3</vt:lpstr>
      <vt:lpstr>SQL Commands :</vt:lpstr>
      <vt:lpstr>Capabilities of SQL SELECT Statements</vt:lpstr>
      <vt:lpstr>Basic SELECT Command</vt:lpstr>
      <vt:lpstr>Selecting All Columns</vt:lpstr>
      <vt:lpstr>WHERE clause- Filtering Data </vt:lpstr>
      <vt:lpstr>ORDER BY clause </vt:lpstr>
      <vt:lpstr>Distinct clause</vt:lpstr>
      <vt:lpstr>Comparison Operators</vt:lpstr>
      <vt:lpstr>Comparison operators</vt:lpstr>
      <vt:lpstr>IN /NOT IN and Between Operator  </vt:lpstr>
      <vt:lpstr>The LIKE Operator</vt:lpstr>
      <vt:lpstr>NULL value</vt:lpstr>
      <vt:lpstr>Logical Operators</vt:lpstr>
      <vt:lpstr>A COLUMN ALIAS</vt:lpstr>
      <vt:lpstr>Oracle Built-in Datatypes</vt:lpstr>
      <vt:lpstr>Conversion Functions</vt:lpstr>
      <vt:lpstr>BUILT-IN Oracle functions</vt:lpstr>
      <vt:lpstr>Single-Row Functions</vt:lpstr>
      <vt:lpstr>Character Functions : </vt:lpstr>
      <vt:lpstr>Character Functions : </vt:lpstr>
      <vt:lpstr>Number Functions </vt:lpstr>
      <vt:lpstr>Date Functions </vt:lpstr>
      <vt:lpstr>Aggregate Functions</vt:lpstr>
      <vt:lpstr>General and Conditional Functions</vt:lpstr>
      <vt:lpstr>General and Conditional Functions</vt:lpstr>
      <vt:lpstr>Analytical Functions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Ramanan Arunachalam</dc:creator>
  <cp:lastModifiedBy>Sarita Lad</cp:lastModifiedBy>
  <cp:revision>1207</cp:revision>
  <dcterms:created xsi:type="dcterms:W3CDTF">2012-08-29T12:19:06Z</dcterms:created>
  <dcterms:modified xsi:type="dcterms:W3CDTF">2022-06-30T14:46:34Z</dcterms:modified>
</cp:coreProperties>
</file>