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41A1-2C73-4F5E-9E3F-0387A90A3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A96AB9-F24A-4E18-B2DA-1B533826C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9C8E2A-4D00-48EB-8409-0B01D79D99E1}"/>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5" name="Footer Placeholder 4">
            <a:extLst>
              <a:ext uri="{FF2B5EF4-FFF2-40B4-BE49-F238E27FC236}">
                <a16:creationId xmlns:a16="http://schemas.microsoft.com/office/drawing/2014/main" id="{C49C9C9B-B131-4FA3-9E7F-9E31B189FE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2CAEB-D704-4CA6-9538-4FA941B2022F}"/>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85909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DC87-CD35-4875-9A3E-16F423AEA1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6D9FB-9583-4F30-B37E-7D3430D628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DF038-3781-4024-961F-6A4324F2623B}"/>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5" name="Footer Placeholder 4">
            <a:extLst>
              <a:ext uri="{FF2B5EF4-FFF2-40B4-BE49-F238E27FC236}">
                <a16:creationId xmlns:a16="http://schemas.microsoft.com/office/drawing/2014/main" id="{78D2FD32-24C4-4D46-BDB2-EB9E55146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EBD09-23FE-4776-B4F5-FDAEF0984E46}"/>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396083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D1C20-4A3A-477F-8436-4F338C93A7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52915-FB37-4FB3-98CF-686E56DD5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88CC6-8C58-4F2F-AC88-6807E76FB306}"/>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5" name="Footer Placeholder 4">
            <a:extLst>
              <a:ext uri="{FF2B5EF4-FFF2-40B4-BE49-F238E27FC236}">
                <a16:creationId xmlns:a16="http://schemas.microsoft.com/office/drawing/2014/main" id="{C72542CB-017E-40C8-AF3A-54DAF5563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51AFE2-B776-4666-8E36-84EE9CA85F7C}"/>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280409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E41B-863F-4638-A67E-459193C455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F9390-A392-4D62-B657-CA425588D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796118-7A47-4378-B8D8-A253A114AFEE}"/>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5" name="Footer Placeholder 4">
            <a:extLst>
              <a:ext uri="{FF2B5EF4-FFF2-40B4-BE49-F238E27FC236}">
                <a16:creationId xmlns:a16="http://schemas.microsoft.com/office/drawing/2014/main" id="{C35B2984-55DE-4CE9-A5F4-888B764AD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7957C-44CF-4158-9F3D-4D4F2374BC8A}"/>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410253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816A-B550-4B1F-B0C8-F2FFF106E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8F1332-643B-4CD2-91FB-511C075F3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9E1EC-7019-4798-96EA-32AFB71BEDF7}"/>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5" name="Footer Placeholder 4">
            <a:extLst>
              <a:ext uri="{FF2B5EF4-FFF2-40B4-BE49-F238E27FC236}">
                <a16:creationId xmlns:a16="http://schemas.microsoft.com/office/drawing/2014/main" id="{89B8D74A-0B7A-4039-BB8A-C42413AF7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C5B0A-F857-4408-AE03-490ED7BB45CA}"/>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56597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1496-A231-420F-B4B5-A4356C0C2F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5DBBC5-9D26-4EB4-B24F-72FA3B8FEB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B6036D-D0A0-4562-A1E2-FDFEF46A2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29EC4B-617C-441D-9586-838AF6D7A7D5}"/>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6" name="Footer Placeholder 5">
            <a:extLst>
              <a:ext uri="{FF2B5EF4-FFF2-40B4-BE49-F238E27FC236}">
                <a16:creationId xmlns:a16="http://schemas.microsoft.com/office/drawing/2014/main" id="{55B34651-F448-42F6-9CEA-83577AD4C3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2B096-1D5E-4DF2-835B-C4986E704311}"/>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22329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22DD-5AD3-4FA9-B5FA-2823AA37E2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85115-6121-4900-A1E6-AB6AC0EE3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FA2B4-10DC-42BC-9EAC-A2A22A3602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A0ADC2-CDC9-4CAA-8209-164E2067A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EC005-3DF0-4A2A-B633-1319729AB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80584B-FA00-4B1E-B20A-8CB99CF50BA1}"/>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8" name="Footer Placeholder 7">
            <a:extLst>
              <a:ext uri="{FF2B5EF4-FFF2-40B4-BE49-F238E27FC236}">
                <a16:creationId xmlns:a16="http://schemas.microsoft.com/office/drawing/2014/main" id="{FDA227FB-D4DA-4A7A-9BB8-5301509A70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5CF39-2590-400A-9413-E5F8B1B2DB4E}"/>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330247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C802-0D55-45BF-8711-74686A95CA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4B58DE-DD74-49EF-A900-944456435903}"/>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4" name="Footer Placeholder 3">
            <a:extLst>
              <a:ext uri="{FF2B5EF4-FFF2-40B4-BE49-F238E27FC236}">
                <a16:creationId xmlns:a16="http://schemas.microsoft.com/office/drawing/2014/main" id="{054990B7-0D15-464C-AA86-EE409B65DE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6E30C6-694C-44B1-83E2-FE1003914C52}"/>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416675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66A31-CB01-49D5-BCBF-4CE8E5FC71F4}"/>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3" name="Footer Placeholder 2">
            <a:extLst>
              <a:ext uri="{FF2B5EF4-FFF2-40B4-BE49-F238E27FC236}">
                <a16:creationId xmlns:a16="http://schemas.microsoft.com/office/drawing/2014/main" id="{A208DB0D-943E-4BF1-A47E-841AF8688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519EC4-BDBD-4772-BFD0-FE3BB41CD420}"/>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37942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D79B-F993-448F-9E54-2660BDB02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F79DA5-A7B2-4E97-BE35-D6CB29B17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6DCFEF-AA0B-420D-8843-8C995C4E3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58DAF-8942-41DD-9576-C095BC364135}"/>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6" name="Footer Placeholder 5">
            <a:extLst>
              <a:ext uri="{FF2B5EF4-FFF2-40B4-BE49-F238E27FC236}">
                <a16:creationId xmlns:a16="http://schemas.microsoft.com/office/drawing/2014/main" id="{B4FD2BDF-51C5-4EF7-A97E-26A284C21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1E765-1385-41D1-8892-2ED1AE0D0B10}"/>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262281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0C5C-01D1-4035-8105-AC1A8FF34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056127-5DA5-48F6-A556-57235F4A7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06BC5B-2F4A-4C90-A32D-3E27F11D6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60D4B-E8DC-4354-B77C-C0BD2F41DC5E}"/>
              </a:ext>
            </a:extLst>
          </p:cNvPr>
          <p:cNvSpPr>
            <a:spLocks noGrp="1"/>
          </p:cNvSpPr>
          <p:nvPr>
            <p:ph type="dt" sz="half" idx="10"/>
          </p:nvPr>
        </p:nvSpPr>
        <p:spPr/>
        <p:txBody>
          <a:bodyPr/>
          <a:lstStyle/>
          <a:p>
            <a:fld id="{D68E2E71-6FBB-4A4E-84E4-F382A9CE0B8F}" type="datetimeFigureOut">
              <a:rPr lang="en-IN" smtClean="0"/>
              <a:t>28-01-2022</a:t>
            </a:fld>
            <a:endParaRPr lang="en-IN"/>
          </a:p>
        </p:txBody>
      </p:sp>
      <p:sp>
        <p:nvSpPr>
          <p:cNvPr id="6" name="Footer Placeholder 5">
            <a:extLst>
              <a:ext uri="{FF2B5EF4-FFF2-40B4-BE49-F238E27FC236}">
                <a16:creationId xmlns:a16="http://schemas.microsoft.com/office/drawing/2014/main" id="{CF7FE274-DDC3-46B6-B7A5-CE4476A3ED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9D5A2-175A-4E78-BC8F-9497886DDDB8}"/>
              </a:ext>
            </a:extLst>
          </p:cNvPr>
          <p:cNvSpPr>
            <a:spLocks noGrp="1"/>
          </p:cNvSpPr>
          <p:nvPr>
            <p:ph type="sldNum" sz="quarter" idx="12"/>
          </p:nvPr>
        </p:nvSpPr>
        <p:spPr/>
        <p:txBody>
          <a:bodyPr/>
          <a:lstStyle/>
          <a:p>
            <a:fld id="{E45741CC-F450-4A75-AD76-84CB38EB57C2}" type="slidenum">
              <a:rPr lang="en-IN" smtClean="0"/>
              <a:t>‹#›</a:t>
            </a:fld>
            <a:endParaRPr lang="en-IN"/>
          </a:p>
        </p:txBody>
      </p:sp>
    </p:spTree>
    <p:extLst>
      <p:ext uri="{BB962C8B-B14F-4D97-AF65-F5344CB8AC3E}">
        <p14:creationId xmlns:p14="http://schemas.microsoft.com/office/powerpoint/2010/main" val="268180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1F0A5-DEF9-4C35-AAD5-95147D87C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C7A3EA-AF9B-44B8-B104-2897294DD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46F4E-2DD2-4B8C-B78D-6AFFF43B6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E2E71-6FBB-4A4E-84E4-F382A9CE0B8F}" type="datetimeFigureOut">
              <a:rPr lang="en-IN" smtClean="0"/>
              <a:t>28-01-2022</a:t>
            </a:fld>
            <a:endParaRPr lang="en-IN"/>
          </a:p>
        </p:txBody>
      </p:sp>
      <p:sp>
        <p:nvSpPr>
          <p:cNvPr id="5" name="Footer Placeholder 4">
            <a:extLst>
              <a:ext uri="{FF2B5EF4-FFF2-40B4-BE49-F238E27FC236}">
                <a16:creationId xmlns:a16="http://schemas.microsoft.com/office/drawing/2014/main" id="{BAE6238D-4B04-43C5-80F5-38EC9C905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8658C3-835B-42E7-B361-38D277BDA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741CC-F450-4A75-AD76-84CB38EB57C2}" type="slidenum">
              <a:rPr lang="en-IN" smtClean="0"/>
              <a:t>‹#›</a:t>
            </a:fld>
            <a:endParaRPr lang="en-IN"/>
          </a:p>
        </p:txBody>
      </p:sp>
    </p:spTree>
    <p:extLst>
      <p:ext uri="{BB962C8B-B14F-4D97-AF65-F5344CB8AC3E}">
        <p14:creationId xmlns:p14="http://schemas.microsoft.com/office/powerpoint/2010/main" val="3874318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sqlservertutorial.net/sql-server-basics/sql-server-bit/" TargetMode="External"/><Relationship Id="rId2" Type="http://schemas.openxmlformats.org/officeDocument/2006/relationships/hyperlink" Target="https://www.sqlservertutorial.net/sql-server-basics/sql-server-int/" TargetMode="External"/><Relationship Id="rId1" Type="http://schemas.openxmlformats.org/officeDocument/2006/relationships/slideLayout" Target="../slideLayouts/slideLayout7.xml"/><Relationship Id="rId4" Type="http://schemas.openxmlformats.org/officeDocument/2006/relationships/hyperlink" Target="https://www.sqlservertutorial.net/sql-server-basics/sql-server-decima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qlservertutorial.net/sql-server-basics/sql-server-time/" TargetMode="External"/><Relationship Id="rId2" Type="http://schemas.openxmlformats.org/officeDocument/2006/relationships/hyperlink" Target="https://www.sqlservertutorial.net/sql-server-basics/sql-server-date/" TargetMode="External"/><Relationship Id="rId1" Type="http://schemas.openxmlformats.org/officeDocument/2006/relationships/slideLayout" Target="../slideLayouts/slideLayout6.xml"/><Relationship Id="rId5" Type="http://schemas.openxmlformats.org/officeDocument/2006/relationships/hyperlink" Target="https://www.sqlservertutorial.net/sql-server-basics/sql-server-datetime2/" TargetMode="External"/><Relationship Id="rId4" Type="http://schemas.openxmlformats.org/officeDocument/2006/relationships/hyperlink" Target="https://www.sqlservertutorial.net/sql-server-basics/sql-server-datetimeoffs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qlservertutorial.net/sql-server-basics/sql-server-varchar/" TargetMode="External"/><Relationship Id="rId2" Type="http://schemas.openxmlformats.org/officeDocument/2006/relationships/hyperlink" Target="https://www.sqlservertutorial.net/sql-server-basics/sql-server-char/" TargetMode="External"/><Relationship Id="rId1" Type="http://schemas.openxmlformats.org/officeDocument/2006/relationships/slideLayout" Target="../slideLayouts/slideLayout6.xml"/><Relationship Id="rId5" Type="http://schemas.openxmlformats.org/officeDocument/2006/relationships/hyperlink" Target="https://www.sqlservertutorial.net/sql-server-basics/sql-server-nvarchar/" TargetMode="External"/><Relationship Id="rId4" Type="http://schemas.openxmlformats.org/officeDocument/2006/relationships/hyperlink" Target="https://www.sqlservertutorial.net/sql-server-basics/sql-server-ncha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sqlservertutorial.net/sql-server-basics/sql-server-guid/" TargetMode="External"/><Relationship Id="rId2" Type="http://schemas.openxmlformats.org/officeDocument/2006/relationships/hyperlink" Target="https://www.sqlservertutorial.net/sql-server-stored-procedures/sql-server-curso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F3E5-95DC-43A0-9E64-A12A359EC459}"/>
              </a:ext>
            </a:extLst>
          </p:cNvPr>
          <p:cNvSpPr>
            <a:spLocks noGrp="1"/>
          </p:cNvSpPr>
          <p:nvPr>
            <p:ph type="ctrTitle"/>
          </p:nvPr>
        </p:nvSpPr>
        <p:spPr/>
        <p:txBody>
          <a:bodyPr/>
          <a:lstStyle/>
          <a:p>
            <a:r>
              <a:rPr lang="en-US" dirty="0" err="1"/>
              <a:t>SQl</a:t>
            </a:r>
            <a:r>
              <a:rPr lang="en-US" dirty="0"/>
              <a:t> Server</a:t>
            </a:r>
            <a:endParaRPr lang="en-IN" dirty="0"/>
          </a:p>
        </p:txBody>
      </p:sp>
      <p:sp>
        <p:nvSpPr>
          <p:cNvPr id="3" name="Subtitle 2">
            <a:extLst>
              <a:ext uri="{FF2B5EF4-FFF2-40B4-BE49-F238E27FC236}">
                <a16:creationId xmlns:a16="http://schemas.microsoft.com/office/drawing/2014/main" id="{82E1561C-44D1-463A-93A1-32FCD668711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786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84A84-BC9C-44C4-A21A-663994408A4A}"/>
              </a:ext>
            </a:extLst>
          </p:cNvPr>
          <p:cNvSpPr txBox="1"/>
          <p:nvPr/>
        </p:nvSpPr>
        <p:spPr>
          <a:xfrm>
            <a:off x="1884285" y="597425"/>
            <a:ext cx="6094520" cy="1477328"/>
          </a:xfrm>
          <a:prstGeom prst="rect">
            <a:avLst/>
          </a:prstGeom>
          <a:noFill/>
        </p:spPr>
        <p:txBody>
          <a:bodyPr wrap="square">
            <a:spAutoFit/>
          </a:bodyPr>
          <a:lstStyle/>
          <a:p>
            <a:pPr algn="l" fontAlgn="base"/>
            <a:r>
              <a:rPr lang="en-IN" b="1" i="0" dirty="0">
                <a:solidFill>
                  <a:schemeClr val="accent1">
                    <a:lumMod val="75000"/>
                  </a:schemeClr>
                </a:solidFill>
                <a:effectLst/>
                <a:latin typeface="Segoe UI" panose="020B0502040204020203" pitchFamily="34" charset="0"/>
              </a:rPr>
              <a:t>SQL commands broadly fit into four categories</a:t>
            </a:r>
            <a:r>
              <a:rPr lang="en-IN" b="1" i="0" dirty="0">
                <a:solidFill>
                  <a:srgbClr val="252525"/>
                </a:solidFill>
                <a:effectLst/>
                <a:latin typeface="Segoe UI" panose="020B0502040204020203" pitchFamily="34" charset="0"/>
              </a:rPr>
              <a:t>:</a:t>
            </a:r>
          </a:p>
          <a:p>
            <a:pPr algn="l" fontAlgn="base">
              <a:buFont typeface="Arial" panose="020B0604020202020204" pitchFamily="34" charset="0"/>
              <a:buChar char="•"/>
            </a:pPr>
            <a:r>
              <a:rPr lang="en-IN" b="0" i="0" dirty="0">
                <a:solidFill>
                  <a:srgbClr val="252525"/>
                </a:solidFill>
                <a:effectLst/>
                <a:latin typeface="Segoe UI" panose="020B0502040204020203" pitchFamily="34" charset="0"/>
              </a:rPr>
              <a:t>DDL (Data Definition Language)</a:t>
            </a:r>
          </a:p>
          <a:p>
            <a:pPr algn="l" fontAlgn="base">
              <a:buFont typeface="Arial" panose="020B0604020202020204" pitchFamily="34" charset="0"/>
              <a:buChar char="•"/>
            </a:pPr>
            <a:r>
              <a:rPr lang="en-IN" b="0" i="0" dirty="0">
                <a:solidFill>
                  <a:srgbClr val="252525"/>
                </a:solidFill>
                <a:effectLst/>
                <a:latin typeface="Segoe UI" panose="020B0502040204020203" pitchFamily="34" charset="0"/>
              </a:rPr>
              <a:t>DML (Data Manipulation Language)</a:t>
            </a:r>
          </a:p>
          <a:p>
            <a:pPr algn="l" fontAlgn="base">
              <a:buFont typeface="Arial" panose="020B0604020202020204" pitchFamily="34" charset="0"/>
              <a:buChar char="•"/>
            </a:pPr>
            <a:r>
              <a:rPr lang="en-IN" b="0" i="0" dirty="0">
                <a:solidFill>
                  <a:srgbClr val="252525"/>
                </a:solidFill>
                <a:effectLst/>
                <a:latin typeface="Segoe UI" panose="020B0502040204020203" pitchFamily="34" charset="0"/>
              </a:rPr>
              <a:t>DCL (Data Control Language)</a:t>
            </a:r>
          </a:p>
          <a:p>
            <a:pPr algn="l" fontAlgn="base">
              <a:buFont typeface="Arial" panose="020B0604020202020204" pitchFamily="34" charset="0"/>
              <a:buChar char="•"/>
            </a:pPr>
            <a:r>
              <a:rPr lang="en-IN" b="0" i="0" dirty="0">
                <a:solidFill>
                  <a:srgbClr val="252525"/>
                </a:solidFill>
                <a:effectLst/>
                <a:latin typeface="Segoe UI" panose="020B0502040204020203" pitchFamily="34" charset="0"/>
              </a:rPr>
              <a:t>TCL (Transactional Control Language)</a:t>
            </a:r>
          </a:p>
        </p:txBody>
      </p:sp>
      <p:sp>
        <p:nvSpPr>
          <p:cNvPr id="5" name="TextBox 4">
            <a:extLst>
              <a:ext uri="{FF2B5EF4-FFF2-40B4-BE49-F238E27FC236}">
                <a16:creationId xmlns:a16="http://schemas.microsoft.com/office/drawing/2014/main" id="{145F58C3-DD6B-46FE-BF1F-F00CB5428147}"/>
              </a:ext>
            </a:extLst>
          </p:cNvPr>
          <p:cNvSpPr txBox="1"/>
          <p:nvPr/>
        </p:nvSpPr>
        <p:spPr>
          <a:xfrm>
            <a:off x="1884285" y="2529175"/>
            <a:ext cx="6123372" cy="2585323"/>
          </a:xfrm>
          <a:prstGeom prst="rect">
            <a:avLst/>
          </a:prstGeom>
          <a:noFill/>
        </p:spPr>
        <p:txBody>
          <a:bodyPr wrap="square">
            <a:spAutoFit/>
          </a:bodyPr>
          <a:lstStyle/>
          <a:p>
            <a:pPr algn="l" fontAlgn="base"/>
            <a:r>
              <a:rPr lang="en-US" b="0" i="0" dirty="0">
                <a:solidFill>
                  <a:srgbClr val="337AB7"/>
                </a:solidFill>
                <a:effectLst/>
                <a:latin typeface="Segoe UI" panose="020B0502040204020203" pitchFamily="34" charset="0"/>
              </a:rPr>
              <a:t>SQL DDL commands</a:t>
            </a:r>
          </a:p>
          <a:p>
            <a:pPr algn="l" fontAlgn="base"/>
            <a:r>
              <a:rPr lang="en-US" b="0" i="0" dirty="0">
                <a:solidFill>
                  <a:srgbClr val="252525"/>
                </a:solidFill>
                <a:effectLst/>
                <a:latin typeface="Segoe UI" panose="020B0502040204020203" pitchFamily="34" charset="0"/>
              </a:rPr>
              <a:t>The DDL commands in SQL are used to create database schema and to define the type and structure of the data that will be stored in a database. SQL DDL commands are further divided into the following major categories:</a:t>
            </a:r>
          </a:p>
          <a:p>
            <a:pPr algn="l" fontAlgn="base">
              <a:buFont typeface="Arial" panose="020B0604020202020204" pitchFamily="34" charset="0"/>
              <a:buChar char="•"/>
            </a:pPr>
            <a:r>
              <a:rPr lang="en-US" b="0" i="0" dirty="0">
                <a:solidFill>
                  <a:srgbClr val="252525"/>
                </a:solidFill>
                <a:effectLst/>
                <a:latin typeface="Segoe UI" panose="020B0502040204020203" pitchFamily="34" charset="0"/>
              </a:rPr>
              <a:t>CREATE</a:t>
            </a:r>
          </a:p>
          <a:p>
            <a:pPr algn="l" fontAlgn="base">
              <a:buFont typeface="Arial" panose="020B0604020202020204" pitchFamily="34" charset="0"/>
              <a:buChar char="•"/>
            </a:pPr>
            <a:r>
              <a:rPr lang="en-US" b="0" i="0" dirty="0">
                <a:solidFill>
                  <a:srgbClr val="252525"/>
                </a:solidFill>
                <a:effectLst/>
                <a:latin typeface="Segoe UI" panose="020B0502040204020203" pitchFamily="34" charset="0"/>
              </a:rPr>
              <a:t>ALTER</a:t>
            </a:r>
          </a:p>
          <a:p>
            <a:pPr algn="l" fontAlgn="base">
              <a:buFont typeface="Arial" panose="020B0604020202020204" pitchFamily="34" charset="0"/>
              <a:buChar char="•"/>
            </a:pPr>
            <a:r>
              <a:rPr lang="en-US" b="0" i="0" dirty="0">
                <a:solidFill>
                  <a:srgbClr val="252525"/>
                </a:solidFill>
                <a:effectLst/>
                <a:latin typeface="Segoe UI" panose="020B0502040204020203" pitchFamily="34" charset="0"/>
              </a:rPr>
              <a:t>DROP</a:t>
            </a:r>
          </a:p>
          <a:p>
            <a:pPr algn="l" fontAlgn="base">
              <a:buFont typeface="Arial" panose="020B0604020202020204" pitchFamily="34" charset="0"/>
              <a:buChar char="•"/>
            </a:pPr>
            <a:r>
              <a:rPr lang="en-US" b="0" i="0" dirty="0">
                <a:solidFill>
                  <a:srgbClr val="252525"/>
                </a:solidFill>
                <a:effectLst/>
                <a:latin typeface="Segoe UI" panose="020B0502040204020203" pitchFamily="34" charset="0"/>
              </a:rPr>
              <a:t>TRUNCATE</a:t>
            </a:r>
          </a:p>
        </p:txBody>
      </p:sp>
    </p:spTree>
    <p:extLst>
      <p:ext uri="{BB962C8B-B14F-4D97-AF65-F5344CB8AC3E}">
        <p14:creationId xmlns:p14="http://schemas.microsoft.com/office/powerpoint/2010/main" val="45197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7967-9BC0-441E-9BF6-EC824F1437BF}"/>
              </a:ext>
            </a:extLst>
          </p:cNvPr>
          <p:cNvSpPr>
            <a:spLocks noGrp="1"/>
          </p:cNvSpPr>
          <p:nvPr>
            <p:ph type="title"/>
          </p:nvPr>
        </p:nvSpPr>
        <p:spPr/>
        <p:txBody>
          <a:bodyPr/>
          <a:lstStyle/>
          <a:p>
            <a:r>
              <a:rPr lang="en-US" dirty="0"/>
              <a:t>Foreign Key </a:t>
            </a:r>
            <a:endParaRPr lang="en-IN" dirty="0"/>
          </a:p>
        </p:txBody>
      </p:sp>
      <p:sp>
        <p:nvSpPr>
          <p:cNvPr id="4" name="TextBox 3">
            <a:extLst>
              <a:ext uri="{FF2B5EF4-FFF2-40B4-BE49-F238E27FC236}">
                <a16:creationId xmlns:a16="http://schemas.microsoft.com/office/drawing/2014/main" id="{3154B5D8-76DD-454F-9D70-2F786EBC6814}"/>
              </a:ext>
            </a:extLst>
          </p:cNvPr>
          <p:cNvSpPr txBox="1"/>
          <p:nvPr/>
        </p:nvSpPr>
        <p:spPr>
          <a:xfrm>
            <a:off x="838200" y="1783490"/>
            <a:ext cx="8303580" cy="1754326"/>
          </a:xfrm>
          <a:prstGeom prst="rect">
            <a:avLst/>
          </a:prstGeom>
          <a:noFill/>
        </p:spPr>
        <p:txBody>
          <a:bodyPr wrap="square">
            <a:spAutoFit/>
          </a:bodyPr>
          <a:lstStyle/>
          <a:p>
            <a:pPr algn="just"/>
            <a:r>
              <a:rPr lang="en-US" b="0" i="0" dirty="0">
                <a:solidFill>
                  <a:srgbClr val="333333"/>
                </a:solidFill>
                <a:effectLst/>
                <a:latin typeface="inter-regular"/>
              </a:rPr>
              <a:t>In the relational databases, a foreign key is a field or a column that is used to establish a link between two tables.</a:t>
            </a:r>
          </a:p>
          <a:p>
            <a:pPr algn="just"/>
            <a:r>
              <a:rPr lang="en-US" b="0" i="0" dirty="0">
                <a:solidFill>
                  <a:srgbClr val="333333"/>
                </a:solidFill>
                <a:effectLst/>
                <a:latin typeface="inter-regular"/>
              </a:rPr>
              <a:t>In Simple words ,when data entry in one table is restricted to only those values which are present in another table . Data from  primary key column from one table is entered into other table as a foreign </a:t>
            </a:r>
            <a:r>
              <a:rPr lang="en-US" b="0" i="0">
                <a:solidFill>
                  <a:srgbClr val="333333"/>
                </a:solidFill>
                <a:effectLst/>
                <a:latin typeface="inter-regular"/>
              </a:rPr>
              <a:t>key, So </a:t>
            </a:r>
            <a:r>
              <a:rPr lang="en-US" b="0" i="0" dirty="0">
                <a:solidFill>
                  <a:srgbClr val="333333"/>
                </a:solidFill>
                <a:effectLst/>
                <a:latin typeface="inter-regular"/>
              </a:rPr>
              <a:t>that there is a link between these two tables.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33642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1EBE29-0348-4287-AF53-DA667C8906DA}"/>
              </a:ext>
            </a:extLst>
          </p:cNvPr>
          <p:cNvSpPr txBox="1"/>
          <p:nvPr/>
        </p:nvSpPr>
        <p:spPr>
          <a:xfrm>
            <a:off x="949911" y="322178"/>
            <a:ext cx="8023194" cy="2585323"/>
          </a:xfrm>
          <a:prstGeom prst="rect">
            <a:avLst/>
          </a:prstGeom>
          <a:noFill/>
        </p:spPr>
        <p:txBody>
          <a:bodyPr wrap="square">
            <a:spAutoFit/>
          </a:bodyPr>
          <a:lstStyle/>
          <a:p>
            <a:pPr algn="l"/>
            <a:r>
              <a:rPr lang="en-US" b="0" i="0" dirty="0">
                <a:solidFill>
                  <a:srgbClr val="000000"/>
                </a:solidFill>
                <a:effectLst/>
                <a:latin typeface="-apple-system"/>
              </a:rPr>
              <a:t>SQL Server consists of two main components:</a:t>
            </a:r>
          </a:p>
          <a:p>
            <a:pPr algn="l">
              <a:buFont typeface="+mj-lt"/>
              <a:buAutoNum type="arabicPeriod"/>
            </a:pPr>
            <a:r>
              <a:rPr lang="en-US" b="0" i="0" dirty="0">
                <a:solidFill>
                  <a:srgbClr val="000000"/>
                </a:solidFill>
                <a:effectLst/>
                <a:latin typeface="-apple-system"/>
              </a:rPr>
              <a:t>Database Engine</a:t>
            </a:r>
          </a:p>
          <a:p>
            <a:pPr algn="l">
              <a:buFont typeface="+mj-lt"/>
              <a:buAutoNum type="arabicPeriod"/>
            </a:pPr>
            <a:r>
              <a:rPr lang="en-US" b="0" i="0" dirty="0">
                <a:solidFill>
                  <a:srgbClr val="000000"/>
                </a:solidFill>
                <a:effectLst/>
                <a:latin typeface="-apple-system"/>
              </a:rPr>
              <a:t>SQLOS</a:t>
            </a:r>
          </a:p>
          <a:p>
            <a:pPr algn="l"/>
            <a:r>
              <a:rPr lang="en-US" b="0" i="0" dirty="0">
                <a:effectLst/>
                <a:latin typeface="-apple-system"/>
              </a:rPr>
              <a:t>Database Engine</a:t>
            </a:r>
          </a:p>
          <a:p>
            <a:pPr algn="l"/>
            <a:r>
              <a:rPr lang="en-US" b="0" i="0" dirty="0">
                <a:solidFill>
                  <a:srgbClr val="000000"/>
                </a:solidFill>
                <a:effectLst/>
                <a:latin typeface="-apple-system"/>
              </a:rPr>
              <a:t>The core component of the SQL Server is the </a:t>
            </a:r>
            <a:r>
              <a:rPr lang="en-US" b="1" i="0" dirty="0">
                <a:solidFill>
                  <a:srgbClr val="000000"/>
                </a:solidFill>
                <a:effectLst/>
                <a:latin typeface="-apple-system"/>
              </a:rPr>
              <a:t>Database Engine</a:t>
            </a:r>
            <a:r>
              <a:rPr lang="en-US" b="0" i="0" dirty="0">
                <a:solidFill>
                  <a:srgbClr val="000000"/>
                </a:solidFill>
                <a:effectLst/>
                <a:latin typeface="-apple-system"/>
              </a:rPr>
              <a:t>. The Database Engine consists of a relational engine that processes queries and a storage engine that manages database files, pages, pages, index, etc. The database objects such as stored procedures, views, and triggers are also created and executed by the Database Engine.</a:t>
            </a:r>
          </a:p>
        </p:txBody>
      </p:sp>
      <p:sp>
        <p:nvSpPr>
          <p:cNvPr id="6" name="TextBox 5">
            <a:extLst>
              <a:ext uri="{FF2B5EF4-FFF2-40B4-BE49-F238E27FC236}">
                <a16:creationId xmlns:a16="http://schemas.microsoft.com/office/drawing/2014/main" id="{0A6A3F11-0C42-4012-A0D1-49B0EDA0A036}"/>
              </a:ext>
            </a:extLst>
          </p:cNvPr>
          <p:cNvSpPr txBox="1"/>
          <p:nvPr/>
        </p:nvSpPr>
        <p:spPr>
          <a:xfrm>
            <a:off x="949911" y="2996278"/>
            <a:ext cx="9277165" cy="2862322"/>
          </a:xfrm>
          <a:prstGeom prst="rect">
            <a:avLst/>
          </a:prstGeom>
          <a:noFill/>
        </p:spPr>
        <p:txBody>
          <a:bodyPr wrap="square">
            <a:spAutoFit/>
          </a:bodyPr>
          <a:lstStyle/>
          <a:p>
            <a:pPr algn="l"/>
            <a:r>
              <a:rPr lang="en-IN" b="1" i="0" dirty="0">
                <a:effectLst/>
                <a:latin typeface="-apple-system"/>
              </a:rPr>
              <a:t>SQL Server Services and Tools</a:t>
            </a:r>
          </a:p>
          <a:p>
            <a:pPr algn="l"/>
            <a:r>
              <a:rPr lang="en-IN" b="0" i="0" dirty="0">
                <a:solidFill>
                  <a:srgbClr val="000000"/>
                </a:solidFill>
                <a:effectLst/>
                <a:latin typeface="-apple-system"/>
              </a:rPr>
              <a:t>Microsoft provides both data management and business intelligence (BI) tools and services together with SQL Server.</a:t>
            </a:r>
          </a:p>
          <a:p>
            <a:pPr algn="l"/>
            <a:r>
              <a:rPr lang="en-IN" b="0" i="0" dirty="0">
                <a:solidFill>
                  <a:srgbClr val="000000"/>
                </a:solidFill>
                <a:effectLst/>
                <a:latin typeface="-apple-system"/>
              </a:rPr>
              <a:t>For data management, SQL Server includes SQL Server Integration Services (SSIS), SQL Server Data Quality Services, and SQL Server Master Data Services. To develop databases, SQL Server provides SQL Server Data tools; and to manage, deploy, and monitor databases SQL Server has SQL Server Management Studio (SSMS).</a:t>
            </a:r>
          </a:p>
          <a:p>
            <a:pPr algn="l"/>
            <a:r>
              <a:rPr lang="en-IN" b="0" i="0" dirty="0">
                <a:solidFill>
                  <a:srgbClr val="000000"/>
                </a:solidFill>
                <a:effectLst/>
                <a:latin typeface="-apple-system"/>
              </a:rPr>
              <a:t>For data analysis, SQL Server offers SQL Server Analysis Services (SSAS). SQL Server Reporting Services (SSRS) provides reports and visualization of data. The Machine Learning Services technology appeared first in SQL Server 2016 which was renamed from the R Services.</a:t>
            </a:r>
          </a:p>
        </p:txBody>
      </p:sp>
    </p:spTree>
    <p:extLst>
      <p:ext uri="{BB962C8B-B14F-4D97-AF65-F5344CB8AC3E}">
        <p14:creationId xmlns:p14="http://schemas.microsoft.com/office/powerpoint/2010/main" val="69482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5780DC-B639-4760-9C76-08F60AA69A58}"/>
              </a:ext>
            </a:extLst>
          </p:cNvPr>
          <p:cNvSpPr txBox="1"/>
          <p:nvPr/>
        </p:nvSpPr>
        <p:spPr>
          <a:xfrm>
            <a:off x="854474" y="566678"/>
            <a:ext cx="10065059" cy="1754326"/>
          </a:xfrm>
          <a:prstGeom prst="rect">
            <a:avLst/>
          </a:prstGeom>
          <a:noFill/>
        </p:spPr>
        <p:txBody>
          <a:bodyPr wrap="square">
            <a:spAutoFit/>
          </a:bodyPr>
          <a:lstStyle/>
          <a:p>
            <a:pPr algn="l"/>
            <a:r>
              <a:rPr lang="en-US" b="0" i="0" dirty="0">
                <a:effectLst/>
                <a:latin typeface="-apple-system"/>
              </a:rPr>
              <a:t>SQL Server Editions</a:t>
            </a:r>
          </a:p>
          <a:p>
            <a:pPr algn="l"/>
            <a:r>
              <a:rPr lang="en-US" b="0" i="0" dirty="0">
                <a:solidFill>
                  <a:srgbClr val="000000"/>
                </a:solidFill>
                <a:effectLst/>
                <a:latin typeface="-apple-system"/>
              </a:rPr>
              <a:t>SQL Server has four primary editions that have different bundled services and tools. Two editions are available free of charge:</a:t>
            </a:r>
          </a:p>
          <a:p>
            <a:pPr algn="l"/>
            <a:r>
              <a:rPr lang="en-US" b="0" i="0" dirty="0">
                <a:solidFill>
                  <a:srgbClr val="000000"/>
                </a:solidFill>
                <a:effectLst/>
                <a:latin typeface="-apple-system"/>
              </a:rPr>
              <a:t>1SQL Server </a:t>
            </a:r>
            <a:r>
              <a:rPr lang="en-US" b="1" i="0" dirty="0">
                <a:solidFill>
                  <a:srgbClr val="000000"/>
                </a:solidFill>
                <a:effectLst/>
                <a:latin typeface="-apple-system"/>
              </a:rPr>
              <a:t>Developer edition </a:t>
            </a:r>
            <a:r>
              <a:rPr lang="en-US" b="0" i="0" dirty="0">
                <a:solidFill>
                  <a:srgbClr val="000000"/>
                </a:solidFill>
                <a:effectLst/>
                <a:latin typeface="-apple-system"/>
              </a:rPr>
              <a:t>for use in database development and testing.</a:t>
            </a:r>
          </a:p>
          <a:p>
            <a:pPr algn="l"/>
            <a:r>
              <a:rPr lang="en-US" b="0" i="0" dirty="0">
                <a:solidFill>
                  <a:srgbClr val="000000"/>
                </a:solidFill>
                <a:effectLst/>
                <a:latin typeface="-apple-system"/>
              </a:rPr>
              <a:t>2 SQL Server </a:t>
            </a:r>
            <a:r>
              <a:rPr lang="en-US" b="1" i="0" dirty="0">
                <a:solidFill>
                  <a:srgbClr val="000000"/>
                </a:solidFill>
                <a:effectLst/>
                <a:latin typeface="-apple-system"/>
              </a:rPr>
              <a:t>Express</a:t>
            </a:r>
            <a:r>
              <a:rPr lang="en-US" b="0" i="0" dirty="0">
                <a:solidFill>
                  <a:srgbClr val="000000"/>
                </a:solidFill>
                <a:effectLst/>
                <a:latin typeface="-apple-system"/>
              </a:rPr>
              <a:t>  </a:t>
            </a:r>
            <a:r>
              <a:rPr lang="en-US" b="1" i="0" dirty="0">
                <a:solidFill>
                  <a:srgbClr val="000000"/>
                </a:solidFill>
                <a:effectLst/>
                <a:latin typeface="-apple-system"/>
              </a:rPr>
              <a:t>Edition</a:t>
            </a:r>
            <a:r>
              <a:rPr lang="en-US" b="0" i="0" dirty="0">
                <a:solidFill>
                  <a:srgbClr val="000000"/>
                </a:solidFill>
                <a:effectLst/>
                <a:latin typeface="-apple-system"/>
              </a:rPr>
              <a:t> for small databases with the size up to 10 GB of disk storage capacity.</a:t>
            </a:r>
          </a:p>
          <a:p>
            <a:pPr algn="l"/>
            <a:r>
              <a:rPr lang="en-US" b="0" i="0" dirty="0">
                <a:solidFill>
                  <a:srgbClr val="000000"/>
                </a:solidFill>
                <a:effectLst/>
                <a:latin typeface="-apple-system"/>
              </a:rPr>
              <a:t>For larger and more critical applications, SQL Server offers 3 the </a:t>
            </a:r>
            <a:r>
              <a:rPr lang="en-US" b="1" i="0" dirty="0">
                <a:solidFill>
                  <a:srgbClr val="000000"/>
                </a:solidFill>
                <a:effectLst/>
                <a:latin typeface="-apple-system"/>
              </a:rPr>
              <a:t>Enterprise edition </a:t>
            </a:r>
            <a:r>
              <a:rPr lang="en-US" b="0" i="0" dirty="0">
                <a:solidFill>
                  <a:srgbClr val="000000"/>
                </a:solidFill>
                <a:effectLst/>
                <a:latin typeface="-apple-system"/>
              </a:rPr>
              <a:t>that includes all SQL</a:t>
            </a:r>
          </a:p>
        </p:txBody>
      </p:sp>
    </p:spTree>
    <p:extLst>
      <p:ext uri="{BB962C8B-B14F-4D97-AF65-F5344CB8AC3E}">
        <p14:creationId xmlns:p14="http://schemas.microsoft.com/office/powerpoint/2010/main" val="189949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0C0C-CAED-4FC5-9A07-A17D6800D086}"/>
              </a:ext>
            </a:extLst>
          </p:cNvPr>
          <p:cNvSpPr>
            <a:spLocks noGrp="1"/>
          </p:cNvSpPr>
          <p:nvPr>
            <p:ph type="title"/>
          </p:nvPr>
        </p:nvSpPr>
        <p:spPr/>
        <p:txBody>
          <a:bodyPr/>
          <a:lstStyle/>
          <a:p>
            <a:r>
              <a:rPr lang="en-US" dirty="0"/>
              <a:t>Data Types</a:t>
            </a:r>
            <a:endParaRPr lang="en-IN" dirty="0"/>
          </a:p>
        </p:txBody>
      </p:sp>
      <p:pic>
        <p:nvPicPr>
          <p:cNvPr id="6" name="Picture 5">
            <a:extLst>
              <a:ext uri="{FF2B5EF4-FFF2-40B4-BE49-F238E27FC236}">
                <a16:creationId xmlns:a16="http://schemas.microsoft.com/office/drawing/2014/main" id="{73E70877-BA54-4DB9-96FB-6E43380DE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254" y="619217"/>
            <a:ext cx="6961537" cy="5619565"/>
          </a:xfrm>
          <a:prstGeom prst="rect">
            <a:avLst/>
          </a:prstGeom>
        </p:spPr>
      </p:pic>
    </p:spTree>
    <p:extLst>
      <p:ext uri="{BB962C8B-B14F-4D97-AF65-F5344CB8AC3E}">
        <p14:creationId xmlns:p14="http://schemas.microsoft.com/office/powerpoint/2010/main" val="193853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5621B-CC38-4267-8C06-D94DEBA51F30}"/>
              </a:ext>
            </a:extLst>
          </p:cNvPr>
          <p:cNvSpPr txBox="1"/>
          <p:nvPr/>
        </p:nvSpPr>
        <p:spPr>
          <a:xfrm>
            <a:off x="206406" y="189013"/>
            <a:ext cx="4214674" cy="3970318"/>
          </a:xfrm>
          <a:prstGeom prst="rect">
            <a:avLst/>
          </a:prstGeom>
          <a:noFill/>
        </p:spPr>
        <p:txBody>
          <a:bodyPr wrap="square">
            <a:spAutoFit/>
          </a:bodyPr>
          <a:lstStyle/>
          <a:p>
            <a:pPr algn="l"/>
            <a:r>
              <a:rPr lang="en-US" b="0" i="0" dirty="0">
                <a:effectLst/>
                <a:latin typeface="-apple-system"/>
              </a:rPr>
              <a:t>Exact numeric data types</a:t>
            </a:r>
          </a:p>
          <a:p>
            <a:pPr algn="l"/>
            <a:r>
              <a:rPr lang="en-US" b="0" i="0" dirty="0">
                <a:solidFill>
                  <a:srgbClr val="000000"/>
                </a:solidFill>
                <a:effectLst/>
                <a:latin typeface="-apple-system"/>
              </a:rPr>
              <a:t>Exact numeric data types store exact numbers such as integer, decimal, or monetary amount.</a:t>
            </a:r>
          </a:p>
          <a:p>
            <a:pPr algn="l">
              <a:buFont typeface="Arial" panose="020B0604020202020204" pitchFamily="34" charset="0"/>
              <a:buChar char="•"/>
            </a:pPr>
            <a:r>
              <a:rPr lang="en-US" b="0" i="0" dirty="0">
                <a:solidFill>
                  <a:srgbClr val="000000"/>
                </a:solidFill>
                <a:effectLst/>
                <a:latin typeface="-apple-system"/>
              </a:rPr>
              <a:t>The bit store one of three values 0, 1, and NULL</a:t>
            </a:r>
          </a:p>
          <a:p>
            <a:pPr algn="l">
              <a:buFont typeface="Arial" panose="020B0604020202020204" pitchFamily="34" charset="0"/>
              <a:buChar char="•"/>
            </a:pPr>
            <a:r>
              <a:rPr lang="en-US" b="0" i="0" dirty="0">
                <a:solidFill>
                  <a:srgbClr val="000000"/>
                </a:solidFill>
                <a:effectLst/>
                <a:latin typeface="-apple-system"/>
              </a:rPr>
              <a:t>The int, </a:t>
            </a:r>
            <a:r>
              <a:rPr lang="en-US" b="0" i="0" dirty="0" err="1">
                <a:solidFill>
                  <a:srgbClr val="000000"/>
                </a:solidFill>
                <a:effectLst/>
                <a:latin typeface="-apple-system"/>
              </a:rPr>
              <a:t>bigint</a:t>
            </a:r>
            <a:r>
              <a:rPr lang="en-US" b="0" i="0" dirty="0">
                <a:solidFill>
                  <a:srgbClr val="000000"/>
                </a:solidFill>
                <a:effectLst/>
                <a:latin typeface="-apple-system"/>
              </a:rPr>
              <a:t>, </a:t>
            </a:r>
            <a:r>
              <a:rPr lang="en-US" b="0" i="0" dirty="0" err="1">
                <a:solidFill>
                  <a:srgbClr val="000000"/>
                </a:solidFill>
                <a:effectLst/>
                <a:latin typeface="-apple-system"/>
              </a:rPr>
              <a:t>smallint</a:t>
            </a:r>
            <a:r>
              <a:rPr lang="en-US" b="0" i="0" dirty="0">
                <a:solidFill>
                  <a:srgbClr val="000000"/>
                </a:solidFill>
                <a:effectLst/>
                <a:latin typeface="-apple-system"/>
              </a:rPr>
              <a:t>, and </a:t>
            </a:r>
            <a:r>
              <a:rPr lang="en-US" b="0" i="0" dirty="0" err="1">
                <a:solidFill>
                  <a:srgbClr val="000000"/>
                </a:solidFill>
                <a:effectLst/>
                <a:latin typeface="-apple-system"/>
              </a:rPr>
              <a:t>tinyint</a:t>
            </a:r>
            <a:r>
              <a:rPr lang="en-US" b="0" i="0" dirty="0">
                <a:solidFill>
                  <a:srgbClr val="000000"/>
                </a:solidFill>
                <a:effectLst/>
                <a:latin typeface="-apple-system"/>
              </a:rPr>
              <a:t> data types store integer data.</a:t>
            </a:r>
          </a:p>
          <a:p>
            <a:pPr algn="l">
              <a:buFont typeface="Arial" panose="020B0604020202020204" pitchFamily="34" charset="0"/>
              <a:buChar char="•"/>
            </a:pPr>
            <a:r>
              <a:rPr lang="en-US" b="0" i="0" dirty="0">
                <a:solidFill>
                  <a:srgbClr val="000000"/>
                </a:solidFill>
                <a:effectLst/>
                <a:latin typeface="-apple-system"/>
              </a:rPr>
              <a:t>The decimal and numeric data types store numbers that have fixed precision and scale. Note that decimal and numeric are synonyms.</a:t>
            </a:r>
          </a:p>
          <a:p>
            <a:pPr algn="l">
              <a:buFont typeface="Arial" panose="020B0604020202020204" pitchFamily="34" charset="0"/>
              <a:buChar char="•"/>
            </a:pPr>
            <a:r>
              <a:rPr lang="en-US" b="0" i="0" dirty="0">
                <a:solidFill>
                  <a:srgbClr val="000000"/>
                </a:solidFill>
                <a:effectLst/>
                <a:latin typeface="-apple-system"/>
              </a:rPr>
              <a:t>The money and small money data type store currency values.</a:t>
            </a:r>
          </a:p>
        </p:txBody>
      </p:sp>
      <p:graphicFrame>
        <p:nvGraphicFramePr>
          <p:cNvPr id="4" name="Table 3">
            <a:extLst>
              <a:ext uri="{FF2B5EF4-FFF2-40B4-BE49-F238E27FC236}">
                <a16:creationId xmlns:a16="http://schemas.microsoft.com/office/drawing/2014/main" id="{8B345058-F3FC-427C-B1C1-E2327460CC6B}"/>
              </a:ext>
            </a:extLst>
          </p:cNvPr>
          <p:cNvGraphicFramePr>
            <a:graphicFrameLocks noGrp="1"/>
          </p:cNvGraphicFramePr>
          <p:nvPr>
            <p:extLst>
              <p:ext uri="{D42A27DB-BD31-4B8C-83A1-F6EECF244321}">
                <p14:modId xmlns:p14="http://schemas.microsoft.com/office/powerpoint/2010/main" val="1990082999"/>
              </p:ext>
            </p:extLst>
          </p:nvPr>
        </p:nvGraphicFramePr>
        <p:xfrm>
          <a:off x="4910124" y="1140605"/>
          <a:ext cx="6755132" cy="4356138"/>
        </p:xfrm>
        <a:graphic>
          <a:graphicData uri="http://schemas.openxmlformats.org/drawingml/2006/table">
            <a:tbl>
              <a:tblPr/>
              <a:tblGrid>
                <a:gridCol w="1688783">
                  <a:extLst>
                    <a:ext uri="{9D8B030D-6E8A-4147-A177-3AD203B41FA5}">
                      <a16:colId xmlns:a16="http://schemas.microsoft.com/office/drawing/2014/main" val="2246487813"/>
                    </a:ext>
                  </a:extLst>
                </a:gridCol>
                <a:gridCol w="1688783">
                  <a:extLst>
                    <a:ext uri="{9D8B030D-6E8A-4147-A177-3AD203B41FA5}">
                      <a16:colId xmlns:a16="http://schemas.microsoft.com/office/drawing/2014/main" val="3157572732"/>
                    </a:ext>
                  </a:extLst>
                </a:gridCol>
                <a:gridCol w="1688783">
                  <a:extLst>
                    <a:ext uri="{9D8B030D-6E8A-4147-A177-3AD203B41FA5}">
                      <a16:colId xmlns:a16="http://schemas.microsoft.com/office/drawing/2014/main" val="3321937243"/>
                    </a:ext>
                  </a:extLst>
                </a:gridCol>
                <a:gridCol w="1688783">
                  <a:extLst>
                    <a:ext uri="{9D8B030D-6E8A-4147-A177-3AD203B41FA5}">
                      <a16:colId xmlns:a16="http://schemas.microsoft.com/office/drawing/2014/main" val="1056101843"/>
                    </a:ext>
                  </a:extLst>
                </a:gridCol>
              </a:tblGrid>
              <a:tr h="220321">
                <a:tc>
                  <a:txBody>
                    <a:bodyPr/>
                    <a:lstStyle/>
                    <a:p>
                      <a:pPr algn="l" fontAlgn="t"/>
                      <a:r>
                        <a:rPr lang="en-IN" sz="1100" b="1">
                          <a:effectLst/>
                        </a:rPr>
                        <a:t>Data Type</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b="1">
                          <a:effectLst/>
                        </a:rPr>
                        <a:t>Lower limit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b="1">
                          <a:effectLst/>
                        </a:rPr>
                        <a:t>Upper limit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b="1">
                          <a:effectLst/>
                        </a:rPr>
                        <a:t>Memory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6137091"/>
                  </a:ext>
                </a:extLst>
              </a:tr>
              <a:tr h="716043">
                <a:tc>
                  <a:txBody>
                    <a:bodyPr/>
                    <a:lstStyle/>
                    <a:p>
                      <a:pPr algn="l" fontAlgn="t"/>
                      <a:r>
                        <a:rPr lang="en-IN" sz="1100">
                          <a:effectLst/>
                        </a:rPr>
                        <a:t>bigint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−2^63 (−9,223,372, 036,854,775,808)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2^63−1 (−9,223,372, 036,854,775,807)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8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32268319"/>
                  </a:ext>
                </a:extLst>
              </a:tr>
              <a:tr h="550802">
                <a:tc>
                  <a:txBody>
                    <a:bodyPr/>
                    <a:lstStyle/>
                    <a:p>
                      <a:pPr algn="l" fontAlgn="t"/>
                      <a:r>
                        <a:rPr lang="en-IN" sz="1100" u="none" strike="noStrike">
                          <a:effectLst/>
                          <a:hlinkClick r:id="rId2"/>
                        </a:rPr>
                        <a:t>int</a:t>
                      </a:r>
                      <a:endParaRPr lang="en-IN" sz="110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−2^31 (−2,147, 483,648)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2^31−1 (−2,147, 483,647)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4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54298517"/>
                  </a:ext>
                </a:extLst>
              </a:tr>
              <a:tr h="385562">
                <a:tc>
                  <a:txBody>
                    <a:bodyPr/>
                    <a:lstStyle/>
                    <a:p>
                      <a:pPr algn="l" fontAlgn="t"/>
                      <a:r>
                        <a:rPr lang="en-IN" sz="1100">
                          <a:effectLst/>
                        </a:rPr>
                        <a:t>smallint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−2^15 (−32,767)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2^15 (−32,768)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71341459"/>
                  </a:ext>
                </a:extLst>
              </a:tr>
              <a:tr h="220321">
                <a:tc>
                  <a:txBody>
                    <a:bodyPr/>
                    <a:lstStyle/>
                    <a:p>
                      <a:pPr algn="l" fontAlgn="t"/>
                      <a:r>
                        <a:rPr lang="en-IN" sz="1100">
                          <a:effectLst/>
                        </a:rPr>
                        <a:t>tinyint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0</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255</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 byte</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97657720"/>
                  </a:ext>
                </a:extLst>
              </a:tr>
              <a:tr h="385562">
                <a:tc>
                  <a:txBody>
                    <a:bodyPr/>
                    <a:lstStyle/>
                    <a:p>
                      <a:pPr algn="l" fontAlgn="t"/>
                      <a:r>
                        <a:rPr lang="en-IN" sz="1100" u="none" strike="noStrike">
                          <a:effectLst/>
                          <a:hlinkClick r:id="rId3"/>
                        </a:rPr>
                        <a:t>bit</a:t>
                      </a:r>
                      <a:endParaRPr lang="en-IN" sz="110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0</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 byte/8bit column</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99336953"/>
                  </a:ext>
                </a:extLst>
              </a:tr>
              <a:tr h="385562">
                <a:tc>
                  <a:txBody>
                    <a:bodyPr/>
                    <a:lstStyle/>
                    <a:p>
                      <a:pPr algn="l" fontAlgn="t"/>
                      <a:r>
                        <a:rPr lang="en-IN" sz="1100" u="none" strike="noStrike">
                          <a:effectLst/>
                          <a:hlinkClick r:id="rId4"/>
                        </a:rPr>
                        <a:t>decimal</a:t>
                      </a:r>
                      <a:endParaRPr lang="en-IN" sz="1100">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5 to 17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3814071"/>
                  </a:ext>
                </a:extLst>
              </a:tr>
              <a:tr h="385562">
                <a:tc>
                  <a:txBody>
                    <a:bodyPr/>
                    <a:lstStyle/>
                    <a:p>
                      <a:pPr algn="l" fontAlgn="t"/>
                      <a:r>
                        <a:rPr lang="en-IN" sz="1100">
                          <a:effectLst/>
                        </a:rPr>
                        <a:t>numeric</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5 to 17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0725692"/>
                  </a:ext>
                </a:extLst>
              </a:tr>
              <a:tr h="716043">
                <a:tc>
                  <a:txBody>
                    <a:bodyPr/>
                    <a:lstStyle/>
                    <a:p>
                      <a:pPr algn="l" fontAlgn="t"/>
                      <a:r>
                        <a:rPr lang="en-IN" sz="1100">
                          <a:effectLst/>
                        </a:rPr>
                        <a:t>money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−922,337, 203, 685,477.5808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+922,337, 203, 685,477.5807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8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04082619"/>
                  </a:ext>
                </a:extLst>
              </a:tr>
              <a:tr h="385562">
                <a:tc>
                  <a:txBody>
                    <a:bodyPr/>
                    <a:lstStyle/>
                    <a:p>
                      <a:pPr algn="l" fontAlgn="t"/>
                      <a:r>
                        <a:rPr lang="en-IN" sz="1100">
                          <a:effectLst/>
                        </a:rPr>
                        <a:t>smallmoney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−214,478.3648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+214,478.3647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dirty="0">
                          <a:effectLst/>
                        </a:rPr>
                        <a:t>4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74837059"/>
                  </a:ext>
                </a:extLst>
              </a:tr>
            </a:tbl>
          </a:graphicData>
        </a:graphic>
      </p:graphicFrame>
    </p:spTree>
    <p:extLst>
      <p:ext uri="{BB962C8B-B14F-4D97-AF65-F5344CB8AC3E}">
        <p14:creationId xmlns:p14="http://schemas.microsoft.com/office/powerpoint/2010/main" val="1605700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3DF2-7C49-4351-8DEF-EACCB35E4EC7}"/>
              </a:ext>
            </a:extLst>
          </p:cNvPr>
          <p:cNvSpPr>
            <a:spLocks noGrp="1"/>
          </p:cNvSpPr>
          <p:nvPr>
            <p:ph type="title"/>
          </p:nvPr>
        </p:nvSpPr>
        <p:spPr>
          <a:xfrm>
            <a:off x="1876888" y="666966"/>
            <a:ext cx="5257800" cy="1081935"/>
          </a:xfrm>
        </p:spPr>
        <p:txBody>
          <a:bodyPr/>
          <a:lstStyle/>
          <a:p>
            <a:r>
              <a:rPr lang="en-IN" sz="2800" b="0" i="0" dirty="0">
                <a:effectLst/>
                <a:latin typeface="-apple-system"/>
              </a:rPr>
              <a:t>Approximate numeric data types</a:t>
            </a:r>
            <a:br>
              <a:rPr lang="en-IN" b="0" i="0" dirty="0">
                <a:effectLst/>
                <a:latin typeface="-apple-system"/>
              </a:rPr>
            </a:br>
            <a:endParaRPr lang="en-IN" dirty="0"/>
          </a:p>
        </p:txBody>
      </p:sp>
      <p:graphicFrame>
        <p:nvGraphicFramePr>
          <p:cNvPr id="5" name="Table 4">
            <a:extLst>
              <a:ext uri="{FF2B5EF4-FFF2-40B4-BE49-F238E27FC236}">
                <a16:creationId xmlns:a16="http://schemas.microsoft.com/office/drawing/2014/main" id="{FCC18AB0-D3C2-4AEA-81C3-362311B4608D}"/>
              </a:ext>
            </a:extLst>
          </p:cNvPr>
          <p:cNvGraphicFramePr>
            <a:graphicFrameLocks noGrp="1"/>
          </p:cNvGraphicFramePr>
          <p:nvPr>
            <p:extLst>
              <p:ext uri="{D42A27DB-BD31-4B8C-83A1-F6EECF244321}">
                <p14:modId xmlns:p14="http://schemas.microsoft.com/office/powerpoint/2010/main" val="3211567118"/>
              </p:ext>
            </p:extLst>
          </p:nvPr>
        </p:nvGraphicFramePr>
        <p:xfrm>
          <a:off x="1100831" y="1326824"/>
          <a:ext cx="7759895" cy="1371600"/>
        </p:xfrm>
        <a:graphic>
          <a:graphicData uri="http://schemas.openxmlformats.org/drawingml/2006/table">
            <a:tbl>
              <a:tblPr/>
              <a:tblGrid>
                <a:gridCol w="1551979">
                  <a:extLst>
                    <a:ext uri="{9D8B030D-6E8A-4147-A177-3AD203B41FA5}">
                      <a16:colId xmlns:a16="http://schemas.microsoft.com/office/drawing/2014/main" val="372291619"/>
                    </a:ext>
                  </a:extLst>
                </a:gridCol>
                <a:gridCol w="1551979">
                  <a:extLst>
                    <a:ext uri="{9D8B030D-6E8A-4147-A177-3AD203B41FA5}">
                      <a16:colId xmlns:a16="http://schemas.microsoft.com/office/drawing/2014/main" val="2268716009"/>
                    </a:ext>
                  </a:extLst>
                </a:gridCol>
                <a:gridCol w="1551979">
                  <a:extLst>
                    <a:ext uri="{9D8B030D-6E8A-4147-A177-3AD203B41FA5}">
                      <a16:colId xmlns:a16="http://schemas.microsoft.com/office/drawing/2014/main" val="3115559717"/>
                    </a:ext>
                  </a:extLst>
                </a:gridCol>
                <a:gridCol w="1551979">
                  <a:extLst>
                    <a:ext uri="{9D8B030D-6E8A-4147-A177-3AD203B41FA5}">
                      <a16:colId xmlns:a16="http://schemas.microsoft.com/office/drawing/2014/main" val="3556225134"/>
                    </a:ext>
                  </a:extLst>
                </a:gridCol>
                <a:gridCol w="1551979">
                  <a:extLst>
                    <a:ext uri="{9D8B030D-6E8A-4147-A177-3AD203B41FA5}">
                      <a16:colId xmlns:a16="http://schemas.microsoft.com/office/drawing/2014/main" val="1946065054"/>
                    </a:ext>
                  </a:extLst>
                </a:gridCol>
              </a:tblGrid>
              <a:tr h="0">
                <a:tc>
                  <a:txBody>
                    <a:bodyPr/>
                    <a:lstStyle/>
                    <a:p>
                      <a:pPr algn="l" fontAlgn="t"/>
                      <a:r>
                        <a:rPr lang="en-IN" b="1">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Precision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37971772"/>
                  </a:ext>
                </a:extLst>
              </a:tr>
              <a:tr h="0">
                <a:tc>
                  <a:txBody>
                    <a:bodyPr/>
                    <a:lstStyle/>
                    <a:p>
                      <a:pPr algn="l" fontAlgn="t"/>
                      <a:r>
                        <a:rPr lang="en-IN">
                          <a:effectLst/>
                        </a:rPr>
                        <a:t>float(n)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−1.79E+308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1.79E+308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Depends on the value of 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7 Digit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84666661"/>
                  </a:ext>
                </a:extLst>
              </a:tr>
              <a:tr h="0">
                <a:tc>
                  <a:txBody>
                    <a:bodyPr/>
                    <a:lstStyle/>
                    <a:p>
                      <a:pPr algn="l" fontAlgn="t"/>
                      <a:r>
                        <a:rPr lang="en-IN">
                          <a:effectLst/>
                        </a:rPr>
                        <a:t>real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−3.40E+38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3.40E+38</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4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15 Digit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1215285"/>
                  </a:ext>
                </a:extLst>
              </a:tr>
            </a:tbl>
          </a:graphicData>
        </a:graphic>
      </p:graphicFrame>
      <p:sp>
        <p:nvSpPr>
          <p:cNvPr id="7" name="TextBox 6">
            <a:extLst>
              <a:ext uri="{FF2B5EF4-FFF2-40B4-BE49-F238E27FC236}">
                <a16:creationId xmlns:a16="http://schemas.microsoft.com/office/drawing/2014/main" id="{33F2ECD0-A735-44B5-8F70-6DAA36A91864}"/>
              </a:ext>
            </a:extLst>
          </p:cNvPr>
          <p:cNvSpPr txBox="1"/>
          <p:nvPr/>
        </p:nvSpPr>
        <p:spPr>
          <a:xfrm>
            <a:off x="2168370" y="3439337"/>
            <a:ext cx="6094520" cy="369332"/>
          </a:xfrm>
          <a:prstGeom prst="rect">
            <a:avLst/>
          </a:prstGeom>
          <a:noFill/>
        </p:spPr>
        <p:txBody>
          <a:bodyPr wrap="square">
            <a:spAutoFit/>
          </a:bodyPr>
          <a:lstStyle/>
          <a:p>
            <a:pPr algn="l"/>
            <a:r>
              <a:rPr lang="en-IN" b="0" i="0" dirty="0">
                <a:effectLst/>
                <a:latin typeface="-apple-system"/>
              </a:rPr>
              <a:t>Date &amp; Time data types</a:t>
            </a:r>
          </a:p>
        </p:txBody>
      </p:sp>
      <p:graphicFrame>
        <p:nvGraphicFramePr>
          <p:cNvPr id="8" name="Table 7">
            <a:extLst>
              <a:ext uri="{FF2B5EF4-FFF2-40B4-BE49-F238E27FC236}">
                <a16:creationId xmlns:a16="http://schemas.microsoft.com/office/drawing/2014/main" id="{2C9776AD-F796-4461-8AB9-DAF4B6538AFA}"/>
              </a:ext>
            </a:extLst>
          </p:cNvPr>
          <p:cNvGraphicFramePr>
            <a:graphicFrameLocks noGrp="1"/>
          </p:cNvGraphicFramePr>
          <p:nvPr>
            <p:extLst>
              <p:ext uri="{D42A27DB-BD31-4B8C-83A1-F6EECF244321}">
                <p14:modId xmlns:p14="http://schemas.microsoft.com/office/powerpoint/2010/main" val="2008641504"/>
              </p:ext>
            </p:extLst>
          </p:nvPr>
        </p:nvGraphicFramePr>
        <p:xfrm>
          <a:off x="1100831" y="2886003"/>
          <a:ext cx="9277165" cy="3660653"/>
        </p:xfrm>
        <a:graphic>
          <a:graphicData uri="http://schemas.openxmlformats.org/drawingml/2006/table">
            <a:tbl>
              <a:tblPr/>
              <a:tblGrid>
                <a:gridCol w="1855433">
                  <a:extLst>
                    <a:ext uri="{9D8B030D-6E8A-4147-A177-3AD203B41FA5}">
                      <a16:colId xmlns:a16="http://schemas.microsoft.com/office/drawing/2014/main" val="4256329051"/>
                    </a:ext>
                  </a:extLst>
                </a:gridCol>
                <a:gridCol w="1855433">
                  <a:extLst>
                    <a:ext uri="{9D8B030D-6E8A-4147-A177-3AD203B41FA5}">
                      <a16:colId xmlns:a16="http://schemas.microsoft.com/office/drawing/2014/main" val="3616623968"/>
                    </a:ext>
                  </a:extLst>
                </a:gridCol>
                <a:gridCol w="1855433">
                  <a:extLst>
                    <a:ext uri="{9D8B030D-6E8A-4147-A177-3AD203B41FA5}">
                      <a16:colId xmlns:a16="http://schemas.microsoft.com/office/drawing/2014/main" val="1603786032"/>
                    </a:ext>
                  </a:extLst>
                </a:gridCol>
                <a:gridCol w="1855433">
                  <a:extLst>
                    <a:ext uri="{9D8B030D-6E8A-4147-A177-3AD203B41FA5}">
                      <a16:colId xmlns:a16="http://schemas.microsoft.com/office/drawing/2014/main" val="2257412070"/>
                    </a:ext>
                  </a:extLst>
                </a:gridCol>
                <a:gridCol w="1855433">
                  <a:extLst>
                    <a:ext uri="{9D8B030D-6E8A-4147-A177-3AD203B41FA5}">
                      <a16:colId xmlns:a16="http://schemas.microsoft.com/office/drawing/2014/main" val="4249512358"/>
                    </a:ext>
                  </a:extLst>
                </a:gridCol>
              </a:tblGrid>
              <a:tr h="417252">
                <a:tc>
                  <a:txBody>
                    <a:bodyPr/>
                    <a:lstStyle/>
                    <a:p>
                      <a:pPr algn="l" fontAlgn="t"/>
                      <a:r>
                        <a:rPr lang="en-IN" sz="1200" b="1">
                          <a:effectLst/>
                        </a:rPr>
                        <a:t>Data Type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b="1" dirty="0">
                          <a:effectLst/>
                        </a:rPr>
                        <a:t>Storage size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b="1">
                          <a:effectLst/>
                        </a:rPr>
                        <a:t>Accuracy</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b="1">
                          <a:effectLst/>
                        </a:rPr>
                        <a:t>Lower Range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b="1">
                          <a:effectLst/>
                        </a:rPr>
                        <a:t>Upper Range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13486344"/>
                  </a:ext>
                </a:extLst>
              </a:tr>
              <a:tr h="620675">
                <a:tc>
                  <a:txBody>
                    <a:bodyPr/>
                    <a:lstStyle/>
                    <a:p>
                      <a:pPr algn="l" fontAlgn="t"/>
                      <a:r>
                        <a:rPr lang="en-IN" sz="1200">
                          <a:effectLst/>
                        </a:rPr>
                        <a:t>datetime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8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200">
                          <a:effectLst/>
                        </a:rPr>
                        <a:t>Rounded to increments of .000, .003, .007</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1753-01-01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87855056"/>
                  </a:ext>
                </a:extLst>
              </a:tr>
              <a:tr h="417252">
                <a:tc>
                  <a:txBody>
                    <a:bodyPr/>
                    <a:lstStyle/>
                    <a:p>
                      <a:pPr algn="l" fontAlgn="t"/>
                      <a:r>
                        <a:rPr lang="en-IN" sz="1200">
                          <a:effectLst/>
                        </a:rPr>
                        <a:t>smalldatetime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4 bytes, fixed</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 minute</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1900-01-01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2079-06-06</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27701223"/>
                  </a:ext>
                </a:extLst>
              </a:tr>
              <a:tr h="417252">
                <a:tc>
                  <a:txBody>
                    <a:bodyPr/>
                    <a:lstStyle/>
                    <a:p>
                      <a:pPr algn="l" fontAlgn="t"/>
                      <a:r>
                        <a:rPr lang="en-IN" sz="1200" u="none" strike="noStrike">
                          <a:effectLst/>
                          <a:hlinkClick r:id="rId2"/>
                        </a:rPr>
                        <a:t>date</a:t>
                      </a:r>
                      <a:endParaRPr lang="en-IN"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3 bytes, fixed</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 day</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0001-01-01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68244385"/>
                  </a:ext>
                </a:extLst>
              </a:tr>
              <a:tr h="596074">
                <a:tc>
                  <a:txBody>
                    <a:bodyPr/>
                    <a:lstStyle/>
                    <a:p>
                      <a:pPr algn="l" fontAlgn="t"/>
                      <a:r>
                        <a:rPr lang="en-IN" sz="1200" u="none" strike="noStrike">
                          <a:effectLst/>
                          <a:hlinkClick r:id="rId3"/>
                        </a:rPr>
                        <a:t>time</a:t>
                      </a:r>
                      <a:endParaRPr lang="en-IN"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5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100 nanoseconds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00:00:00.0000000</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23:59:59.9999999</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16845794"/>
                  </a:ext>
                </a:extLst>
              </a:tr>
              <a:tr h="596074">
                <a:tc>
                  <a:txBody>
                    <a:bodyPr/>
                    <a:lstStyle/>
                    <a:p>
                      <a:pPr algn="l" fontAlgn="t"/>
                      <a:r>
                        <a:rPr lang="en-IN" sz="1200" u="none" strike="noStrike">
                          <a:effectLst/>
                          <a:hlinkClick r:id="rId4"/>
                        </a:rPr>
                        <a:t>datetimeoffset</a:t>
                      </a:r>
                      <a:endParaRPr lang="en-IN"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10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100 nanoseconds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0001-01-01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20472623"/>
                  </a:ext>
                </a:extLst>
              </a:tr>
              <a:tr h="596074">
                <a:tc>
                  <a:txBody>
                    <a:bodyPr/>
                    <a:lstStyle/>
                    <a:p>
                      <a:pPr algn="l" fontAlgn="t"/>
                      <a:r>
                        <a:rPr lang="en-IN" sz="1200" u="none" strike="noStrike">
                          <a:effectLst/>
                          <a:hlinkClick r:id="rId5"/>
                        </a:rPr>
                        <a:t>datetime2</a:t>
                      </a:r>
                      <a:endParaRPr lang="en-IN" sz="1200">
                        <a:effectLst/>
                      </a:endParaRP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6 bytes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100 nanoseconds</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a:effectLst/>
                        </a:rPr>
                        <a:t>0001-01-01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200" dirty="0">
                          <a:effectLst/>
                        </a:rPr>
                        <a:t>9999-12-31</a:t>
                      </a:r>
                    </a:p>
                  </a:txBody>
                  <a:tcPr marL="59607" marR="59607" marT="29804" marB="2980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83965261"/>
                  </a:ext>
                </a:extLst>
              </a:tr>
            </a:tbl>
          </a:graphicData>
        </a:graphic>
      </p:graphicFrame>
    </p:spTree>
    <p:extLst>
      <p:ext uri="{BB962C8B-B14F-4D97-AF65-F5344CB8AC3E}">
        <p14:creationId xmlns:p14="http://schemas.microsoft.com/office/powerpoint/2010/main" val="71439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0615-72E8-4A51-9064-EC59787EE104}"/>
              </a:ext>
            </a:extLst>
          </p:cNvPr>
          <p:cNvSpPr>
            <a:spLocks noGrp="1"/>
          </p:cNvSpPr>
          <p:nvPr>
            <p:ph type="title"/>
          </p:nvPr>
        </p:nvSpPr>
        <p:spPr>
          <a:xfrm>
            <a:off x="3448235" y="479775"/>
            <a:ext cx="4213194" cy="567030"/>
          </a:xfrm>
        </p:spPr>
        <p:txBody>
          <a:bodyPr>
            <a:normAutofit fontScale="90000"/>
          </a:bodyPr>
          <a:lstStyle/>
          <a:p>
            <a:r>
              <a:rPr lang="en-IN" sz="2400" b="1" i="0" dirty="0">
                <a:effectLst/>
                <a:latin typeface="-apple-system"/>
              </a:rPr>
              <a:t>Character strings data types</a:t>
            </a:r>
            <a:br>
              <a:rPr lang="en-IN" b="0" i="0" dirty="0">
                <a:effectLst/>
                <a:latin typeface="-apple-system"/>
              </a:rPr>
            </a:br>
            <a:endParaRPr lang="en-IN" dirty="0"/>
          </a:p>
        </p:txBody>
      </p:sp>
      <p:sp>
        <p:nvSpPr>
          <p:cNvPr id="4" name="TextBox 3">
            <a:extLst>
              <a:ext uri="{FF2B5EF4-FFF2-40B4-BE49-F238E27FC236}">
                <a16:creationId xmlns:a16="http://schemas.microsoft.com/office/drawing/2014/main" id="{EF4D5E51-10FB-4D2C-A02A-9B79ABD866E1}"/>
              </a:ext>
            </a:extLst>
          </p:cNvPr>
          <p:cNvSpPr txBox="1"/>
          <p:nvPr/>
        </p:nvSpPr>
        <p:spPr>
          <a:xfrm>
            <a:off x="1745904" y="721869"/>
            <a:ext cx="7939634" cy="923330"/>
          </a:xfrm>
          <a:prstGeom prst="rect">
            <a:avLst/>
          </a:prstGeom>
          <a:noFill/>
        </p:spPr>
        <p:txBody>
          <a:bodyPr wrap="square">
            <a:spAutoFit/>
          </a:bodyPr>
          <a:lstStyle/>
          <a:p>
            <a:r>
              <a:rPr lang="en-US" b="0" i="0" dirty="0">
                <a:solidFill>
                  <a:srgbClr val="000000"/>
                </a:solidFill>
                <a:effectLst/>
                <a:latin typeface="-apple-system"/>
              </a:rPr>
              <a:t>Character strings data types allow you to store either fixed-length (char) or variable-length data (varchar). The text data type can store non-Unicode data in the code page of the server.</a:t>
            </a:r>
            <a:endParaRPr lang="en-IN" dirty="0"/>
          </a:p>
        </p:txBody>
      </p:sp>
      <p:graphicFrame>
        <p:nvGraphicFramePr>
          <p:cNvPr id="5" name="Table 4">
            <a:extLst>
              <a:ext uri="{FF2B5EF4-FFF2-40B4-BE49-F238E27FC236}">
                <a16:creationId xmlns:a16="http://schemas.microsoft.com/office/drawing/2014/main" id="{09FC802D-70E9-4A50-BB6D-A0514A813FF9}"/>
              </a:ext>
            </a:extLst>
          </p:cNvPr>
          <p:cNvGraphicFramePr>
            <a:graphicFrameLocks noGrp="1"/>
          </p:cNvGraphicFramePr>
          <p:nvPr>
            <p:extLst>
              <p:ext uri="{D42A27DB-BD31-4B8C-83A1-F6EECF244321}">
                <p14:modId xmlns:p14="http://schemas.microsoft.com/office/powerpoint/2010/main" val="3991724982"/>
              </p:ext>
            </p:extLst>
          </p:nvPr>
        </p:nvGraphicFramePr>
        <p:xfrm>
          <a:off x="1745904" y="1604955"/>
          <a:ext cx="7617856" cy="2103120"/>
        </p:xfrm>
        <a:graphic>
          <a:graphicData uri="http://schemas.openxmlformats.org/drawingml/2006/table">
            <a:tbl>
              <a:tblPr/>
              <a:tblGrid>
                <a:gridCol w="1904464">
                  <a:extLst>
                    <a:ext uri="{9D8B030D-6E8A-4147-A177-3AD203B41FA5}">
                      <a16:colId xmlns:a16="http://schemas.microsoft.com/office/drawing/2014/main" val="2186209142"/>
                    </a:ext>
                  </a:extLst>
                </a:gridCol>
                <a:gridCol w="1904464">
                  <a:extLst>
                    <a:ext uri="{9D8B030D-6E8A-4147-A177-3AD203B41FA5}">
                      <a16:colId xmlns:a16="http://schemas.microsoft.com/office/drawing/2014/main" val="1220001882"/>
                    </a:ext>
                  </a:extLst>
                </a:gridCol>
                <a:gridCol w="1904464">
                  <a:extLst>
                    <a:ext uri="{9D8B030D-6E8A-4147-A177-3AD203B41FA5}">
                      <a16:colId xmlns:a16="http://schemas.microsoft.com/office/drawing/2014/main" val="2494928780"/>
                    </a:ext>
                  </a:extLst>
                </a:gridCol>
                <a:gridCol w="1904464">
                  <a:extLst>
                    <a:ext uri="{9D8B030D-6E8A-4147-A177-3AD203B41FA5}">
                      <a16:colId xmlns:a16="http://schemas.microsoft.com/office/drawing/2014/main" val="1533665856"/>
                    </a:ext>
                  </a:extLst>
                </a:gridCol>
              </a:tblGrid>
              <a:tr h="0">
                <a:tc>
                  <a:txBody>
                    <a:bodyPr/>
                    <a:lstStyle/>
                    <a:p>
                      <a:pPr algn="l" fontAlgn="t"/>
                      <a:r>
                        <a:rPr lang="en-IN" b="1">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35266942"/>
                  </a:ext>
                </a:extLst>
              </a:tr>
              <a:tr h="0">
                <a:tc>
                  <a:txBody>
                    <a:bodyPr/>
                    <a:lstStyle/>
                    <a:p>
                      <a:pPr algn="l" fontAlgn="t"/>
                      <a:r>
                        <a:rPr lang="en-IN" u="none" strike="noStrike">
                          <a:effectLst/>
                          <a:hlinkClick r:id="rId2"/>
                        </a:rPr>
                        <a:t>char</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8000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68068632"/>
                  </a:ext>
                </a:extLst>
              </a:tr>
              <a:tr h="0">
                <a:tc>
                  <a:txBody>
                    <a:bodyPr/>
                    <a:lstStyle/>
                    <a:p>
                      <a:pPr algn="l" fontAlgn="t"/>
                      <a:r>
                        <a:rPr lang="en-IN" u="none" strike="noStrike">
                          <a:effectLst/>
                          <a:hlinkClick r:id="rId3"/>
                        </a:rPr>
                        <a:t>varchar</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8000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86828382"/>
                  </a:ext>
                </a:extLst>
              </a:tr>
              <a:tr h="0">
                <a:tc>
                  <a:txBody>
                    <a:bodyPr/>
                    <a:lstStyle/>
                    <a:p>
                      <a:pPr algn="l" fontAlgn="t"/>
                      <a:r>
                        <a:rPr lang="en-IN">
                          <a:effectLst/>
                        </a:rPr>
                        <a:t>varchar (max)</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2^31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59024205"/>
                  </a:ext>
                </a:extLst>
              </a:tr>
              <a:tr h="0">
                <a:tc>
                  <a:txBody>
                    <a:bodyPr/>
                    <a:lstStyle/>
                    <a:p>
                      <a:pPr algn="l" fontAlgn="t"/>
                      <a:r>
                        <a:rPr lang="en-IN">
                          <a:effectLst/>
                        </a:rPr>
                        <a:t>text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2,147,483,647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 bytes + 4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30696063"/>
                  </a:ext>
                </a:extLst>
              </a:tr>
            </a:tbl>
          </a:graphicData>
        </a:graphic>
      </p:graphicFrame>
      <p:sp>
        <p:nvSpPr>
          <p:cNvPr id="7" name="TextBox 6">
            <a:extLst>
              <a:ext uri="{FF2B5EF4-FFF2-40B4-BE49-F238E27FC236}">
                <a16:creationId xmlns:a16="http://schemas.microsoft.com/office/drawing/2014/main" id="{C1D7FAE7-4462-4EC6-8079-F18265B9E7E4}"/>
              </a:ext>
            </a:extLst>
          </p:cNvPr>
          <p:cNvSpPr txBox="1"/>
          <p:nvPr/>
        </p:nvSpPr>
        <p:spPr>
          <a:xfrm>
            <a:off x="1745903" y="3637054"/>
            <a:ext cx="8774135" cy="954107"/>
          </a:xfrm>
          <a:prstGeom prst="rect">
            <a:avLst/>
          </a:prstGeom>
          <a:noFill/>
        </p:spPr>
        <p:txBody>
          <a:bodyPr wrap="square">
            <a:spAutoFit/>
          </a:bodyPr>
          <a:lstStyle/>
          <a:p>
            <a:pPr algn="l"/>
            <a:r>
              <a:rPr lang="en-IN" sz="2000" b="1" i="0" dirty="0">
                <a:effectLst/>
                <a:latin typeface="-apple-system"/>
              </a:rPr>
              <a:t>Unicode character string data types</a:t>
            </a:r>
          </a:p>
          <a:p>
            <a:pPr algn="l"/>
            <a:r>
              <a:rPr lang="en-IN" b="0" i="0" dirty="0">
                <a:solidFill>
                  <a:srgbClr val="000000"/>
                </a:solidFill>
                <a:effectLst/>
                <a:latin typeface="-apple-system"/>
              </a:rPr>
              <a:t>Unicode character string data types store either fixed-length (</a:t>
            </a:r>
            <a:r>
              <a:rPr lang="en-IN" b="0" i="0" dirty="0" err="1">
                <a:solidFill>
                  <a:srgbClr val="000000"/>
                </a:solidFill>
                <a:effectLst/>
                <a:latin typeface="-apple-system"/>
              </a:rPr>
              <a:t>nchar</a:t>
            </a:r>
            <a:r>
              <a:rPr lang="en-IN" b="0" i="0" dirty="0">
                <a:solidFill>
                  <a:srgbClr val="000000"/>
                </a:solidFill>
                <a:effectLst/>
                <a:latin typeface="-apple-system"/>
              </a:rPr>
              <a:t>) or variable-length (</a:t>
            </a:r>
            <a:r>
              <a:rPr lang="en-IN" b="0" i="0" dirty="0" err="1">
                <a:solidFill>
                  <a:srgbClr val="000000"/>
                </a:solidFill>
                <a:effectLst/>
                <a:latin typeface="-apple-system"/>
              </a:rPr>
              <a:t>nvarchar</a:t>
            </a:r>
            <a:r>
              <a:rPr lang="en-IN" b="0" i="0" dirty="0">
                <a:solidFill>
                  <a:srgbClr val="000000"/>
                </a:solidFill>
                <a:effectLst/>
                <a:latin typeface="-apple-system"/>
              </a:rPr>
              <a:t>) Unicode character data.</a:t>
            </a:r>
          </a:p>
        </p:txBody>
      </p:sp>
      <p:graphicFrame>
        <p:nvGraphicFramePr>
          <p:cNvPr id="8" name="Table 7">
            <a:extLst>
              <a:ext uri="{FF2B5EF4-FFF2-40B4-BE49-F238E27FC236}">
                <a16:creationId xmlns:a16="http://schemas.microsoft.com/office/drawing/2014/main" id="{5648383E-20FC-4E75-8903-3D288D0C2936}"/>
              </a:ext>
            </a:extLst>
          </p:cNvPr>
          <p:cNvGraphicFramePr>
            <a:graphicFrameLocks noGrp="1"/>
          </p:cNvGraphicFramePr>
          <p:nvPr>
            <p:extLst>
              <p:ext uri="{D42A27DB-BD31-4B8C-83A1-F6EECF244321}">
                <p14:modId xmlns:p14="http://schemas.microsoft.com/office/powerpoint/2010/main" val="2021263285"/>
              </p:ext>
            </p:extLst>
          </p:nvPr>
        </p:nvGraphicFramePr>
        <p:xfrm>
          <a:off x="1745904" y="4640865"/>
          <a:ext cx="9830580" cy="1737360"/>
        </p:xfrm>
        <a:graphic>
          <a:graphicData uri="http://schemas.openxmlformats.org/drawingml/2006/table">
            <a:tbl>
              <a:tblPr/>
              <a:tblGrid>
                <a:gridCol w="2457645">
                  <a:extLst>
                    <a:ext uri="{9D8B030D-6E8A-4147-A177-3AD203B41FA5}">
                      <a16:colId xmlns:a16="http://schemas.microsoft.com/office/drawing/2014/main" val="2843072306"/>
                    </a:ext>
                  </a:extLst>
                </a:gridCol>
                <a:gridCol w="2457645">
                  <a:extLst>
                    <a:ext uri="{9D8B030D-6E8A-4147-A177-3AD203B41FA5}">
                      <a16:colId xmlns:a16="http://schemas.microsoft.com/office/drawing/2014/main" val="2493549787"/>
                    </a:ext>
                  </a:extLst>
                </a:gridCol>
                <a:gridCol w="2457645">
                  <a:extLst>
                    <a:ext uri="{9D8B030D-6E8A-4147-A177-3AD203B41FA5}">
                      <a16:colId xmlns:a16="http://schemas.microsoft.com/office/drawing/2014/main" val="4152747589"/>
                    </a:ext>
                  </a:extLst>
                </a:gridCol>
                <a:gridCol w="2457645">
                  <a:extLst>
                    <a:ext uri="{9D8B030D-6E8A-4147-A177-3AD203B41FA5}">
                      <a16:colId xmlns:a16="http://schemas.microsoft.com/office/drawing/2014/main" val="637271698"/>
                    </a:ext>
                  </a:extLst>
                </a:gridCol>
              </a:tblGrid>
              <a:tr h="0">
                <a:tc>
                  <a:txBody>
                    <a:bodyPr/>
                    <a:lstStyle/>
                    <a:p>
                      <a:pPr algn="l" fontAlgn="t"/>
                      <a:r>
                        <a:rPr lang="en-IN" b="1">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08277297"/>
                  </a:ext>
                </a:extLst>
              </a:tr>
              <a:tr h="0">
                <a:tc>
                  <a:txBody>
                    <a:bodyPr/>
                    <a:lstStyle/>
                    <a:p>
                      <a:pPr algn="l" fontAlgn="t"/>
                      <a:r>
                        <a:rPr lang="en-IN" u="none" strike="noStrike">
                          <a:effectLst/>
                          <a:hlinkClick r:id="rId4"/>
                        </a:rPr>
                        <a:t>nchar</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4000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2 times 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43012513"/>
                  </a:ext>
                </a:extLst>
              </a:tr>
              <a:tr h="0">
                <a:tc>
                  <a:txBody>
                    <a:bodyPr/>
                    <a:lstStyle/>
                    <a:p>
                      <a:pPr algn="l" fontAlgn="t"/>
                      <a:r>
                        <a:rPr lang="en-IN" u="none" strike="noStrike" dirty="0" err="1">
                          <a:effectLst/>
                          <a:hlinkClick r:id="rId5"/>
                        </a:rPr>
                        <a:t>nvarchar</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4000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2 times 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48484767"/>
                  </a:ext>
                </a:extLst>
              </a:tr>
              <a:tr h="0">
                <a:tc>
                  <a:txBody>
                    <a:bodyPr/>
                    <a:lstStyle/>
                    <a:p>
                      <a:pPr algn="l" fontAlgn="t"/>
                      <a:r>
                        <a:rPr lang="en-IN">
                          <a:effectLst/>
                        </a:rPr>
                        <a:t>ntext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1,073,741,823 char</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2 times the string length</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26385285"/>
                  </a:ext>
                </a:extLst>
              </a:tr>
            </a:tbl>
          </a:graphicData>
        </a:graphic>
      </p:graphicFrame>
    </p:spTree>
    <p:extLst>
      <p:ext uri="{BB962C8B-B14F-4D97-AF65-F5344CB8AC3E}">
        <p14:creationId xmlns:p14="http://schemas.microsoft.com/office/powerpoint/2010/main" val="216164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4ED5B-B157-4D60-B463-4BDEBF136E0E}"/>
              </a:ext>
            </a:extLst>
          </p:cNvPr>
          <p:cNvSpPr txBox="1"/>
          <p:nvPr/>
        </p:nvSpPr>
        <p:spPr>
          <a:xfrm>
            <a:off x="1635710" y="261864"/>
            <a:ext cx="6094520" cy="923330"/>
          </a:xfrm>
          <a:prstGeom prst="rect">
            <a:avLst/>
          </a:prstGeom>
          <a:noFill/>
        </p:spPr>
        <p:txBody>
          <a:bodyPr wrap="square">
            <a:spAutoFit/>
          </a:bodyPr>
          <a:lstStyle/>
          <a:p>
            <a:pPr algn="l"/>
            <a:r>
              <a:rPr lang="en-US" b="1" i="0" dirty="0">
                <a:effectLst/>
                <a:latin typeface="-apple-system"/>
              </a:rPr>
              <a:t>Binary string data types</a:t>
            </a:r>
          </a:p>
          <a:p>
            <a:pPr algn="l"/>
            <a:r>
              <a:rPr lang="en-US" b="0" i="0" dirty="0">
                <a:solidFill>
                  <a:srgbClr val="000000"/>
                </a:solidFill>
                <a:effectLst/>
                <a:latin typeface="-apple-system"/>
              </a:rPr>
              <a:t>The binary data types stores fixed and variable length binary data.</a:t>
            </a:r>
          </a:p>
        </p:txBody>
      </p:sp>
      <p:sp>
        <p:nvSpPr>
          <p:cNvPr id="9" name="TextBox 8">
            <a:extLst>
              <a:ext uri="{FF2B5EF4-FFF2-40B4-BE49-F238E27FC236}">
                <a16:creationId xmlns:a16="http://schemas.microsoft.com/office/drawing/2014/main" id="{E5F48A57-0E08-4196-BA56-BFECDA3D5B8F}"/>
              </a:ext>
            </a:extLst>
          </p:cNvPr>
          <p:cNvSpPr txBox="1"/>
          <p:nvPr/>
        </p:nvSpPr>
        <p:spPr>
          <a:xfrm>
            <a:off x="1635709" y="2554056"/>
            <a:ext cx="9869751" cy="1200329"/>
          </a:xfrm>
          <a:prstGeom prst="rect">
            <a:avLst/>
          </a:prstGeom>
          <a:noFill/>
        </p:spPr>
        <p:txBody>
          <a:bodyPr wrap="square">
            <a:spAutoFit/>
          </a:bodyPr>
          <a:lstStyle/>
          <a:p>
            <a:r>
              <a:rPr lang="en-US" dirty="0"/>
              <a:t>Data Type	Lower limit	Upper limit	Memory</a:t>
            </a:r>
          </a:p>
          <a:p>
            <a:r>
              <a:rPr lang="en-US" dirty="0"/>
              <a:t>binary		0 bytes		8000 bytes	n bytes</a:t>
            </a:r>
          </a:p>
          <a:p>
            <a:r>
              <a:rPr lang="en-US" dirty="0" err="1"/>
              <a:t>varbinary</a:t>
            </a:r>
            <a:r>
              <a:rPr lang="en-US" dirty="0"/>
              <a:t>		0 bytes		8000 bytes	The actual length of data entered + 2 bytes</a:t>
            </a:r>
          </a:p>
          <a:p>
            <a:r>
              <a:rPr lang="en-US" dirty="0"/>
              <a:t>image		0 bytes		2,147,483,647 bytes	</a:t>
            </a:r>
            <a:endParaRPr lang="en-IN" dirty="0"/>
          </a:p>
        </p:txBody>
      </p:sp>
    </p:spTree>
    <p:extLst>
      <p:ext uri="{BB962C8B-B14F-4D97-AF65-F5344CB8AC3E}">
        <p14:creationId xmlns:p14="http://schemas.microsoft.com/office/powerpoint/2010/main" val="68325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C6A067-AB13-46E8-941C-175BD3BAA92C}"/>
              </a:ext>
            </a:extLst>
          </p:cNvPr>
          <p:cNvSpPr txBox="1"/>
          <p:nvPr/>
        </p:nvSpPr>
        <p:spPr>
          <a:xfrm>
            <a:off x="2310413" y="414577"/>
            <a:ext cx="6094520" cy="369332"/>
          </a:xfrm>
          <a:prstGeom prst="rect">
            <a:avLst/>
          </a:prstGeom>
          <a:noFill/>
        </p:spPr>
        <p:txBody>
          <a:bodyPr wrap="square">
            <a:spAutoFit/>
          </a:bodyPr>
          <a:lstStyle/>
          <a:p>
            <a:pPr algn="l"/>
            <a:r>
              <a:rPr lang="en-IN" b="0" i="0" dirty="0">
                <a:effectLst/>
                <a:latin typeface="-apple-system"/>
              </a:rPr>
              <a:t>Other data types</a:t>
            </a:r>
          </a:p>
        </p:txBody>
      </p:sp>
      <p:graphicFrame>
        <p:nvGraphicFramePr>
          <p:cNvPr id="4" name="Table 3">
            <a:extLst>
              <a:ext uri="{FF2B5EF4-FFF2-40B4-BE49-F238E27FC236}">
                <a16:creationId xmlns:a16="http://schemas.microsoft.com/office/drawing/2014/main" id="{6EAB33FE-B604-4723-A9BB-30970CC081A6}"/>
              </a:ext>
            </a:extLst>
          </p:cNvPr>
          <p:cNvGraphicFramePr>
            <a:graphicFrameLocks noGrp="1"/>
          </p:cNvGraphicFramePr>
          <p:nvPr>
            <p:extLst>
              <p:ext uri="{D42A27DB-BD31-4B8C-83A1-F6EECF244321}">
                <p14:modId xmlns:p14="http://schemas.microsoft.com/office/powerpoint/2010/main" val="1602456397"/>
              </p:ext>
            </p:extLst>
          </p:nvPr>
        </p:nvGraphicFramePr>
        <p:xfrm>
          <a:off x="1393792" y="1160295"/>
          <a:ext cx="8451543" cy="4603296"/>
        </p:xfrm>
        <a:graphic>
          <a:graphicData uri="http://schemas.openxmlformats.org/drawingml/2006/table">
            <a:tbl>
              <a:tblPr/>
              <a:tblGrid>
                <a:gridCol w="2778713">
                  <a:extLst>
                    <a:ext uri="{9D8B030D-6E8A-4147-A177-3AD203B41FA5}">
                      <a16:colId xmlns:a16="http://schemas.microsoft.com/office/drawing/2014/main" val="3900017760"/>
                    </a:ext>
                  </a:extLst>
                </a:gridCol>
                <a:gridCol w="5672830">
                  <a:extLst>
                    <a:ext uri="{9D8B030D-6E8A-4147-A177-3AD203B41FA5}">
                      <a16:colId xmlns:a16="http://schemas.microsoft.com/office/drawing/2014/main" val="2992087370"/>
                    </a:ext>
                  </a:extLst>
                </a:gridCol>
              </a:tblGrid>
              <a:tr h="197788">
                <a:tc>
                  <a:txBody>
                    <a:bodyPr/>
                    <a:lstStyle/>
                    <a:p>
                      <a:pPr algn="l" fontAlgn="t"/>
                      <a:r>
                        <a:rPr lang="en-IN" sz="1800" b="1">
                          <a:effectLst/>
                        </a:rPr>
                        <a:t>Data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a:effectLst/>
                        </a:rPr>
                        <a:t>Description</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92848893"/>
                  </a:ext>
                </a:extLst>
              </a:tr>
              <a:tr h="642811">
                <a:tc>
                  <a:txBody>
                    <a:bodyPr/>
                    <a:lstStyle/>
                    <a:p>
                      <a:pPr algn="l" fontAlgn="t"/>
                      <a:r>
                        <a:rPr lang="en-IN" sz="1800" u="none" strike="noStrike">
                          <a:effectLst/>
                          <a:hlinkClick r:id="rId2"/>
                        </a:rPr>
                        <a:t>cursor</a:t>
                      </a:r>
                      <a:endParaRPr lang="en-IN" sz="1800">
                        <a:effectLst/>
                      </a:endParaRP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effectLst/>
                        </a:rPr>
                        <a:t>for variables or stored procedure OUTPUT parameter that contains a reference to a cursor</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87555882"/>
                  </a:ext>
                </a:extLst>
              </a:tr>
              <a:tr h="642811">
                <a:tc>
                  <a:txBody>
                    <a:bodyPr/>
                    <a:lstStyle/>
                    <a:p>
                      <a:pPr algn="l" fontAlgn="t"/>
                      <a:r>
                        <a:rPr lang="en-IN" sz="1800">
                          <a:effectLst/>
                        </a:rPr>
                        <a:t>rowversion</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effectLst/>
                        </a:rPr>
                        <a:t>expose automatically generated, unique binary numbers within a database.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68297373"/>
                  </a:ext>
                </a:extLst>
              </a:tr>
              <a:tr h="346129">
                <a:tc>
                  <a:txBody>
                    <a:bodyPr/>
                    <a:lstStyle/>
                    <a:p>
                      <a:pPr algn="l" fontAlgn="t"/>
                      <a:r>
                        <a:rPr lang="en-IN" sz="1800">
                          <a:effectLst/>
                        </a:rPr>
                        <a:t>hierarchyid</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effectLst/>
                        </a:rPr>
                        <a:t>represent a tree position in a tree hierarchy</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26232273"/>
                  </a:ext>
                </a:extLst>
              </a:tr>
              <a:tr h="197788">
                <a:tc>
                  <a:txBody>
                    <a:bodyPr/>
                    <a:lstStyle/>
                    <a:p>
                      <a:pPr algn="l" fontAlgn="t"/>
                      <a:r>
                        <a:rPr lang="en-IN" sz="1800">
                          <a:effectLst/>
                        </a:rPr>
                        <a:t>uniqueidentifier</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effectLst/>
                        </a:rPr>
                        <a:t>16-byte </a:t>
                      </a:r>
                      <a:r>
                        <a:rPr lang="en-IN" sz="1800" u="none" strike="noStrike">
                          <a:effectLst/>
                          <a:hlinkClick r:id="rId3"/>
                        </a:rPr>
                        <a:t>GUID</a:t>
                      </a:r>
                      <a:endParaRPr lang="en-IN" sz="1800">
                        <a:effectLst/>
                      </a:endParaRP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42046086"/>
                  </a:ext>
                </a:extLst>
              </a:tr>
              <a:tr h="346129">
                <a:tc>
                  <a:txBody>
                    <a:bodyPr/>
                    <a:lstStyle/>
                    <a:p>
                      <a:pPr algn="l" fontAlgn="t"/>
                      <a:r>
                        <a:rPr lang="en-IN" sz="1800">
                          <a:effectLst/>
                        </a:rPr>
                        <a:t>sql_variant</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effectLst/>
                        </a:rPr>
                        <a:t>store values of other data types</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74510596"/>
                  </a:ext>
                </a:extLst>
              </a:tr>
              <a:tr h="494470">
                <a:tc>
                  <a:txBody>
                    <a:bodyPr/>
                    <a:lstStyle/>
                    <a:p>
                      <a:pPr algn="l" fontAlgn="t"/>
                      <a:r>
                        <a:rPr lang="en-IN" sz="1800">
                          <a:effectLst/>
                        </a:rPr>
                        <a:t>XML</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effectLst/>
                        </a:rPr>
                        <a:t>store XML data in a column, or a variable of XML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58707112"/>
                  </a:ext>
                </a:extLst>
              </a:tr>
              <a:tr h="346129">
                <a:tc>
                  <a:txBody>
                    <a:bodyPr/>
                    <a:lstStyle/>
                    <a:p>
                      <a:pPr algn="l" fontAlgn="t"/>
                      <a:r>
                        <a:rPr lang="en-IN" sz="1800">
                          <a:effectLst/>
                        </a:rPr>
                        <a:t>Spatial Geometry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effectLst/>
                        </a:rPr>
                        <a:t>represent data in a flat coordinate system.</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00149011"/>
                  </a:ext>
                </a:extLst>
              </a:tr>
              <a:tr h="642811">
                <a:tc>
                  <a:txBody>
                    <a:bodyPr/>
                    <a:lstStyle/>
                    <a:p>
                      <a:pPr algn="l" fontAlgn="t"/>
                      <a:r>
                        <a:rPr lang="en-IN" sz="1800">
                          <a:effectLst/>
                        </a:rPr>
                        <a:t>Spatial Geography type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a:effectLst/>
                        </a:rPr>
                        <a:t>store ellipsoidal (round-earth) data, such as GPS latitude and longitude coordinates.</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5010820"/>
                  </a:ext>
                </a:extLst>
              </a:tr>
              <a:tr h="494470">
                <a:tc>
                  <a:txBody>
                    <a:bodyPr/>
                    <a:lstStyle/>
                    <a:p>
                      <a:pPr algn="l" fontAlgn="t"/>
                      <a:r>
                        <a:rPr lang="en-IN" sz="1800">
                          <a:effectLst/>
                        </a:rPr>
                        <a:t>table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dirty="0">
                          <a:effectLst/>
                        </a:rPr>
                        <a:t>store a result set temporarily for processing at a later time</a:t>
                      </a:r>
                    </a:p>
                  </a:txBody>
                  <a:tcPr marL="49447" marR="49447" marT="24724" marB="24724">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45037012"/>
                  </a:ext>
                </a:extLst>
              </a:tr>
            </a:tbl>
          </a:graphicData>
        </a:graphic>
      </p:graphicFrame>
    </p:spTree>
    <p:extLst>
      <p:ext uri="{BB962C8B-B14F-4D97-AF65-F5344CB8AC3E}">
        <p14:creationId xmlns:p14="http://schemas.microsoft.com/office/powerpoint/2010/main" val="125437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1081</Words>
  <Application>Microsoft Office PowerPoint</Application>
  <PresentationFormat>Widescreen</PresentationFormat>
  <Paragraphs>195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inter-regular</vt:lpstr>
      <vt:lpstr>Segoe UI</vt:lpstr>
      <vt:lpstr>Office Theme</vt:lpstr>
      <vt:lpstr>SQl Server</vt:lpstr>
      <vt:lpstr>PowerPoint Presentation</vt:lpstr>
      <vt:lpstr>PowerPoint Presentation</vt:lpstr>
      <vt:lpstr>Data Types</vt:lpstr>
      <vt:lpstr>PowerPoint Presentation</vt:lpstr>
      <vt:lpstr>Approximate numeric data types </vt:lpstr>
      <vt:lpstr>Character strings data types </vt:lpstr>
      <vt:lpstr>PowerPoint Presentation</vt:lpstr>
      <vt:lpstr>PowerPoint Presentation</vt:lpstr>
      <vt:lpstr>PowerPoint Presentation</vt:lpstr>
      <vt:lpstr>Foreign Key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dc:title>
  <dc:creator>Sarita Lad</dc:creator>
  <cp:lastModifiedBy>Sarita Lad</cp:lastModifiedBy>
  <cp:revision>11</cp:revision>
  <dcterms:created xsi:type="dcterms:W3CDTF">2022-01-25T03:38:22Z</dcterms:created>
  <dcterms:modified xsi:type="dcterms:W3CDTF">2022-01-28T17:34:29Z</dcterms:modified>
</cp:coreProperties>
</file>