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7ACC-75E2-48EF-859F-122D4CBC12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1C2A19-D935-44E9-9F19-A08E3CA1E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6406DD-81B7-4905-882B-CCE3EFBFB6A3}"/>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5" name="Footer Placeholder 4">
            <a:extLst>
              <a:ext uri="{FF2B5EF4-FFF2-40B4-BE49-F238E27FC236}">
                <a16:creationId xmlns:a16="http://schemas.microsoft.com/office/drawing/2014/main" id="{303EFBDB-39DF-4FC0-BDD2-A22881A71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76075-E5C9-4FCF-8BF4-AB7F1924C734}"/>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1983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2CC1-0B26-47E6-B2CA-45BADEC6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C6AA8-9A17-4607-9E0C-69EA62B9F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81B98-4ECD-4107-9202-4ACC913825ED}"/>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5" name="Footer Placeholder 4">
            <a:extLst>
              <a:ext uri="{FF2B5EF4-FFF2-40B4-BE49-F238E27FC236}">
                <a16:creationId xmlns:a16="http://schemas.microsoft.com/office/drawing/2014/main" id="{872B299A-56BE-49C9-8A4B-2F620BEDD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01706-DF00-4E70-A4E1-53ED8DCB0FCE}"/>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90328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FE892-0227-445B-92DC-3313497D2C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2925C-6593-4787-9A7B-81C5D183B9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0B2FD-A86E-437E-B385-A9FCC97C66F6}"/>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5" name="Footer Placeholder 4">
            <a:extLst>
              <a:ext uri="{FF2B5EF4-FFF2-40B4-BE49-F238E27FC236}">
                <a16:creationId xmlns:a16="http://schemas.microsoft.com/office/drawing/2014/main" id="{A5A5BF22-526A-4A81-AF75-A6CB6FC4A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156BD-D31E-4350-807B-032C0A41AF91}"/>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30385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7A99-DAC9-48BB-B49C-E20F733F9D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87310-3895-45A2-95CC-3617FF7235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A0945A-C66B-42FD-86FE-065E115F5013}"/>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5" name="Footer Placeholder 4">
            <a:extLst>
              <a:ext uri="{FF2B5EF4-FFF2-40B4-BE49-F238E27FC236}">
                <a16:creationId xmlns:a16="http://schemas.microsoft.com/office/drawing/2014/main" id="{E13AA41E-B077-4B1F-AF2B-FE0FC22CA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830EA-B41F-47D1-B3BC-0865B391CBF8}"/>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41327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4AF4-A038-44FA-BCE3-67BEDAEA9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895C2-080A-499E-BA53-59E25315F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501B3A-4204-49E3-BFB0-4CB4818314DE}"/>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5" name="Footer Placeholder 4">
            <a:extLst>
              <a:ext uri="{FF2B5EF4-FFF2-40B4-BE49-F238E27FC236}">
                <a16:creationId xmlns:a16="http://schemas.microsoft.com/office/drawing/2014/main" id="{2E1F2D2D-597D-4D10-A283-BBDA2C2FE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720DC-5B12-4CCC-8083-CFCAFCAE0982}"/>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62296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ED9F-0223-4F95-BA66-FA184F630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C713CF-CE68-49B4-B420-B349AD4B4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CFF277-C7FB-447E-B20A-D50E43568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878C79-5840-4DF1-9C5F-56DD2165925F}"/>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6" name="Footer Placeholder 5">
            <a:extLst>
              <a:ext uri="{FF2B5EF4-FFF2-40B4-BE49-F238E27FC236}">
                <a16:creationId xmlns:a16="http://schemas.microsoft.com/office/drawing/2014/main" id="{07EB5B89-6761-42E4-874C-F08EB22BA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09BA5-8502-4A52-9E1A-B4A603B1498C}"/>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15955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E338-EA2D-48FC-95B5-3C618F6A7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722B2D-1E27-460F-AA66-11215B2AD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F66CA-530B-44B5-8949-39762549A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7CF349-57F3-461B-823C-165048847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9790D-4FA4-4086-BB9C-ED6FA0AB1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D76F3B-1374-48DA-948D-F42EF111BAD4}"/>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8" name="Footer Placeholder 7">
            <a:extLst>
              <a:ext uri="{FF2B5EF4-FFF2-40B4-BE49-F238E27FC236}">
                <a16:creationId xmlns:a16="http://schemas.microsoft.com/office/drawing/2014/main" id="{FC69DF45-4C59-48C6-8571-371FAB7BAF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B4A06C-B578-4A13-8E0D-C614AC2EBB8F}"/>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83879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B4E3-335D-48F8-82D7-441719F69C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22B8F0-FABA-4C0E-BBD7-B06BCDF746B0}"/>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4" name="Footer Placeholder 3">
            <a:extLst>
              <a:ext uri="{FF2B5EF4-FFF2-40B4-BE49-F238E27FC236}">
                <a16:creationId xmlns:a16="http://schemas.microsoft.com/office/drawing/2014/main" id="{79D3DA70-3D29-46B9-BB44-A4E6951ABB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23CB84-7116-480B-985B-2F8E8D78AC72}"/>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60180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1C325-5C17-4888-AEEB-E7AC659BCD7C}"/>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3" name="Footer Placeholder 2">
            <a:extLst>
              <a:ext uri="{FF2B5EF4-FFF2-40B4-BE49-F238E27FC236}">
                <a16:creationId xmlns:a16="http://schemas.microsoft.com/office/drawing/2014/main" id="{FEDEBB1C-0F23-4F73-910D-2DE694396B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CBF8A9-5D83-4AE5-A181-3E59B13CC9B5}"/>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293775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1EC4-EE55-4A3C-A191-331646CF6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7EFD5-985E-4094-930B-4F45D8802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E334D0-D1E9-4113-BC21-23FB24B29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95380-DFB9-464F-AB48-CFF136D585C4}"/>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6" name="Footer Placeholder 5">
            <a:extLst>
              <a:ext uri="{FF2B5EF4-FFF2-40B4-BE49-F238E27FC236}">
                <a16:creationId xmlns:a16="http://schemas.microsoft.com/office/drawing/2014/main" id="{D7846646-9B0A-4084-81B0-D920CB84E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BFE31-7E65-44B7-9084-0FD758316B55}"/>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134741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8A1F-B10A-47D5-833B-3A271A22C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5B2D90-C202-44DD-9652-9BA720B35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A91363-3488-40B9-A217-4669451E2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4D0805-5E27-48FC-84B9-FFE14969A5BE}"/>
              </a:ext>
            </a:extLst>
          </p:cNvPr>
          <p:cNvSpPr>
            <a:spLocks noGrp="1"/>
          </p:cNvSpPr>
          <p:nvPr>
            <p:ph type="dt" sz="half" idx="10"/>
          </p:nvPr>
        </p:nvSpPr>
        <p:spPr/>
        <p:txBody>
          <a:bodyPr/>
          <a:lstStyle/>
          <a:p>
            <a:fld id="{0E2C6D32-7B0F-4D19-9D26-AF6376278343}" type="datetimeFigureOut">
              <a:rPr lang="en-IN" smtClean="0"/>
              <a:t>01-02-2022</a:t>
            </a:fld>
            <a:endParaRPr lang="en-IN"/>
          </a:p>
        </p:txBody>
      </p:sp>
      <p:sp>
        <p:nvSpPr>
          <p:cNvPr id="6" name="Footer Placeholder 5">
            <a:extLst>
              <a:ext uri="{FF2B5EF4-FFF2-40B4-BE49-F238E27FC236}">
                <a16:creationId xmlns:a16="http://schemas.microsoft.com/office/drawing/2014/main" id="{1AB1C78A-7390-447A-A125-BD0F77BAF6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0B40C-6F36-40D6-BCA4-C73ED4A1CDBC}"/>
              </a:ext>
            </a:extLst>
          </p:cNvPr>
          <p:cNvSpPr>
            <a:spLocks noGrp="1"/>
          </p:cNvSpPr>
          <p:nvPr>
            <p:ph type="sldNum" sz="quarter" idx="12"/>
          </p:nvPr>
        </p:nvSpPr>
        <p:spPr/>
        <p:txBody>
          <a:bodyPr/>
          <a:lstStyle/>
          <a:p>
            <a:fld id="{76D3C0C0-CD0C-49DF-B4F7-94E395BACEBE}" type="slidenum">
              <a:rPr lang="en-IN" smtClean="0"/>
              <a:t>‹#›</a:t>
            </a:fld>
            <a:endParaRPr lang="en-IN"/>
          </a:p>
        </p:txBody>
      </p:sp>
    </p:spTree>
    <p:extLst>
      <p:ext uri="{BB962C8B-B14F-4D97-AF65-F5344CB8AC3E}">
        <p14:creationId xmlns:p14="http://schemas.microsoft.com/office/powerpoint/2010/main" val="365888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D780B-1E80-474B-BB64-002F7352F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17BA4-B1AC-4C24-A7A5-AE73BC87B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66ABB-4296-4760-BEF7-4BF6B56E4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C6D32-7B0F-4D19-9D26-AF6376278343}" type="datetimeFigureOut">
              <a:rPr lang="en-IN" smtClean="0"/>
              <a:t>01-02-2022</a:t>
            </a:fld>
            <a:endParaRPr lang="en-IN"/>
          </a:p>
        </p:txBody>
      </p:sp>
      <p:sp>
        <p:nvSpPr>
          <p:cNvPr id="5" name="Footer Placeholder 4">
            <a:extLst>
              <a:ext uri="{FF2B5EF4-FFF2-40B4-BE49-F238E27FC236}">
                <a16:creationId xmlns:a16="http://schemas.microsoft.com/office/drawing/2014/main" id="{A3FE4347-A66F-42B5-971C-08DA301BF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D39975-2296-4E6B-8E8C-B43587D33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3C0C0-CD0C-49DF-B4F7-94E395BACEBE}" type="slidenum">
              <a:rPr lang="en-IN" smtClean="0"/>
              <a:t>‹#›</a:t>
            </a:fld>
            <a:endParaRPr lang="en-IN"/>
          </a:p>
        </p:txBody>
      </p:sp>
    </p:spTree>
    <p:extLst>
      <p:ext uri="{BB962C8B-B14F-4D97-AF65-F5344CB8AC3E}">
        <p14:creationId xmlns:p14="http://schemas.microsoft.com/office/powerpoint/2010/main" val="97505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C7F-B8B1-43E6-81FB-5AAE791FBA70}"/>
              </a:ext>
            </a:extLst>
          </p:cNvPr>
          <p:cNvSpPr>
            <a:spLocks noGrp="1"/>
          </p:cNvSpPr>
          <p:nvPr>
            <p:ph type="ctrTitle"/>
          </p:nvPr>
        </p:nvSpPr>
        <p:spPr/>
        <p:txBody>
          <a:bodyPr/>
          <a:lstStyle/>
          <a:p>
            <a:r>
              <a:rPr lang="en-US" dirty="0"/>
              <a:t>Normalization Rule in SQL</a:t>
            </a:r>
            <a:endParaRPr lang="en-IN" dirty="0"/>
          </a:p>
        </p:txBody>
      </p:sp>
      <p:sp>
        <p:nvSpPr>
          <p:cNvPr id="3" name="Subtitle 2">
            <a:extLst>
              <a:ext uri="{FF2B5EF4-FFF2-40B4-BE49-F238E27FC236}">
                <a16:creationId xmlns:a16="http://schemas.microsoft.com/office/drawing/2014/main" id="{2D6447A7-38DC-470E-B667-0A168B65BB79}"/>
              </a:ext>
            </a:extLst>
          </p:cNvPr>
          <p:cNvSpPr>
            <a:spLocks noGrp="1"/>
          </p:cNvSpPr>
          <p:nvPr>
            <p:ph type="subTitle" idx="1"/>
          </p:nvPr>
        </p:nvSpPr>
        <p:spPr/>
        <p:txBody>
          <a:bodyPr/>
          <a:lstStyle/>
          <a:p>
            <a:r>
              <a:rPr lang="en-US" dirty="0"/>
              <a:t>1NF,2NF,3NF,BCNF,4NF</a:t>
            </a:r>
            <a:endParaRPr lang="en-IN" dirty="0"/>
          </a:p>
        </p:txBody>
      </p:sp>
    </p:spTree>
    <p:extLst>
      <p:ext uri="{BB962C8B-B14F-4D97-AF65-F5344CB8AC3E}">
        <p14:creationId xmlns:p14="http://schemas.microsoft.com/office/powerpoint/2010/main" val="115374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D70D-7F83-4A31-9C3C-792ED297BC6E}"/>
              </a:ext>
            </a:extLst>
          </p:cNvPr>
          <p:cNvSpPr>
            <a:spLocks noGrp="1"/>
          </p:cNvSpPr>
          <p:nvPr>
            <p:ph type="title"/>
          </p:nvPr>
        </p:nvSpPr>
        <p:spPr/>
        <p:txBody>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6" name="TextBox 5">
            <a:extLst>
              <a:ext uri="{FF2B5EF4-FFF2-40B4-BE49-F238E27FC236}">
                <a16:creationId xmlns:a16="http://schemas.microsoft.com/office/drawing/2014/main" id="{D2224568-4797-4669-88FC-1B8E93028969}"/>
              </a:ext>
            </a:extLst>
          </p:cNvPr>
          <p:cNvSpPr txBox="1"/>
          <p:nvPr/>
        </p:nvSpPr>
        <p:spPr>
          <a:xfrm>
            <a:off x="838200" y="1090523"/>
            <a:ext cx="6094520" cy="1200329"/>
          </a:xfrm>
          <a:prstGeom prst="rect">
            <a:avLst/>
          </a:prstGeom>
          <a:noFill/>
        </p:spPr>
        <p:txBody>
          <a:bodyPr wrap="square">
            <a:spAutoFit/>
          </a:bodyPr>
          <a:lstStyle/>
          <a:p>
            <a:pPr algn="l"/>
            <a:r>
              <a:rPr lang="en-US" b="0"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sp>
        <p:nvSpPr>
          <p:cNvPr id="8" name="TextBox 7">
            <a:extLst>
              <a:ext uri="{FF2B5EF4-FFF2-40B4-BE49-F238E27FC236}">
                <a16:creationId xmlns:a16="http://schemas.microsoft.com/office/drawing/2014/main" id="{BA33BA9F-BCB1-49AE-A05D-FC7D94113641}"/>
              </a:ext>
            </a:extLst>
          </p:cNvPr>
          <p:cNvSpPr txBox="1"/>
          <p:nvPr/>
        </p:nvSpPr>
        <p:spPr>
          <a:xfrm>
            <a:off x="417184" y="2290852"/>
            <a:ext cx="3395035" cy="369332"/>
          </a:xfrm>
          <a:prstGeom prst="rect">
            <a:avLst/>
          </a:prstGeom>
          <a:noFill/>
        </p:spPr>
        <p:txBody>
          <a:bodyPr wrap="square">
            <a:spAutoFit/>
          </a:bodyPr>
          <a:lstStyle/>
          <a:p>
            <a:pPr algn="l"/>
            <a:r>
              <a:rPr lang="en-IN" b="0" i="0" dirty="0">
                <a:solidFill>
                  <a:srgbClr val="212529"/>
                </a:solidFill>
                <a:effectLst/>
                <a:latin typeface="system-ui"/>
              </a:rPr>
              <a:t>What is Transitive Dependency?</a:t>
            </a:r>
          </a:p>
        </p:txBody>
      </p:sp>
      <p:sp>
        <p:nvSpPr>
          <p:cNvPr id="9" name="Rectangle 1">
            <a:extLst>
              <a:ext uri="{FF2B5EF4-FFF2-40B4-BE49-F238E27FC236}">
                <a16:creationId xmlns:a16="http://schemas.microsoft.com/office/drawing/2014/main" id="{9CA6B921-1F2D-42BB-9374-A7DC3180BEB9}"/>
              </a:ext>
            </a:extLst>
          </p:cNvPr>
          <p:cNvSpPr>
            <a:spLocks noChangeArrowheads="1"/>
          </p:cNvSpPr>
          <p:nvPr/>
        </p:nvSpPr>
        <p:spPr bwMode="auto">
          <a:xfrm rot="10800000" flipV="1">
            <a:off x="404607" y="2615384"/>
            <a:ext cx="5135058"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With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added to our Score table, it saves more data now. Primary key for our Score table is a composite key, which means it's made up of two attributes or columns → </a:t>
            </a:r>
            <a:r>
              <a:rPr kumimoji="0" lang="en-US" altLang="en-US" sz="1500" b="1" i="0" u="none" strike="noStrike" cap="none" normalizeH="0" baseline="0" dirty="0" err="1">
                <a:ln>
                  <a:noFill/>
                </a:ln>
                <a:solidFill>
                  <a:srgbClr val="212529"/>
                </a:solidFill>
                <a:effectLst/>
                <a:latin typeface="system-ui"/>
              </a:rPr>
              <a:t>student_id</a:t>
            </a:r>
            <a:r>
              <a:rPr kumimoji="0" lang="en-US" altLang="en-US" sz="1500" b="1" i="0" u="none" strike="noStrike" cap="none" normalizeH="0" baseline="0" dirty="0">
                <a:ln>
                  <a:noFill/>
                </a:ln>
                <a:solidFill>
                  <a:srgbClr val="212529"/>
                </a:solidFill>
                <a:effectLst/>
                <a:latin typeface="system-ui"/>
              </a:rPr>
              <a:t> + </a:t>
            </a:r>
            <a:r>
              <a:rPr kumimoji="0" lang="en-US" altLang="en-US" sz="1500" b="1" i="0" u="none" strike="noStrike" cap="none" normalizeH="0" baseline="0" dirty="0" err="1">
                <a:ln>
                  <a:noFill/>
                </a:ln>
                <a:solidFill>
                  <a:srgbClr val="212529"/>
                </a:solidFill>
                <a:effectLst/>
                <a:latin typeface="system-ui"/>
              </a:rPr>
              <a:t>subject_id</a:t>
            </a:r>
            <a:r>
              <a:rPr kumimoji="0" lang="en-US" altLang="en-US" sz="1500" b="0" i="0" u="none" strike="noStrike" cap="none" normalizeH="0" baseline="0" dirty="0">
                <a:ln>
                  <a:noFill/>
                </a:ln>
                <a:solidFill>
                  <a:srgbClr val="212529"/>
                </a:solidFill>
                <a:effectLst/>
                <a:latin typeface="system-u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1CEEF77-3A11-4F78-B125-FF2E9D3E0ECD}"/>
              </a:ext>
            </a:extLst>
          </p:cNvPr>
          <p:cNvSpPr>
            <a:spLocks noChangeArrowheads="1"/>
          </p:cNvSpPr>
          <p:nvPr/>
        </p:nvSpPr>
        <p:spPr bwMode="auto">
          <a:xfrm>
            <a:off x="5458968" y="3182154"/>
            <a:ext cx="623514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New column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depends on both student and subject. For example, a mechanical engineering student will have Workshop exam but a computer science student won't. And for some subjects you have Practical exams and for some you don't. So we can say that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is dependent on both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CF6547F-5CAA-4DAA-97EE-290F278D6A59}"/>
              </a:ext>
            </a:extLst>
          </p:cNvPr>
          <p:cNvSpPr>
            <a:spLocks noChangeArrowheads="1"/>
          </p:cNvSpPr>
          <p:nvPr/>
        </p:nvSpPr>
        <p:spPr bwMode="auto">
          <a:xfrm>
            <a:off x="202303" y="4567149"/>
            <a:ext cx="7661537"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That about our second new column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Does it depend on our Score table's primary key?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Well, the column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depends on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as with exam type the total score changes. For example, </a:t>
            </a:r>
            <a:r>
              <a:rPr kumimoji="0" lang="en-US" altLang="en-US" sz="1500" b="0" i="0" u="none" strike="noStrike" cap="none" normalizeH="0" baseline="0" dirty="0" err="1">
                <a:ln>
                  <a:noFill/>
                </a:ln>
                <a:solidFill>
                  <a:srgbClr val="212529"/>
                </a:solidFill>
                <a:effectLst/>
                <a:latin typeface="system-ui"/>
              </a:rPr>
              <a:t>practicals</a:t>
            </a:r>
            <a:r>
              <a:rPr kumimoji="0" lang="en-US" altLang="en-US" sz="1500" b="0" i="0" u="none" strike="noStrike" cap="none" normalizeH="0" baseline="0" dirty="0">
                <a:ln>
                  <a:noFill/>
                </a:ln>
                <a:solidFill>
                  <a:srgbClr val="212529"/>
                </a:solidFill>
                <a:effectLst/>
                <a:latin typeface="system-ui"/>
              </a:rPr>
              <a:t> are of less marks while theory exams are of more marks.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is just another column in the score table. It is not a primary key or even a part of the primary key, and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depends on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Transitive Dependency</a:t>
            </a:r>
            <a:r>
              <a:rPr kumimoji="0" lang="en-US" altLang="en-US" sz="1500" b="0" i="0" u="none" strike="noStrike" cap="none" normalizeH="0" baseline="0" dirty="0">
                <a:ln>
                  <a:noFill/>
                </a:ln>
                <a:solidFill>
                  <a:srgbClr val="212529"/>
                </a:solidFill>
                <a:effectLst/>
                <a:latin typeface="system-ui"/>
              </a:rPr>
              <a:t>. When a non-prime attribute depends on other non-prime attributes rather than depending upon the prime attributes or primary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38C91F51-7D54-4252-A5A2-1953D527EA48}"/>
              </a:ext>
            </a:extLst>
          </p:cNvPr>
          <p:cNvGraphicFramePr>
            <a:graphicFrameLocks noGrp="1"/>
          </p:cNvGraphicFramePr>
          <p:nvPr>
            <p:extLst>
              <p:ext uri="{D42A27DB-BD31-4B8C-83A1-F6EECF244321}">
                <p14:modId xmlns:p14="http://schemas.microsoft.com/office/powerpoint/2010/main" val="4179868376"/>
              </p:ext>
            </p:extLst>
          </p:nvPr>
        </p:nvGraphicFramePr>
        <p:xfrm>
          <a:off x="4758384" y="2290852"/>
          <a:ext cx="6227065" cy="369332"/>
        </p:xfrm>
        <a:graphic>
          <a:graphicData uri="http://schemas.openxmlformats.org/drawingml/2006/table">
            <a:tbl>
              <a:tblPr>
                <a:effectLst>
                  <a:innerShdw blurRad="63500" dist="50800" dir="18900000">
                    <a:prstClr val="black">
                      <a:alpha val="50000"/>
                    </a:prstClr>
                  </a:innerShdw>
                </a:effectLst>
              </a:tblPr>
              <a:tblGrid>
                <a:gridCol w="1146878">
                  <a:extLst>
                    <a:ext uri="{9D8B030D-6E8A-4147-A177-3AD203B41FA5}">
                      <a16:colId xmlns:a16="http://schemas.microsoft.com/office/drawing/2014/main" val="1729928688"/>
                    </a:ext>
                  </a:extLst>
                </a:gridCol>
                <a:gridCol w="936886">
                  <a:extLst>
                    <a:ext uri="{9D8B030D-6E8A-4147-A177-3AD203B41FA5}">
                      <a16:colId xmlns:a16="http://schemas.microsoft.com/office/drawing/2014/main" val="2390906997"/>
                    </a:ext>
                  </a:extLst>
                </a:gridCol>
                <a:gridCol w="996010">
                  <a:extLst>
                    <a:ext uri="{9D8B030D-6E8A-4147-A177-3AD203B41FA5}">
                      <a16:colId xmlns:a16="http://schemas.microsoft.com/office/drawing/2014/main" val="294837687"/>
                    </a:ext>
                  </a:extLst>
                </a:gridCol>
                <a:gridCol w="1049097">
                  <a:extLst>
                    <a:ext uri="{9D8B030D-6E8A-4147-A177-3AD203B41FA5}">
                      <a16:colId xmlns:a16="http://schemas.microsoft.com/office/drawing/2014/main" val="504749863"/>
                    </a:ext>
                  </a:extLst>
                </a:gridCol>
                <a:gridCol w="1049097">
                  <a:extLst>
                    <a:ext uri="{9D8B030D-6E8A-4147-A177-3AD203B41FA5}">
                      <a16:colId xmlns:a16="http://schemas.microsoft.com/office/drawing/2014/main" val="2320528337"/>
                    </a:ext>
                  </a:extLst>
                </a:gridCol>
                <a:gridCol w="1049097">
                  <a:extLst>
                    <a:ext uri="{9D8B030D-6E8A-4147-A177-3AD203B41FA5}">
                      <a16:colId xmlns:a16="http://schemas.microsoft.com/office/drawing/2014/main" val="2927051198"/>
                    </a:ext>
                  </a:extLst>
                </a:gridCol>
              </a:tblGrid>
              <a:tr h="369332">
                <a:tc>
                  <a:txBody>
                    <a:bodyPr/>
                    <a:lstStyle/>
                    <a:p>
                      <a:pPr algn="l"/>
                      <a:r>
                        <a:rPr lang="en-IN" sz="1100" dirty="0" err="1">
                          <a:effectLst/>
                        </a:rPr>
                        <a:t>score_id</a:t>
                      </a:r>
                      <a:endParaRPr lang="en-IN" sz="1100" dirty="0">
                        <a:effectLst/>
                      </a:endParaRPr>
                    </a:p>
                  </a:txBody>
                  <a:tcPr>
                    <a:lnL w="7620" cap="flat" cmpd="sng" algn="ctr">
                      <a:solidFill>
                        <a:srgbClr val="80DFFE"/>
                      </a:solidFill>
                      <a:prstDash val="solid"/>
                      <a:round/>
                      <a:headEnd type="none" w="med" len="med"/>
                      <a:tailEnd type="none" w="med" len="med"/>
                    </a:lnL>
                    <a:lnR w="7620" cap="flat" cmpd="sng" algn="ctr">
                      <a:solidFill>
                        <a:srgbClr val="C0DBFE"/>
                      </a:solidFill>
                      <a:prstDash val="solid"/>
                      <a:round/>
                      <a:headEnd type="none" w="med" len="med"/>
                      <a:tailEnd type="none" w="med" len="med"/>
                    </a:lnR>
                    <a:lnT w="7620" cap="flat" cmpd="sng" algn="ctr">
                      <a:solidFill>
                        <a:srgbClr val="80DFFE"/>
                      </a:solidFill>
                      <a:prstDash val="solid"/>
                      <a:round/>
                      <a:headEnd type="none" w="med" len="med"/>
                      <a:tailEnd type="none" w="med" len="med"/>
                    </a:lnT>
                    <a:lnB w="7620" cap="flat" cmpd="sng" algn="ctr">
                      <a:solidFill>
                        <a:srgbClr val="80DFFE"/>
                      </a:solidFill>
                      <a:prstDash val="solid"/>
                      <a:round/>
                      <a:headEnd type="none" w="med" len="med"/>
                      <a:tailEnd type="none" w="med" len="med"/>
                    </a:lnB>
                    <a:solidFill>
                      <a:srgbClr val="99FF33"/>
                    </a:solidFill>
                  </a:tcPr>
                </a:tc>
                <a:tc>
                  <a:txBody>
                    <a:bodyPr/>
                    <a:lstStyle/>
                    <a:p>
                      <a:pPr algn="l"/>
                      <a:r>
                        <a:rPr lang="en-IN" sz="1100" dirty="0" err="1">
                          <a:effectLst/>
                        </a:rPr>
                        <a:t>student_id</a:t>
                      </a:r>
                      <a:endParaRPr lang="en-IN" sz="1100" dirty="0">
                        <a:effectLst/>
                      </a:endParaRPr>
                    </a:p>
                  </a:txBody>
                  <a:tcPr>
                    <a:lnL w="7620" cap="flat" cmpd="sng" algn="ctr">
                      <a:solidFill>
                        <a:srgbClr val="C0DBFE"/>
                      </a:solidFill>
                      <a:prstDash val="solid"/>
                      <a:round/>
                      <a:headEnd type="none" w="med" len="med"/>
                      <a:tailEnd type="none" w="med" len="med"/>
                    </a:lnL>
                    <a:lnR w="7620" cap="flat" cmpd="sng" algn="ctr">
                      <a:solidFill>
                        <a:srgbClr val="E0DCFE"/>
                      </a:solidFill>
                      <a:prstDash val="solid"/>
                      <a:round/>
                      <a:headEnd type="none" w="med" len="med"/>
                      <a:tailEnd type="none" w="med" len="med"/>
                    </a:lnR>
                    <a:lnT w="7620" cap="flat" cmpd="sng" algn="ctr">
                      <a:solidFill>
                        <a:srgbClr val="C0DBFE"/>
                      </a:solidFill>
                      <a:prstDash val="solid"/>
                      <a:round/>
                      <a:headEnd type="none" w="med" len="med"/>
                      <a:tailEnd type="none" w="med" len="med"/>
                    </a:lnT>
                    <a:lnB w="7620" cap="flat" cmpd="sng" algn="ctr">
                      <a:solidFill>
                        <a:srgbClr val="C0DB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subject_id</a:t>
                      </a:r>
                      <a:endParaRPr lang="en-IN" sz="1100" kern="1200" dirty="0">
                        <a:solidFill>
                          <a:schemeClr val="tx1"/>
                        </a:solidFill>
                        <a:effectLst/>
                        <a:latin typeface="+mn-lt"/>
                        <a:ea typeface="+mn-ea"/>
                        <a:cs typeface="+mn-cs"/>
                      </a:endParaRPr>
                    </a:p>
                  </a:txBody>
                  <a:tcPr>
                    <a:lnL w="7620" cap="flat" cmpd="sng" algn="ctr">
                      <a:solidFill>
                        <a:srgbClr val="E0DCFE"/>
                      </a:solidFill>
                      <a:prstDash val="solid"/>
                      <a:round/>
                      <a:headEnd type="none" w="med" len="med"/>
                      <a:tailEnd type="none" w="med" len="med"/>
                    </a:lnL>
                    <a:lnR w="7620" cap="flat" cmpd="sng" algn="ctr">
                      <a:solidFill>
                        <a:srgbClr val="40D9FE"/>
                      </a:solidFill>
                      <a:prstDash val="solid"/>
                      <a:round/>
                      <a:headEnd type="none" w="med" len="med"/>
                      <a:tailEnd type="none" w="med" len="med"/>
                    </a:lnR>
                    <a:lnT w="7620" cap="flat" cmpd="sng" algn="ctr">
                      <a:solidFill>
                        <a:srgbClr val="E0DCFE"/>
                      </a:solidFill>
                      <a:prstDash val="solid"/>
                      <a:round/>
                      <a:headEnd type="none" w="med" len="med"/>
                      <a:tailEnd type="none" w="med" len="med"/>
                    </a:lnT>
                    <a:lnB w="7620" cap="flat" cmpd="sng" algn="ctr">
                      <a:solidFill>
                        <a:srgbClr val="E0DC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a:solidFill>
                            <a:schemeClr val="tx1"/>
                          </a:solidFill>
                          <a:effectLst/>
                          <a:latin typeface="+mn-lt"/>
                          <a:ea typeface="+mn-ea"/>
                          <a:cs typeface="+mn-cs"/>
                        </a:rPr>
                        <a:t>marks</a:t>
                      </a:r>
                    </a:p>
                  </a:txBody>
                  <a:tcPr>
                    <a:lnL w="7620" cap="flat" cmpd="sng" algn="ctr">
                      <a:solidFill>
                        <a:srgbClr val="40D9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40D9FE"/>
                      </a:solidFill>
                      <a:prstDash val="solid"/>
                      <a:round/>
                      <a:headEnd type="none" w="med" len="med"/>
                      <a:tailEnd type="none" w="med" len="med"/>
                    </a:lnT>
                    <a:lnB w="7620" cap="flat" cmpd="sng" algn="ctr">
                      <a:solidFill>
                        <a:srgbClr val="40D9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exam_name</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total_marks</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extLst>
                  <a:ext uri="{0D108BD9-81ED-4DB2-BD59-A6C34878D82A}">
                    <a16:rowId xmlns:a16="http://schemas.microsoft.com/office/drawing/2014/main" val="3848152758"/>
                  </a:ext>
                </a:extLst>
              </a:tr>
            </a:tbl>
          </a:graphicData>
        </a:graphic>
      </p:graphicFrame>
    </p:spTree>
    <p:extLst>
      <p:ext uri="{BB962C8B-B14F-4D97-AF65-F5344CB8AC3E}">
        <p14:creationId xmlns:p14="http://schemas.microsoft.com/office/powerpoint/2010/main" val="328356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FA62-C95E-4958-9A40-EA7A89E1550F}"/>
              </a:ext>
            </a:extLst>
          </p:cNvPr>
          <p:cNvSpPr>
            <a:spLocks noGrp="1"/>
          </p:cNvSpPr>
          <p:nvPr>
            <p:ph type="title"/>
          </p:nvPr>
        </p:nvSpPr>
        <p:spPr/>
        <p:txBody>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3" name="Rectangle 1">
            <a:extLst>
              <a:ext uri="{FF2B5EF4-FFF2-40B4-BE49-F238E27FC236}">
                <a16:creationId xmlns:a16="http://schemas.microsoft.com/office/drawing/2014/main" id="{F908755D-B12E-4643-8993-D64F8B20E065}"/>
              </a:ext>
            </a:extLst>
          </p:cNvPr>
          <p:cNvSpPr>
            <a:spLocks noChangeArrowheads="1"/>
          </p:cNvSpPr>
          <p:nvPr/>
        </p:nvSpPr>
        <p:spPr bwMode="auto">
          <a:xfrm>
            <a:off x="838200" y="1157046"/>
            <a:ext cx="6428232"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Again the solution is very simple. Take out the columns </a:t>
            </a:r>
            <a:r>
              <a:rPr kumimoji="0" lang="en-US" altLang="en-US" b="0" i="0" u="none" strike="noStrike" cap="none" normalizeH="0" baseline="0" dirty="0" err="1">
                <a:ln>
                  <a:noFill/>
                </a:ln>
                <a:solidFill>
                  <a:srgbClr val="D63384"/>
                </a:solidFill>
                <a:effectLst/>
                <a:latin typeface="var(--bs-font-monospace)"/>
              </a:rPr>
              <a:t>exam_name</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total_marks</a:t>
            </a:r>
            <a:r>
              <a:rPr kumimoji="0" lang="en-US" altLang="en-US" sz="1500" b="0" i="0" u="none" strike="noStrike" cap="none" normalizeH="0" baseline="0" dirty="0">
                <a:ln>
                  <a:noFill/>
                </a:ln>
                <a:solidFill>
                  <a:srgbClr val="212529"/>
                </a:solidFill>
                <a:effectLst/>
                <a:latin typeface="system-ui"/>
              </a:rPr>
              <a:t> from Score table and put them in an </a:t>
            </a:r>
            <a:r>
              <a:rPr kumimoji="0" lang="en-US" altLang="en-US" sz="1500" b="1" i="0" u="none" strike="noStrike" cap="none" normalizeH="0" baseline="0" dirty="0">
                <a:ln>
                  <a:noFill/>
                </a:ln>
                <a:solidFill>
                  <a:srgbClr val="212529"/>
                </a:solidFill>
                <a:effectLst/>
                <a:latin typeface="system-ui"/>
              </a:rPr>
              <a:t>Exam</a:t>
            </a:r>
            <a:r>
              <a:rPr kumimoji="0" lang="en-US" altLang="en-US" sz="1500" b="0" i="0" u="none" strike="noStrike" cap="none" normalizeH="0" baseline="0" dirty="0">
                <a:ln>
                  <a:noFill/>
                </a:ln>
                <a:solidFill>
                  <a:srgbClr val="212529"/>
                </a:solidFill>
                <a:effectLst/>
                <a:latin typeface="system-ui"/>
              </a:rPr>
              <a:t> table and use the </a:t>
            </a:r>
            <a:r>
              <a:rPr kumimoji="0" lang="en-US" altLang="en-US" b="0" i="0" u="none" strike="noStrike" cap="none" normalizeH="0" baseline="0" dirty="0" err="1">
                <a:ln>
                  <a:noFill/>
                </a:ln>
                <a:solidFill>
                  <a:srgbClr val="D63384"/>
                </a:solidFill>
                <a:effectLst/>
                <a:latin typeface="var(--bs-font-monospace)"/>
              </a:rPr>
              <a:t>exam_id</a:t>
            </a:r>
            <a:r>
              <a:rPr kumimoji="0" lang="en-US" altLang="en-US" sz="1500" b="0" i="0" u="none" strike="noStrike" cap="none" normalizeH="0" baseline="0" dirty="0">
                <a:ln>
                  <a:noFill/>
                </a:ln>
                <a:solidFill>
                  <a:srgbClr val="212529"/>
                </a:solidFill>
                <a:effectLst/>
                <a:latin typeface="system-ui"/>
              </a:rPr>
              <a:t> wherever required.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9340976-11D8-46AC-8A20-92CE30F97A93}"/>
              </a:ext>
            </a:extLst>
          </p:cNvPr>
          <p:cNvSpPr txBox="1"/>
          <p:nvPr/>
        </p:nvSpPr>
        <p:spPr>
          <a:xfrm>
            <a:off x="838200" y="2113277"/>
            <a:ext cx="6094476" cy="369332"/>
          </a:xfrm>
          <a:prstGeom prst="rect">
            <a:avLst/>
          </a:prstGeom>
          <a:noFill/>
        </p:spPr>
        <p:txBody>
          <a:bodyPr wrap="square">
            <a:spAutoFit/>
          </a:bodyPr>
          <a:lstStyle/>
          <a:p>
            <a:pPr algn="l"/>
            <a:r>
              <a:rPr lang="en-US" b="0" i="0" dirty="0">
                <a:solidFill>
                  <a:srgbClr val="FF0000"/>
                </a:solidFill>
                <a:effectLst/>
                <a:latin typeface="system-ui"/>
              </a:rPr>
              <a:t>Score Table: In 3rd Normal Form</a:t>
            </a:r>
          </a:p>
        </p:txBody>
      </p:sp>
      <p:graphicFrame>
        <p:nvGraphicFramePr>
          <p:cNvPr id="8" name="Table 7">
            <a:extLst>
              <a:ext uri="{FF2B5EF4-FFF2-40B4-BE49-F238E27FC236}">
                <a16:creationId xmlns:a16="http://schemas.microsoft.com/office/drawing/2014/main" id="{AC3A122B-43EB-4DDC-B9DE-86AA83D53DCB}"/>
              </a:ext>
            </a:extLst>
          </p:cNvPr>
          <p:cNvGraphicFramePr>
            <a:graphicFrameLocks noGrp="1"/>
          </p:cNvGraphicFramePr>
          <p:nvPr>
            <p:extLst>
              <p:ext uri="{D42A27DB-BD31-4B8C-83A1-F6EECF244321}">
                <p14:modId xmlns:p14="http://schemas.microsoft.com/office/powerpoint/2010/main" val="1433585694"/>
              </p:ext>
            </p:extLst>
          </p:nvPr>
        </p:nvGraphicFramePr>
        <p:xfrm>
          <a:off x="838200" y="2561677"/>
          <a:ext cx="6437850" cy="365760"/>
        </p:xfrm>
        <a:graphic>
          <a:graphicData uri="http://schemas.openxmlformats.org/drawingml/2006/table">
            <a:tbl>
              <a:tblPr/>
              <a:tblGrid>
                <a:gridCol w="1287570">
                  <a:extLst>
                    <a:ext uri="{9D8B030D-6E8A-4147-A177-3AD203B41FA5}">
                      <a16:colId xmlns:a16="http://schemas.microsoft.com/office/drawing/2014/main" val="3590041353"/>
                    </a:ext>
                  </a:extLst>
                </a:gridCol>
                <a:gridCol w="1287570">
                  <a:extLst>
                    <a:ext uri="{9D8B030D-6E8A-4147-A177-3AD203B41FA5}">
                      <a16:colId xmlns:a16="http://schemas.microsoft.com/office/drawing/2014/main" val="1387458974"/>
                    </a:ext>
                  </a:extLst>
                </a:gridCol>
                <a:gridCol w="1287570">
                  <a:extLst>
                    <a:ext uri="{9D8B030D-6E8A-4147-A177-3AD203B41FA5}">
                      <a16:colId xmlns:a16="http://schemas.microsoft.com/office/drawing/2014/main" val="2771776610"/>
                    </a:ext>
                  </a:extLst>
                </a:gridCol>
                <a:gridCol w="1287570">
                  <a:extLst>
                    <a:ext uri="{9D8B030D-6E8A-4147-A177-3AD203B41FA5}">
                      <a16:colId xmlns:a16="http://schemas.microsoft.com/office/drawing/2014/main" val="3649967519"/>
                    </a:ext>
                  </a:extLst>
                </a:gridCol>
                <a:gridCol w="1287570">
                  <a:extLst>
                    <a:ext uri="{9D8B030D-6E8A-4147-A177-3AD203B41FA5}">
                      <a16:colId xmlns:a16="http://schemas.microsoft.com/office/drawing/2014/main" val="4195314806"/>
                    </a:ext>
                  </a:extLst>
                </a:gridCol>
              </a:tblGrid>
              <a:tr h="0">
                <a:tc>
                  <a:txBody>
                    <a:bodyPr/>
                    <a:lstStyle/>
                    <a:p>
                      <a:pPr algn="l"/>
                      <a:r>
                        <a:rPr lang="en-IN">
                          <a:effectLst/>
                        </a:rPr>
                        <a:t>score_id</a:t>
                      </a:r>
                    </a:p>
                  </a:txBody>
                  <a:tcPr>
                    <a:lnL w="7620" cap="flat" cmpd="sng" algn="ctr">
                      <a:solidFill>
                        <a:srgbClr val="D06653"/>
                      </a:solidFill>
                      <a:prstDash val="solid"/>
                      <a:round/>
                      <a:headEnd type="none" w="med" len="med"/>
                      <a:tailEnd type="none" w="med" len="med"/>
                    </a:lnL>
                    <a:lnR w="7620" cap="flat" cmpd="sng" algn="ctr">
                      <a:solidFill>
                        <a:srgbClr val="906753"/>
                      </a:solidFill>
                      <a:prstDash val="solid"/>
                      <a:round/>
                      <a:headEnd type="none" w="med" len="med"/>
                      <a:tailEnd type="none" w="med" len="med"/>
                    </a:lnR>
                    <a:lnT w="7620" cap="flat" cmpd="sng" algn="ctr">
                      <a:solidFill>
                        <a:srgbClr val="D06653"/>
                      </a:solidFill>
                      <a:prstDash val="solid"/>
                      <a:round/>
                      <a:headEnd type="none" w="med" len="med"/>
                      <a:tailEnd type="none" w="med" len="med"/>
                    </a:lnT>
                    <a:lnB w="7620" cap="flat" cmpd="sng" algn="ctr">
                      <a:solidFill>
                        <a:srgbClr val="D0665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906753"/>
                      </a:solidFill>
                      <a:prstDash val="solid"/>
                      <a:round/>
                      <a:headEnd type="none" w="med" len="med"/>
                      <a:tailEnd type="none" w="med" len="med"/>
                    </a:lnL>
                    <a:lnR w="7620" cap="flat" cmpd="sng" algn="ctr">
                      <a:solidFill>
                        <a:srgbClr val="906353"/>
                      </a:solidFill>
                      <a:prstDash val="solid"/>
                      <a:round/>
                      <a:headEnd type="none" w="med" len="med"/>
                      <a:tailEnd type="none" w="med" len="med"/>
                    </a:lnR>
                    <a:lnT w="7620" cap="flat" cmpd="sng" algn="ctr">
                      <a:solidFill>
                        <a:srgbClr val="906753"/>
                      </a:solidFill>
                      <a:prstDash val="solid"/>
                      <a:round/>
                      <a:headEnd type="none" w="med" len="med"/>
                      <a:tailEnd type="none" w="med" len="med"/>
                    </a:lnT>
                    <a:lnB w="7620" cap="flat" cmpd="sng" algn="ctr">
                      <a:solidFill>
                        <a:srgbClr val="90675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906353"/>
                      </a:solidFill>
                      <a:prstDash val="solid"/>
                      <a:round/>
                      <a:headEnd type="none" w="med" len="med"/>
                      <a:tailEnd type="none" w="med" len="med"/>
                    </a:lnL>
                    <a:lnR w="7620" cap="flat" cmpd="sng" algn="ctr">
                      <a:solidFill>
                        <a:srgbClr val="106553"/>
                      </a:solidFill>
                      <a:prstDash val="solid"/>
                      <a:round/>
                      <a:headEnd type="none" w="med" len="med"/>
                      <a:tailEnd type="none" w="med" len="med"/>
                    </a:lnR>
                    <a:lnT w="7620" cap="flat" cmpd="sng" algn="ctr">
                      <a:solidFill>
                        <a:srgbClr val="906353"/>
                      </a:solidFill>
                      <a:prstDash val="solid"/>
                      <a:round/>
                      <a:headEnd type="none" w="med" len="med"/>
                      <a:tailEnd type="none" w="med" len="med"/>
                    </a:lnT>
                    <a:lnB w="7620" cap="flat" cmpd="sng" algn="ctr">
                      <a:solidFill>
                        <a:srgbClr val="90635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6553"/>
                      </a:solidFill>
                      <a:prstDash val="solid"/>
                      <a:round/>
                      <a:headEnd type="none" w="med" len="med"/>
                      <a:tailEnd type="none" w="med" len="med"/>
                    </a:lnL>
                    <a:lnR w="7620" cap="flat" cmpd="sng" algn="ctr">
                      <a:solidFill>
                        <a:srgbClr val="F06553"/>
                      </a:solidFill>
                      <a:prstDash val="solid"/>
                      <a:round/>
                      <a:headEnd type="none" w="med" len="med"/>
                      <a:tailEnd type="none" w="med" len="med"/>
                    </a:lnR>
                    <a:lnT w="7620" cap="flat" cmpd="sng" algn="ctr">
                      <a:solidFill>
                        <a:srgbClr val="106553"/>
                      </a:solidFill>
                      <a:prstDash val="solid"/>
                      <a:round/>
                      <a:headEnd type="none" w="med" len="med"/>
                      <a:tailEnd type="none" w="med" len="med"/>
                    </a:lnT>
                    <a:lnB w="7620" cap="flat" cmpd="sng" algn="ctr">
                      <a:solidFill>
                        <a:srgbClr val="106553"/>
                      </a:solidFill>
                      <a:prstDash val="solid"/>
                      <a:round/>
                      <a:headEnd type="none" w="med" len="med"/>
                      <a:tailEnd type="none" w="med" len="med"/>
                    </a:lnB>
                    <a:solidFill>
                      <a:srgbClr val="FFFFFF"/>
                    </a:solidFill>
                  </a:tcPr>
                </a:tc>
                <a:tc>
                  <a:txBody>
                    <a:bodyPr/>
                    <a:lstStyle/>
                    <a:p>
                      <a:pPr algn="l"/>
                      <a:r>
                        <a:rPr lang="en-IN" dirty="0" err="1">
                          <a:effectLst/>
                        </a:rPr>
                        <a:t>exam_id</a:t>
                      </a:r>
                      <a:endParaRPr lang="en-IN" dirty="0">
                        <a:effectLst/>
                      </a:endParaRPr>
                    </a:p>
                  </a:txBody>
                  <a:tcPr>
                    <a:lnL w="7620" cap="flat" cmpd="sng" algn="ctr">
                      <a:solidFill>
                        <a:srgbClr val="F06553"/>
                      </a:solidFill>
                      <a:prstDash val="solid"/>
                      <a:round/>
                      <a:headEnd type="none" w="med" len="med"/>
                      <a:tailEnd type="none" w="med" len="med"/>
                    </a:lnL>
                    <a:lnR w="7620" cap="flat" cmpd="sng" algn="ctr">
                      <a:solidFill>
                        <a:srgbClr val="F06553"/>
                      </a:solidFill>
                      <a:prstDash val="solid"/>
                      <a:round/>
                      <a:headEnd type="none" w="med" len="med"/>
                      <a:tailEnd type="none" w="med" len="med"/>
                    </a:lnR>
                    <a:lnT w="7620" cap="flat" cmpd="sng" algn="ctr">
                      <a:solidFill>
                        <a:srgbClr val="F06553"/>
                      </a:solidFill>
                      <a:prstDash val="solid"/>
                      <a:round/>
                      <a:headEnd type="none" w="med" len="med"/>
                      <a:tailEnd type="none" w="med" len="med"/>
                    </a:lnT>
                    <a:lnB w="7620" cap="flat" cmpd="sng" algn="ctr">
                      <a:solidFill>
                        <a:srgbClr val="F06553"/>
                      </a:solidFill>
                      <a:prstDash val="solid"/>
                      <a:round/>
                      <a:headEnd type="none" w="med" len="med"/>
                      <a:tailEnd type="none" w="med" len="med"/>
                    </a:lnB>
                    <a:solidFill>
                      <a:srgbClr val="FFFFFF"/>
                    </a:solidFill>
                  </a:tcPr>
                </a:tc>
                <a:extLst>
                  <a:ext uri="{0D108BD9-81ED-4DB2-BD59-A6C34878D82A}">
                    <a16:rowId xmlns:a16="http://schemas.microsoft.com/office/drawing/2014/main" val="2808596663"/>
                  </a:ext>
                </a:extLst>
              </a:tr>
            </a:tbl>
          </a:graphicData>
        </a:graphic>
      </p:graphicFrame>
      <p:graphicFrame>
        <p:nvGraphicFramePr>
          <p:cNvPr id="9" name="Table 8">
            <a:extLst>
              <a:ext uri="{FF2B5EF4-FFF2-40B4-BE49-F238E27FC236}">
                <a16:creationId xmlns:a16="http://schemas.microsoft.com/office/drawing/2014/main" id="{8F5B97BB-C5C9-4016-9020-7C7CF824CF40}"/>
              </a:ext>
            </a:extLst>
          </p:cNvPr>
          <p:cNvGraphicFramePr>
            <a:graphicFrameLocks noGrp="1"/>
          </p:cNvGraphicFramePr>
          <p:nvPr>
            <p:extLst>
              <p:ext uri="{D42A27DB-BD31-4B8C-83A1-F6EECF244321}">
                <p14:modId xmlns:p14="http://schemas.microsoft.com/office/powerpoint/2010/main" val="1540617273"/>
              </p:ext>
            </p:extLst>
          </p:nvPr>
        </p:nvGraphicFramePr>
        <p:xfrm>
          <a:off x="5371032" y="1989232"/>
          <a:ext cx="6227065" cy="369332"/>
        </p:xfrm>
        <a:graphic>
          <a:graphicData uri="http://schemas.openxmlformats.org/drawingml/2006/table">
            <a:tbl>
              <a:tblPr>
                <a:effectLst>
                  <a:innerShdw blurRad="63500" dist="50800" dir="18900000">
                    <a:prstClr val="black">
                      <a:alpha val="50000"/>
                    </a:prstClr>
                  </a:innerShdw>
                </a:effectLst>
              </a:tblPr>
              <a:tblGrid>
                <a:gridCol w="1146878">
                  <a:extLst>
                    <a:ext uri="{9D8B030D-6E8A-4147-A177-3AD203B41FA5}">
                      <a16:colId xmlns:a16="http://schemas.microsoft.com/office/drawing/2014/main" val="1729928688"/>
                    </a:ext>
                  </a:extLst>
                </a:gridCol>
                <a:gridCol w="936886">
                  <a:extLst>
                    <a:ext uri="{9D8B030D-6E8A-4147-A177-3AD203B41FA5}">
                      <a16:colId xmlns:a16="http://schemas.microsoft.com/office/drawing/2014/main" val="2390906997"/>
                    </a:ext>
                  </a:extLst>
                </a:gridCol>
                <a:gridCol w="996010">
                  <a:extLst>
                    <a:ext uri="{9D8B030D-6E8A-4147-A177-3AD203B41FA5}">
                      <a16:colId xmlns:a16="http://schemas.microsoft.com/office/drawing/2014/main" val="294837687"/>
                    </a:ext>
                  </a:extLst>
                </a:gridCol>
                <a:gridCol w="1049097">
                  <a:extLst>
                    <a:ext uri="{9D8B030D-6E8A-4147-A177-3AD203B41FA5}">
                      <a16:colId xmlns:a16="http://schemas.microsoft.com/office/drawing/2014/main" val="504749863"/>
                    </a:ext>
                  </a:extLst>
                </a:gridCol>
                <a:gridCol w="1049097">
                  <a:extLst>
                    <a:ext uri="{9D8B030D-6E8A-4147-A177-3AD203B41FA5}">
                      <a16:colId xmlns:a16="http://schemas.microsoft.com/office/drawing/2014/main" val="2320528337"/>
                    </a:ext>
                  </a:extLst>
                </a:gridCol>
                <a:gridCol w="1049097">
                  <a:extLst>
                    <a:ext uri="{9D8B030D-6E8A-4147-A177-3AD203B41FA5}">
                      <a16:colId xmlns:a16="http://schemas.microsoft.com/office/drawing/2014/main" val="2927051198"/>
                    </a:ext>
                  </a:extLst>
                </a:gridCol>
              </a:tblGrid>
              <a:tr h="369332">
                <a:tc>
                  <a:txBody>
                    <a:bodyPr/>
                    <a:lstStyle/>
                    <a:p>
                      <a:pPr algn="l"/>
                      <a:r>
                        <a:rPr lang="en-IN" sz="1100" dirty="0" err="1">
                          <a:effectLst/>
                        </a:rPr>
                        <a:t>score_id</a:t>
                      </a:r>
                      <a:endParaRPr lang="en-IN" sz="1100" dirty="0">
                        <a:effectLst/>
                      </a:endParaRPr>
                    </a:p>
                  </a:txBody>
                  <a:tcPr>
                    <a:lnL w="7620" cap="flat" cmpd="sng" algn="ctr">
                      <a:solidFill>
                        <a:srgbClr val="80DFFE"/>
                      </a:solidFill>
                      <a:prstDash val="solid"/>
                      <a:round/>
                      <a:headEnd type="none" w="med" len="med"/>
                      <a:tailEnd type="none" w="med" len="med"/>
                    </a:lnL>
                    <a:lnR w="7620" cap="flat" cmpd="sng" algn="ctr">
                      <a:solidFill>
                        <a:srgbClr val="C0DBFE"/>
                      </a:solidFill>
                      <a:prstDash val="solid"/>
                      <a:round/>
                      <a:headEnd type="none" w="med" len="med"/>
                      <a:tailEnd type="none" w="med" len="med"/>
                    </a:lnR>
                    <a:lnT w="7620" cap="flat" cmpd="sng" algn="ctr">
                      <a:solidFill>
                        <a:srgbClr val="80DFFE"/>
                      </a:solidFill>
                      <a:prstDash val="solid"/>
                      <a:round/>
                      <a:headEnd type="none" w="med" len="med"/>
                      <a:tailEnd type="none" w="med" len="med"/>
                    </a:lnT>
                    <a:lnB w="7620" cap="flat" cmpd="sng" algn="ctr">
                      <a:solidFill>
                        <a:srgbClr val="80DFFE"/>
                      </a:solidFill>
                      <a:prstDash val="solid"/>
                      <a:round/>
                      <a:headEnd type="none" w="med" len="med"/>
                      <a:tailEnd type="none" w="med" len="med"/>
                    </a:lnB>
                    <a:solidFill>
                      <a:srgbClr val="99FF33"/>
                    </a:solidFill>
                  </a:tcPr>
                </a:tc>
                <a:tc>
                  <a:txBody>
                    <a:bodyPr/>
                    <a:lstStyle/>
                    <a:p>
                      <a:pPr algn="l"/>
                      <a:r>
                        <a:rPr lang="en-IN" sz="1100" dirty="0" err="1">
                          <a:effectLst/>
                        </a:rPr>
                        <a:t>student_id</a:t>
                      </a:r>
                      <a:endParaRPr lang="en-IN" sz="1100" dirty="0">
                        <a:effectLst/>
                      </a:endParaRPr>
                    </a:p>
                  </a:txBody>
                  <a:tcPr>
                    <a:lnL w="7620" cap="flat" cmpd="sng" algn="ctr">
                      <a:solidFill>
                        <a:srgbClr val="C0DBFE"/>
                      </a:solidFill>
                      <a:prstDash val="solid"/>
                      <a:round/>
                      <a:headEnd type="none" w="med" len="med"/>
                      <a:tailEnd type="none" w="med" len="med"/>
                    </a:lnL>
                    <a:lnR w="7620" cap="flat" cmpd="sng" algn="ctr">
                      <a:solidFill>
                        <a:srgbClr val="E0DCFE"/>
                      </a:solidFill>
                      <a:prstDash val="solid"/>
                      <a:round/>
                      <a:headEnd type="none" w="med" len="med"/>
                      <a:tailEnd type="none" w="med" len="med"/>
                    </a:lnR>
                    <a:lnT w="7620" cap="flat" cmpd="sng" algn="ctr">
                      <a:solidFill>
                        <a:srgbClr val="C0DBFE"/>
                      </a:solidFill>
                      <a:prstDash val="solid"/>
                      <a:round/>
                      <a:headEnd type="none" w="med" len="med"/>
                      <a:tailEnd type="none" w="med" len="med"/>
                    </a:lnT>
                    <a:lnB w="7620" cap="flat" cmpd="sng" algn="ctr">
                      <a:solidFill>
                        <a:srgbClr val="C0DB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subject_id</a:t>
                      </a:r>
                      <a:endParaRPr lang="en-IN" sz="1100" kern="1200" dirty="0">
                        <a:solidFill>
                          <a:schemeClr val="tx1"/>
                        </a:solidFill>
                        <a:effectLst/>
                        <a:latin typeface="+mn-lt"/>
                        <a:ea typeface="+mn-ea"/>
                        <a:cs typeface="+mn-cs"/>
                      </a:endParaRPr>
                    </a:p>
                  </a:txBody>
                  <a:tcPr>
                    <a:lnL w="7620" cap="flat" cmpd="sng" algn="ctr">
                      <a:solidFill>
                        <a:srgbClr val="E0DCFE"/>
                      </a:solidFill>
                      <a:prstDash val="solid"/>
                      <a:round/>
                      <a:headEnd type="none" w="med" len="med"/>
                      <a:tailEnd type="none" w="med" len="med"/>
                    </a:lnL>
                    <a:lnR w="7620" cap="flat" cmpd="sng" algn="ctr">
                      <a:solidFill>
                        <a:srgbClr val="40D9FE"/>
                      </a:solidFill>
                      <a:prstDash val="solid"/>
                      <a:round/>
                      <a:headEnd type="none" w="med" len="med"/>
                      <a:tailEnd type="none" w="med" len="med"/>
                    </a:lnR>
                    <a:lnT w="7620" cap="flat" cmpd="sng" algn="ctr">
                      <a:solidFill>
                        <a:srgbClr val="E0DCFE"/>
                      </a:solidFill>
                      <a:prstDash val="solid"/>
                      <a:round/>
                      <a:headEnd type="none" w="med" len="med"/>
                      <a:tailEnd type="none" w="med" len="med"/>
                    </a:lnT>
                    <a:lnB w="7620" cap="flat" cmpd="sng" algn="ctr">
                      <a:solidFill>
                        <a:srgbClr val="E0DC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a:solidFill>
                            <a:schemeClr val="tx1"/>
                          </a:solidFill>
                          <a:effectLst/>
                          <a:latin typeface="+mn-lt"/>
                          <a:ea typeface="+mn-ea"/>
                          <a:cs typeface="+mn-cs"/>
                        </a:rPr>
                        <a:t>marks</a:t>
                      </a:r>
                    </a:p>
                  </a:txBody>
                  <a:tcPr>
                    <a:lnL w="7620" cap="flat" cmpd="sng" algn="ctr">
                      <a:solidFill>
                        <a:srgbClr val="40D9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40D9FE"/>
                      </a:solidFill>
                      <a:prstDash val="solid"/>
                      <a:round/>
                      <a:headEnd type="none" w="med" len="med"/>
                      <a:tailEnd type="none" w="med" len="med"/>
                    </a:lnT>
                    <a:lnB w="7620" cap="flat" cmpd="sng" algn="ctr">
                      <a:solidFill>
                        <a:srgbClr val="40D9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exam_name</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tc>
                  <a:txBody>
                    <a:bodyPr/>
                    <a:lstStyle/>
                    <a:p>
                      <a:pPr marL="0" algn="l" defTabSz="914400" rtl="0" eaLnBrk="1" latinLnBrk="0" hangingPunct="1"/>
                      <a:r>
                        <a:rPr lang="en-IN" sz="1100" kern="1200" dirty="0" err="1">
                          <a:solidFill>
                            <a:schemeClr val="tx1"/>
                          </a:solidFill>
                          <a:effectLst/>
                          <a:latin typeface="+mn-lt"/>
                          <a:ea typeface="+mn-ea"/>
                          <a:cs typeface="+mn-cs"/>
                        </a:rPr>
                        <a:t>total_marks</a:t>
                      </a:r>
                      <a:endParaRPr lang="en-IN" sz="1100" kern="1200" dirty="0">
                        <a:solidFill>
                          <a:schemeClr val="tx1"/>
                        </a:solidFill>
                        <a:effectLst/>
                        <a:latin typeface="+mn-lt"/>
                        <a:ea typeface="+mn-ea"/>
                        <a:cs typeface="+mn-cs"/>
                      </a:endParaRPr>
                    </a:p>
                  </a:txBody>
                  <a:tcPr>
                    <a:lnL w="7620" cap="flat" cmpd="sng" algn="ctr">
                      <a:solidFill>
                        <a:srgbClr val="80DEFE"/>
                      </a:solidFill>
                      <a:prstDash val="solid"/>
                      <a:round/>
                      <a:headEnd type="none" w="med" len="med"/>
                      <a:tailEnd type="none" w="med" len="med"/>
                    </a:lnL>
                    <a:lnR w="7620" cap="flat" cmpd="sng" algn="ctr">
                      <a:solidFill>
                        <a:srgbClr val="80DEFE"/>
                      </a:solidFill>
                      <a:prstDash val="solid"/>
                      <a:round/>
                      <a:headEnd type="none" w="med" len="med"/>
                      <a:tailEnd type="none" w="med" len="med"/>
                    </a:lnR>
                    <a:lnT w="7620" cap="flat" cmpd="sng" algn="ctr">
                      <a:solidFill>
                        <a:srgbClr val="80DEFE"/>
                      </a:solidFill>
                      <a:prstDash val="solid"/>
                      <a:round/>
                      <a:headEnd type="none" w="med" len="med"/>
                      <a:tailEnd type="none" w="med" len="med"/>
                    </a:lnT>
                    <a:lnB w="7620" cap="flat" cmpd="sng" algn="ctr">
                      <a:solidFill>
                        <a:srgbClr val="80DEFE"/>
                      </a:solidFill>
                      <a:prstDash val="solid"/>
                      <a:round/>
                      <a:headEnd type="none" w="med" len="med"/>
                      <a:tailEnd type="none" w="med" len="med"/>
                    </a:lnB>
                    <a:solidFill>
                      <a:srgbClr val="99FF33"/>
                    </a:solidFill>
                  </a:tcPr>
                </a:tc>
                <a:extLst>
                  <a:ext uri="{0D108BD9-81ED-4DB2-BD59-A6C34878D82A}">
                    <a16:rowId xmlns:a16="http://schemas.microsoft.com/office/drawing/2014/main" val="3848152758"/>
                  </a:ext>
                </a:extLst>
              </a:tr>
            </a:tbl>
          </a:graphicData>
        </a:graphic>
      </p:graphicFrame>
      <p:cxnSp>
        <p:nvCxnSpPr>
          <p:cNvPr id="11" name="Straight Connector 10">
            <a:extLst>
              <a:ext uri="{FF2B5EF4-FFF2-40B4-BE49-F238E27FC236}">
                <a16:creationId xmlns:a16="http://schemas.microsoft.com/office/drawing/2014/main" id="{79A04C20-508A-4B8C-9A4B-893D628A94B2}"/>
              </a:ext>
            </a:extLst>
          </p:cNvPr>
          <p:cNvCxnSpPr/>
          <p:nvPr/>
        </p:nvCxnSpPr>
        <p:spPr>
          <a:xfrm>
            <a:off x="7507224" y="1690688"/>
            <a:ext cx="2075688" cy="870989"/>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6BA8407-033D-4FAF-B52D-A3D9A385A2B7}"/>
              </a:ext>
            </a:extLst>
          </p:cNvPr>
          <p:cNvSpPr txBox="1"/>
          <p:nvPr/>
        </p:nvSpPr>
        <p:spPr>
          <a:xfrm>
            <a:off x="1968246" y="3059668"/>
            <a:ext cx="6094476" cy="369332"/>
          </a:xfrm>
          <a:prstGeom prst="rect">
            <a:avLst/>
          </a:prstGeom>
          <a:noFill/>
        </p:spPr>
        <p:txBody>
          <a:bodyPr wrap="square">
            <a:spAutoFit/>
          </a:bodyPr>
          <a:lstStyle/>
          <a:p>
            <a:pPr algn="l"/>
            <a:r>
              <a:rPr lang="en-IN" b="0" i="0" dirty="0">
                <a:solidFill>
                  <a:srgbClr val="212529"/>
                </a:solidFill>
                <a:effectLst/>
                <a:latin typeface="system-ui"/>
              </a:rPr>
              <a:t>The new Exam table</a:t>
            </a:r>
          </a:p>
        </p:txBody>
      </p:sp>
      <p:graphicFrame>
        <p:nvGraphicFramePr>
          <p:cNvPr id="14" name="Table 13">
            <a:extLst>
              <a:ext uri="{FF2B5EF4-FFF2-40B4-BE49-F238E27FC236}">
                <a16:creationId xmlns:a16="http://schemas.microsoft.com/office/drawing/2014/main" id="{8BC58E00-EF15-477A-914E-9D762E17A372}"/>
              </a:ext>
            </a:extLst>
          </p:cNvPr>
          <p:cNvGraphicFramePr>
            <a:graphicFrameLocks noGrp="1"/>
          </p:cNvGraphicFramePr>
          <p:nvPr>
            <p:extLst>
              <p:ext uri="{D42A27DB-BD31-4B8C-83A1-F6EECF244321}">
                <p14:modId xmlns:p14="http://schemas.microsoft.com/office/powerpoint/2010/main" val="908457621"/>
              </p:ext>
            </p:extLst>
          </p:nvPr>
        </p:nvGraphicFramePr>
        <p:xfrm>
          <a:off x="838200" y="3425428"/>
          <a:ext cx="5407388" cy="1463040"/>
        </p:xfrm>
        <a:graphic>
          <a:graphicData uri="http://schemas.openxmlformats.org/drawingml/2006/table">
            <a:tbl>
              <a:tblPr/>
              <a:tblGrid>
                <a:gridCol w="985848">
                  <a:extLst>
                    <a:ext uri="{9D8B030D-6E8A-4147-A177-3AD203B41FA5}">
                      <a16:colId xmlns:a16="http://schemas.microsoft.com/office/drawing/2014/main" val="2711114041"/>
                    </a:ext>
                  </a:extLst>
                </a:gridCol>
                <a:gridCol w="1586664">
                  <a:extLst>
                    <a:ext uri="{9D8B030D-6E8A-4147-A177-3AD203B41FA5}">
                      <a16:colId xmlns:a16="http://schemas.microsoft.com/office/drawing/2014/main" val="1211464911"/>
                    </a:ext>
                  </a:extLst>
                </a:gridCol>
                <a:gridCol w="2834876">
                  <a:extLst>
                    <a:ext uri="{9D8B030D-6E8A-4147-A177-3AD203B41FA5}">
                      <a16:colId xmlns:a16="http://schemas.microsoft.com/office/drawing/2014/main" val="2836484420"/>
                    </a:ext>
                  </a:extLst>
                </a:gridCol>
              </a:tblGrid>
              <a:tr h="0">
                <a:tc>
                  <a:txBody>
                    <a:bodyPr/>
                    <a:lstStyle/>
                    <a:p>
                      <a:pPr algn="l"/>
                      <a:r>
                        <a:rPr lang="en-IN">
                          <a:effectLst/>
                        </a:rPr>
                        <a:t>exam_id</a:t>
                      </a:r>
                    </a:p>
                  </a:txBody>
                  <a:tcPr>
                    <a:lnL w="7620" cap="flat" cmpd="sng" algn="ctr">
                      <a:solidFill>
                        <a:srgbClr val="A050B3"/>
                      </a:solidFill>
                      <a:prstDash val="solid"/>
                      <a:round/>
                      <a:headEnd type="none" w="med" len="med"/>
                      <a:tailEnd type="none" w="med" len="med"/>
                    </a:lnL>
                    <a:lnR w="7620" cap="flat" cmpd="sng" algn="ctr">
                      <a:solidFill>
                        <a:srgbClr val="E04AB3"/>
                      </a:solidFill>
                      <a:prstDash val="solid"/>
                      <a:round/>
                      <a:headEnd type="none" w="med" len="med"/>
                      <a:tailEnd type="none" w="med" len="med"/>
                    </a:lnR>
                    <a:lnT w="7620" cap="flat" cmpd="sng" algn="ctr">
                      <a:solidFill>
                        <a:srgbClr val="A050B3"/>
                      </a:solidFill>
                      <a:prstDash val="solid"/>
                      <a:round/>
                      <a:headEnd type="none" w="med" len="med"/>
                      <a:tailEnd type="none" w="med" len="med"/>
                    </a:lnT>
                    <a:lnB w="7620" cap="flat" cmpd="sng" algn="ctr">
                      <a:solidFill>
                        <a:srgbClr val="804DB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4AB3"/>
                      </a:solidFill>
                      <a:prstDash val="solid"/>
                      <a:round/>
                      <a:headEnd type="none" w="med" len="med"/>
                      <a:tailEnd type="none" w="med" len="med"/>
                    </a:lnL>
                    <a:lnR w="7620" cap="flat" cmpd="sng" algn="ctr">
                      <a:solidFill>
                        <a:srgbClr val="C04AB3"/>
                      </a:solidFill>
                      <a:prstDash val="solid"/>
                      <a:round/>
                      <a:headEnd type="none" w="med" len="med"/>
                      <a:tailEnd type="none" w="med" len="med"/>
                    </a:lnR>
                    <a:lnT w="7620" cap="flat" cmpd="sng" algn="ctr">
                      <a:solidFill>
                        <a:srgbClr val="E04AB3"/>
                      </a:solidFill>
                      <a:prstDash val="solid"/>
                      <a:round/>
                      <a:headEnd type="none" w="med" len="med"/>
                      <a:tailEnd type="none" w="med" len="med"/>
                    </a:lnT>
                    <a:lnB w="7620" cap="flat" cmpd="sng" algn="ctr">
                      <a:solidFill>
                        <a:srgbClr val="804DB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C04AB3"/>
                      </a:solidFill>
                      <a:prstDash val="solid"/>
                      <a:round/>
                      <a:headEnd type="none" w="med" len="med"/>
                      <a:tailEnd type="none" w="med" len="med"/>
                    </a:lnL>
                    <a:lnR w="7620" cap="flat" cmpd="sng" algn="ctr">
                      <a:solidFill>
                        <a:srgbClr val="C04AB3"/>
                      </a:solidFill>
                      <a:prstDash val="solid"/>
                      <a:round/>
                      <a:headEnd type="none" w="med" len="med"/>
                      <a:tailEnd type="none" w="med" len="med"/>
                    </a:lnR>
                    <a:lnT w="7620" cap="flat" cmpd="sng" algn="ctr">
                      <a:solidFill>
                        <a:srgbClr val="C04AB3"/>
                      </a:solidFill>
                      <a:prstDash val="solid"/>
                      <a:round/>
                      <a:headEnd type="none" w="med" len="med"/>
                      <a:tailEnd type="none" w="med" len="med"/>
                    </a:lnT>
                    <a:lnB w="7620" cap="flat" cmpd="sng" algn="ctr">
                      <a:solidFill>
                        <a:srgbClr val="C058B3"/>
                      </a:solidFill>
                      <a:prstDash val="solid"/>
                      <a:round/>
                      <a:headEnd type="none" w="med" len="med"/>
                      <a:tailEnd type="none" w="med" len="med"/>
                    </a:lnB>
                    <a:solidFill>
                      <a:srgbClr val="FFFFFF"/>
                    </a:solidFill>
                  </a:tcPr>
                </a:tc>
                <a:extLst>
                  <a:ext uri="{0D108BD9-81ED-4DB2-BD59-A6C34878D82A}">
                    <a16:rowId xmlns:a16="http://schemas.microsoft.com/office/drawing/2014/main" val="212960183"/>
                  </a:ext>
                </a:extLst>
              </a:tr>
              <a:tr h="0">
                <a:tc>
                  <a:txBody>
                    <a:bodyPr/>
                    <a:lstStyle/>
                    <a:p>
                      <a:r>
                        <a:rPr lang="en-IN">
                          <a:effectLst/>
                        </a:rPr>
                        <a:t>1</a:t>
                      </a:r>
                    </a:p>
                  </a:txBody>
                  <a:tcPr>
                    <a:lnL w="7620" cap="flat" cmpd="sng" algn="ctr">
                      <a:solidFill>
                        <a:srgbClr val="804DB3"/>
                      </a:solidFill>
                      <a:prstDash val="solid"/>
                      <a:round/>
                      <a:headEnd type="none" w="med" len="med"/>
                      <a:tailEnd type="none" w="med" len="med"/>
                    </a:lnL>
                    <a:lnR w="7620" cap="flat" cmpd="sng" algn="ctr">
                      <a:solidFill>
                        <a:srgbClr val="804DB3"/>
                      </a:solidFill>
                      <a:prstDash val="solid"/>
                      <a:round/>
                      <a:headEnd type="none" w="med" len="med"/>
                      <a:tailEnd type="none" w="med" len="med"/>
                    </a:lnR>
                    <a:lnT w="7620" cap="flat" cmpd="sng" algn="ctr">
                      <a:solidFill>
                        <a:srgbClr val="804DB3"/>
                      </a:solidFill>
                      <a:prstDash val="solid"/>
                      <a:round/>
                      <a:headEnd type="none" w="med" len="med"/>
                      <a:tailEnd type="none" w="med" len="med"/>
                    </a:lnT>
                    <a:lnB w="7620" cap="flat" cmpd="sng" algn="ctr">
                      <a:solidFill>
                        <a:srgbClr val="4056B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4DB3"/>
                      </a:solidFill>
                      <a:prstDash val="solid"/>
                      <a:round/>
                      <a:headEnd type="none" w="med" len="med"/>
                      <a:tailEnd type="none" w="med" len="med"/>
                    </a:lnL>
                    <a:lnR w="7620" cap="flat" cmpd="sng" algn="ctr">
                      <a:solidFill>
                        <a:srgbClr val="C058B3"/>
                      </a:solidFill>
                      <a:prstDash val="solid"/>
                      <a:round/>
                      <a:headEnd type="none" w="med" len="med"/>
                      <a:tailEnd type="none" w="med" len="med"/>
                    </a:lnR>
                    <a:lnT w="7620" cap="flat" cmpd="sng" algn="ctr">
                      <a:solidFill>
                        <a:srgbClr val="804DB3"/>
                      </a:solidFill>
                      <a:prstDash val="solid"/>
                      <a:round/>
                      <a:headEnd type="none" w="med" len="med"/>
                      <a:tailEnd type="none" w="med" len="med"/>
                    </a:lnT>
                    <a:lnB w="7620" cap="flat" cmpd="sng" algn="ctr">
                      <a:solidFill>
                        <a:srgbClr val="8055B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C058B3"/>
                      </a:solidFill>
                      <a:prstDash val="solid"/>
                      <a:round/>
                      <a:headEnd type="none" w="med" len="med"/>
                      <a:tailEnd type="none" w="med" len="med"/>
                    </a:lnL>
                    <a:lnR w="7620" cap="flat" cmpd="sng" algn="ctr">
                      <a:solidFill>
                        <a:srgbClr val="C058B3"/>
                      </a:solidFill>
                      <a:prstDash val="solid"/>
                      <a:round/>
                      <a:headEnd type="none" w="med" len="med"/>
                      <a:tailEnd type="none" w="med" len="med"/>
                    </a:lnR>
                    <a:lnT w="7620" cap="flat" cmpd="sng" algn="ctr">
                      <a:solidFill>
                        <a:srgbClr val="C058B3"/>
                      </a:solidFill>
                      <a:prstDash val="solid"/>
                      <a:round/>
                      <a:headEnd type="none" w="med" len="med"/>
                      <a:tailEnd type="none" w="med" len="med"/>
                    </a:lnT>
                    <a:lnB w="7620" cap="flat" cmpd="sng" algn="ctr">
                      <a:solidFill>
                        <a:srgbClr val="A054B3"/>
                      </a:solidFill>
                      <a:prstDash val="solid"/>
                      <a:round/>
                      <a:headEnd type="none" w="med" len="med"/>
                      <a:tailEnd type="none" w="med" len="med"/>
                    </a:lnB>
                    <a:solidFill>
                      <a:srgbClr val="FFFFFF"/>
                    </a:solidFill>
                  </a:tcPr>
                </a:tc>
                <a:extLst>
                  <a:ext uri="{0D108BD9-81ED-4DB2-BD59-A6C34878D82A}">
                    <a16:rowId xmlns:a16="http://schemas.microsoft.com/office/drawing/2014/main" val="2371211424"/>
                  </a:ext>
                </a:extLst>
              </a:tr>
              <a:tr h="0">
                <a:tc>
                  <a:txBody>
                    <a:bodyPr/>
                    <a:lstStyle/>
                    <a:p>
                      <a:r>
                        <a:rPr lang="en-IN">
                          <a:effectLst/>
                        </a:rPr>
                        <a:t>2</a:t>
                      </a:r>
                    </a:p>
                  </a:txBody>
                  <a:tcPr>
                    <a:lnL w="7620" cap="flat" cmpd="sng" algn="ctr">
                      <a:solidFill>
                        <a:srgbClr val="4056B3"/>
                      </a:solidFill>
                      <a:prstDash val="solid"/>
                      <a:round/>
                      <a:headEnd type="none" w="med" len="med"/>
                      <a:tailEnd type="none" w="med" len="med"/>
                    </a:lnL>
                    <a:lnR w="7620" cap="flat" cmpd="sng" algn="ctr">
                      <a:solidFill>
                        <a:srgbClr val="8055B3"/>
                      </a:solidFill>
                      <a:prstDash val="solid"/>
                      <a:round/>
                      <a:headEnd type="none" w="med" len="med"/>
                      <a:tailEnd type="none" w="med" len="med"/>
                    </a:lnR>
                    <a:lnT w="7620" cap="flat" cmpd="sng" algn="ctr">
                      <a:solidFill>
                        <a:srgbClr val="4056B3"/>
                      </a:solidFill>
                      <a:prstDash val="solid"/>
                      <a:round/>
                      <a:headEnd type="none" w="med" len="med"/>
                      <a:tailEnd type="none" w="med" len="med"/>
                    </a:lnT>
                    <a:lnB w="7620" cap="flat" cmpd="sng" algn="ctr">
                      <a:solidFill>
                        <a:srgbClr val="A054B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8055B3"/>
                      </a:solidFill>
                      <a:prstDash val="solid"/>
                      <a:round/>
                      <a:headEnd type="none" w="med" len="med"/>
                      <a:tailEnd type="none" w="med" len="med"/>
                    </a:lnL>
                    <a:lnR w="7620" cap="flat" cmpd="sng" algn="ctr">
                      <a:solidFill>
                        <a:srgbClr val="A054B3"/>
                      </a:solidFill>
                      <a:prstDash val="solid"/>
                      <a:round/>
                      <a:headEnd type="none" w="med" len="med"/>
                      <a:tailEnd type="none" w="med" len="med"/>
                    </a:lnR>
                    <a:lnT w="7620" cap="flat" cmpd="sng" algn="ctr">
                      <a:solidFill>
                        <a:srgbClr val="8055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A054B3"/>
                      </a:solidFill>
                      <a:prstDash val="solid"/>
                      <a:round/>
                      <a:headEnd type="none" w="med" len="med"/>
                      <a:tailEnd type="none" w="med" len="med"/>
                    </a:lnL>
                    <a:lnR w="7620" cap="flat" cmpd="sng" algn="ctr">
                      <a:solidFill>
                        <a:srgbClr val="A054B3"/>
                      </a:solidFill>
                      <a:prstDash val="solid"/>
                      <a:round/>
                      <a:headEnd type="none" w="med" len="med"/>
                      <a:tailEnd type="none" w="med" len="med"/>
                    </a:lnR>
                    <a:lnT w="7620" cap="flat" cmpd="sng" algn="ctr">
                      <a:solidFill>
                        <a:srgbClr val="A054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extLst>
                  <a:ext uri="{0D108BD9-81ED-4DB2-BD59-A6C34878D82A}">
                    <a16:rowId xmlns:a16="http://schemas.microsoft.com/office/drawing/2014/main" val="1057170148"/>
                  </a:ext>
                </a:extLst>
              </a:tr>
              <a:tr h="0">
                <a:tc>
                  <a:txBody>
                    <a:bodyPr/>
                    <a:lstStyle/>
                    <a:p>
                      <a:r>
                        <a:rPr lang="en-IN">
                          <a:effectLst/>
                        </a:rPr>
                        <a:t>3</a:t>
                      </a:r>
                    </a:p>
                  </a:txBody>
                  <a:tcPr>
                    <a:lnL w="7620" cap="flat" cmpd="sng" algn="ctr">
                      <a:solidFill>
                        <a:srgbClr val="A054B3"/>
                      </a:solidFill>
                      <a:prstDash val="solid"/>
                      <a:round/>
                      <a:headEnd type="none" w="med" len="med"/>
                      <a:tailEnd type="none" w="med" len="med"/>
                    </a:lnL>
                    <a:lnR w="7620" cap="flat" cmpd="sng" algn="ctr">
                      <a:solidFill>
                        <a:srgbClr val="C05AB3"/>
                      </a:solidFill>
                      <a:prstDash val="solid"/>
                      <a:round/>
                      <a:headEnd type="none" w="med" len="med"/>
                      <a:tailEnd type="none" w="med" len="med"/>
                    </a:lnR>
                    <a:lnT w="7620" cap="flat" cmpd="sng" algn="ctr">
                      <a:solidFill>
                        <a:srgbClr val="A054B3"/>
                      </a:solidFill>
                      <a:prstDash val="solid"/>
                      <a:round/>
                      <a:headEnd type="none" w="med" len="med"/>
                      <a:tailEnd type="none" w="med" len="med"/>
                    </a:lnT>
                    <a:lnB w="7620" cap="flat" cmpd="sng" algn="ctr">
                      <a:solidFill>
                        <a:srgbClr val="A054B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C05AB3"/>
                      </a:solidFill>
                      <a:prstDash val="solid"/>
                      <a:round/>
                      <a:headEnd type="none" w="med" len="med"/>
                      <a:tailEnd type="none" w="med" len="med"/>
                    </a:lnL>
                    <a:lnR w="7620" cap="flat" cmpd="sng" algn="ctr">
                      <a:solidFill>
                        <a:srgbClr val="C05AB3"/>
                      </a:solidFill>
                      <a:prstDash val="solid"/>
                      <a:round/>
                      <a:headEnd type="none" w="med" len="med"/>
                      <a:tailEnd type="none" w="med" len="med"/>
                    </a:lnR>
                    <a:lnT w="7620" cap="flat" cmpd="sng" algn="ctr">
                      <a:solidFill>
                        <a:srgbClr val="C05A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C05AB3"/>
                      </a:solidFill>
                      <a:prstDash val="solid"/>
                      <a:round/>
                      <a:headEnd type="none" w="med" len="med"/>
                      <a:tailEnd type="none" w="med" len="med"/>
                    </a:lnL>
                    <a:lnR w="7620" cap="flat" cmpd="sng" algn="ctr">
                      <a:solidFill>
                        <a:srgbClr val="C05AB3"/>
                      </a:solidFill>
                      <a:prstDash val="solid"/>
                      <a:round/>
                      <a:headEnd type="none" w="med" len="med"/>
                      <a:tailEnd type="none" w="med" len="med"/>
                    </a:lnR>
                    <a:lnT w="7620" cap="flat" cmpd="sng" algn="ctr">
                      <a:solidFill>
                        <a:srgbClr val="C05AB3"/>
                      </a:solidFill>
                      <a:prstDash val="solid"/>
                      <a:round/>
                      <a:headEnd type="none" w="med" len="med"/>
                      <a:tailEnd type="none" w="med" len="med"/>
                    </a:lnT>
                    <a:lnB w="7620" cap="flat" cmpd="sng" algn="ctr">
                      <a:solidFill>
                        <a:srgbClr val="C05AB3"/>
                      </a:solidFill>
                      <a:prstDash val="solid"/>
                      <a:round/>
                      <a:headEnd type="none" w="med" len="med"/>
                      <a:tailEnd type="none" w="med" len="med"/>
                    </a:lnB>
                    <a:solidFill>
                      <a:srgbClr val="FFFFFF"/>
                    </a:solidFill>
                  </a:tcPr>
                </a:tc>
                <a:extLst>
                  <a:ext uri="{0D108BD9-81ED-4DB2-BD59-A6C34878D82A}">
                    <a16:rowId xmlns:a16="http://schemas.microsoft.com/office/drawing/2014/main" val="3126180313"/>
                  </a:ext>
                </a:extLst>
              </a:tr>
            </a:tbl>
          </a:graphicData>
        </a:graphic>
      </p:graphicFrame>
      <p:sp>
        <p:nvSpPr>
          <p:cNvPr id="16" name="TextBox 15">
            <a:extLst>
              <a:ext uri="{FF2B5EF4-FFF2-40B4-BE49-F238E27FC236}">
                <a16:creationId xmlns:a16="http://schemas.microsoft.com/office/drawing/2014/main" id="{202BDE27-8D6D-458B-9D66-22F0E631FFFC}"/>
              </a:ext>
            </a:extLst>
          </p:cNvPr>
          <p:cNvSpPr txBox="1"/>
          <p:nvPr/>
        </p:nvSpPr>
        <p:spPr>
          <a:xfrm>
            <a:off x="5563057" y="4888468"/>
            <a:ext cx="6094476" cy="369332"/>
          </a:xfrm>
          <a:prstGeom prst="rect">
            <a:avLst/>
          </a:prstGeom>
          <a:noFill/>
        </p:spPr>
        <p:txBody>
          <a:bodyPr wrap="square">
            <a:spAutoFit/>
          </a:bodyPr>
          <a:lstStyle/>
          <a:p>
            <a:pPr algn="l"/>
            <a:r>
              <a:rPr lang="en-US" b="0" i="0" dirty="0">
                <a:solidFill>
                  <a:srgbClr val="212529"/>
                </a:solidFill>
                <a:effectLst/>
                <a:latin typeface="system-ui"/>
              </a:rPr>
              <a:t>Advantage of removing Transitive Dependency</a:t>
            </a:r>
          </a:p>
        </p:txBody>
      </p:sp>
      <p:sp>
        <p:nvSpPr>
          <p:cNvPr id="18" name="TextBox 17">
            <a:extLst>
              <a:ext uri="{FF2B5EF4-FFF2-40B4-BE49-F238E27FC236}">
                <a16:creationId xmlns:a16="http://schemas.microsoft.com/office/drawing/2014/main" id="{4D1C08AB-5590-40E7-BEAB-E27D552A2C3B}"/>
              </a:ext>
            </a:extLst>
          </p:cNvPr>
          <p:cNvSpPr txBox="1"/>
          <p:nvPr/>
        </p:nvSpPr>
        <p:spPr>
          <a:xfrm>
            <a:off x="5563057" y="5457341"/>
            <a:ext cx="6094476" cy="923330"/>
          </a:xfrm>
          <a:prstGeom prst="rect">
            <a:avLst/>
          </a:prstGeom>
          <a:noFill/>
        </p:spPr>
        <p:txBody>
          <a:bodyPr wrap="square">
            <a:spAutoFit/>
          </a:bodyPr>
          <a:lstStyle/>
          <a:p>
            <a:pPr algn="l"/>
            <a:r>
              <a:rPr lang="en-US" b="0" i="0" dirty="0">
                <a:solidFill>
                  <a:srgbClr val="212529"/>
                </a:solidFill>
                <a:effectLst/>
                <a:latin typeface="system-ui"/>
              </a:rPr>
              <a:t>The advantage of removing transitive dependency is,</a:t>
            </a:r>
          </a:p>
          <a:p>
            <a:pPr algn="l">
              <a:buFont typeface="Arial" panose="020B0604020202020204" pitchFamily="34" charset="0"/>
              <a:buChar char="•"/>
            </a:pPr>
            <a:r>
              <a:rPr lang="en-US" b="0" i="0" dirty="0">
                <a:solidFill>
                  <a:srgbClr val="212529"/>
                </a:solidFill>
                <a:effectLst/>
                <a:latin typeface="system-ui"/>
              </a:rPr>
              <a:t>Amount of data duplication is reduced.</a:t>
            </a:r>
          </a:p>
          <a:p>
            <a:pPr algn="l">
              <a:buFont typeface="Arial" panose="020B0604020202020204" pitchFamily="34" charset="0"/>
              <a:buChar char="•"/>
            </a:pPr>
            <a:r>
              <a:rPr lang="en-US" b="0" i="0" dirty="0">
                <a:solidFill>
                  <a:srgbClr val="212529"/>
                </a:solidFill>
                <a:effectLst/>
                <a:latin typeface="system-ui"/>
              </a:rPr>
              <a:t>Data integrity achieved.</a:t>
            </a:r>
          </a:p>
        </p:txBody>
      </p:sp>
    </p:spTree>
    <p:extLst>
      <p:ext uri="{BB962C8B-B14F-4D97-AF65-F5344CB8AC3E}">
        <p14:creationId xmlns:p14="http://schemas.microsoft.com/office/powerpoint/2010/main" val="311506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6A06-3650-4B88-965F-57C08D8B7CE1}"/>
              </a:ext>
            </a:extLst>
          </p:cNvPr>
          <p:cNvSpPr>
            <a:spLocks noGrp="1"/>
          </p:cNvSpPr>
          <p:nvPr>
            <p:ph type="title"/>
          </p:nvPr>
        </p:nvSpPr>
        <p:spPr/>
        <p:txBody>
          <a:bodyPr/>
          <a:lstStyle/>
          <a:p>
            <a:r>
              <a:rPr lang="en-IN" b="0" i="0" dirty="0">
                <a:solidFill>
                  <a:srgbClr val="212529"/>
                </a:solidFill>
                <a:effectLst/>
                <a:latin typeface="system-ui"/>
              </a:rPr>
              <a:t>Boyce-Codd Normal Form (BCNF)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AA86156C-24CC-47F0-9C93-9D2062FC4FF0}"/>
              </a:ext>
            </a:extLst>
          </p:cNvPr>
          <p:cNvSpPr txBox="1"/>
          <p:nvPr/>
        </p:nvSpPr>
        <p:spPr>
          <a:xfrm>
            <a:off x="838200" y="1160300"/>
            <a:ext cx="6094520" cy="369332"/>
          </a:xfrm>
          <a:prstGeom prst="rect">
            <a:avLst/>
          </a:prstGeom>
          <a:noFill/>
        </p:spPr>
        <p:txBody>
          <a:bodyPr wrap="square">
            <a:spAutoFit/>
          </a:bodyPr>
          <a:lstStyle/>
          <a:p>
            <a:pPr algn="l"/>
            <a:r>
              <a:rPr lang="en-IN" b="0" i="0" dirty="0">
                <a:solidFill>
                  <a:srgbClr val="212529"/>
                </a:solidFill>
                <a:effectLst/>
                <a:latin typeface="system-ui"/>
              </a:rPr>
              <a:t>Rules for BCNF</a:t>
            </a:r>
          </a:p>
        </p:txBody>
      </p:sp>
      <p:sp>
        <p:nvSpPr>
          <p:cNvPr id="6" name="TextBox 5">
            <a:extLst>
              <a:ext uri="{FF2B5EF4-FFF2-40B4-BE49-F238E27FC236}">
                <a16:creationId xmlns:a16="http://schemas.microsoft.com/office/drawing/2014/main" id="{78460C8A-C603-4C46-BAE5-E6D3F13DA171}"/>
              </a:ext>
            </a:extLst>
          </p:cNvPr>
          <p:cNvSpPr txBox="1"/>
          <p:nvPr/>
        </p:nvSpPr>
        <p:spPr>
          <a:xfrm>
            <a:off x="838200" y="1608700"/>
            <a:ext cx="7863396"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p>
        </p:txBody>
      </p:sp>
      <p:sp>
        <p:nvSpPr>
          <p:cNvPr id="7" name="Rectangle 1">
            <a:extLst>
              <a:ext uri="{FF2B5EF4-FFF2-40B4-BE49-F238E27FC236}">
                <a16:creationId xmlns:a16="http://schemas.microsoft.com/office/drawing/2014/main" id="{37C4758A-31F9-4799-A962-CA9523546885}"/>
              </a:ext>
            </a:extLst>
          </p:cNvPr>
          <p:cNvSpPr>
            <a:spLocks noChangeArrowheads="1"/>
          </p:cNvSpPr>
          <p:nvPr/>
        </p:nvSpPr>
        <p:spPr bwMode="auto">
          <a:xfrm>
            <a:off x="838200" y="3340879"/>
            <a:ext cx="84389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we have a college enrolment table with columns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 </a:t>
            </a:r>
            <a:r>
              <a:rPr kumimoji="0" lang="en-US" altLang="en-US" b="0" i="0" u="none" strike="noStrike" cap="none" normalizeH="0" baseline="0">
                <a:ln>
                  <a:noFill/>
                </a:ln>
                <a:solidFill>
                  <a:srgbClr val="D63384"/>
                </a:solidFill>
                <a:effectLst/>
                <a:latin typeface="var(--bs-font-monospace)"/>
              </a:rPr>
              <a:t>subject</a:t>
            </a:r>
            <a:r>
              <a:rPr kumimoji="0" lang="en-US" altLang="en-US" sz="1500" b="0" i="0" u="none" strike="noStrike" cap="none" normalizeH="0" baseline="0">
                <a:ln>
                  <a:noFill/>
                </a:ln>
                <a:solidFill>
                  <a:srgbClr val="212529"/>
                </a:solidFill>
                <a:effectLst/>
                <a:latin typeface="system-ui"/>
              </a:rPr>
              <a:t> and </a:t>
            </a:r>
            <a:r>
              <a:rPr kumimoji="0" lang="en-US" altLang="en-US" b="0" i="0" u="none" strike="noStrike" cap="none" normalizeH="0" baseline="0">
                <a:ln>
                  <a:noFill/>
                </a:ln>
                <a:solidFill>
                  <a:srgbClr val="D63384"/>
                </a:solidFill>
                <a:effectLst/>
                <a:latin typeface="var(--bs-font-monospace)"/>
              </a:rPr>
              <a:t>professor</a:t>
            </a:r>
            <a:r>
              <a:rPr kumimoji="0" lang="en-US" altLang="en-US" sz="1500" b="0" i="0" u="none" strike="noStrike" cap="none" normalizeH="0" baseline="0">
                <a:ln>
                  <a:noFill/>
                </a:ln>
                <a:solidFill>
                  <a:srgbClr val="212529"/>
                </a:solidFill>
                <a:effectLst/>
                <a:latin typeface="system-ui"/>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8E104CE3-F581-4C88-BBE2-85B9679A7442}"/>
              </a:ext>
            </a:extLst>
          </p:cNvPr>
          <p:cNvGraphicFramePr>
            <a:graphicFrameLocks noGrp="1"/>
          </p:cNvGraphicFramePr>
          <p:nvPr>
            <p:extLst>
              <p:ext uri="{D42A27DB-BD31-4B8C-83A1-F6EECF244321}">
                <p14:modId xmlns:p14="http://schemas.microsoft.com/office/powerpoint/2010/main" val="3653560015"/>
              </p:ext>
            </p:extLst>
          </p:nvPr>
        </p:nvGraphicFramePr>
        <p:xfrm>
          <a:off x="950621" y="3818414"/>
          <a:ext cx="3772299" cy="2194560"/>
        </p:xfrm>
        <a:graphic>
          <a:graphicData uri="http://schemas.openxmlformats.org/drawingml/2006/table">
            <a:tbl>
              <a:tblPr/>
              <a:tblGrid>
                <a:gridCol w="1330940">
                  <a:extLst>
                    <a:ext uri="{9D8B030D-6E8A-4147-A177-3AD203B41FA5}">
                      <a16:colId xmlns:a16="http://schemas.microsoft.com/office/drawing/2014/main" val="2213484279"/>
                    </a:ext>
                  </a:extLst>
                </a:gridCol>
                <a:gridCol w="1127464">
                  <a:extLst>
                    <a:ext uri="{9D8B030D-6E8A-4147-A177-3AD203B41FA5}">
                      <a16:colId xmlns:a16="http://schemas.microsoft.com/office/drawing/2014/main" val="2321507768"/>
                    </a:ext>
                  </a:extLst>
                </a:gridCol>
                <a:gridCol w="1313895">
                  <a:extLst>
                    <a:ext uri="{9D8B030D-6E8A-4147-A177-3AD203B41FA5}">
                      <a16:colId xmlns:a16="http://schemas.microsoft.com/office/drawing/2014/main" val="3154319152"/>
                    </a:ext>
                  </a:extLst>
                </a:gridCol>
              </a:tblGrid>
              <a:tr h="0">
                <a:tc>
                  <a:txBody>
                    <a:bodyPr/>
                    <a:lstStyle/>
                    <a:p>
                      <a:pPr algn="l"/>
                      <a:r>
                        <a:rPr lang="en-IN">
                          <a:effectLst/>
                        </a:rPr>
                        <a:t>student_id</a:t>
                      </a:r>
                    </a:p>
                  </a:txBody>
                  <a:tcPr>
                    <a:lnL w="7620" cap="flat" cmpd="sng" algn="ctr">
                      <a:solidFill>
                        <a:srgbClr val="C0AE47"/>
                      </a:solidFill>
                      <a:prstDash val="solid"/>
                      <a:round/>
                      <a:headEnd type="none" w="med" len="med"/>
                      <a:tailEnd type="none" w="med" len="med"/>
                    </a:lnL>
                    <a:lnR w="7620" cap="flat" cmpd="sng" algn="ctr">
                      <a:solidFill>
                        <a:srgbClr val="00B047"/>
                      </a:solidFill>
                      <a:prstDash val="solid"/>
                      <a:round/>
                      <a:headEnd type="none" w="med" len="med"/>
                      <a:tailEnd type="none" w="med" len="med"/>
                    </a:lnR>
                    <a:lnT w="7620" cap="flat" cmpd="sng" algn="ctr">
                      <a:solidFill>
                        <a:srgbClr val="C0AE47"/>
                      </a:solidFill>
                      <a:prstDash val="solid"/>
                      <a:round/>
                      <a:headEnd type="none" w="med" len="med"/>
                      <a:tailEnd type="none" w="med" len="med"/>
                    </a:lnT>
                    <a:lnB w="7620" cap="flat" cmpd="sng" algn="ctr">
                      <a:solidFill>
                        <a:srgbClr val="E0AB47"/>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0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00B047"/>
                      </a:solidFill>
                      <a:prstDash val="solid"/>
                      <a:round/>
                      <a:headEnd type="none" w="med" len="med"/>
                      <a:tailEnd type="none" w="med" len="med"/>
                    </a:lnT>
                    <a:lnB w="7620" cap="flat" cmpd="sng" algn="ctr">
                      <a:solidFill>
                        <a:srgbClr val="80AA47"/>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80B047"/>
                      </a:solidFill>
                      <a:prstDash val="solid"/>
                      <a:round/>
                      <a:headEnd type="none" w="med" len="med"/>
                      <a:tailEnd type="none" w="med" len="med"/>
                    </a:lnB>
                    <a:solidFill>
                      <a:srgbClr val="FFFFFF"/>
                    </a:solidFill>
                  </a:tcPr>
                </a:tc>
                <a:extLst>
                  <a:ext uri="{0D108BD9-81ED-4DB2-BD59-A6C34878D82A}">
                    <a16:rowId xmlns:a16="http://schemas.microsoft.com/office/drawing/2014/main" val="2677162125"/>
                  </a:ext>
                </a:extLst>
              </a:tr>
              <a:tr h="0">
                <a:tc>
                  <a:txBody>
                    <a:bodyPr/>
                    <a:lstStyle/>
                    <a:p>
                      <a:r>
                        <a:rPr lang="en-IN">
                          <a:effectLst/>
                        </a:rPr>
                        <a:t>101</a:t>
                      </a:r>
                    </a:p>
                  </a:txBody>
                  <a:tcPr>
                    <a:lnL w="7620" cap="flat" cmpd="sng" algn="ctr">
                      <a:solidFill>
                        <a:srgbClr val="E0AB47"/>
                      </a:solidFill>
                      <a:prstDash val="solid"/>
                      <a:round/>
                      <a:headEnd type="none" w="med" len="med"/>
                      <a:tailEnd type="none" w="med" len="med"/>
                    </a:lnL>
                    <a:lnR w="7620" cap="flat" cmpd="sng" algn="ctr">
                      <a:solidFill>
                        <a:srgbClr val="80AA47"/>
                      </a:solidFill>
                      <a:prstDash val="solid"/>
                      <a:round/>
                      <a:headEnd type="none" w="med" len="med"/>
                      <a:tailEnd type="none" w="med" len="med"/>
                    </a:lnR>
                    <a:lnT w="7620" cap="flat" cmpd="sng" algn="ctr">
                      <a:solidFill>
                        <a:srgbClr val="E0AB47"/>
                      </a:solidFill>
                      <a:prstDash val="solid"/>
                      <a:round/>
                      <a:headEnd type="none" w="med" len="med"/>
                      <a:tailEnd type="none" w="med" len="med"/>
                    </a:lnT>
                    <a:lnB w="7620" cap="flat" cmpd="sng" algn="ctr">
                      <a:solidFill>
                        <a:srgbClr val="C0AA47"/>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80AA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AA47"/>
                      </a:solidFill>
                      <a:prstDash val="solid"/>
                      <a:round/>
                      <a:headEnd type="none" w="med" len="med"/>
                      <a:tailEnd type="none" w="med" len="med"/>
                    </a:lnT>
                    <a:lnB w="7620" cap="flat" cmpd="sng" algn="ctr">
                      <a:solidFill>
                        <a:srgbClr val="40AD47"/>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E0B047"/>
                      </a:solidFill>
                      <a:prstDash val="solid"/>
                      <a:round/>
                      <a:headEnd type="none" w="med" len="med"/>
                      <a:tailEnd type="none" w="med" len="med"/>
                    </a:lnB>
                    <a:solidFill>
                      <a:srgbClr val="FFFFFF"/>
                    </a:solidFill>
                  </a:tcPr>
                </a:tc>
                <a:extLst>
                  <a:ext uri="{0D108BD9-81ED-4DB2-BD59-A6C34878D82A}">
                    <a16:rowId xmlns:a16="http://schemas.microsoft.com/office/drawing/2014/main" val="893024169"/>
                  </a:ext>
                </a:extLst>
              </a:tr>
              <a:tr h="0">
                <a:tc>
                  <a:txBody>
                    <a:bodyPr/>
                    <a:lstStyle/>
                    <a:p>
                      <a:r>
                        <a:rPr lang="en-IN">
                          <a:effectLst/>
                        </a:rPr>
                        <a:t>101</a:t>
                      </a:r>
                    </a:p>
                  </a:txBody>
                  <a:tcPr>
                    <a:lnL w="7620" cap="flat" cmpd="sng" algn="ctr">
                      <a:solidFill>
                        <a:srgbClr val="C0AA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C0AA47"/>
                      </a:solidFill>
                      <a:prstDash val="solid"/>
                      <a:round/>
                      <a:headEnd type="none" w="med" len="med"/>
                      <a:tailEnd type="none" w="med" len="med"/>
                    </a:lnT>
                    <a:lnB w="7620" cap="flat" cmpd="sng" algn="ctr">
                      <a:solidFill>
                        <a:srgbClr val="20AC47"/>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40AD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80A947"/>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E0B0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E0B047"/>
                      </a:solidFill>
                      <a:prstDash val="solid"/>
                      <a:round/>
                      <a:headEnd type="none" w="med" len="med"/>
                      <a:tailEnd type="none" w="med" len="med"/>
                    </a:lnT>
                    <a:lnB w="7620" cap="flat" cmpd="sng" algn="ctr">
                      <a:solidFill>
                        <a:srgbClr val="40AD47"/>
                      </a:solidFill>
                      <a:prstDash val="solid"/>
                      <a:round/>
                      <a:headEnd type="none" w="med" len="med"/>
                      <a:tailEnd type="none" w="med" len="med"/>
                    </a:lnB>
                    <a:solidFill>
                      <a:srgbClr val="FFFFFF"/>
                    </a:solidFill>
                  </a:tcPr>
                </a:tc>
                <a:extLst>
                  <a:ext uri="{0D108BD9-81ED-4DB2-BD59-A6C34878D82A}">
                    <a16:rowId xmlns:a16="http://schemas.microsoft.com/office/drawing/2014/main" val="106373796"/>
                  </a:ext>
                </a:extLst>
              </a:tr>
              <a:tr h="0">
                <a:tc>
                  <a:txBody>
                    <a:bodyPr/>
                    <a:lstStyle/>
                    <a:p>
                      <a:r>
                        <a:rPr lang="en-IN">
                          <a:effectLst/>
                        </a:rPr>
                        <a:t>102</a:t>
                      </a:r>
                    </a:p>
                  </a:txBody>
                  <a:tcPr>
                    <a:lnL w="7620" cap="flat" cmpd="sng" algn="ctr">
                      <a:solidFill>
                        <a:srgbClr val="20AC47"/>
                      </a:solidFill>
                      <a:prstDash val="solid"/>
                      <a:round/>
                      <a:headEnd type="none" w="med" len="med"/>
                      <a:tailEnd type="none" w="med" len="med"/>
                    </a:lnL>
                    <a:lnR w="7620" cap="flat" cmpd="sng" algn="ctr">
                      <a:solidFill>
                        <a:srgbClr val="80A947"/>
                      </a:solidFill>
                      <a:prstDash val="solid"/>
                      <a:round/>
                      <a:headEnd type="none" w="med" len="med"/>
                      <a:tailEnd type="none" w="med" len="med"/>
                    </a:lnR>
                    <a:lnT w="7620" cap="flat" cmpd="sng" algn="ctr">
                      <a:solidFill>
                        <a:srgbClr val="20AC47"/>
                      </a:solidFill>
                      <a:prstDash val="solid"/>
                      <a:round/>
                      <a:headEnd type="none" w="med" len="med"/>
                      <a:tailEnd type="none" w="med" len="med"/>
                    </a:lnT>
                    <a:lnB w="7620" cap="flat" cmpd="sng" algn="ctr">
                      <a:solidFill>
                        <a:srgbClr val="C0AD47"/>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80A9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80A947"/>
                      </a:solidFill>
                      <a:prstDash val="solid"/>
                      <a:round/>
                      <a:headEnd type="none" w="med" len="med"/>
                      <a:tailEnd type="none" w="med" len="med"/>
                    </a:lnT>
                    <a:lnB w="7620" cap="flat" cmpd="sng" algn="ctr">
                      <a:solidFill>
                        <a:srgbClr val="E0AD47"/>
                      </a:solidFill>
                      <a:prstDash val="solid"/>
                      <a:round/>
                      <a:headEnd type="none" w="med" len="med"/>
                      <a:tailEnd type="none" w="med" len="med"/>
                    </a:lnB>
                    <a:solidFill>
                      <a:srgbClr val="FFFFFF"/>
                    </a:solidFill>
                  </a:tcPr>
                </a:tc>
                <a:tc>
                  <a:txBody>
                    <a:bodyPr/>
                    <a:lstStyle/>
                    <a:p>
                      <a:r>
                        <a:rPr lang="en-IN" dirty="0">
                          <a:effectLst/>
                        </a:rPr>
                        <a:t>P.Java2</a:t>
                      </a:r>
                    </a:p>
                  </a:txBody>
                  <a:tcPr>
                    <a:lnL w="7620" cap="flat" cmpd="sng" algn="ctr">
                      <a:solidFill>
                        <a:srgbClr val="40AD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40B047"/>
                      </a:solidFill>
                      <a:prstDash val="solid"/>
                      <a:round/>
                      <a:headEnd type="none" w="med" len="med"/>
                      <a:tailEnd type="none" w="med" len="med"/>
                    </a:lnB>
                    <a:solidFill>
                      <a:srgbClr val="FFFFFF"/>
                    </a:solidFill>
                  </a:tcPr>
                </a:tc>
                <a:extLst>
                  <a:ext uri="{0D108BD9-81ED-4DB2-BD59-A6C34878D82A}">
                    <a16:rowId xmlns:a16="http://schemas.microsoft.com/office/drawing/2014/main" val="3190493682"/>
                  </a:ext>
                </a:extLst>
              </a:tr>
              <a:tr h="0">
                <a:tc>
                  <a:txBody>
                    <a:bodyPr/>
                    <a:lstStyle/>
                    <a:p>
                      <a:r>
                        <a:rPr lang="en-IN">
                          <a:effectLst/>
                        </a:rPr>
                        <a:t>103</a:t>
                      </a:r>
                    </a:p>
                  </a:txBody>
                  <a:tcPr>
                    <a:lnL w="7620" cap="flat" cmpd="sng" algn="ctr">
                      <a:solidFill>
                        <a:srgbClr val="C0AD47"/>
                      </a:solidFill>
                      <a:prstDash val="solid"/>
                      <a:round/>
                      <a:headEnd type="none" w="med" len="med"/>
                      <a:tailEnd type="none" w="med" len="med"/>
                    </a:lnL>
                    <a:lnR w="7620" cap="flat" cmpd="sng" algn="ctr">
                      <a:solidFill>
                        <a:srgbClr val="E0AD47"/>
                      </a:solidFill>
                      <a:prstDash val="solid"/>
                      <a:round/>
                      <a:headEnd type="none" w="med" len="med"/>
                      <a:tailEnd type="none" w="med" len="med"/>
                    </a:lnR>
                    <a:lnT w="7620" cap="flat" cmpd="sng" algn="ctr">
                      <a:solidFill>
                        <a:srgbClr val="C0AD47"/>
                      </a:solidFill>
                      <a:prstDash val="solid"/>
                      <a:round/>
                      <a:headEnd type="none" w="med" len="med"/>
                      <a:tailEnd type="none" w="med" len="med"/>
                    </a:lnT>
                    <a:lnB w="7620" cap="flat" cmpd="sng" algn="ctr">
                      <a:solidFill>
                        <a:srgbClr val="E0B847"/>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E0AD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E0AD47"/>
                      </a:solidFill>
                      <a:prstDash val="solid"/>
                      <a:round/>
                      <a:headEnd type="none" w="med" len="med"/>
                      <a:tailEnd type="none" w="med" len="med"/>
                    </a:lnT>
                    <a:lnB w="7620" cap="flat" cmpd="sng" algn="ctr">
                      <a:solidFill>
                        <a:srgbClr val="40B247"/>
                      </a:solidFill>
                      <a:prstDash val="solid"/>
                      <a:round/>
                      <a:headEnd type="none" w="med" len="med"/>
                      <a:tailEnd type="none" w="med" len="med"/>
                    </a:lnB>
                    <a:solidFill>
                      <a:srgbClr val="FFFFFF"/>
                    </a:solidFill>
                  </a:tcPr>
                </a:tc>
                <a:tc>
                  <a:txBody>
                    <a:bodyPr/>
                    <a:lstStyle/>
                    <a:p>
                      <a:r>
                        <a:rPr lang="en-IN">
                          <a:effectLst/>
                        </a:rPr>
                        <a:t>P.Chash</a:t>
                      </a:r>
                    </a:p>
                  </a:txBody>
                  <a:tcPr>
                    <a:lnL w="7620" cap="flat" cmpd="sng" algn="ctr">
                      <a:solidFill>
                        <a:srgbClr val="40B0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40B047"/>
                      </a:solidFill>
                      <a:prstDash val="solid"/>
                      <a:round/>
                      <a:headEnd type="none" w="med" len="med"/>
                      <a:tailEnd type="none" w="med" len="med"/>
                    </a:lnT>
                    <a:lnB w="7620" cap="flat" cmpd="sng" algn="ctr">
                      <a:solidFill>
                        <a:srgbClr val="C0B247"/>
                      </a:solidFill>
                      <a:prstDash val="solid"/>
                      <a:round/>
                      <a:headEnd type="none" w="med" len="med"/>
                      <a:tailEnd type="none" w="med" len="med"/>
                    </a:lnB>
                    <a:solidFill>
                      <a:srgbClr val="FFFFFF"/>
                    </a:solidFill>
                  </a:tcPr>
                </a:tc>
                <a:extLst>
                  <a:ext uri="{0D108BD9-81ED-4DB2-BD59-A6C34878D82A}">
                    <a16:rowId xmlns:a16="http://schemas.microsoft.com/office/drawing/2014/main" val="1827881256"/>
                  </a:ext>
                </a:extLst>
              </a:tr>
              <a:tr h="0">
                <a:tc>
                  <a:txBody>
                    <a:bodyPr/>
                    <a:lstStyle/>
                    <a:p>
                      <a:r>
                        <a:rPr lang="en-IN">
                          <a:effectLst/>
                        </a:rPr>
                        <a:t>104</a:t>
                      </a:r>
                    </a:p>
                  </a:txBody>
                  <a:tcPr>
                    <a:lnL w="7620" cap="flat" cmpd="sng" algn="ctr">
                      <a:solidFill>
                        <a:srgbClr val="E0B847"/>
                      </a:solidFill>
                      <a:prstDash val="solid"/>
                      <a:round/>
                      <a:headEnd type="none" w="med" len="med"/>
                      <a:tailEnd type="none" w="med" len="med"/>
                    </a:lnL>
                    <a:lnR w="7620" cap="flat" cmpd="sng" algn="ctr">
                      <a:solidFill>
                        <a:srgbClr val="40B247"/>
                      </a:solidFill>
                      <a:prstDash val="solid"/>
                      <a:round/>
                      <a:headEnd type="none" w="med" len="med"/>
                      <a:tailEnd type="none" w="med" len="med"/>
                    </a:lnR>
                    <a:lnT w="7620" cap="flat" cmpd="sng" algn="ctr">
                      <a:solidFill>
                        <a:srgbClr val="E0B847"/>
                      </a:solidFill>
                      <a:prstDash val="solid"/>
                      <a:round/>
                      <a:headEnd type="none" w="med" len="med"/>
                      <a:tailEnd type="none" w="med" len="med"/>
                    </a:lnT>
                    <a:lnB w="7620" cap="flat" cmpd="sng" algn="ctr">
                      <a:solidFill>
                        <a:srgbClr val="E0B847"/>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4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40B247"/>
                      </a:solidFill>
                      <a:prstDash val="solid"/>
                      <a:round/>
                      <a:headEnd type="none" w="med" len="med"/>
                      <a:tailEnd type="none" w="med" len="med"/>
                    </a:lnT>
                    <a:lnB w="7620" cap="flat" cmpd="sng" algn="ctr">
                      <a:solidFill>
                        <a:srgbClr val="40B247"/>
                      </a:solidFill>
                      <a:prstDash val="solid"/>
                      <a:round/>
                      <a:headEnd type="none" w="med" len="med"/>
                      <a:tailEnd type="none" w="med" len="med"/>
                    </a:lnB>
                    <a:solidFill>
                      <a:srgbClr val="FFFFFF"/>
                    </a:solidFill>
                  </a:tcPr>
                </a:tc>
                <a:tc>
                  <a:txBody>
                    <a:bodyPr/>
                    <a:lstStyle/>
                    <a:p>
                      <a:r>
                        <a:rPr lang="en-IN" dirty="0" err="1">
                          <a:effectLst/>
                        </a:rPr>
                        <a:t>P.Java</a:t>
                      </a:r>
                      <a:endParaRPr lang="en-IN" dirty="0">
                        <a:effectLst/>
                      </a:endParaRPr>
                    </a:p>
                  </a:txBody>
                  <a:tcPr>
                    <a:lnL w="7620" cap="flat" cmpd="sng" algn="ctr">
                      <a:solidFill>
                        <a:srgbClr val="C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C0B247"/>
                      </a:solidFill>
                      <a:prstDash val="solid"/>
                      <a:round/>
                      <a:headEnd type="none" w="med" len="med"/>
                      <a:tailEnd type="none" w="med" len="med"/>
                    </a:lnT>
                    <a:lnB w="7620" cap="flat" cmpd="sng" algn="ctr">
                      <a:solidFill>
                        <a:srgbClr val="C0B247"/>
                      </a:solidFill>
                      <a:prstDash val="solid"/>
                      <a:round/>
                      <a:headEnd type="none" w="med" len="med"/>
                      <a:tailEnd type="none" w="med" len="med"/>
                    </a:lnB>
                    <a:solidFill>
                      <a:srgbClr val="FFFFFF"/>
                    </a:solidFill>
                  </a:tcPr>
                </a:tc>
                <a:extLst>
                  <a:ext uri="{0D108BD9-81ED-4DB2-BD59-A6C34878D82A}">
                    <a16:rowId xmlns:a16="http://schemas.microsoft.com/office/drawing/2014/main" val="3368630445"/>
                  </a:ext>
                </a:extLst>
              </a:tr>
            </a:tbl>
          </a:graphicData>
        </a:graphic>
      </p:graphicFrame>
      <p:sp>
        <p:nvSpPr>
          <p:cNvPr id="10" name="TextBox 9">
            <a:extLst>
              <a:ext uri="{FF2B5EF4-FFF2-40B4-BE49-F238E27FC236}">
                <a16:creationId xmlns:a16="http://schemas.microsoft.com/office/drawing/2014/main" id="{B8362BD6-2540-4C39-9C34-028157992A2E}"/>
              </a:ext>
            </a:extLst>
          </p:cNvPr>
          <p:cNvSpPr txBox="1"/>
          <p:nvPr/>
        </p:nvSpPr>
        <p:spPr>
          <a:xfrm>
            <a:off x="4929326" y="3981649"/>
            <a:ext cx="6094520" cy="2031325"/>
          </a:xfrm>
          <a:prstGeom prst="rect">
            <a:avLst/>
          </a:prstGeom>
          <a:noFill/>
        </p:spPr>
        <p:txBody>
          <a:bodyPr wrap="square">
            <a:spAutoFit/>
          </a:bodyPr>
          <a:lstStyle/>
          <a:p>
            <a:pPr algn="l"/>
            <a:r>
              <a:rPr lang="en-US" b="0" i="0" dirty="0">
                <a:solidFill>
                  <a:srgbClr val="212529"/>
                </a:solidFill>
                <a:effectLst/>
                <a:latin typeface="system-ui"/>
              </a:rPr>
              <a:t>In the table above:</a:t>
            </a:r>
          </a:p>
          <a:p>
            <a:pPr algn="l">
              <a:buFont typeface="Arial" panose="020B0604020202020204" pitchFamily="34" charset="0"/>
              <a:buChar char="•"/>
            </a:pPr>
            <a:r>
              <a:rPr lang="en-US" b="0" i="0" dirty="0">
                <a:solidFill>
                  <a:srgbClr val="212529"/>
                </a:solidFill>
                <a:effectLst/>
                <a:latin typeface="system-ui"/>
              </a:rPr>
              <a:t>One student can </a:t>
            </a:r>
            <a:r>
              <a:rPr lang="en-US" b="0" i="0" dirty="0" err="1">
                <a:solidFill>
                  <a:srgbClr val="212529"/>
                </a:solidFill>
                <a:effectLst/>
                <a:latin typeface="system-ui"/>
              </a:rPr>
              <a:t>enrol</a:t>
            </a:r>
            <a:r>
              <a:rPr lang="en-US" b="0" i="0" dirty="0">
                <a:solidFill>
                  <a:srgbClr val="212529"/>
                </a:solidFill>
                <a:effectLst/>
                <a:latin typeface="system-ui"/>
              </a:rPr>
              <a:t> for multiple subjects. For example, student with </a:t>
            </a:r>
            <a:r>
              <a:rPr lang="en-US" b="1" i="0" dirty="0" err="1">
                <a:solidFill>
                  <a:srgbClr val="212529"/>
                </a:solidFill>
                <a:effectLst/>
                <a:latin typeface="system-ui"/>
              </a:rPr>
              <a:t>student_id</a:t>
            </a:r>
            <a:r>
              <a:rPr lang="en-US" b="0" i="0" dirty="0">
                <a:solidFill>
                  <a:srgbClr val="212529"/>
                </a:solidFill>
                <a:effectLst/>
                <a:latin typeface="system-ui"/>
              </a:rPr>
              <a:t> 101, has opted for subjects - Java &amp; C++</a:t>
            </a:r>
          </a:p>
          <a:p>
            <a:pPr algn="l">
              <a:buFont typeface="Arial" panose="020B0604020202020204" pitchFamily="34" charset="0"/>
              <a:buChar char="•"/>
            </a:pPr>
            <a:r>
              <a:rPr lang="en-US" b="0" i="0" dirty="0">
                <a:solidFill>
                  <a:srgbClr val="212529"/>
                </a:solidFill>
                <a:effectLst/>
                <a:latin typeface="system-ui"/>
              </a:rPr>
              <a:t>For each subject, a professor is assigned to the student.</a:t>
            </a:r>
          </a:p>
          <a:p>
            <a:pPr algn="l">
              <a:buFont typeface="Arial" panose="020B0604020202020204" pitchFamily="34" charset="0"/>
              <a:buChar char="•"/>
            </a:pPr>
            <a:r>
              <a:rPr lang="en-US" b="0" i="0" dirty="0">
                <a:solidFill>
                  <a:srgbClr val="212529"/>
                </a:solidFill>
                <a:effectLst/>
                <a:latin typeface="system-ui"/>
              </a:rPr>
              <a:t>And, there can be multiple professors teaching one subject like we have for Java.</a:t>
            </a:r>
          </a:p>
        </p:txBody>
      </p:sp>
    </p:spTree>
    <p:extLst>
      <p:ext uri="{BB962C8B-B14F-4D97-AF65-F5344CB8AC3E}">
        <p14:creationId xmlns:p14="http://schemas.microsoft.com/office/powerpoint/2010/main" val="397365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86A835-949D-4E6F-B92E-3809669B8BF9}"/>
              </a:ext>
            </a:extLst>
          </p:cNvPr>
          <p:cNvSpPr>
            <a:spLocks noChangeArrowheads="1"/>
          </p:cNvSpPr>
          <p:nvPr/>
        </p:nvSpPr>
        <p:spPr bwMode="auto">
          <a:xfrm>
            <a:off x="408373" y="506837"/>
            <a:ext cx="9525739"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What do you think should be the </a:t>
            </a:r>
            <a:r>
              <a:rPr kumimoji="0" lang="en-US" altLang="en-US" sz="1500" b="1" i="0" u="none" strike="noStrike" cap="none" normalizeH="0" baseline="0" dirty="0">
                <a:ln>
                  <a:noFill/>
                </a:ln>
                <a:solidFill>
                  <a:srgbClr val="212529"/>
                </a:solidFill>
                <a:effectLst/>
                <a:latin typeface="system-ui"/>
              </a:rPr>
              <a:t>Primary Key</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Well, in the table above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b="0" i="0" u="none" strike="noStrike" cap="none" normalizeH="0" baseline="0" dirty="0">
                <a:ln>
                  <a:noFill/>
                </a:ln>
                <a:solidFill>
                  <a:srgbClr val="D63384"/>
                </a:solidFill>
                <a:effectLst/>
                <a:latin typeface="var(--bs-font-monospace)"/>
              </a:rPr>
              <a:t>, subject</a:t>
            </a:r>
            <a:r>
              <a:rPr kumimoji="0" lang="en-US" altLang="en-US" sz="1500" b="0" i="0" u="none" strike="noStrike" cap="none" normalizeH="0" baseline="0" dirty="0">
                <a:ln>
                  <a:noFill/>
                </a:ln>
                <a:solidFill>
                  <a:srgbClr val="212529"/>
                </a:solidFill>
                <a:effectLst/>
                <a:latin typeface="system-ui"/>
              </a:rPr>
              <a:t> together form the primary key, because using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we can find all the columns of the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One more important point to note here is, one professor teaches only one subject, but one subject may have two different professors.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Hence, there is a dependency between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professor</a:t>
            </a:r>
            <a:r>
              <a:rPr kumimoji="0" lang="en-US" altLang="en-US" sz="1500" b="0" i="0" u="none" strike="noStrike" cap="none" normalizeH="0" baseline="0" dirty="0">
                <a:ln>
                  <a:noFill/>
                </a:ln>
                <a:solidFill>
                  <a:srgbClr val="212529"/>
                </a:solidFill>
                <a:effectLst/>
                <a:latin typeface="system-ui"/>
              </a:rPr>
              <a:t> here, where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depends on the professor 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table satisfies the </a:t>
            </a:r>
            <a:r>
              <a:rPr kumimoji="0" lang="en-US" altLang="en-US" sz="1500" b="1" i="0" u="none" strike="noStrike" cap="none" normalizeH="0" baseline="0" dirty="0">
                <a:ln>
                  <a:noFill/>
                </a:ln>
                <a:solidFill>
                  <a:srgbClr val="212529"/>
                </a:solidFill>
                <a:effectLst/>
                <a:latin typeface="system-ui"/>
              </a:rPr>
              <a:t>1st Normal form</a:t>
            </a:r>
            <a:r>
              <a:rPr kumimoji="0" lang="en-US" altLang="en-US" sz="1500" b="0" i="0" u="none" strike="noStrike" cap="none" normalizeH="0" baseline="0" dirty="0">
                <a:ln>
                  <a:noFill/>
                </a:ln>
                <a:solidFill>
                  <a:srgbClr val="212529"/>
                </a:solidFill>
                <a:effectLst/>
                <a:latin typeface="system-ui"/>
              </a:rPr>
              <a:t> because all the values are atomic, column names are unique and all the values stored in a particular column are of same domain.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table also satisfies the </a:t>
            </a:r>
            <a:r>
              <a:rPr kumimoji="0" lang="en-US" altLang="en-US" sz="1500" b="1" i="0" u="none" strike="noStrike" cap="none" normalizeH="0" baseline="0" dirty="0">
                <a:ln>
                  <a:noFill/>
                </a:ln>
                <a:solidFill>
                  <a:srgbClr val="212529"/>
                </a:solidFill>
                <a:effectLst/>
                <a:latin typeface="system-ui"/>
              </a:rPr>
              <a:t>2nd Normal Form</a:t>
            </a:r>
            <a:r>
              <a:rPr kumimoji="0" lang="en-US" altLang="en-US" sz="1500" b="0" i="0" u="none" strike="noStrike" cap="none" normalizeH="0" baseline="0" dirty="0">
                <a:ln>
                  <a:noFill/>
                </a:ln>
                <a:solidFill>
                  <a:srgbClr val="212529"/>
                </a:solidFill>
                <a:effectLst/>
                <a:latin typeface="system-ui"/>
              </a:rPr>
              <a:t> as their is no </a:t>
            </a:r>
            <a:r>
              <a:rPr kumimoji="0" lang="en-US" altLang="en-US" sz="1500" b="1" i="0" u="none" strike="noStrike" cap="none" normalizeH="0" baseline="0" dirty="0">
                <a:ln>
                  <a:noFill/>
                </a:ln>
                <a:solidFill>
                  <a:srgbClr val="212529"/>
                </a:solidFill>
                <a:effectLst/>
                <a:latin typeface="system-ui"/>
              </a:rPr>
              <a:t>Partial Dependency</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there is no </a:t>
            </a:r>
            <a:r>
              <a:rPr kumimoji="0" lang="en-US" altLang="en-US" sz="1500" b="1" i="0" u="none" strike="noStrike" cap="none" normalizeH="0" baseline="0" dirty="0">
                <a:ln>
                  <a:noFill/>
                </a:ln>
                <a:solidFill>
                  <a:srgbClr val="212529"/>
                </a:solidFill>
                <a:effectLst/>
                <a:latin typeface="system-ui"/>
              </a:rPr>
              <a:t>Transitive Dependency</a:t>
            </a:r>
            <a:r>
              <a:rPr kumimoji="0" lang="en-US" altLang="en-US" sz="1500" b="0" i="0" u="none" strike="noStrike" cap="none" normalizeH="0" baseline="0" dirty="0">
                <a:ln>
                  <a:noFill/>
                </a:ln>
                <a:solidFill>
                  <a:srgbClr val="212529"/>
                </a:solidFill>
                <a:effectLst/>
                <a:latin typeface="system-ui"/>
              </a:rPr>
              <a:t>, hence the table also satisfies the </a:t>
            </a:r>
            <a:r>
              <a:rPr kumimoji="0" lang="en-US" altLang="en-US" sz="1500" b="1" i="0" u="none" strike="noStrike" cap="none" normalizeH="0" baseline="0" dirty="0">
                <a:ln>
                  <a:noFill/>
                </a:ln>
                <a:solidFill>
                  <a:srgbClr val="212529"/>
                </a:solidFill>
                <a:effectLst/>
                <a:latin typeface="system-ui"/>
              </a:rPr>
              <a:t>3rd Normal Form</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this table is not in </a:t>
            </a:r>
            <a:r>
              <a:rPr kumimoji="0" lang="en-US" altLang="en-US" sz="1500" b="1" i="0" u="none" strike="noStrike" cap="none" normalizeH="0" baseline="0" dirty="0">
                <a:ln>
                  <a:noFill/>
                </a:ln>
                <a:solidFill>
                  <a:srgbClr val="212529"/>
                </a:solidFill>
                <a:effectLst/>
                <a:latin typeface="system-ui"/>
              </a:rPr>
              <a:t>Boyce-Codd Normal Form</a:t>
            </a:r>
            <a:r>
              <a:rPr kumimoji="0" lang="en-US" altLang="en-US" sz="1500" b="0" i="0" u="none" strike="noStrike" cap="none" normalizeH="0" baseline="0" dirty="0">
                <a:ln>
                  <a:noFill/>
                </a:ln>
                <a:solidFill>
                  <a:srgbClr val="212529"/>
                </a:solidFill>
                <a:effectLst/>
                <a:latin typeface="system-ui"/>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9F6769E2-5F1D-4E9B-9AD9-464AA9AC90C7}"/>
              </a:ext>
            </a:extLst>
          </p:cNvPr>
          <p:cNvGraphicFramePr>
            <a:graphicFrameLocks noGrp="1"/>
          </p:cNvGraphicFramePr>
          <p:nvPr>
            <p:extLst>
              <p:ext uri="{D42A27DB-BD31-4B8C-83A1-F6EECF244321}">
                <p14:modId xmlns:p14="http://schemas.microsoft.com/office/powerpoint/2010/main" val="2572450863"/>
              </p:ext>
            </p:extLst>
          </p:nvPr>
        </p:nvGraphicFramePr>
        <p:xfrm>
          <a:off x="8336842" y="2406864"/>
          <a:ext cx="3772299" cy="2194560"/>
        </p:xfrm>
        <a:graphic>
          <a:graphicData uri="http://schemas.openxmlformats.org/drawingml/2006/table">
            <a:tbl>
              <a:tblPr/>
              <a:tblGrid>
                <a:gridCol w="1330940">
                  <a:extLst>
                    <a:ext uri="{9D8B030D-6E8A-4147-A177-3AD203B41FA5}">
                      <a16:colId xmlns:a16="http://schemas.microsoft.com/office/drawing/2014/main" val="2213484279"/>
                    </a:ext>
                  </a:extLst>
                </a:gridCol>
                <a:gridCol w="1127464">
                  <a:extLst>
                    <a:ext uri="{9D8B030D-6E8A-4147-A177-3AD203B41FA5}">
                      <a16:colId xmlns:a16="http://schemas.microsoft.com/office/drawing/2014/main" val="2321507768"/>
                    </a:ext>
                  </a:extLst>
                </a:gridCol>
                <a:gridCol w="1313895">
                  <a:extLst>
                    <a:ext uri="{9D8B030D-6E8A-4147-A177-3AD203B41FA5}">
                      <a16:colId xmlns:a16="http://schemas.microsoft.com/office/drawing/2014/main" val="3154319152"/>
                    </a:ext>
                  </a:extLst>
                </a:gridCol>
              </a:tblGrid>
              <a:tr h="0">
                <a:tc>
                  <a:txBody>
                    <a:bodyPr/>
                    <a:lstStyle/>
                    <a:p>
                      <a:pPr algn="l"/>
                      <a:r>
                        <a:rPr lang="en-IN" dirty="0" err="1">
                          <a:effectLst/>
                        </a:rPr>
                        <a:t>student_id</a:t>
                      </a:r>
                      <a:endParaRPr lang="en-IN" dirty="0">
                        <a:effectLst/>
                      </a:endParaRPr>
                    </a:p>
                  </a:txBody>
                  <a:tcPr>
                    <a:lnL w="7620" cap="flat" cmpd="sng" algn="ctr">
                      <a:solidFill>
                        <a:srgbClr val="C0AE47"/>
                      </a:solidFill>
                      <a:prstDash val="solid"/>
                      <a:round/>
                      <a:headEnd type="none" w="med" len="med"/>
                      <a:tailEnd type="none" w="med" len="med"/>
                    </a:lnL>
                    <a:lnR w="7620" cap="flat" cmpd="sng" algn="ctr">
                      <a:solidFill>
                        <a:srgbClr val="00B047"/>
                      </a:solidFill>
                      <a:prstDash val="solid"/>
                      <a:round/>
                      <a:headEnd type="none" w="med" len="med"/>
                      <a:tailEnd type="none" w="med" len="med"/>
                    </a:lnR>
                    <a:lnT w="7620" cap="flat" cmpd="sng" algn="ctr">
                      <a:solidFill>
                        <a:srgbClr val="C0AE47"/>
                      </a:solidFill>
                      <a:prstDash val="solid"/>
                      <a:round/>
                      <a:headEnd type="none" w="med" len="med"/>
                      <a:tailEnd type="none" w="med" len="med"/>
                    </a:lnT>
                    <a:lnB w="7620" cap="flat" cmpd="sng" algn="ctr">
                      <a:solidFill>
                        <a:srgbClr val="E0AB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pPr algn="l"/>
                      <a:r>
                        <a:rPr lang="en-IN">
                          <a:effectLst/>
                        </a:rPr>
                        <a:t>subject</a:t>
                      </a:r>
                    </a:p>
                  </a:txBody>
                  <a:tcPr>
                    <a:lnL w="7620" cap="flat" cmpd="sng" algn="ctr">
                      <a:solidFill>
                        <a:srgbClr val="0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00B047"/>
                      </a:solidFill>
                      <a:prstDash val="solid"/>
                      <a:round/>
                      <a:headEnd type="none" w="med" len="med"/>
                      <a:tailEnd type="none" w="med" len="med"/>
                    </a:lnT>
                    <a:lnB w="7620" cap="flat" cmpd="sng" algn="ctr">
                      <a:solidFill>
                        <a:srgbClr val="80AA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pPr algn="l"/>
                      <a:r>
                        <a:rPr lang="en-IN">
                          <a:effectLst/>
                        </a:rPr>
                        <a:t>professor</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8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2677162125"/>
                  </a:ext>
                </a:extLst>
              </a:tr>
              <a:tr h="0">
                <a:tc>
                  <a:txBody>
                    <a:bodyPr/>
                    <a:lstStyle/>
                    <a:p>
                      <a:r>
                        <a:rPr lang="en-IN">
                          <a:effectLst/>
                        </a:rPr>
                        <a:t>101</a:t>
                      </a:r>
                    </a:p>
                  </a:txBody>
                  <a:tcPr>
                    <a:lnL w="7620" cap="flat" cmpd="sng" algn="ctr">
                      <a:solidFill>
                        <a:srgbClr val="E0AB47"/>
                      </a:solidFill>
                      <a:prstDash val="solid"/>
                      <a:round/>
                      <a:headEnd type="none" w="med" len="med"/>
                      <a:tailEnd type="none" w="med" len="med"/>
                    </a:lnL>
                    <a:lnR w="7620" cap="flat" cmpd="sng" algn="ctr">
                      <a:solidFill>
                        <a:srgbClr val="80AA47"/>
                      </a:solidFill>
                      <a:prstDash val="solid"/>
                      <a:round/>
                      <a:headEnd type="none" w="med" len="med"/>
                      <a:tailEnd type="none" w="med" len="med"/>
                    </a:lnR>
                    <a:lnT w="7620" cap="flat" cmpd="sng" algn="ctr">
                      <a:solidFill>
                        <a:srgbClr val="E0AB47"/>
                      </a:solidFill>
                      <a:prstDash val="solid"/>
                      <a:round/>
                      <a:headEnd type="none" w="med" len="med"/>
                      <a:tailEnd type="none" w="med" len="med"/>
                    </a:lnT>
                    <a:lnB w="7620" cap="flat" cmpd="sng" algn="ctr">
                      <a:solidFill>
                        <a:srgbClr val="C0AA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80AA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AA47"/>
                      </a:solidFill>
                      <a:prstDash val="solid"/>
                      <a:round/>
                      <a:headEnd type="none" w="med" len="med"/>
                      <a:tailEnd type="none" w="med" len="med"/>
                    </a:lnT>
                    <a:lnB w="7620" cap="flat" cmpd="sng" algn="ctr">
                      <a:solidFill>
                        <a:srgbClr val="4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P.Java</a:t>
                      </a:r>
                    </a:p>
                  </a:txBody>
                  <a:tcPr>
                    <a:lnL w="7620" cap="flat" cmpd="sng" algn="ctr">
                      <a:solidFill>
                        <a:srgbClr val="80B047"/>
                      </a:solidFill>
                      <a:prstDash val="solid"/>
                      <a:round/>
                      <a:headEnd type="none" w="med" len="med"/>
                      <a:tailEnd type="none" w="med" len="med"/>
                    </a:lnL>
                    <a:lnR w="7620" cap="flat" cmpd="sng" algn="ctr">
                      <a:solidFill>
                        <a:srgbClr val="80B047"/>
                      </a:solidFill>
                      <a:prstDash val="solid"/>
                      <a:round/>
                      <a:headEnd type="none" w="med" len="med"/>
                      <a:tailEnd type="none" w="med" len="med"/>
                    </a:lnR>
                    <a:lnT w="7620" cap="flat" cmpd="sng" algn="ctr">
                      <a:solidFill>
                        <a:srgbClr val="80B047"/>
                      </a:solidFill>
                      <a:prstDash val="solid"/>
                      <a:round/>
                      <a:headEnd type="none" w="med" len="med"/>
                      <a:tailEnd type="none" w="med" len="med"/>
                    </a:lnT>
                    <a:lnB w="7620" cap="flat" cmpd="sng" algn="ctr">
                      <a:solidFill>
                        <a:srgbClr val="E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893024169"/>
                  </a:ext>
                </a:extLst>
              </a:tr>
              <a:tr h="0">
                <a:tc>
                  <a:txBody>
                    <a:bodyPr/>
                    <a:lstStyle/>
                    <a:p>
                      <a:r>
                        <a:rPr lang="en-IN">
                          <a:effectLst/>
                        </a:rPr>
                        <a:t>101</a:t>
                      </a:r>
                    </a:p>
                  </a:txBody>
                  <a:tcPr>
                    <a:lnL w="7620" cap="flat" cmpd="sng" algn="ctr">
                      <a:solidFill>
                        <a:srgbClr val="C0AA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C0AA47"/>
                      </a:solidFill>
                      <a:prstDash val="solid"/>
                      <a:round/>
                      <a:headEnd type="none" w="med" len="med"/>
                      <a:tailEnd type="none" w="med" len="med"/>
                    </a:lnT>
                    <a:lnB w="7620" cap="flat" cmpd="sng" algn="ctr">
                      <a:solidFill>
                        <a:srgbClr val="20AC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C++</a:t>
                      </a:r>
                    </a:p>
                  </a:txBody>
                  <a:tcPr>
                    <a:lnL w="7620" cap="flat" cmpd="sng" algn="ctr">
                      <a:solidFill>
                        <a:srgbClr val="40AD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80A9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P.Cpp</a:t>
                      </a:r>
                    </a:p>
                  </a:txBody>
                  <a:tcPr>
                    <a:lnL w="7620" cap="flat" cmpd="sng" algn="ctr">
                      <a:solidFill>
                        <a:srgbClr val="E0B047"/>
                      </a:solidFill>
                      <a:prstDash val="solid"/>
                      <a:round/>
                      <a:headEnd type="none" w="med" len="med"/>
                      <a:tailEnd type="none" w="med" len="med"/>
                    </a:lnL>
                    <a:lnR w="7620" cap="flat" cmpd="sng" algn="ctr">
                      <a:solidFill>
                        <a:srgbClr val="E0B047"/>
                      </a:solidFill>
                      <a:prstDash val="solid"/>
                      <a:round/>
                      <a:headEnd type="none" w="med" len="med"/>
                      <a:tailEnd type="none" w="med" len="med"/>
                    </a:lnR>
                    <a:lnT w="7620" cap="flat" cmpd="sng" algn="ctr">
                      <a:solidFill>
                        <a:srgbClr val="E0B047"/>
                      </a:solidFill>
                      <a:prstDash val="solid"/>
                      <a:round/>
                      <a:headEnd type="none" w="med" len="med"/>
                      <a:tailEnd type="none" w="med" len="med"/>
                    </a:lnT>
                    <a:lnB w="7620" cap="flat" cmpd="sng" algn="ctr">
                      <a:solidFill>
                        <a:srgbClr val="4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106373796"/>
                  </a:ext>
                </a:extLst>
              </a:tr>
              <a:tr h="0">
                <a:tc>
                  <a:txBody>
                    <a:bodyPr/>
                    <a:lstStyle/>
                    <a:p>
                      <a:r>
                        <a:rPr lang="en-IN">
                          <a:effectLst/>
                        </a:rPr>
                        <a:t>102</a:t>
                      </a:r>
                    </a:p>
                  </a:txBody>
                  <a:tcPr>
                    <a:lnL w="7620" cap="flat" cmpd="sng" algn="ctr">
                      <a:solidFill>
                        <a:srgbClr val="20AC47"/>
                      </a:solidFill>
                      <a:prstDash val="solid"/>
                      <a:round/>
                      <a:headEnd type="none" w="med" len="med"/>
                      <a:tailEnd type="none" w="med" len="med"/>
                    </a:lnL>
                    <a:lnR w="7620" cap="flat" cmpd="sng" algn="ctr">
                      <a:solidFill>
                        <a:srgbClr val="80A947"/>
                      </a:solidFill>
                      <a:prstDash val="solid"/>
                      <a:round/>
                      <a:headEnd type="none" w="med" len="med"/>
                      <a:tailEnd type="none" w="med" len="med"/>
                    </a:lnR>
                    <a:lnT w="7620" cap="flat" cmpd="sng" algn="ctr">
                      <a:solidFill>
                        <a:srgbClr val="20AC47"/>
                      </a:solidFill>
                      <a:prstDash val="solid"/>
                      <a:round/>
                      <a:headEnd type="none" w="med" len="med"/>
                      <a:tailEnd type="none" w="med" len="med"/>
                    </a:lnT>
                    <a:lnB w="7620" cap="flat" cmpd="sng" algn="ctr">
                      <a:solidFill>
                        <a:srgbClr val="C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80A9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80A947"/>
                      </a:solidFill>
                      <a:prstDash val="solid"/>
                      <a:round/>
                      <a:headEnd type="none" w="med" len="med"/>
                      <a:tailEnd type="none" w="med" len="med"/>
                    </a:lnT>
                    <a:lnB w="7620" cap="flat" cmpd="sng" algn="ctr">
                      <a:solidFill>
                        <a:srgbClr val="E0AD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dirty="0">
                          <a:effectLst/>
                        </a:rPr>
                        <a:t>P.Java2</a:t>
                      </a:r>
                    </a:p>
                  </a:txBody>
                  <a:tcPr>
                    <a:lnL w="7620" cap="flat" cmpd="sng" algn="ctr">
                      <a:solidFill>
                        <a:srgbClr val="40AD47"/>
                      </a:solidFill>
                      <a:prstDash val="solid"/>
                      <a:round/>
                      <a:headEnd type="none" w="med" len="med"/>
                      <a:tailEnd type="none" w="med" len="med"/>
                    </a:lnL>
                    <a:lnR w="7620" cap="flat" cmpd="sng" algn="ctr">
                      <a:solidFill>
                        <a:srgbClr val="40AD47"/>
                      </a:solidFill>
                      <a:prstDash val="solid"/>
                      <a:round/>
                      <a:headEnd type="none" w="med" len="med"/>
                      <a:tailEnd type="none" w="med" len="med"/>
                    </a:lnR>
                    <a:lnT w="7620" cap="flat" cmpd="sng" algn="ctr">
                      <a:solidFill>
                        <a:srgbClr val="40AD47"/>
                      </a:solidFill>
                      <a:prstDash val="solid"/>
                      <a:round/>
                      <a:headEnd type="none" w="med" len="med"/>
                      <a:tailEnd type="none" w="med" len="med"/>
                    </a:lnT>
                    <a:lnB w="7620" cap="flat" cmpd="sng" algn="ctr">
                      <a:solidFill>
                        <a:srgbClr val="40B0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3190493682"/>
                  </a:ext>
                </a:extLst>
              </a:tr>
              <a:tr h="0">
                <a:tc>
                  <a:txBody>
                    <a:bodyPr/>
                    <a:lstStyle/>
                    <a:p>
                      <a:r>
                        <a:rPr lang="en-IN">
                          <a:effectLst/>
                        </a:rPr>
                        <a:t>103</a:t>
                      </a:r>
                    </a:p>
                  </a:txBody>
                  <a:tcPr>
                    <a:lnL w="7620" cap="flat" cmpd="sng" algn="ctr">
                      <a:solidFill>
                        <a:srgbClr val="C0AD47"/>
                      </a:solidFill>
                      <a:prstDash val="solid"/>
                      <a:round/>
                      <a:headEnd type="none" w="med" len="med"/>
                      <a:tailEnd type="none" w="med" len="med"/>
                    </a:lnL>
                    <a:lnR w="7620" cap="flat" cmpd="sng" algn="ctr">
                      <a:solidFill>
                        <a:srgbClr val="E0AD47"/>
                      </a:solidFill>
                      <a:prstDash val="solid"/>
                      <a:round/>
                      <a:headEnd type="none" w="med" len="med"/>
                      <a:tailEnd type="none" w="med" len="med"/>
                    </a:lnR>
                    <a:lnT w="7620" cap="flat" cmpd="sng" algn="ctr">
                      <a:solidFill>
                        <a:srgbClr val="C0AD47"/>
                      </a:solidFill>
                      <a:prstDash val="solid"/>
                      <a:round/>
                      <a:headEnd type="none" w="med" len="med"/>
                      <a:tailEnd type="none" w="med" len="med"/>
                    </a:lnT>
                    <a:lnB w="7620" cap="flat" cmpd="sng" algn="ctr">
                      <a:solidFill>
                        <a:srgbClr val="E0B8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C#</a:t>
                      </a:r>
                    </a:p>
                  </a:txBody>
                  <a:tcPr>
                    <a:lnL w="7620" cap="flat" cmpd="sng" algn="ctr">
                      <a:solidFill>
                        <a:srgbClr val="E0AD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E0AD47"/>
                      </a:solidFill>
                      <a:prstDash val="solid"/>
                      <a:round/>
                      <a:headEnd type="none" w="med" len="med"/>
                      <a:tailEnd type="none" w="med" len="med"/>
                    </a:lnT>
                    <a:lnB w="7620" cap="flat" cmpd="sng" algn="ctr">
                      <a:solidFill>
                        <a:srgbClr val="4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P.Chash</a:t>
                      </a:r>
                    </a:p>
                  </a:txBody>
                  <a:tcPr>
                    <a:lnL w="7620" cap="flat" cmpd="sng" algn="ctr">
                      <a:solidFill>
                        <a:srgbClr val="40B047"/>
                      </a:solidFill>
                      <a:prstDash val="solid"/>
                      <a:round/>
                      <a:headEnd type="none" w="med" len="med"/>
                      <a:tailEnd type="none" w="med" len="med"/>
                    </a:lnL>
                    <a:lnR w="7620" cap="flat" cmpd="sng" algn="ctr">
                      <a:solidFill>
                        <a:srgbClr val="40B047"/>
                      </a:solidFill>
                      <a:prstDash val="solid"/>
                      <a:round/>
                      <a:headEnd type="none" w="med" len="med"/>
                      <a:tailEnd type="none" w="med" len="med"/>
                    </a:lnR>
                    <a:lnT w="7620" cap="flat" cmpd="sng" algn="ctr">
                      <a:solidFill>
                        <a:srgbClr val="40B047"/>
                      </a:solidFill>
                      <a:prstDash val="solid"/>
                      <a:round/>
                      <a:headEnd type="none" w="med" len="med"/>
                      <a:tailEnd type="none" w="med" len="med"/>
                    </a:lnT>
                    <a:lnB w="7620" cap="flat" cmpd="sng" algn="ctr">
                      <a:solidFill>
                        <a:srgbClr val="C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1827881256"/>
                  </a:ext>
                </a:extLst>
              </a:tr>
              <a:tr h="0">
                <a:tc>
                  <a:txBody>
                    <a:bodyPr/>
                    <a:lstStyle/>
                    <a:p>
                      <a:r>
                        <a:rPr lang="en-IN">
                          <a:effectLst/>
                        </a:rPr>
                        <a:t>104</a:t>
                      </a:r>
                    </a:p>
                  </a:txBody>
                  <a:tcPr>
                    <a:lnL w="7620" cap="flat" cmpd="sng" algn="ctr">
                      <a:solidFill>
                        <a:srgbClr val="E0B847"/>
                      </a:solidFill>
                      <a:prstDash val="solid"/>
                      <a:round/>
                      <a:headEnd type="none" w="med" len="med"/>
                      <a:tailEnd type="none" w="med" len="med"/>
                    </a:lnL>
                    <a:lnR w="7620" cap="flat" cmpd="sng" algn="ctr">
                      <a:solidFill>
                        <a:srgbClr val="40B247"/>
                      </a:solidFill>
                      <a:prstDash val="solid"/>
                      <a:round/>
                      <a:headEnd type="none" w="med" len="med"/>
                      <a:tailEnd type="none" w="med" len="med"/>
                    </a:lnR>
                    <a:lnT w="7620" cap="flat" cmpd="sng" algn="ctr">
                      <a:solidFill>
                        <a:srgbClr val="E0B847"/>
                      </a:solidFill>
                      <a:prstDash val="solid"/>
                      <a:round/>
                      <a:headEnd type="none" w="med" len="med"/>
                      <a:tailEnd type="none" w="med" len="med"/>
                    </a:lnT>
                    <a:lnB w="7620" cap="flat" cmpd="sng" algn="ctr">
                      <a:solidFill>
                        <a:srgbClr val="E0B8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a:effectLst/>
                        </a:rPr>
                        <a:t>Java</a:t>
                      </a:r>
                    </a:p>
                  </a:txBody>
                  <a:tcPr>
                    <a:lnL w="7620" cap="flat" cmpd="sng" algn="ctr">
                      <a:solidFill>
                        <a:srgbClr val="4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40B247"/>
                      </a:solidFill>
                      <a:prstDash val="solid"/>
                      <a:round/>
                      <a:headEnd type="none" w="med" len="med"/>
                      <a:tailEnd type="none" w="med" len="med"/>
                    </a:lnT>
                    <a:lnB w="7620" cap="flat" cmpd="sng" algn="ctr">
                      <a:solidFill>
                        <a:srgbClr val="4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tc>
                  <a:txBody>
                    <a:bodyPr/>
                    <a:lstStyle/>
                    <a:p>
                      <a:r>
                        <a:rPr lang="en-IN" dirty="0" err="1">
                          <a:effectLst/>
                        </a:rPr>
                        <a:t>P.Java</a:t>
                      </a:r>
                      <a:endParaRPr lang="en-IN" dirty="0">
                        <a:effectLst/>
                      </a:endParaRPr>
                    </a:p>
                  </a:txBody>
                  <a:tcPr>
                    <a:lnL w="7620" cap="flat" cmpd="sng" algn="ctr">
                      <a:solidFill>
                        <a:srgbClr val="C0B247"/>
                      </a:solidFill>
                      <a:prstDash val="solid"/>
                      <a:round/>
                      <a:headEnd type="none" w="med" len="med"/>
                      <a:tailEnd type="none" w="med" len="med"/>
                    </a:lnL>
                    <a:lnR w="7620" cap="flat" cmpd="sng" algn="ctr">
                      <a:solidFill>
                        <a:srgbClr val="C0B247"/>
                      </a:solidFill>
                      <a:prstDash val="solid"/>
                      <a:round/>
                      <a:headEnd type="none" w="med" len="med"/>
                      <a:tailEnd type="none" w="med" len="med"/>
                    </a:lnR>
                    <a:lnT w="7620" cap="flat" cmpd="sng" algn="ctr">
                      <a:solidFill>
                        <a:srgbClr val="C0B247"/>
                      </a:solidFill>
                      <a:prstDash val="solid"/>
                      <a:round/>
                      <a:headEnd type="none" w="med" len="med"/>
                      <a:tailEnd type="none" w="med" len="med"/>
                    </a:lnT>
                    <a:lnB w="7620" cap="flat" cmpd="sng" algn="ctr">
                      <a:solidFill>
                        <a:srgbClr val="C0B247"/>
                      </a:solidFill>
                      <a:prstDash val="solid"/>
                      <a:round/>
                      <a:headEnd type="none" w="med" len="med"/>
                      <a:tailEnd type="none" w="med" len="med"/>
                    </a:lnB>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tcPr>
                </a:tc>
                <a:extLst>
                  <a:ext uri="{0D108BD9-81ED-4DB2-BD59-A6C34878D82A}">
                    <a16:rowId xmlns:a16="http://schemas.microsoft.com/office/drawing/2014/main" val="3368630445"/>
                  </a:ext>
                </a:extLst>
              </a:tr>
            </a:tbl>
          </a:graphicData>
        </a:graphic>
      </p:graphicFrame>
      <p:sp>
        <p:nvSpPr>
          <p:cNvPr id="4" name="Rectangle 2">
            <a:extLst>
              <a:ext uri="{FF2B5EF4-FFF2-40B4-BE49-F238E27FC236}">
                <a16:creationId xmlns:a16="http://schemas.microsoft.com/office/drawing/2014/main" id="{83012041-AF0E-46B5-A1E9-6D9EAC96DF23}"/>
              </a:ext>
            </a:extLst>
          </p:cNvPr>
          <p:cNvSpPr>
            <a:spLocks noChangeArrowheads="1"/>
          </p:cNvSpPr>
          <p:nvPr/>
        </p:nvSpPr>
        <p:spPr bwMode="auto">
          <a:xfrm>
            <a:off x="523782" y="3312344"/>
            <a:ext cx="5930283" cy="19363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529"/>
                </a:solidFill>
                <a:effectLst/>
                <a:latin typeface="system-ui"/>
              </a:rPr>
              <a:t>Why this table is not in BCNF?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table above,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b="0" i="0" u="none" strike="noStrike" cap="none" normalizeH="0" baseline="0" dirty="0">
                <a:ln>
                  <a:noFill/>
                </a:ln>
                <a:solidFill>
                  <a:srgbClr val="D63384"/>
                </a:solidFill>
                <a:effectLst/>
                <a:latin typeface="var(--bs-font-monospace)"/>
              </a:rPr>
              <a:t>, subject</a:t>
            </a:r>
            <a:r>
              <a:rPr kumimoji="0" lang="en-US" altLang="en-US" sz="1500" b="0" i="0" u="none" strike="noStrike" cap="none" normalizeH="0" baseline="0" dirty="0">
                <a:ln>
                  <a:noFill/>
                </a:ln>
                <a:solidFill>
                  <a:srgbClr val="212529"/>
                </a:solidFill>
                <a:effectLst/>
                <a:latin typeface="system-ui"/>
              </a:rPr>
              <a:t> form primary key, which means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column is a </a:t>
            </a:r>
            <a:r>
              <a:rPr kumimoji="0" lang="en-US" altLang="en-US" sz="1500" b="1" i="0" u="none" strike="noStrike" cap="none" normalizeH="0" baseline="0" dirty="0">
                <a:ln>
                  <a:noFill/>
                </a:ln>
                <a:solidFill>
                  <a:srgbClr val="212529"/>
                </a:solidFill>
                <a:effectLst/>
                <a:latin typeface="system-ui"/>
              </a:rPr>
              <a:t>prime attribute</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there is one more dependency, </a:t>
            </a:r>
            <a:r>
              <a:rPr kumimoji="0" lang="en-US" altLang="en-US" b="0" i="0" u="none" strike="noStrike" cap="none" normalizeH="0" baseline="0" dirty="0">
                <a:ln>
                  <a:noFill/>
                </a:ln>
                <a:solidFill>
                  <a:srgbClr val="D63384"/>
                </a:solidFill>
                <a:effectLst/>
                <a:latin typeface="var(--bs-font-monospace)"/>
              </a:rPr>
              <a:t>professor</a:t>
            </a:r>
            <a:r>
              <a:rPr kumimoji="0" lang="en-US" altLang="en-US" sz="1500" b="0" i="0" u="none" strike="noStrike" cap="none" normalizeH="0" baseline="0" dirty="0">
                <a:ln>
                  <a:noFill/>
                </a:ln>
                <a:solidFill>
                  <a:srgbClr val="212529"/>
                </a:solidFill>
                <a:effectLst/>
                <a:latin typeface="system-ui"/>
              </a:rPr>
              <a:t> →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while </a:t>
            </a:r>
            <a:r>
              <a:rPr kumimoji="0" lang="en-US" altLang="en-US" b="0" i="0" u="none" strike="noStrike" cap="none" normalizeH="0" baseline="0" dirty="0">
                <a:ln>
                  <a:noFill/>
                </a:ln>
                <a:solidFill>
                  <a:srgbClr val="D63384"/>
                </a:solidFill>
                <a:effectLst/>
                <a:latin typeface="var(--bs-font-monospace)"/>
              </a:rPr>
              <a:t>subject</a:t>
            </a:r>
            <a:r>
              <a:rPr kumimoji="0" lang="en-US" altLang="en-US" sz="1500" b="0" i="0" u="none" strike="noStrike" cap="none" normalizeH="0" baseline="0" dirty="0">
                <a:ln>
                  <a:noFill/>
                </a:ln>
                <a:solidFill>
                  <a:srgbClr val="212529"/>
                </a:solidFill>
                <a:effectLst/>
                <a:latin typeface="system-ui"/>
              </a:rPr>
              <a:t> is a prime attribute, </a:t>
            </a:r>
            <a:r>
              <a:rPr kumimoji="0" lang="en-US" altLang="en-US" b="0" i="0" u="none" strike="noStrike" cap="none" normalizeH="0" baseline="0" dirty="0">
                <a:ln>
                  <a:noFill/>
                </a:ln>
                <a:solidFill>
                  <a:srgbClr val="D63384"/>
                </a:solidFill>
                <a:effectLst/>
                <a:latin typeface="var(--bs-font-monospace)"/>
              </a:rPr>
              <a:t>professor</a:t>
            </a:r>
            <a:r>
              <a:rPr kumimoji="0" lang="en-US" altLang="en-US" sz="1500" b="0" i="0" u="none" strike="noStrike" cap="none" normalizeH="0" baseline="0" dirty="0">
                <a:ln>
                  <a:noFill/>
                </a:ln>
                <a:solidFill>
                  <a:srgbClr val="212529"/>
                </a:solidFill>
                <a:effectLst/>
                <a:latin typeface="system-ui"/>
              </a:rPr>
              <a:t> is a </a:t>
            </a:r>
            <a:r>
              <a:rPr kumimoji="0" lang="en-US" altLang="en-US" sz="1500" b="1" i="0" u="none" strike="noStrike" cap="none" normalizeH="0" baseline="0" dirty="0">
                <a:ln>
                  <a:noFill/>
                </a:ln>
                <a:solidFill>
                  <a:srgbClr val="212529"/>
                </a:solidFill>
                <a:effectLst/>
                <a:latin typeface="system-ui"/>
              </a:rPr>
              <a:t>non-prime attribute</a:t>
            </a:r>
            <a:r>
              <a:rPr kumimoji="0" lang="en-US" altLang="en-US" sz="1500" b="0" i="0" u="none" strike="noStrike" cap="none" normalizeH="0" baseline="0" dirty="0">
                <a:ln>
                  <a:noFill/>
                </a:ln>
                <a:solidFill>
                  <a:srgbClr val="212529"/>
                </a:solidFill>
                <a:effectLst/>
                <a:latin typeface="system-ui"/>
              </a:rPr>
              <a:t>, which is not allowed by BCNF.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818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63F6D7-221D-4E08-AAA8-1ED2A1959F5A}"/>
              </a:ext>
            </a:extLst>
          </p:cNvPr>
          <p:cNvSpPr txBox="1"/>
          <p:nvPr/>
        </p:nvSpPr>
        <p:spPr>
          <a:xfrm>
            <a:off x="526001" y="442962"/>
            <a:ext cx="6094520" cy="1200329"/>
          </a:xfrm>
          <a:prstGeom prst="rect">
            <a:avLst/>
          </a:prstGeom>
          <a:noFill/>
        </p:spPr>
        <p:txBody>
          <a:bodyPr wrap="square">
            <a:spAutoFit/>
          </a:bodyPr>
          <a:lstStyle/>
          <a:p>
            <a:pPr algn="l"/>
            <a:r>
              <a:rPr lang="en-US" b="0" i="0" dirty="0">
                <a:solidFill>
                  <a:srgbClr val="212529"/>
                </a:solidFill>
                <a:effectLst/>
                <a:latin typeface="system-ui"/>
              </a:rPr>
              <a:t>How to satisfy BCNF?</a:t>
            </a:r>
          </a:p>
          <a:p>
            <a:pPr algn="l"/>
            <a:r>
              <a:rPr lang="en-US" b="0" i="0" dirty="0">
                <a:solidFill>
                  <a:srgbClr val="212529"/>
                </a:solidFill>
                <a:effectLst/>
                <a:latin typeface="system-ui"/>
              </a:rPr>
              <a:t>To make this relation(table) satisfy BCNF, we will decompose this table into two tables, </a:t>
            </a:r>
            <a:r>
              <a:rPr lang="en-US" b="1" i="0" dirty="0">
                <a:solidFill>
                  <a:srgbClr val="212529"/>
                </a:solidFill>
                <a:effectLst/>
                <a:latin typeface="system-ui"/>
              </a:rPr>
              <a:t>student</a:t>
            </a:r>
            <a:r>
              <a:rPr lang="en-US" b="0" i="0" dirty="0">
                <a:solidFill>
                  <a:srgbClr val="212529"/>
                </a:solidFill>
                <a:effectLst/>
                <a:latin typeface="system-ui"/>
              </a:rPr>
              <a:t> table and </a:t>
            </a:r>
            <a:r>
              <a:rPr lang="en-US" b="1" i="0" dirty="0">
                <a:solidFill>
                  <a:srgbClr val="212529"/>
                </a:solidFill>
                <a:effectLst/>
                <a:latin typeface="system-ui"/>
              </a:rPr>
              <a:t>professor</a:t>
            </a:r>
            <a:r>
              <a:rPr lang="en-US" b="0" i="0" dirty="0">
                <a:solidFill>
                  <a:srgbClr val="212529"/>
                </a:solidFill>
                <a:effectLst/>
                <a:latin typeface="system-ui"/>
              </a:rPr>
              <a:t> table.</a:t>
            </a:r>
          </a:p>
          <a:p>
            <a:pPr algn="l"/>
            <a:r>
              <a:rPr lang="en-US" b="0" i="0" dirty="0">
                <a:solidFill>
                  <a:srgbClr val="212529"/>
                </a:solidFill>
                <a:effectLst/>
                <a:latin typeface="system-ui"/>
              </a:rPr>
              <a:t>Below we have the structure for both the tables.</a:t>
            </a:r>
          </a:p>
        </p:txBody>
      </p:sp>
      <p:sp>
        <p:nvSpPr>
          <p:cNvPr id="5" name="TextBox 4">
            <a:extLst>
              <a:ext uri="{FF2B5EF4-FFF2-40B4-BE49-F238E27FC236}">
                <a16:creationId xmlns:a16="http://schemas.microsoft.com/office/drawing/2014/main" id="{E4E846F6-0A4C-4A1C-8E50-55ACBB07AE52}"/>
              </a:ext>
            </a:extLst>
          </p:cNvPr>
          <p:cNvSpPr txBox="1"/>
          <p:nvPr/>
        </p:nvSpPr>
        <p:spPr>
          <a:xfrm>
            <a:off x="588145" y="1772860"/>
            <a:ext cx="6094520" cy="369332"/>
          </a:xfrm>
          <a:prstGeom prst="rect">
            <a:avLst/>
          </a:prstGeom>
          <a:noFill/>
        </p:spPr>
        <p:txBody>
          <a:bodyPr wrap="square">
            <a:spAutoFit/>
          </a:bodyPr>
          <a:lstStyle/>
          <a:p>
            <a:r>
              <a:rPr lang="en-IN" b="1" i="0" dirty="0">
                <a:solidFill>
                  <a:srgbClr val="212529"/>
                </a:solidFill>
                <a:effectLst/>
                <a:latin typeface="system-ui"/>
              </a:rPr>
              <a:t>Student Table</a:t>
            </a:r>
            <a:endParaRPr lang="en-IN" dirty="0"/>
          </a:p>
        </p:txBody>
      </p:sp>
      <p:graphicFrame>
        <p:nvGraphicFramePr>
          <p:cNvPr id="6" name="Table 5">
            <a:extLst>
              <a:ext uri="{FF2B5EF4-FFF2-40B4-BE49-F238E27FC236}">
                <a16:creationId xmlns:a16="http://schemas.microsoft.com/office/drawing/2014/main" id="{74E8D52B-F66F-4721-8FD0-56877560F4F4}"/>
              </a:ext>
            </a:extLst>
          </p:cNvPr>
          <p:cNvGraphicFramePr>
            <a:graphicFrameLocks noGrp="1"/>
          </p:cNvGraphicFramePr>
          <p:nvPr>
            <p:extLst>
              <p:ext uri="{D42A27DB-BD31-4B8C-83A1-F6EECF244321}">
                <p14:modId xmlns:p14="http://schemas.microsoft.com/office/powerpoint/2010/main" val="2971121912"/>
              </p:ext>
            </p:extLst>
          </p:nvPr>
        </p:nvGraphicFramePr>
        <p:xfrm>
          <a:off x="588144" y="2333939"/>
          <a:ext cx="5333261" cy="1097280"/>
        </p:xfrm>
        <a:graphic>
          <a:graphicData uri="http://schemas.openxmlformats.org/drawingml/2006/table">
            <a:tbl>
              <a:tblPr/>
              <a:tblGrid>
                <a:gridCol w="1373447">
                  <a:extLst>
                    <a:ext uri="{9D8B030D-6E8A-4147-A177-3AD203B41FA5}">
                      <a16:colId xmlns:a16="http://schemas.microsoft.com/office/drawing/2014/main" val="144633269"/>
                    </a:ext>
                  </a:extLst>
                </a:gridCol>
                <a:gridCol w="3959814">
                  <a:extLst>
                    <a:ext uri="{9D8B030D-6E8A-4147-A177-3AD203B41FA5}">
                      <a16:colId xmlns:a16="http://schemas.microsoft.com/office/drawing/2014/main" val="3216353878"/>
                    </a:ext>
                  </a:extLst>
                </a:gridCol>
              </a:tblGrid>
              <a:tr h="0">
                <a:tc>
                  <a:txBody>
                    <a:bodyPr/>
                    <a:lstStyle/>
                    <a:p>
                      <a:pPr algn="l"/>
                      <a:r>
                        <a:rPr lang="en-IN">
                          <a:effectLst/>
                        </a:rPr>
                        <a:t>student_id</a:t>
                      </a:r>
                    </a:p>
                  </a:txBody>
                  <a:tcPr>
                    <a:lnL w="7620" cap="flat" cmpd="sng" algn="ctr">
                      <a:solidFill>
                        <a:srgbClr val="B0FF5A"/>
                      </a:solidFill>
                      <a:prstDash val="solid"/>
                      <a:round/>
                      <a:headEnd type="none" w="med" len="med"/>
                      <a:tailEnd type="none" w="med" len="med"/>
                    </a:lnL>
                    <a:lnR w="7620" cap="flat" cmpd="sng" algn="ctr">
                      <a:solidFill>
                        <a:srgbClr val="B0FF5A"/>
                      </a:solidFill>
                      <a:prstDash val="solid"/>
                      <a:round/>
                      <a:headEnd type="none" w="med" len="med"/>
                      <a:tailEnd type="none" w="med" len="med"/>
                    </a:lnR>
                    <a:lnT w="7620" cap="flat" cmpd="sng" algn="ctr">
                      <a:solidFill>
                        <a:srgbClr val="B0FF5A"/>
                      </a:solidFill>
                      <a:prstDash val="solid"/>
                      <a:round/>
                      <a:headEnd type="none" w="med" len="med"/>
                      <a:tailEnd type="none" w="med" len="med"/>
                    </a:lnT>
                    <a:lnB w="7620" cap="flat" cmpd="sng" algn="ctr">
                      <a:solidFill>
                        <a:srgbClr val="30FB5A"/>
                      </a:solidFill>
                      <a:prstDash val="solid"/>
                      <a:round/>
                      <a:headEnd type="none" w="med" len="med"/>
                      <a:tailEnd type="none" w="med" len="med"/>
                    </a:lnB>
                    <a:solidFill>
                      <a:srgbClr val="FFFFFF"/>
                    </a:solidFill>
                  </a:tcPr>
                </a:tc>
                <a:tc>
                  <a:txBody>
                    <a:bodyPr/>
                    <a:lstStyle/>
                    <a:p>
                      <a:pPr algn="l"/>
                      <a:r>
                        <a:rPr lang="en-IN">
                          <a:effectLst/>
                        </a:rPr>
                        <a:t>p_id</a:t>
                      </a:r>
                    </a:p>
                  </a:txBody>
                  <a:tcPr>
                    <a:lnL w="7620" cap="flat" cmpd="sng" algn="ctr">
                      <a:solidFill>
                        <a:srgbClr val="B0FF5A"/>
                      </a:solidFill>
                      <a:prstDash val="solid"/>
                      <a:round/>
                      <a:headEnd type="none" w="med" len="med"/>
                      <a:tailEnd type="none" w="med" len="med"/>
                    </a:lnL>
                    <a:lnR w="7620" cap="flat" cmpd="sng" algn="ctr">
                      <a:solidFill>
                        <a:srgbClr val="B0FF5A"/>
                      </a:solidFill>
                      <a:prstDash val="solid"/>
                      <a:round/>
                      <a:headEnd type="none" w="med" len="med"/>
                      <a:tailEnd type="none" w="med" len="med"/>
                    </a:lnR>
                    <a:lnT w="7620" cap="flat" cmpd="sng" algn="ctr">
                      <a:solidFill>
                        <a:srgbClr val="B0FF5A"/>
                      </a:solidFill>
                      <a:prstDash val="solid"/>
                      <a:round/>
                      <a:headEnd type="none" w="med" len="med"/>
                      <a:tailEnd type="none" w="med" len="med"/>
                    </a:lnT>
                    <a:lnB w="7620" cap="flat" cmpd="sng" algn="ctr">
                      <a:solidFill>
                        <a:srgbClr val="D0185B"/>
                      </a:solidFill>
                      <a:prstDash val="solid"/>
                      <a:round/>
                      <a:headEnd type="none" w="med" len="med"/>
                      <a:tailEnd type="none" w="med" len="med"/>
                    </a:lnB>
                    <a:solidFill>
                      <a:srgbClr val="FFFFFF"/>
                    </a:solidFill>
                  </a:tcPr>
                </a:tc>
                <a:extLst>
                  <a:ext uri="{0D108BD9-81ED-4DB2-BD59-A6C34878D82A}">
                    <a16:rowId xmlns:a16="http://schemas.microsoft.com/office/drawing/2014/main" val="2247541636"/>
                  </a:ext>
                </a:extLst>
              </a:tr>
              <a:tr h="0">
                <a:tc>
                  <a:txBody>
                    <a:bodyPr/>
                    <a:lstStyle/>
                    <a:p>
                      <a:r>
                        <a:rPr lang="en-IN">
                          <a:effectLst/>
                        </a:rPr>
                        <a:t>101</a:t>
                      </a:r>
                    </a:p>
                  </a:txBody>
                  <a:tcPr>
                    <a:lnL w="7620" cap="flat" cmpd="sng" algn="ctr">
                      <a:solidFill>
                        <a:srgbClr val="30FB5A"/>
                      </a:solidFill>
                      <a:prstDash val="solid"/>
                      <a:round/>
                      <a:headEnd type="none" w="med" len="med"/>
                      <a:tailEnd type="none" w="med" len="med"/>
                    </a:lnL>
                    <a:lnR w="7620" cap="flat" cmpd="sng" algn="ctr">
                      <a:solidFill>
                        <a:srgbClr val="D0185B"/>
                      </a:solidFill>
                      <a:prstDash val="solid"/>
                      <a:round/>
                      <a:headEnd type="none" w="med" len="med"/>
                      <a:tailEnd type="none" w="med" len="med"/>
                    </a:lnR>
                    <a:lnT w="7620" cap="flat" cmpd="sng" algn="ctr">
                      <a:solidFill>
                        <a:srgbClr val="30FB5A"/>
                      </a:solidFill>
                      <a:prstDash val="solid"/>
                      <a:round/>
                      <a:headEnd type="none" w="med" len="med"/>
                      <a:tailEnd type="none" w="med" len="med"/>
                    </a:lnT>
                    <a:lnB w="7620" cap="flat" cmpd="sng" algn="ctr">
                      <a:solidFill>
                        <a:srgbClr val="301D5B"/>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D0185B"/>
                      </a:solidFill>
                      <a:prstDash val="solid"/>
                      <a:round/>
                      <a:headEnd type="none" w="med" len="med"/>
                      <a:tailEnd type="none" w="med" len="med"/>
                    </a:lnL>
                    <a:lnR w="7620" cap="flat" cmpd="sng" algn="ctr">
                      <a:solidFill>
                        <a:srgbClr val="D0185B"/>
                      </a:solidFill>
                      <a:prstDash val="solid"/>
                      <a:round/>
                      <a:headEnd type="none" w="med" len="med"/>
                      <a:tailEnd type="none" w="med" len="med"/>
                    </a:lnR>
                    <a:lnT w="7620" cap="flat" cmpd="sng" algn="ctr">
                      <a:solidFill>
                        <a:srgbClr val="D0185B"/>
                      </a:solidFill>
                      <a:prstDash val="solid"/>
                      <a:round/>
                      <a:headEnd type="none" w="med" len="med"/>
                      <a:tailEnd type="none" w="med" len="med"/>
                    </a:lnT>
                    <a:lnB w="7620" cap="flat" cmpd="sng" algn="ctr">
                      <a:solidFill>
                        <a:srgbClr val="302B5B"/>
                      </a:solidFill>
                      <a:prstDash val="solid"/>
                      <a:round/>
                      <a:headEnd type="none" w="med" len="med"/>
                      <a:tailEnd type="none" w="med" len="med"/>
                    </a:lnB>
                    <a:solidFill>
                      <a:srgbClr val="FFFFFF"/>
                    </a:solidFill>
                  </a:tcPr>
                </a:tc>
                <a:extLst>
                  <a:ext uri="{0D108BD9-81ED-4DB2-BD59-A6C34878D82A}">
                    <a16:rowId xmlns:a16="http://schemas.microsoft.com/office/drawing/2014/main" val="1230180845"/>
                  </a:ext>
                </a:extLst>
              </a:tr>
              <a:tr h="0">
                <a:tc>
                  <a:txBody>
                    <a:bodyPr/>
                    <a:lstStyle/>
                    <a:p>
                      <a:r>
                        <a:rPr lang="en-IN">
                          <a:effectLst/>
                        </a:rPr>
                        <a:t>101</a:t>
                      </a:r>
                    </a:p>
                  </a:txBody>
                  <a:tcPr>
                    <a:lnL w="7620" cap="flat" cmpd="sng" algn="ctr">
                      <a:solidFill>
                        <a:srgbClr val="301D5B"/>
                      </a:solidFill>
                      <a:prstDash val="solid"/>
                      <a:round/>
                      <a:headEnd type="none" w="med" len="med"/>
                      <a:tailEnd type="none" w="med" len="med"/>
                    </a:lnL>
                    <a:lnR w="7620" cap="flat" cmpd="sng" algn="ctr">
                      <a:solidFill>
                        <a:srgbClr val="302B5B"/>
                      </a:solidFill>
                      <a:prstDash val="solid"/>
                      <a:round/>
                      <a:headEnd type="none" w="med" len="med"/>
                      <a:tailEnd type="none" w="med" len="med"/>
                    </a:lnR>
                    <a:lnT w="7620" cap="flat" cmpd="sng" algn="ctr">
                      <a:solidFill>
                        <a:srgbClr val="301D5B"/>
                      </a:solidFill>
                      <a:prstDash val="solid"/>
                      <a:round/>
                      <a:headEnd type="none" w="med" len="med"/>
                      <a:tailEnd type="none" w="med" len="med"/>
                    </a:lnT>
                    <a:lnB w="7620" cap="flat" cmpd="sng" algn="ctr">
                      <a:solidFill>
                        <a:srgbClr val="301D5B"/>
                      </a:solidFill>
                      <a:prstDash val="solid"/>
                      <a:round/>
                      <a:headEnd type="none" w="med" len="med"/>
                      <a:tailEnd type="none" w="med" len="med"/>
                    </a:lnB>
                    <a:solidFill>
                      <a:srgbClr val="FFFFFF"/>
                    </a:solidFill>
                  </a:tcPr>
                </a:tc>
                <a:tc>
                  <a:txBody>
                    <a:bodyPr/>
                    <a:lstStyle/>
                    <a:p>
                      <a:r>
                        <a:rPr lang="en-IN" dirty="0">
                          <a:effectLst/>
                        </a:rPr>
                        <a:t>2</a:t>
                      </a:r>
                    </a:p>
                  </a:txBody>
                  <a:tcPr>
                    <a:lnL w="7620" cap="flat" cmpd="sng" algn="ctr">
                      <a:solidFill>
                        <a:srgbClr val="302B5B"/>
                      </a:solidFill>
                      <a:prstDash val="solid"/>
                      <a:round/>
                      <a:headEnd type="none" w="med" len="med"/>
                      <a:tailEnd type="none" w="med" len="med"/>
                    </a:lnL>
                    <a:lnR w="7620" cap="flat" cmpd="sng" algn="ctr">
                      <a:solidFill>
                        <a:srgbClr val="302B5B"/>
                      </a:solidFill>
                      <a:prstDash val="solid"/>
                      <a:round/>
                      <a:headEnd type="none" w="med" len="med"/>
                      <a:tailEnd type="none" w="med" len="med"/>
                    </a:lnR>
                    <a:lnT w="7620" cap="flat" cmpd="sng" algn="ctr">
                      <a:solidFill>
                        <a:srgbClr val="302B5B"/>
                      </a:solidFill>
                      <a:prstDash val="solid"/>
                      <a:round/>
                      <a:headEnd type="none" w="med" len="med"/>
                      <a:tailEnd type="none" w="med" len="med"/>
                    </a:lnT>
                    <a:lnB w="7620" cap="flat" cmpd="sng" algn="ctr">
                      <a:solidFill>
                        <a:srgbClr val="302B5B"/>
                      </a:solidFill>
                      <a:prstDash val="solid"/>
                      <a:round/>
                      <a:headEnd type="none" w="med" len="med"/>
                      <a:tailEnd type="none" w="med" len="med"/>
                    </a:lnB>
                    <a:solidFill>
                      <a:srgbClr val="FFFFFF"/>
                    </a:solidFill>
                  </a:tcPr>
                </a:tc>
                <a:extLst>
                  <a:ext uri="{0D108BD9-81ED-4DB2-BD59-A6C34878D82A}">
                    <a16:rowId xmlns:a16="http://schemas.microsoft.com/office/drawing/2014/main" val="2208242086"/>
                  </a:ext>
                </a:extLst>
              </a:tr>
            </a:tbl>
          </a:graphicData>
        </a:graphic>
      </p:graphicFrame>
      <p:sp>
        <p:nvSpPr>
          <p:cNvPr id="8" name="TextBox 7">
            <a:extLst>
              <a:ext uri="{FF2B5EF4-FFF2-40B4-BE49-F238E27FC236}">
                <a16:creationId xmlns:a16="http://schemas.microsoft.com/office/drawing/2014/main" id="{C3A8D114-842F-4F7C-B9F0-B408B3E8E424}"/>
              </a:ext>
            </a:extLst>
          </p:cNvPr>
          <p:cNvSpPr txBox="1"/>
          <p:nvPr/>
        </p:nvSpPr>
        <p:spPr>
          <a:xfrm>
            <a:off x="588144" y="3622966"/>
            <a:ext cx="6094520" cy="369332"/>
          </a:xfrm>
          <a:prstGeom prst="rect">
            <a:avLst/>
          </a:prstGeom>
          <a:noFill/>
        </p:spPr>
        <p:txBody>
          <a:bodyPr wrap="square">
            <a:spAutoFit/>
          </a:bodyPr>
          <a:lstStyle/>
          <a:p>
            <a:r>
              <a:rPr lang="en-IN" b="1" i="0" dirty="0">
                <a:solidFill>
                  <a:srgbClr val="212529"/>
                </a:solidFill>
                <a:effectLst/>
                <a:latin typeface="system-ui"/>
              </a:rPr>
              <a:t>Professor Table</a:t>
            </a:r>
            <a:endParaRPr lang="en-IN" dirty="0"/>
          </a:p>
        </p:txBody>
      </p:sp>
      <p:graphicFrame>
        <p:nvGraphicFramePr>
          <p:cNvPr id="9" name="Table 8">
            <a:extLst>
              <a:ext uri="{FF2B5EF4-FFF2-40B4-BE49-F238E27FC236}">
                <a16:creationId xmlns:a16="http://schemas.microsoft.com/office/drawing/2014/main" id="{EB1C0224-94F7-406D-ABF5-8FE33A633B5D}"/>
              </a:ext>
            </a:extLst>
          </p:cNvPr>
          <p:cNvGraphicFramePr>
            <a:graphicFrameLocks noGrp="1"/>
          </p:cNvGraphicFramePr>
          <p:nvPr>
            <p:extLst>
              <p:ext uri="{D42A27DB-BD31-4B8C-83A1-F6EECF244321}">
                <p14:modId xmlns:p14="http://schemas.microsoft.com/office/powerpoint/2010/main" val="2935618908"/>
              </p:ext>
            </p:extLst>
          </p:nvPr>
        </p:nvGraphicFramePr>
        <p:xfrm>
          <a:off x="526001" y="4121867"/>
          <a:ext cx="6437847" cy="1097280"/>
        </p:xfrm>
        <a:graphic>
          <a:graphicData uri="http://schemas.openxmlformats.org/drawingml/2006/table">
            <a:tbl>
              <a:tblPr/>
              <a:tblGrid>
                <a:gridCol w="2145949">
                  <a:extLst>
                    <a:ext uri="{9D8B030D-6E8A-4147-A177-3AD203B41FA5}">
                      <a16:colId xmlns:a16="http://schemas.microsoft.com/office/drawing/2014/main" val="2807325899"/>
                    </a:ext>
                  </a:extLst>
                </a:gridCol>
                <a:gridCol w="2145949">
                  <a:extLst>
                    <a:ext uri="{9D8B030D-6E8A-4147-A177-3AD203B41FA5}">
                      <a16:colId xmlns:a16="http://schemas.microsoft.com/office/drawing/2014/main" val="236855292"/>
                    </a:ext>
                  </a:extLst>
                </a:gridCol>
                <a:gridCol w="2145949">
                  <a:extLst>
                    <a:ext uri="{9D8B030D-6E8A-4147-A177-3AD203B41FA5}">
                      <a16:colId xmlns:a16="http://schemas.microsoft.com/office/drawing/2014/main" val="4238344675"/>
                    </a:ext>
                  </a:extLst>
                </a:gridCol>
              </a:tblGrid>
              <a:tr h="0">
                <a:tc>
                  <a:txBody>
                    <a:bodyPr/>
                    <a:lstStyle/>
                    <a:p>
                      <a:pPr algn="l"/>
                      <a:r>
                        <a:rPr lang="en-IN">
                          <a:effectLst/>
                        </a:rPr>
                        <a:t>p_id</a:t>
                      </a:r>
                    </a:p>
                  </a:txBody>
                  <a:tcPr>
                    <a:lnL w="7620" cap="flat" cmpd="sng" algn="ctr">
                      <a:solidFill>
                        <a:srgbClr val="C091EF"/>
                      </a:solidFill>
                      <a:prstDash val="solid"/>
                      <a:round/>
                      <a:headEnd type="none" w="med" len="med"/>
                      <a:tailEnd type="none" w="med" len="med"/>
                    </a:lnL>
                    <a:lnR w="7620" cap="flat" cmpd="sng" algn="ctr">
                      <a:solidFill>
                        <a:srgbClr val="E091EF"/>
                      </a:solidFill>
                      <a:prstDash val="solid"/>
                      <a:round/>
                      <a:headEnd type="none" w="med" len="med"/>
                      <a:tailEnd type="none" w="med" len="med"/>
                    </a:lnR>
                    <a:lnT w="7620" cap="flat" cmpd="sng" algn="ctr">
                      <a:solidFill>
                        <a:srgbClr val="C091EF"/>
                      </a:solidFill>
                      <a:prstDash val="solid"/>
                      <a:round/>
                      <a:headEnd type="none" w="med" len="med"/>
                      <a:tailEnd type="none" w="med" len="med"/>
                    </a:lnT>
                    <a:lnB w="7620" cap="flat" cmpd="sng" algn="ctr">
                      <a:solidFill>
                        <a:srgbClr val="C092EF"/>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E091EF"/>
                      </a:solidFill>
                      <a:prstDash val="solid"/>
                      <a:round/>
                      <a:headEnd type="none" w="med" len="med"/>
                      <a:tailEnd type="none" w="med" len="med"/>
                    </a:lnL>
                    <a:lnR w="7620" cap="flat" cmpd="sng" algn="ctr">
                      <a:solidFill>
                        <a:srgbClr val="4095EF"/>
                      </a:solidFill>
                      <a:prstDash val="solid"/>
                      <a:round/>
                      <a:headEnd type="none" w="med" len="med"/>
                      <a:tailEnd type="none" w="med" len="med"/>
                    </a:lnR>
                    <a:lnT w="7620" cap="flat" cmpd="sng" algn="ctr">
                      <a:solidFill>
                        <a:srgbClr val="E091EF"/>
                      </a:solidFill>
                      <a:prstDash val="solid"/>
                      <a:round/>
                      <a:headEnd type="none" w="med" len="med"/>
                      <a:tailEnd type="none" w="med" len="med"/>
                    </a:lnT>
                    <a:lnB w="7620" cap="flat" cmpd="sng" algn="ctr">
                      <a:solidFill>
                        <a:srgbClr val="6093EF"/>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4095EF"/>
                      </a:solidFill>
                      <a:prstDash val="solid"/>
                      <a:round/>
                      <a:headEnd type="none" w="med" len="med"/>
                      <a:tailEnd type="none" w="med" len="med"/>
                    </a:lnL>
                    <a:lnR w="7620" cap="flat" cmpd="sng" algn="ctr">
                      <a:solidFill>
                        <a:srgbClr val="4095EF"/>
                      </a:solidFill>
                      <a:prstDash val="solid"/>
                      <a:round/>
                      <a:headEnd type="none" w="med" len="med"/>
                      <a:tailEnd type="none" w="med" len="med"/>
                    </a:lnR>
                    <a:lnT w="7620" cap="flat" cmpd="sng" algn="ctr">
                      <a:solidFill>
                        <a:srgbClr val="4095EF"/>
                      </a:solidFill>
                      <a:prstDash val="solid"/>
                      <a:round/>
                      <a:headEnd type="none" w="med" len="med"/>
                      <a:tailEnd type="none" w="med" len="med"/>
                    </a:lnT>
                    <a:lnB w="7620" cap="flat" cmpd="sng" algn="ctr">
                      <a:solidFill>
                        <a:srgbClr val="4096EF"/>
                      </a:solidFill>
                      <a:prstDash val="solid"/>
                      <a:round/>
                      <a:headEnd type="none" w="med" len="med"/>
                      <a:tailEnd type="none" w="med" len="med"/>
                    </a:lnB>
                    <a:solidFill>
                      <a:srgbClr val="FFFFFF"/>
                    </a:solidFill>
                  </a:tcPr>
                </a:tc>
                <a:extLst>
                  <a:ext uri="{0D108BD9-81ED-4DB2-BD59-A6C34878D82A}">
                    <a16:rowId xmlns:a16="http://schemas.microsoft.com/office/drawing/2014/main" val="4022137684"/>
                  </a:ext>
                </a:extLst>
              </a:tr>
              <a:tr h="0">
                <a:tc>
                  <a:txBody>
                    <a:bodyPr/>
                    <a:lstStyle/>
                    <a:p>
                      <a:r>
                        <a:rPr lang="en-IN">
                          <a:effectLst/>
                        </a:rPr>
                        <a:t>1</a:t>
                      </a:r>
                    </a:p>
                  </a:txBody>
                  <a:tcPr>
                    <a:lnL w="7620" cap="flat" cmpd="sng" algn="ctr">
                      <a:solidFill>
                        <a:srgbClr val="C092EF"/>
                      </a:solidFill>
                      <a:prstDash val="solid"/>
                      <a:round/>
                      <a:headEnd type="none" w="med" len="med"/>
                      <a:tailEnd type="none" w="med" len="med"/>
                    </a:lnL>
                    <a:lnR w="7620" cap="flat" cmpd="sng" algn="ctr">
                      <a:solidFill>
                        <a:srgbClr val="6093EF"/>
                      </a:solidFill>
                      <a:prstDash val="solid"/>
                      <a:round/>
                      <a:headEnd type="none" w="med" len="med"/>
                      <a:tailEnd type="none" w="med" len="med"/>
                    </a:lnR>
                    <a:lnT w="7620" cap="flat" cmpd="sng" algn="ctr">
                      <a:solidFill>
                        <a:srgbClr val="C092EF"/>
                      </a:solidFill>
                      <a:prstDash val="solid"/>
                      <a:round/>
                      <a:headEnd type="none" w="med" len="med"/>
                      <a:tailEnd type="none" w="med" len="med"/>
                    </a:lnT>
                    <a:lnB w="7620" cap="flat" cmpd="sng" algn="ctr">
                      <a:solidFill>
                        <a:srgbClr val="A096EF"/>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6093EF"/>
                      </a:solidFill>
                      <a:prstDash val="solid"/>
                      <a:round/>
                      <a:headEnd type="none" w="med" len="med"/>
                      <a:tailEnd type="none" w="med" len="med"/>
                    </a:lnL>
                    <a:lnR w="7620" cap="flat" cmpd="sng" algn="ctr">
                      <a:solidFill>
                        <a:srgbClr val="4096EF"/>
                      </a:solidFill>
                      <a:prstDash val="solid"/>
                      <a:round/>
                      <a:headEnd type="none" w="med" len="med"/>
                      <a:tailEnd type="none" w="med" len="med"/>
                    </a:lnR>
                    <a:lnT w="7620" cap="flat" cmpd="sng" algn="ctr">
                      <a:solidFill>
                        <a:srgbClr val="6093EF"/>
                      </a:solidFill>
                      <a:prstDash val="solid"/>
                      <a:round/>
                      <a:headEnd type="none" w="med" len="med"/>
                      <a:tailEnd type="none" w="med" len="med"/>
                    </a:lnT>
                    <a:lnB w="7620" cap="flat" cmpd="sng" algn="ctr">
                      <a:solidFill>
                        <a:srgbClr val="20A0EF"/>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4096EF"/>
                      </a:solidFill>
                      <a:prstDash val="solid"/>
                      <a:round/>
                      <a:headEnd type="none" w="med" len="med"/>
                      <a:tailEnd type="none" w="med" len="med"/>
                    </a:lnL>
                    <a:lnR w="7620" cap="flat" cmpd="sng" algn="ctr">
                      <a:solidFill>
                        <a:srgbClr val="4096EF"/>
                      </a:solidFill>
                      <a:prstDash val="solid"/>
                      <a:round/>
                      <a:headEnd type="none" w="med" len="med"/>
                      <a:tailEnd type="none" w="med" len="med"/>
                    </a:lnR>
                    <a:lnT w="7620" cap="flat" cmpd="sng" algn="ctr">
                      <a:solidFill>
                        <a:srgbClr val="4096EF"/>
                      </a:solidFill>
                      <a:prstDash val="solid"/>
                      <a:round/>
                      <a:headEnd type="none" w="med" len="med"/>
                      <a:tailEnd type="none" w="med" len="med"/>
                    </a:lnT>
                    <a:lnB w="7620" cap="flat" cmpd="sng" algn="ctr">
                      <a:solidFill>
                        <a:srgbClr val="E09BEF"/>
                      </a:solidFill>
                      <a:prstDash val="solid"/>
                      <a:round/>
                      <a:headEnd type="none" w="med" len="med"/>
                      <a:tailEnd type="none" w="med" len="med"/>
                    </a:lnB>
                    <a:solidFill>
                      <a:srgbClr val="FFFFFF"/>
                    </a:solidFill>
                  </a:tcPr>
                </a:tc>
                <a:extLst>
                  <a:ext uri="{0D108BD9-81ED-4DB2-BD59-A6C34878D82A}">
                    <a16:rowId xmlns:a16="http://schemas.microsoft.com/office/drawing/2014/main" val="3822933561"/>
                  </a:ext>
                </a:extLst>
              </a:tr>
              <a:tr h="0">
                <a:tc>
                  <a:txBody>
                    <a:bodyPr/>
                    <a:lstStyle/>
                    <a:p>
                      <a:r>
                        <a:rPr lang="en-IN">
                          <a:effectLst/>
                        </a:rPr>
                        <a:t>2</a:t>
                      </a:r>
                    </a:p>
                  </a:txBody>
                  <a:tcPr>
                    <a:lnL w="7620" cap="flat" cmpd="sng" algn="ctr">
                      <a:solidFill>
                        <a:srgbClr val="A096EF"/>
                      </a:solidFill>
                      <a:prstDash val="solid"/>
                      <a:round/>
                      <a:headEnd type="none" w="med" len="med"/>
                      <a:tailEnd type="none" w="med" len="med"/>
                    </a:lnL>
                    <a:lnR w="7620" cap="flat" cmpd="sng" algn="ctr">
                      <a:solidFill>
                        <a:srgbClr val="20A0EF"/>
                      </a:solidFill>
                      <a:prstDash val="solid"/>
                      <a:round/>
                      <a:headEnd type="none" w="med" len="med"/>
                      <a:tailEnd type="none" w="med" len="med"/>
                    </a:lnR>
                    <a:lnT w="7620" cap="flat" cmpd="sng" algn="ctr">
                      <a:solidFill>
                        <a:srgbClr val="A096EF"/>
                      </a:solidFill>
                      <a:prstDash val="solid"/>
                      <a:round/>
                      <a:headEnd type="none" w="med" len="med"/>
                      <a:tailEnd type="none" w="med" len="med"/>
                    </a:lnT>
                    <a:lnB w="7620" cap="flat" cmpd="sng" algn="ctr">
                      <a:solidFill>
                        <a:srgbClr val="A096EF"/>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20A0EF"/>
                      </a:solidFill>
                      <a:prstDash val="solid"/>
                      <a:round/>
                      <a:headEnd type="none" w="med" len="med"/>
                      <a:tailEnd type="none" w="med" len="med"/>
                    </a:lnL>
                    <a:lnR w="7620" cap="flat" cmpd="sng" algn="ctr">
                      <a:solidFill>
                        <a:srgbClr val="E09BEF"/>
                      </a:solidFill>
                      <a:prstDash val="solid"/>
                      <a:round/>
                      <a:headEnd type="none" w="med" len="med"/>
                      <a:tailEnd type="none" w="med" len="med"/>
                    </a:lnR>
                    <a:lnT w="7620" cap="flat" cmpd="sng" algn="ctr">
                      <a:solidFill>
                        <a:srgbClr val="20A0EF"/>
                      </a:solidFill>
                      <a:prstDash val="solid"/>
                      <a:round/>
                      <a:headEnd type="none" w="med" len="med"/>
                      <a:tailEnd type="none" w="med" len="med"/>
                    </a:lnT>
                    <a:lnB w="7620" cap="flat" cmpd="sng" algn="ctr">
                      <a:solidFill>
                        <a:srgbClr val="20A0EF"/>
                      </a:solidFill>
                      <a:prstDash val="solid"/>
                      <a:round/>
                      <a:headEnd type="none" w="med" len="med"/>
                      <a:tailEnd type="none" w="med" len="med"/>
                    </a:lnB>
                    <a:solidFill>
                      <a:srgbClr val="FFFFFF"/>
                    </a:solidFill>
                  </a:tcPr>
                </a:tc>
                <a:tc>
                  <a:txBody>
                    <a:bodyPr/>
                    <a:lstStyle/>
                    <a:p>
                      <a:r>
                        <a:rPr lang="en-IN" dirty="0">
                          <a:effectLst/>
                        </a:rPr>
                        <a:t>C++</a:t>
                      </a:r>
                    </a:p>
                  </a:txBody>
                  <a:tcPr>
                    <a:lnL w="7620" cap="flat" cmpd="sng" algn="ctr">
                      <a:solidFill>
                        <a:srgbClr val="E09BEF"/>
                      </a:solidFill>
                      <a:prstDash val="solid"/>
                      <a:round/>
                      <a:headEnd type="none" w="med" len="med"/>
                      <a:tailEnd type="none" w="med" len="med"/>
                    </a:lnL>
                    <a:lnR w="7620" cap="flat" cmpd="sng" algn="ctr">
                      <a:solidFill>
                        <a:srgbClr val="E09BEF"/>
                      </a:solidFill>
                      <a:prstDash val="solid"/>
                      <a:round/>
                      <a:headEnd type="none" w="med" len="med"/>
                      <a:tailEnd type="none" w="med" len="med"/>
                    </a:lnR>
                    <a:lnT w="7620" cap="flat" cmpd="sng" algn="ctr">
                      <a:solidFill>
                        <a:srgbClr val="E09BEF"/>
                      </a:solidFill>
                      <a:prstDash val="solid"/>
                      <a:round/>
                      <a:headEnd type="none" w="med" len="med"/>
                      <a:tailEnd type="none" w="med" len="med"/>
                    </a:lnT>
                    <a:lnB w="7620" cap="flat" cmpd="sng" algn="ctr">
                      <a:solidFill>
                        <a:srgbClr val="E09BEF"/>
                      </a:solidFill>
                      <a:prstDash val="solid"/>
                      <a:round/>
                      <a:headEnd type="none" w="med" len="med"/>
                      <a:tailEnd type="none" w="med" len="med"/>
                    </a:lnB>
                    <a:solidFill>
                      <a:srgbClr val="FFFFFF"/>
                    </a:solidFill>
                  </a:tcPr>
                </a:tc>
                <a:extLst>
                  <a:ext uri="{0D108BD9-81ED-4DB2-BD59-A6C34878D82A}">
                    <a16:rowId xmlns:a16="http://schemas.microsoft.com/office/drawing/2014/main" val="3092380105"/>
                  </a:ext>
                </a:extLst>
              </a:tr>
            </a:tbl>
          </a:graphicData>
        </a:graphic>
      </p:graphicFrame>
      <p:sp>
        <p:nvSpPr>
          <p:cNvPr id="11" name="TextBox 10">
            <a:extLst>
              <a:ext uri="{FF2B5EF4-FFF2-40B4-BE49-F238E27FC236}">
                <a16:creationId xmlns:a16="http://schemas.microsoft.com/office/drawing/2014/main" id="{1429C573-4C94-49B6-B6D5-8559494693D3}"/>
              </a:ext>
            </a:extLst>
          </p:cNvPr>
          <p:cNvSpPr txBox="1"/>
          <p:nvPr/>
        </p:nvSpPr>
        <p:spPr>
          <a:xfrm>
            <a:off x="419470" y="5374474"/>
            <a:ext cx="6094520" cy="646331"/>
          </a:xfrm>
          <a:prstGeom prst="rect">
            <a:avLst/>
          </a:prstGeom>
          <a:noFill/>
        </p:spPr>
        <p:txBody>
          <a:bodyPr wrap="square">
            <a:spAutoFit/>
          </a:bodyPr>
          <a:lstStyle/>
          <a:p>
            <a:r>
              <a:rPr lang="en-US" b="0" i="0" dirty="0">
                <a:solidFill>
                  <a:srgbClr val="212529"/>
                </a:solidFill>
                <a:effectLst/>
                <a:latin typeface="system-ui"/>
              </a:rPr>
              <a:t>And now, this relation satisfy Boyce-Codd Normal Form. In the next tutorial we will learn about the </a:t>
            </a:r>
            <a:r>
              <a:rPr lang="en-US" b="1" i="0" dirty="0">
                <a:solidFill>
                  <a:srgbClr val="212529"/>
                </a:solidFill>
                <a:effectLst/>
                <a:latin typeface="system-ui"/>
              </a:rPr>
              <a:t>Fourth Normal Form</a:t>
            </a:r>
            <a:r>
              <a:rPr lang="en-US" b="0" i="0" dirty="0">
                <a:solidFill>
                  <a:srgbClr val="212529"/>
                </a:solidFill>
                <a:effectLst/>
                <a:latin typeface="system-ui"/>
              </a:rPr>
              <a:t>.</a:t>
            </a:r>
            <a:endParaRPr lang="en-IN" dirty="0"/>
          </a:p>
        </p:txBody>
      </p:sp>
    </p:spTree>
    <p:extLst>
      <p:ext uri="{BB962C8B-B14F-4D97-AF65-F5344CB8AC3E}">
        <p14:creationId xmlns:p14="http://schemas.microsoft.com/office/powerpoint/2010/main" val="2191594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1C61-9298-4E56-BB1D-2F5678B065F3}"/>
              </a:ext>
            </a:extLst>
          </p:cNvPr>
          <p:cNvSpPr>
            <a:spLocks noGrp="1"/>
          </p:cNvSpPr>
          <p:nvPr>
            <p:ph type="title"/>
          </p:nvPr>
        </p:nvSpPr>
        <p:spPr/>
        <p:txBody>
          <a:bodyPr/>
          <a:lstStyle/>
          <a:p>
            <a:r>
              <a:rPr lang="en-IN" b="0" i="0" dirty="0">
                <a:solidFill>
                  <a:srgbClr val="212529"/>
                </a:solidFill>
                <a:effectLst/>
                <a:latin typeface="system-ui"/>
              </a:rPr>
              <a:t>Fourth Normal Form (4NF)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D5864CA5-910C-4BC4-A3E0-5F9470D9CDFD}"/>
              </a:ext>
            </a:extLst>
          </p:cNvPr>
          <p:cNvSpPr txBox="1"/>
          <p:nvPr/>
        </p:nvSpPr>
        <p:spPr>
          <a:xfrm>
            <a:off x="754602" y="1186895"/>
            <a:ext cx="8928716" cy="1200329"/>
          </a:xfrm>
          <a:prstGeom prst="rect">
            <a:avLst/>
          </a:prstGeom>
          <a:noFill/>
        </p:spPr>
        <p:txBody>
          <a:bodyPr wrap="square">
            <a:spAutoFit/>
          </a:bodyPr>
          <a:lstStyle/>
          <a:p>
            <a:pPr algn="l"/>
            <a:r>
              <a:rPr lang="en-US" b="0" i="0" dirty="0">
                <a:solidFill>
                  <a:srgbClr val="212529"/>
                </a:solidFill>
                <a:effectLst/>
                <a:latin typeface="system-ui"/>
              </a:rPr>
              <a:t>Rules for 4th Normal Form</a:t>
            </a:r>
          </a:p>
          <a:p>
            <a:pPr algn="l"/>
            <a:r>
              <a:rPr lang="en-US" b="0" i="0" dirty="0">
                <a:solidFill>
                  <a:srgbClr val="212529"/>
                </a:solidFill>
                <a:effectLst/>
                <a:latin typeface="system-ui"/>
              </a:rPr>
              <a:t>For a table to satisfy the Fourth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Boyce-Codd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the table should not have any </a:t>
            </a:r>
            <a:r>
              <a:rPr lang="en-US" b="1" i="0" dirty="0">
                <a:solidFill>
                  <a:srgbClr val="212529"/>
                </a:solidFill>
                <a:effectLst/>
                <a:latin typeface="system-ui"/>
              </a:rPr>
              <a:t>Multi-valued Dependency</a:t>
            </a:r>
            <a:r>
              <a:rPr lang="en-US" b="0" i="0" dirty="0">
                <a:solidFill>
                  <a:srgbClr val="212529"/>
                </a:solidFill>
                <a:effectLst/>
                <a:latin typeface="system-ui"/>
              </a:rPr>
              <a:t>.</a:t>
            </a:r>
          </a:p>
        </p:txBody>
      </p:sp>
      <p:sp>
        <p:nvSpPr>
          <p:cNvPr id="24" name="TextBox 23">
            <a:extLst>
              <a:ext uri="{FF2B5EF4-FFF2-40B4-BE49-F238E27FC236}">
                <a16:creationId xmlns:a16="http://schemas.microsoft.com/office/drawing/2014/main" id="{FA96634C-FF5B-4A98-A999-5CF1DE90D683}"/>
              </a:ext>
            </a:extLst>
          </p:cNvPr>
          <p:cNvSpPr txBox="1"/>
          <p:nvPr/>
        </p:nvSpPr>
        <p:spPr>
          <a:xfrm>
            <a:off x="838200" y="2512458"/>
            <a:ext cx="6094520" cy="369332"/>
          </a:xfrm>
          <a:prstGeom prst="rect">
            <a:avLst/>
          </a:prstGeom>
          <a:noFill/>
        </p:spPr>
        <p:txBody>
          <a:bodyPr wrap="square">
            <a:spAutoFit/>
          </a:bodyPr>
          <a:lstStyle/>
          <a:p>
            <a:pPr algn="l"/>
            <a:r>
              <a:rPr lang="en-IN" b="0" i="0" dirty="0">
                <a:solidFill>
                  <a:srgbClr val="212529"/>
                </a:solidFill>
                <a:effectLst/>
                <a:latin typeface="system-ui"/>
              </a:rPr>
              <a:t>What is Multi-valued Dependency?</a:t>
            </a:r>
          </a:p>
        </p:txBody>
      </p:sp>
      <p:sp>
        <p:nvSpPr>
          <p:cNvPr id="25" name="Rectangle 16">
            <a:extLst>
              <a:ext uri="{FF2B5EF4-FFF2-40B4-BE49-F238E27FC236}">
                <a16:creationId xmlns:a16="http://schemas.microsoft.com/office/drawing/2014/main" id="{210BC3CB-EABF-4AD8-9ECB-ECD1C1306B6C}"/>
              </a:ext>
            </a:extLst>
          </p:cNvPr>
          <p:cNvSpPr>
            <a:spLocks noChangeArrowheads="1"/>
          </p:cNvSpPr>
          <p:nvPr/>
        </p:nvSpPr>
        <p:spPr bwMode="auto">
          <a:xfrm>
            <a:off x="754602" y="3007024"/>
            <a:ext cx="8021715" cy="1708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A table is said to have multi-valued dependency, if the following conditions are true,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a:ln>
                  <a:noFill/>
                </a:ln>
                <a:solidFill>
                  <a:srgbClr val="212529"/>
                </a:solidFill>
                <a:effectLst/>
                <a:latin typeface="system-ui"/>
              </a:rPr>
              <a:t>For a dependency A → B, if for a single value of A, multiple value of B exists, then the table may have multi-valued dependency.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a:ln>
                  <a:noFill/>
                </a:ln>
                <a:solidFill>
                  <a:srgbClr val="212529"/>
                </a:solidFill>
                <a:effectLst/>
                <a:latin typeface="system-ui"/>
              </a:rPr>
              <a:t>Also, a table should have at-least 3 columns for it to have a multi-valued dependency.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a:ln>
                  <a:noFill/>
                </a:ln>
                <a:solidFill>
                  <a:srgbClr val="212529"/>
                </a:solidFill>
                <a:effectLst/>
                <a:latin typeface="system-ui"/>
              </a:rPr>
              <a:t>And, for a relation </a:t>
            </a:r>
            <a:r>
              <a:rPr kumimoji="0" lang="en-US" altLang="en-US" b="0" i="0" u="none" strike="noStrike" cap="none" normalizeH="0" baseline="0">
                <a:ln>
                  <a:noFill/>
                </a:ln>
                <a:solidFill>
                  <a:srgbClr val="D63384"/>
                </a:solidFill>
                <a:effectLst/>
                <a:latin typeface="var(--bs-font-monospace)"/>
              </a:rPr>
              <a:t>R(A,B,C)</a:t>
            </a:r>
            <a:r>
              <a:rPr kumimoji="0" lang="en-US" altLang="en-US" sz="1500" b="0" i="0" u="none" strike="noStrike" cap="none" normalizeH="0" baseline="0">
                <a:ln>
                  <a:noFill/>
                </a:ln>
                <a:solidFill>
                  <a:srgbClr val="212529"/>
                </a:solidFill>
                <a:effectLst/>
                <a:latin typeface="system-ui"/>
              </a:rPr>
              <a:t>, if there is a multi-valued dependency between, A and B, then B and C should be independent of each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If all these conditions are true for any relation(table), it is said to have multi-valued dependency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6" name="Table 25">
            <a:extLst>
              <a:ext uri="{FF2B5EF4-FFF2-40B4-BE49-F238E27FC236}">
                <a16:creationId xmlns:a16="http://schemas.microsoft.com/office/drawing/2014/main" id="{84DED254-BB21-413B-902B-D58E8365E092}"/>
              </a:ext>
            </a:extLst>
          </p:cNvPr>
          <p:cNvGraphicFramePr>
            <a:graphicFrameLocks noGrp="1"/>
          </p:cNvGraphicFramePr>
          <p:nvPr>
            <p:extLst>
              <p:ext uri="{D42A27DB-BD31-4B8C-83A1-F6EECF244321}">
                <p14:modId xmlns:p14="http://schemas.microsoft.com/office/powerpoint/2010/main" val="1924673458"/>
              </p:ext>
            </p:extLst>
          </p:nvPr>
        </p:nvGraphicFramePr>
        <p:xfrm>
          <a:off x="1175551" y="4847570"/>
          <a:ext cx="4257583" cy="1828800"/>
        </p:xfrm>
        <a:graphic>
          <a:graphicData uri="http://schemas.openxmlformats.org/drawingml/2006/table">
            <a:tbl>
              <a:tblPr/>
              <a:tblGrid>
                <a:gridCol w="731445">
                  <a:extLst>
                    <a:ext uri="{9D8B030D-6E8A-4147-A177-3AD203B41FA5}">
                      <a16:colId xmlns:a16="http://schemas.microsoft.com/office/drawing/2014/main" val="3369496115"/>
                    </a:ext>
                  </a:extLst>
                </a:gridCol>
                <a:gridCol w="951122">
                  <a:extLst>
                    <a:ext uri="{9D8B030D-6E8A-4147-A177-3AD203B41FA5}">
                      <a16:colId xmlns:a16="http://schemas.microsoft.com/office/drawing/2014/main" val="1600709232"/>
                    </a:ext>
                  </a:extLst>
                </a:gridCol>
                <a:gridCol w="2575016">
                  <a:extLst>
                    <a:ext uri="{9D8B030D-6E8A-4147-A177-3AD203B41FA5}">
                      <a16:colId xmlns:a16="http://schemas.microsoft.com/office/drawing/2014/main" val="2404316966"/>
                    </a:ext>
                  </a:extLst>
                </a:gridCol>
              </a:tblGrid>
              <a:tr h="0">
                <a:tc>
                  <a:txBody>
                    <a:bodyPr/>
                    <a:lstStyle/>
                    <a:p>
                      <a:pPr algn="l"/>
                      <a:r>
                        <a:rPr lang="en-IN">
                          <a:effectLst/>
                        </a:rPr>
                        <a:t>s_id</a:t>
                      </a:r>
                    </a:p>
                  </a:txBody>
                  <a:tcPr>
                    <a:lnL w="7620" cap="flat" cmpd="sng" algn="ctr">
                      <a:solidFill>
                        <a:srgbClr val="F025C4"/>
                      </a:solidFill>
                      <a:prstDash val="solid"/>
                      <a:round/>
                      <a:headEnd type="none" w="med" len="med"/>
                      <a:tailEnd type="none" w="med" len="med"/>
                    </a:lnL>
                    <a:lnR w="7620" cap="flat" cmpd="sng" algn="ctr">
                      <a:solidFill>
                        <a:srgbClr val="3023C4"/>
                      </a:solidFill>
                      <a:prstDash val="solid"/>
                      <a:round/>
                      <a:headEnd type="none" w="med" len="med"/>
                      <a:tailEnd type="none" w="med" len="med"/>
                    </a:lnR>
                    <a:lnT w="7620" cap="flat" cmpd="sng" algn="ctr">
                      <a:solidFill>
                        <a:srgbClr val="F025C4"/>
                      </a:solidFill>
                      <a:prstDash val="solid"/>
                      <a:round/>
                      <a:headEnd type="none" w="med" len="med"/>
                      <a:tailEnd type="none" w="med" len="med"/>
                    </a:lnT>
                    <a:lnB w="7620" cap="flat" cmpd="sng" algn="ctr">
                      <a:solidFill>
                        <a:srgbClr val="1029C4"/>
                      </a:solidFill>
                      <a:prstDash val="solid"/>
                      <a:round/>
                      <a:headEnd type="none" w="med" len="med"/>
                      <a:tailEnd type="none" w="med" len="med"/>
                    </a:lnB>
                    <a:solidFill>
                      <a:srgbClr val="FFFFFF"/>
                    </a:solidFill>
                  </a:tcPr>
                </a:tc>
                <a:tc>
                  <a:txBody>
                    <a:bodyPr/>
                    <a:lstStyle/>
                    <a:p>
                      <a:pPr algn="l"/>
                      <a:r>
                        <a:rPr lang="en-IN">
                          <a:effectLst/>
                        </a:rPr>
                        <a:t>course</a:t>
                      </a:r>
                    </a:p>
                  </a:txBody>
                  <a:tcPr>
                    <a:lnL w="7620" cap="flat" cmpd="sng" algn="ctr">
                      <a:solidFill>
                        <a:srgbClr val="3023C4"/>
                      </a:solidFill>
                      <a:prstDash val="solid"/>
                      <a:round/>
                      <a:headEnd type="none" w="med" len="med"/>
                      <a:tailEnd type="none" w="med" len="med"/>
                    </a:lnL>
                    <a:lnR w="7620" cap="flat" cmpd="sng" algn="ctr">
                      <a:solidFill>
                        <a:srgbClr val="F025C4"/>
                      </a:solidFill>
                      <a:prstDash val="solid"/>
                      <a:round/>
                      <a:headEnd type="none" w="med" len="med"/>
                      <a:tailEnd type="none" w="med" len="med"/>
                    </a:lnR>
                    <a:lnT w="7620" cap="flat" cmpd="sng" algn="ctr">
                      <a:solidFill>
                        <a:srgbClr val="3023C4"/>
                      </a:solidFill>
                      <a:prstDash val="solid"/>
                      <a:round/>
                      <a:headEnd type="none" w="med" len="med"/>
                      <a:tailEnd type="none" w="med" len="med"/>
                    </a:lnT>
                    <a:lnB w="7620" cap="flat" cmpd="sng" algn="ctr">
                      <a:solidFill>
                        <a:srgbClr val="9022C4"/>
                      </a:solidFill>
                      <a:prstDash val="solid"/>
                      <a:round/>
                      <a:headEnd type="none" w="med" len="med"/>
                      <a:tailEnd type="none" w="med" len="med"/>
                    </a:lnB>
                    <a:solidFill>
                      <a:srgbClr val="FFFFFF"/>
                    </a:solidFill>
                  </a:tcPr>
                </a:tc>
                <a:tc>
                  <a:txBody>
                    <a:bodyPr/>
                    <a:lstStyle/>
                    <a:p>
                      <a:pPr algn="l"/>
                      <a:r>
                        <a:rPr lang="en-IN">
                          <a:effectLst/>
                        </a:rPr>
                        <a:t>hobby</a:t>
                      </a:r>
                    </a:p>
                  </a:txBody>
                  <a:tcPr>
                    <a:lnL w="7620" cap="flat" cmpd="sng" algn="ctr">
                      <a:solidFill>
                        <a:srgbClr val="F025C4"/>
                      </a:solidFill>
                      <a:prstDash val="solid"/>
                      <a:round/>
                      <a:headEnd type="none" w="med" len="med"/>
                      <a:tailEnd type="none" w="med" len="med"/>
                    </a:lnL>
                    <a:lnR w="7620" cap="flat" cmpd="sng" algn="ctr">
                      <a:solidFill>
                        <a:srgbClr val="F025C4"/>
                      </a:solidFill>
                      <a:prstDash val="solid"/>
                      <a:round/>
                      <a:headEnd type="none" w="med" len="med"/>
                      <a:tailEnd type="none" w="med" len="med"/>
                    </a:lnR>
                    <a:lnT w="7620" cap="flat" cmpd="sng" algn="ctr">
                      <a:solidFill>
                        <a:srgbClr val="F025C4"/>
                      </a:solidFill>
                      <a:prstDash val="solid"/>
                      <a:round/>
                      <a:headEnd type="none" w="med" len="med"/>
                      <a:tailEnd type="none" w="med" len="med"/>
                    </a:lnT>
                    <a:lnB w="7620" cap="flat" cmpd="sng" algn="ctr">
                      <a:solidFill>
                        <a:srgbClr val="1029C4"/>
                      </a:solidFill>
                      <a:prstDash val="solid"/>
                      <a:round/>
                      <a:headEnd type="none" w="med" len="med"/>
                      <a:tailEnd type="none" w="med" len="med"/>
                    </a:lnB>
                    <a:solidFill>
                      <a:srgbClr val="FFFFFF"/>
                    </a:solidFill>
                  </a:tcPr>
                </a:tc>
                <a:extLst>
                  <a:ext uri="{0D108BD9-81ED-4DB2-BD59-A6C34878D82A}">
                    <a16:rowId xmlns:a16="http://schemas.microsoft.com/office/drawing/2014/main" val="3299463890"/>
                  </a:ext>
                </a:extLst>
              </a:tr>
              <a:tr h="0">
                <a:tc>
                  <a:txBody>
                    <a:bodyPr/>
                    <a:lstStyle/>
                    <a:p>
                      <a:r>
                        <a:rPr lang="en-IN">
                          <a:effectLst/>
                        </a:rPr>
                        <a:t>1</a:t>
                      </a:r>
                    </a:p>
                  </a:txBody>
                  <a:tcPr>
                    <a:lnL w="7620" cap="flat" cmpd="sng" algn="ctr">
                      <a:solidFill>
                        <a:srgbClr val="1029C4"/>
                      </a:solidFill>
                      <a:prstDash val="solid"/>
                      <a:round/>
                      <a:headEnd type="none" w="med" len="med"/>
                      <a:tailEnd type="none" w="med" len="med"/>
                    </a:lnL>
                    <a:lnR w="7620" cap="flat" cmpd="sng" algn="ctr">
                      <a:solidFill>
                        <a:srgbClr val="9022C4"/>
                      </a:solidFill>
                      <a:prstDash val="solid"/>
                      <a:round/>
                      <a:headEnd type="none" w="med" len="med"/>
                      <a:tailEnd type="none" w="med" len="med"/>
                    </a:lnR>
                    <a:lnT w="7620" cap="flat" cmpd="sng" algn="ctr">
                      <a:solidFill>
                        <a:srgbClr val="1029C4"/>
                      </a:solidFill>
                      <a:prstDash val="solid"/>
                      <a:round/>
                      <a:headEnd type="none" w="med" len="med"/>
                      <a:tailEnd type="none" w="med" len="med"/>
                    </a:lnT>
                    <a:lnB w="7620" cap="flat" cmpd="sng" algn="ctr">
                      <a:solidFill>
                        <a:srgbClr val="D024C4"/>
                      </a:solidFill>
                      <a:prstDash val="solid"/>
                      <a:round/>
                      <a:headEnd type="none" w="med" len="med"/>
                      <a:tailEnd type="none" w="med" len="med"/>
                    </a:lnB>
                    <a:solidFill>
                      <a:srgbClr val="FFFFFF"/>
                    </a:solidFill>
                  </a:tcPr>
                </a:tc>
                <a:tc>
                  <a:txBody>
                    <a:bodyPr/>
                    <a:lstStyle/>
                    <a:p>
                      <a:r>
                        <a:rPr lang="en-IN">
                          <a:effectLst/>
                        </a:rPr>
                        <a:t>Science</a:t>
                      </a:r>
                    </a:p>
                  </a:txBody>
                  <a:tcPr>
                    <a:lnL w="7620" cap="flat" cmpd="sng" algn="ctr">
                      <a:solidFill>
                        <a:srgbClr val="9022C4"/>
                      </a:solidFill>
                      <a:prstDash val="solid"/>
                      <a:round/>
                      <a:headEnd type="none" w="med" len="med"/>
                      <a:tailEnd type="none" w="med" len="med"/>
                    </a:lnL>
                    <a:lnR w="7620" cap="flat" cmpd="sng" algn="ctr">
                      <a:solidFill>
                        <a:srgbClr val="1029C4"/>
                      </a:solidFill>
                      <a:prstDash val="solid"/>
                      <a:round/>
                      <a:headEnd type="none" w="med" len="med"/>
                      <a:tailEnd type="none" w="med" len="med"/>
                    </a:lnR>
                    <a:lnT w="7620" cap="flat" cmpd="sng" algn="ctr">
                      <a:solidFill>
                        <a:srgbClr val="9022C4"/>
                      </a:solidFill>
                      <a:prstDash val="solid"/>
                      <a:round/>
                      <a:headEnd type="none" w="med" len="med"/>
                      <a:tailEnd type="none" w="med" len="med"/>
                    </a:lnT>
                    <a:lnB w="7620" cap="flat" cmpd="sng" algn="ctr">
                      <a:solidFill>
                        <a:srgbClr val="D024C4"/>
                      </a:solidFill>
                      <a:prstDash val="solid"/>
                      <a:round/>
                      <a:headEnd type="none" w="med" len="med"/>
                      <a:tailEnd type="none" w="med" len="med"/>
                    </a:lnB>
                    <a:solidFill>
                      <a:srgbClr val="FFFFFF"/>
                    </a:solidFill>
                  </a:tcPr>
                </a:tc>
                <a:tc>
                  <a:txBody>
                    <a:bodyPr/>
                    <a:lstStyle/>
                    <a:p>
                      <a:r>
                        <a:rPr lang="en-IN">
                          <a:effectLst/>
                        </a:rPr>
                        <a:t>Cricket</a:t>
                      </a:r>
                    </a:p>
                  </a:txBody>
                  <a:tcPr>
                    <a:lnL w="7620" cap="flat" cmpd="sng" algn="ctr">
                      <a:solidFill>
                        <a:srgbClr val="1029C4"/>
                      </a:solidFill>
                      <a:prstDash val="solid"/>
                      <a:round/>
                      <a:headEnd type="none" w="med" len="med"/>
                      <a:tailEnd type="none" w="med" len="med"/>
                    </a:lnL>
                    <a:lnR w="7620" cap="flat" cmpd="sng" algn="ctr">
                      <a:solidFill>
                        <a:srgbClr val="1029C4"/>
                      </a:solidFill>
                      <a:prstDash val="solid"/>
                      <a:round/>
                      <a:headEnd type="none" w="med" len="med"/>
                      <a:tailEnd type="none" w="med" len="med"/>
                    </a:lnR>
                    <a:lnT w="7620" cap="flat" cmpd="sng" algn="ctr">
                      <a:solidFill>
                        <a:srgbClr val="1029C4"/>
                      </a:solidFill>
                      <a:prstDash val="solid"/>
                      <a:round/>
                      <a:headEnd type="none" w="med" len="med"/>
                      <a:tailEnd type="none" w="med" len="med"/>
                    </a:lnT>
                    <a:lnB w="7620" cap="flat" cmpd="sng" algn="ctr">
                      <a:solidFill>
                        <a:srgbClr val="5025C4"/>
                      </a:solidFill>
                      <a:prstDash val="solid"/>
                      <a:round/>
                      <a:headEnd type="none" w="med" len="med"/>
                      <a:tailEnd type="none" w="med" len="med"/>
                    </a:lnB>
                    <a:solidFill>
                      <a:srgbClr val="FFFFFF"/>
                    </a:solidFill>
                  </a:tcPr>
                </a:tc>
                <a:extLst>
                  <a:ext uri="{0D108BD9-81ED-4DB2-BD59-A6C34878D82A}">
                    <a16:rowId xmlns:a16="http://schemas.microsoft.com/office/drawing/2014/main" val="2390146106"/>
                  </a:ext>
                </a:extLst>
              </a:tr>
              <a:tr h="0">
                <a:tc>
                  <a:txBody>
                    <a:bodyPr/>
                    <a:lstStyle/>
                    <a:p>
                      <a:r>
                        <a:rPr lang="en-IN">
                          <a:effectLst/>
                        </a:rPr>
                        <a:t>1</a:t>
                      </a:r>
                    </a:p>
                  </a:txBody>
                  <a:tcPr>
                    <a:lnL w="7620" cap="flat" cmpd="sng" algn="ctr">
                      <a:solidFill>
                        <a:srgbClr val="D024C4"/>
                      </a:solidFill>
                      <a:prstDash val="solid"/>
                      <a:round/>
                      <a:headEnd type="none" w="med" len="med"/>
                      <a:tailEnd type="none" w="med" len="med"/>
                    </a:lnL>
                    <a:lnR w="7620" cap="flat" cmpd="sng" algn="ctr">
                      <a:solidFill>
                        <a:srgbClr val="D024C4"/>
                      </a:solidFill>
                      <a:prstDash val="solid"/>
                      <a:round/>
                      <a:headEnd type="none" w="med" len="med"/>
                      <a:tailEnd type="none" w="med" len="med"/>
                    </a:lnR>
                    <a:lnT w="7620" cap="flat" cmpd="sng" algn="ctr">
                      <a:solidFill>
                        <a:srgbClr val="D024C4"/>
                      </a:solidFill>
                      <a:prstDash val="solid"/>
                      <a:round/>
                      <a:headEnd type="none" w="med" len="med"/>
                      <a:tailEnd type="none" w="med" len="med"/>
                    </a:lnT>
                    <a:lnB w="7620" cap="flat" cmpd="sng" algn="ctr">
                      <a:solidFill>
                        <a:srgbClr val="702DC4"/>
                      </a:solidFill>
                      <a:prstDash val="solid"/>
                      <a:round/>
                      <a:headEnd type="none" w="med" len="med"/>
                      <a:tailEnd type="none" w="med" len="med"/>
                    </a:lnB>
                    <a:solidFill>
                      <a:srgbClr val="FFFFFF"/>
                    </a:solidFill>
                  </a:tcPr>
                </a:tc>
                <a:tc>
                  <a:txBody>
                    <a:bodyPr/>
                    <a:lstStyle/>
                    <a:p>
                      <a:r>
                        <a:rPr lang="en-IN">
                          <a:effectLst/>
                        </a:rPr>
                        <a:t>Maths</a:t>
                      </a:r>
                    </a:p>
                  </a:txBody>
                  <a:tcPr>
                    <a:lnL w="7620" cap="flat" cmpd="sng" algn="ctr">
                      <a:solidFill>
                        <a:srgbClr val="D024C4"/>
                      </a:solidFill>
                      <a:prstDash val="solid"/>
                      <a:round/>
                      <a:headEnd type="none" w="med" len="med"/>
                      <a:tailEnd type="none" w="med" len="med"/>
                    </a:lnL>
                    <a:lnR w="7620" cap="flat" cmpd="sng" algn="ctr">
                      <a:solidFill>
                        <a:srgbClr val="5025C4"/>
                      </a:solidFill>
                      <a:prstDash val="solid"/>
                      <a:round/>
                      <a:headEnd type="none" w="med" len="med"/>
                      <a:tailEnd type="none" w="med" len="med"/>
                    </a:lnR>
                    <a:lnT w="7620" cap="flat" cmpd="sng" algn="ctr">
                      <a:solidFill>
                        <a:srgbClr val="D024C4"/>
                      </a:solidFill>
                      <a:prstDash val="solid"/>
                      <a:round/>
                      <a:headEnd type="none" w="med" len="med"/>
                      <a:tailEnd type="none" w="med" len="med"/>
                    </a:lnT>
                    <a:lnB w="7620" cap="flat" cmpd="sng" algn="ctr">
                      <a:solidFill>
                        <a:srgbClr val="B02EC4"/>
                      </a:solidFill>
                      <a:prstDash val="solid"/>
                      <a:round/>
                      <a:headEnd type="none" w="med" len="med"/>
                      <a:tailEnd type="none" w="med" len="med"/>
                    </a:lnB>
                    <a:solidFill>
                      <a:srgbClr val="FFFFFF"/>
                    </a:solidFill>
                  </a:tcPr>
                </a:tc>
                <a:tc>
                  <a:txBody>
                    <a:bodyPr/>
                    <a:lstStyle/>
                    <a:p>
                      <a:r>
                        <a:rPr lang="en-IN">
                          <a:effectLst/>
                        </a:rPr>
                        <a:t>Hockey</a:t>
                      </a:r>
                    </a:p>
                  </a:txBody>
                  <a:tcPr>
                    <a:lnL w="7620" cap="flat" cmpd="sng" algn="ctr">
                      <a:solidFill>
                        <a:srgbClr val="5025C4"/>
                      </a:solidFill>
                      <a:prstDash val="solid"/>
                      <a:round/>
                      <a:headEnd type="none" w="med" len="med"/>
                      <a:tailEnd type="none" w="med" len="med"/>
                    </a:lnL>
                    <a:lnR w="7620" cap="flat" cmpd="sng" algn="ctr">
                      <a:solidFill>
                        <a:srgbClr val="5025C4"/>
                      </a:solidFill>
                      <a:prstDash val="solid"/>
                      <a:round/>
                      <a:headEnd type="none" w="med" len="med"/>
                      <a:tailEnd type="none" w="med" len="med"/>
                    </a:lnR>
                    <a:lnT w="7620" cap="flat" cmpd="sng" algn="ctr">
                      <a:solidFill>
                        <a:srgbClr val="5025C4"/>
                      </a:solidFill>
                      <a:prstDash val="solid"/>
                      <a:round/>
                      <a:headEnd type="none" w="med" len="med"/>
                      <a:tailEnd type="none" w="med" len="med"/>
                    </a:lnT>
                    <a:lnB w="7620" cap="flat" cmpd="sng" algn="ctr">
                      <a:solidFill>
                        <a:srgbClr val="1030C4"/>
                      </a:solidFill>
                      <a:prstDash val="solid"/>
                      <a:round/>
                      <a:headEnd type="none" w="med" len="med"/>
                      <a:tailEnd type="none" w="med" len="med"/>
                    </a:lnB>
                    <a:solidFill>
                      <a:srgbClr val="FFFFFF"/>
                    </a:solidFill>
                  </a:tcPr>
                </a:tc>
                <a:extLst>
                  <a:ext uri="{0D108BD9-81ED-4DB2-BD59-A6C34878D82A}">
                    <a16:rowId xmlns:a16="http://schemas.microsoft.com/office/drawing/2014/main" val="1180473705"/>
                  </a:ext>
                </a:extLst>
              </a:tr>
              <a:tr h="0">
                <a:tc>
                  <a:txBody>
                    <a:bodyPr/>
                    <a:lstStyle/>
                    <a:p>
                      <a:r>
                        <a:rPr lang="en-IN">
                          <a:effectLst/>
                        </a:rPr>
                        <a:t>2</a:t>
                      </a:r>
                    </a:p>
                  </a:txBody>
                  <a:tcPr>
                    <a:lnL w="7620" cap="flat" cmpd="sng" algn="ctr">
                      <a:solidFill>
                        <a:srgbClr val="702DC4"/>
                      </a:solidFill>
                      <a:prstDash val="solid"/>
                      <a:round/>
                      <a:headEnd type="none" w="med" len="med"/>
                      <a:tailEnd type="none" w="med" len="med"/>
                    </a:lnL>
                    <a:lnR w="7620" cap="flat" cmpd="sng" algn="ctr">
                      <a:solidFill>
                        <a:srgbClr val="B02EC4"/>
                      </a:solidFill>
                      <a:prstDash val="solid"/>
                      <a:round/>
                      <a:headEnd type="none" w="med" len="med"/>
                      <a:tailEnd type="none" w="med" len="med"/>
                    </a:lnR>
                    <a:lnT w="7620" cap="flat" cmpd="sng" algn="ctr">
                      <a:solidFill>
                        <a:srgbClr val="702DC4"/>
                      </a:solidFill>
                      <a:prstDash val="solid"/>
                      <a:round/>
                      <a:headEnd type="none" w="med" len="med"/>
                      <a:tailEnd type="none" w="med" len="med"/>
                    </a:lnT>
                    <a:lnB w="7620" cap="flat" cmpd="sng" algn="ctr">
                      <a:solidFill>
                        <a:srgbClr val="702EC4"/>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B02EC4"/>
                      </a:solidFill>
                      <a:prstDash val="solid"/>
                      <a:round/>
                      <a:headEnd type="none" w="med" len="med"/>
                      <a:tailEnd type="none" w="med" len="med"/>
                    </a:lnL>
                    <a:lnR w="7620" cap="flat" cmpd="sng" algn="ctr">
                      <a:solidFill>
                        <a:srgbClr val="1030C4"/>
                      </a:solidFill>
                      <a:prstDash val="solid"/>
                      <a:round/>
                      <a:headEnd type="none" w="med" len="med"/>
                      <a:tailEnd type="none" w="med" len="med"/>
                    </a:lnR>
                    <a:lnT w="7620" cap="flat" cmpd="sng" algn="ctr">
                      <a:solidFill>
                        <a:srgbClr val="B02EC4"/>
                      </a:solidFill>
                      <a:prstDash val="solid"/>
                      <a:round/>
                      <a:headEnd type="none" w="med" len="med"/>
                      <a:tailEnd type="none" w="med" len="med"/>
                    </a:lnT>
                    <a:lnB w="7620" cap="flat" cmpd="sng" algn="ctr">
                      <a:solidFill>
                        <a:srgbClr val="702CC4"/>
                      </a:solidFill>
                      <a:prstDash val="solid"/>
                      <a:round/>
                      <a:headEnd type="none" w="med" len="med"/>
                      <a:tailEnd type="none" w="med" len="med"/>
                    </a:lnB>
                    <a:solidFill>
                      <a:srgbClr val="FFFFFF"/>
                    </a:solidFill>
                  </a:tcPr>
                </a:tc>
                <a:tc>
                  <a:txBody>
                    <a:bodyPr/>
                    <a:lstStyle/>
                    <a:p>
                      <a:r>
                        <a:rPr lang="en-IN">
                          <a:effectLst/>
                        </a:rPr>
                        <a:t>Cricket</a:t>
                      </a:r>
                    </a:p>
                  </a:txBody>
                  <a:tcPr>
                    <a:lnL w="7620" cap="flat" cmpd="sng" algn="ctr">
                      <a:solidFill>
                        <a:srgbClr val="1030C4"/>
                      </a:solidFill>
                      <a:prstDash val="solid"/>
                      <a:round/>
                      <a:headEnd type="none" w="med" len="med"/>
                      <a:tailEnd type="none" w="med" len="med"/>
                    </a:lnL>
                    <a:lnR w="7620" cap="flat" cmpd="sng" algn="ctr">
                      <a:solidFill>
                        <a:srgbClr val="1030C4"/>
                      </a:solidFill>
                      <a:prstDash val="solid"/>
                      <a:round/>
                      <a:headEnd type="none" w="med" len="med"/>
                      <a:tailEnd type="none" w="med" len="med"/>
                    </a:lnR>
                    <a:lnT w="7620" cap="flat" cmpd="sng" algn="ctr">
                      <a:solidFill>
                        <a:srgbClr val="1030C4"/>
                      </a:solidFill>
                      <a:prstDash val="solid"/>
                      <a:round/>
                      <a:headEnd type="none" w="med" len="med"/>
                      <a:tailEnd type="none" w="med" len="med"/>
                    </a:lnT>
                    <a:lnB w="7620" cap="flat" cmpd="sng" algn="ctr">
                      <a:solidFill>
                        <a:srgbClr val="D02DC4"/>
                      </a:solidFill>
                      <a:prstDash val="solid"/>
                      <a:round/>
                      <a:headEnd type="none" w="med" len="med"/>
                      <a:tailEnd type="none" w="med" len="med"/>
                    </a:lnB>
                    <a:solidFill>
                      <a:srgbClr val="FFFFFF"/>
                    </a:solidFill>
                  </a:tcPr>
                </a:tc>
                <a:extLst>
                  <a:ext uri="{0D108BD9-81ED-4DB2-BD59-A6C34878D82A}">
                    <a16:rowId xmlns:a16="http://schemas.microsoft.com/office/drawing/2014/main" val="2862329991"/>
                  </a:ext>
                </a:extLst>
              </a:tr>
              <a:tr h="0">
                <a:tc>
                  <a:txBody>
                    <a:bodyPr/>
                    <a:lstStyle/>
                    <a:p>
                      <a:r>
                        <a:rPr lang="en-IN">
                          <a:effectLst/>
                        </a:rPr>
                        <a:t>2</a:t>
                      </a:r>
                    </a:p>
                  </a:txBody>
                  <a:tcPr>
                    <a:lnL w="7620" cap="flat" cmpd="sng" algn="ctr">
                      <a:solidFill>
                        <a:srgbClr val="702EC4"/>
                      </a:solidFill>
                      <a:prstDash val="solid"/>
                      <a:round/>
                      <a:headEnd type="none" w="med" len="med"/>
                      <a:tailEnd type="none" w="med" len="med"/>
                    </a:lnL>
                    <a:lnR w="7620" cap="flat" cmpd="sng" algn="ctr">
                      <a:solidFill>
                        <a:srgbClr val="702CC4"/>
                      </a:solidFill>
                      <a:prstDash val="solid"/>
                      <a:round/>
                      <a:headEnd type="none" w="med" len="med"/>
                      <a:tailEnd type="none" w="med" len="med"/>
                    </a:lnR>
                    <a:lnT w="7620" cap="flat" cmpd="sng" algn="ctr">
                      <a:solidFill>
                        <a:srgbClr val="702EC4"/>
                      </a:solidFill>
                      <a:prstDash val="solid"/>
                      <a:round/>
                      <a:headEnd type="none" w="med" len="med"/>
                      <a:tailEnd type="none" w="med" len="med"/>
                    </a:lnT>
                    <a:lnB w="7620" cap="flat" cmpd="sng" algn="ctr">
                      <a:solidFill>
                        <a:srgbClr val="702EC4"/>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702CC4"/>
                      </a:solidFill>
                      <a:prstDash val="solid"/>
                      <a:round/>
                      <a:headEnd type="none" w="med" len="med"/>
                      <a:tailEnd type="none" w="med" len="med"/>
                    </a:lnL>
                    <a:lnR w="7620" cap="flat" cmpd="sng" algn="ctr">
                      <a:solidFill>
                        <a:srgbClr val="D02DC4"/>
                      </a:solidFill>
                      <a:prstDash val="solid"/>
                      <a:round/>
                      <a:headEnd type="none" w="med" len="med"/>
                      <a:tailEnd type="none" w="med" len="med"/>
                    </a:lnR>
                    <a:lnT w="7620" cap="flat" cmpd="sng" algn="ctr">
                      <a:solidFill>
                        <a:srgbClr val="702CC4"/>
                      </a:solidFill>
                      <a:prstDash val="solid"/>
                      <a:round/>
                      <a:headEnd type="none" w="med" len="med"/>
                      <a:tailEnd type="none" w="med" len="med"/>
                    </a:lnT>
                    <a:lnB w="7620" cap="flat" cmpd="sng" algn="ctr">
                      <a:solidFill>
                        <a:srgbClr val="702CC4"/>
                      </a:solidFill>
                      <a:prstDash val="solid"/>
                      <a:round/>
                      <a:headEnd type="none" w="med" len="med"/>
                      <a:tailEnd type="none" w="med" len="med"/>
                    </a:lnB>
                    <a:solidFill>
                      <a:srgbClr val="FFFFFF"/>
                    </a:solidFill>
                  </a:tcPr>
                </a:tc>
                <a:tc>
                  <a:txBody>
                    <a:bodyPr/>
                    <a:lstStyle/>
                    <a:p>
                      <a:r>
                        <a:rPr lang="en-IN" dirty="0">
                          <a:effectLst/>
                        </a:rPr>
                        <a:t>Hockey</a:t>
                      </a:r>
                    </a:p>
                  </a:txBody>
                  <a:tcPr>
                    <a:lnL w="7620" cap="flat" cmpd="sng" algn="ctr">
                      <a:solidFill>
                        <a:srgbClr val="D02DC4"/>
                      </a:solidFill>
                      <a:prstDash val="solid"/>
                      <a:round/>
                      <a:headEnd type="none" w="med" len="med"/>
                      <a:tailEnd type="none" w="med" len="med"/>
                    </a:lnL>
                    <a:lnR w="7620" cap="flat" cmpd="sng" algn="ctr">
                      <a:solidFill>
                        <a:srgbClr val="D02DC4"/>
                      </a:solidFill>
                      <a:prstDash val="solid"/>
                      <a:round/>
                      <a:headEnd type="none" w="med" len="med"/>
                      <a:tailEnd type="none" w="med" len="med"/>
                    </a:lnR>
                    <a:lnT w="7620" cap="flat" cmpd="sng" algn="ctr">
                      <a:solidFill>
                        <a:srgbClr val="D02DC4"/>
                      </a:solidFill>
                      <a:prstDash val="solid"/>
                      <a:round/>
                      <a:headEnd type="none" w="med" len="med"/>
                      <a:tailEnd type="none" w="med" len="med"/>
                    </a:lnT>
                    <a:lnB w="7620" cap="flat" cmpd="sng" algn="ctr">
                      <a:solidFill>
                        <a:srgbClr val="D02DC4"/>
                      </a:solidFill>
                      <a:prstDash val="solid"/>
                      <a:round/>
                      <a:headEnd type="none" w="med" len="med"/>
                      <a:tailEnd type="none" w="med" len="med"/>
                    </a:lnB>
                    <a:solidFill>
                      <a:srgbClr val="FFFFFF"/>
                    </a:solidFill>
                  </a:tcPr>
                </a:tc>
                <a:extLst>
                  <a:ext uri="{0D108BD9-81ED-4DB2-BD59-A6C34878D82A}">
                    <a16:rowId xmlns:a16="http://schemas.microsoft.com/office/drawing/2014/main" val="3605747887"/>
                  </a:ext>
                </a:extLst>
              </a:tr>
            </a:tbl>
          </a:graphicData>
        </a:graphic>
      </p:graphicFrame>
      <p:sp>
        <p:nvSpPr>
          <p:cNvPr id="27" name="Rectangle 17">
            <a:extLst>
              <a:ext uri="{FF2B5EF4-FFF2-40B4-BE49-F238E27FC236}">
                <a16:creationId xmlns:a16="http://schemas.microsoft.com/office/drawing/2014/main" id="{71467ED0-E05F-487F-8124-721399680BCA}"/>
              </a:ext>
            </a:extLst>
          </p:cNvPr>
          <p:cNvSpPr>
            <a:spLocks noChangeArrowheads="1"/>
          </p:cNvSpPr>
          <p:nvPr/>
        </p:nvSpPr>
        <p:spPr bwMode="auto">
          <a:xfrm>
            <a:off x="5732016" y="4948695"/>
            <a:ext cx="5427216"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in the table above, there is no relationship between the columns </a:t>
            </a:r>
            <a:r>
              <a:rPr kumimoji="0" lang="en-US" altLang="en-US" b="0" i="0" u="none" strike="noStrike" cap="none" normalizeH="0" baseline="0" dirty="0">
                <a:ln>
                  <a:noFill/>
                </a:ln>
                <a:solidFill>
                  <a:srgbClr val="D63384"/>
                </a:solidFill>
                <a:effectLst/>
                <a:latin typeface="var(--bs-font-monospace)"/>
              </a:rPr>
              <a:t>course</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hobby</a:t>
            </a:r>
            <a:r>
              <a:rPr kumimoji="0" lang="en-US" altLang="en-US" sz="1500" b="0" i="0" u="none" strike="noStrike" cap="none" normalizeH="0" baseline="0" dirty="0">
                <a:ln>
                  <a:noFill/>
                </a:ln>
                <a:solidFill>
                  <a:srgbClr val="212529"/>
                </a:solidFill>
                <a:effectLst/>
                <a:latin typeface="system-ui"/>
              </a:rPr>
              <a:t>. They are independent of each other.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So there is multi-value dependency, which leads to un-necessary repetition of data and other anomalies as well.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66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067B-F2D8-43E5-A1A0-A956C4434919}"/>
              </a:ext>
            </a:extLst>
          </p:cNvPr>
          <p:cNvSpPr>
            <a:spLocks noGrp="1"/>
          </p:cNvSpPr>
          <p:nvPr>
            <p:ph type="title"/>
          </p:nvPr>
        </p:nvSpPr>
        <p:spPr/>
        <p:txBody>
          <a:bodyPr/>
          <a:lstStyle/>
          <a:p>
            <a:r>
              <a:rPr lang="en-US" b="0" i="0" dirty="0">
                <a:solidFill>
                  <a:srgbClr val="212529"/>
                </a:solidFill>
                <a:effectLst/>
                <a:latin typeface="system-ui"/>
              </a:rPr>
              <a:t>How to satisfy 4th Normal Form?</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BFA4B1AF-203E-4F2D-B766-F60752380467}"/>
              </a:ext>
            </a:extLst>
          </p:cNvPr>
          <p:cNvSpPr txBox="1"/>
          <p:nvPr/>
        </p:nvSpPr>
        <p:spPr>
          <a:xfrm>
            <a:off x="838200" y="1172722"/>
            <a:ext cx="6094520" cy="646331"/>
          </a:xfrm>
          <a:prstGeom prst="rect">
            <a:avLst/>
          </a:prstGeom>
          <a:noFill/>
        </p:spPr>
        <p:txBody>
          <a:bodyPr wrap="square">
            <a:spAutoFit/>
          </a:bodyPr>
          <a:lstStyle/>
          <a:p>
            <a:r>
              <a:rPr lang="en-US" b="0" i="0" dirty="0">
                <a:solidFill>
                  <a:srgbClr val="212529"/>
                </a:solidFill>
                <a:effectLst/>
                <a:latin typeface="system-ui"/>
              </a:rPr>
              <a:t>To make the above relation </a:t>
            </a:r>
            <a:r>
              <a:rPr lang="en-US" b="0" i="0" dirty="0" err="1">
                <a:solidFill>
                  <a:srgbClr val="212529"/>
                </a:solidFill>
                <a:effectLst/>
                <a:latin typeface="system-ui"/>
              </a:rPr>
              <a:t>satify</a:t>
            </a:r>
            <a:r>
              <a:rPr lang="en-US" b="0" i="0" dirty="0">
                <a:solidFill>
                  <a:srgbClr val="212529"/>
                </a:solidFill>
                <a:effectLst/>
                <a:latin typeface="system-ui"/>
              </a:rPr>
              <a:t> the 4th normal form, we can decompose the table into 2 tables.</a:t>
            </a:r>
            <a:endParaRPr lang="en-IN" dirty="0"/>
          </a:p>
        </p:txBody>
      </p:sp>
      <p:sp>
        <p:nvSpPr>
          <p:cNvPr id="6" name="TextBox 5">
            <a:extLst>
              <a:ext uri="{FF2B5EF4-FFF2-40B4-BE49-F238E27FC236}">
                <a16:creationId xmlns:a16="http://schemas.microsoft.com/office/drawing/2014/main" id="{CEE9CFBF-552A-44D0-9E89-263117115D50}"/>
              </a:ext>
            </a:extLst>
          </p:cNvPr>
          <p:cNvSpPr txBox="1"/>
          <p:nvPr/>
        </p:nvSpPr>
        <p:spPr>
          <a:xfrm>
            <a:off x="1039399" y="1819053"/>
            <a:ext cx="2245339" cy="369332"/>
          </a:xfrm>
          <a:prstGeom prst="rect">
            <a:avLst/>
          </a:prstGeom>
          <a:noFill/>
        </p:spPr>
        <p:txBody>
          <a:bodyPr wrap="square">
            <a:spAutoFit/>
          </a:bodyPr>
          <a:lstStyle/>
          <a:p>
            <a:r>
              <a:rPr lang="en-IN" b="1" i="0" dirty="0" err="1">
                <a:solidFill>
                  <a:srgbClr val="212529"/>
                </a:solidFill>
                <a:effectLst/>
                <a:latin typeface="system-ui"/>
              </a:rPr>
              <a:t>CourseOpted</a:t>
            </a:r>
            <a:r>
              <a:rPr lang="en-IN" b="1" i="0" dirty="0">
                <a:solidFill>
                  <a:srgbClr val="212529"/>
                </a:solidFill>
                <a:effectLst/>
                <a:latin typeface="system-ui"/>
              </a:rPr>
              <a:t> Table</a:t>
            </a:r>
            <a:endParaRPr lang="en-IN" dirty="0"/>
          </a:p>
        </p:txBody>
      </p:sp>
      <p:graphicFrame>
        <p:nvGraphicFramePr>
          <p:cNvPr id="7" name="Table 6">
            <a:extLst>
              <a:ext uri="{FF2B5EF4-FFF2-40B4-BE49-F238E27FC236}">
                <a16:creationId xmlns:a16="http://schemas.microsoft.com/office/drawing/2014/main" id="{1748391F-FC54-4CEF-B758-0501C16E4594}"/>
              </a:ext>
            </a:extLst>
          </p:cNvPr>
          <p:cNvGraphicFramePr>
            <a:graphicFrameLocks noGrp="1"/>
          </p:cNvGraphicFramePr>
          <p:nvPr>
            <p:extLst>
              <p:ext uri="{D42A27DB-BD31-4B8C-83A1-F6EECF244321}">
                <p14:modId xmlns:p14="http://schemas.microsoft.com/office/powerpoint/2010/main" val="2590914381"/>
              </p:ext>
            </p:extLst>
          </p:nvPr>
        </p:nvGraphicFramePr>
        <p:xfrm>
          <a:off x="1039399" y="2316750"/>
          <a:ext cx="3612501" cy="1828800"/>
        </p:xfrm>
        <a:graphic>
          <a:graphicData uri="http://schemas.openxmlformats.org/drawingml/2006/table">
            <a:tbl>
              <a:tblPr/>
              <a:tblGrid>
                <a:gridCol w="727258">
                  <a:extLst>
                    <a:ext uri="{9D8B030D-6E8A-4147-A177-3AD203B41FA5}">
                      <a16:colId xmlns:a16="http://schemas.microsoft.com/office/drawing/2014/main" val="1578573510"/>
                    </a:ext>
                  </a:extLst>
                </a:gridCol>
                <a:gridCol w="2885243">
                  <a:extLst>
                    <a:ext uri="{9D8B030D-6E8A-4147-A177-3AD203B41FA5}">
                      <a16:colId xmlns:a16="http://schemas.microsoft.com/office/drawing/2014/main" val="1264502711"/>
                    </a:ext>
                  </a:extLst>
                </a:gridCol>
              </a:tblGrid>
              <a:tr h="0">
                <a:tc>
                  <a:txBody>
                    <a:bodyPr/>
                    <a:lstStyle/>
                    <a:p>
                      <a:pPr algn="l"/>
                      <a:r>
                        <a:rPr lang="en-IN">
                          <a:effectLst/>
                        </a:rPr>
                        <a:t>s_id</a:t>
                      </a:r>
                    </a:p>
                  </a:txBody>
                  <a:tcPr>
                    <a:lnL w="7620" cap="flat" cmpd="sng" algn="ctr">
                      <a:solidFill>
                        <a:srgbClr val="50586B"/>
                      </a:solidFill>
                      <a:prstDash val="solid"/>
                      <a:round/>
                      <a:headEnd type="none" w="med" len="med"/>
                      <a:tailEnd type="none" w="med" len="med"/>
                    </a:lnL>
                    <a:lnR w="7620" cap="flat" cmpd="sng" algn="ctr">
                      <a:solidFill>
                        <a:srgbClr val="70566B"/>
                      </a:solidFill>
                      <a:prstDash val="solid"/>
                      <a:round/>
                      <a:headEnd type="none" w="med" len="med"/>
                      <a:tailEnd type="none" w="med" len="med"/>
                    </a:lnR>
                    <a:lnT w="7620" cap="flat" cmpd="sng" algn="ctr">
                      <a:solidFill>
                        <a:srgbClr val="50586B"/>
                      </a:solidFill>
                      <a:prstDash val="solid"/>
                      <a:round/>
                      <a:headEnd type="none" w="med" len="med"/>
                      <a:tailEnd type="none" w="med" len="med"/>
                    </a:lnT>
                    <a:lnB w="7620" cap="flat" cmpd="sng" algn="ctr">
                      <a:solidFill>
                        <a:srgbClr val="D0526B"/>
                      </a:solidFill>
                      <a:prstDash val="solid"/>
                      <a:round/>
                      <a:headEnd type="none" w="med" len="med"/>
                      <a:tailEnd type="none" w="med" len="med"/>
                    </a:lnB>
                    <a:solidFill>
                      <a:srgbClr val="FFFFFF"/>
                    </a:solidFill>
                  </a:tcPr>
                </a:tc>
                <a:tc>
                  <a:txBody>
                    <a:bodyPr/>
                    <a:lstStyle/>
                    <a:p>
                      <a:pPr algn="l"/>
                      <a:r>
                        <a:rPr lang="en-IN">
                          <a:effectLst/>
                        </a:rPr>
                        <a:t>course</a:t>
                      </a:r>
                    </a:p>
                  </a:txBody>
                  <a:tcPr>
                    <a:lnL w="7620" cap="flat" cmpd="sng" algn="ctr">
                      <a:solidFill>
                        <a:srgbClr val="70566B"/>
                      </a:solidFill>
                      <a:prstDash val="solid"/>
                      <a:round/>
                      <a:headEnd type="none" w="med" len="med"/>
                      <a:tailEnd type="none" w="med" len="med"/>
                    </a:lnL>
                    <a:lnR w="7620" cap="flat" cmpd="sng" algn="ctr">
                      <a:solidFill>
                        <a:srgbClr val="70566B"/>
                      </a:solidFill>
                      <a:prstDash val="solid"/>
                      <a:round/>
                      <a:headEnd type="none" w="med" len="med"/>
                      <a:tailEnd type="none" w="med" len="med"/>
                    </a:lnR>
                    <a:lnT w="7620" cap="flat" cmpd="sng" algn="ctr">
                      <a:solidFill>
                        <a:srgbClr val="70566B"/>
                      </a:solidFill>
                      <a:prstDash val="solid"/>
                      <a:round/>
                      <a:headEnd type="none" w="med" len="med"/>
                      <a:tailEnd type="none" w="med" len="med"/>
                    </a:lnT>
                    <a:lnB w="7620" cap="flat" cmpd="sng" algn="ctr">
                      <a:solidFill>
                        <a:srgbClr val="105F6B"/>
                      </a:solidFill>
                      <a:prstDash val="solid"/>
                      <a:round/>
                      <a:headEnd type="none" w="med" len="med"/>
                      <a:tailEnd type="none" w="med" len="med"/>
                    </a:lnB>
                    <a:solidFill>
                      <a:srgbClr val="FFFFFF"/>
                    </a:solidFill>
                  </a:tcPr>
                </a:tc>
                <a:extLst>
                  <a:ext uri="{0D108BD9-81ED-4DB2-BD59-A6C34878D82A}">
                    <a16:rowId xmlns:a16="http://schemas.microsoft.com/office/drawing/2014/main" val="2408482652"/>
                  </a:ext>
                </a:extLst>
              </a:tr>
              <a:tr h="0">
                <a:tc>
                  <a:txBody>
                    <a:bodyPr/>
                    <a:lstStyle/>
                    <a:p>
                      <a:r>
                        <a:rPr lang="en-IN">
                          <a:effectLst/>
                        </a:rPr>
                        <a:t>1</a:t>
                      </a:r>
                    </a:p>
                  </a:txBody>
                  <a:tcPr>
                    <a:lnL w="7620" cap="flat" cmpd="sng" algn="ctr">
                      <a:solidFill>
                        <a:srgbClr val="D0526B"/>
                      </a:solidFill>
                      <a:prstDash val="solid"/>
                      <a:round/>
                      <a:headEnd type="none" w="med" len="med"/>
                      <a:tailEnd type="none" w="med" len="med"/>
                    </a:lnL>
                    <a:lnR w="7620" cap="flat" cmpd="sng" algn="ctr">
                      <a:solidFill>
                        <a:srgbClr val="105F6B"/>
                      </a:solidFill>
                      <a:prstDash val="solid"/>
                      <a:round/>
                      <a:headEnd type="none" w="med" len="med"/>
                      <a:tailEnd type="none" w="med" len="med"/>
                    </a:lnR>
                    <a:lnT w="7620" cap="flat" cmpd="sng" algn="ctr">
                      <a:solidFill>
                        <a:srgbClr val="D0526B"/>
                      </a:solidFill>
                      <a:prstDash val="solid"/>
                      <a:round/>
                      <a:headEnd type="none" w="med" len="med"/>
                      <a:tailEnd type="none" w="med" len="med"/>
                    </a:lnT>
                    <a:lnB w="7620" cap="flat" cmpd="sng" algn="ctr">
                      <a:solidFill>
                        <a:srgbClr val="F05B6B"/>
                      </a:solidFill>
                      <a:prstDash val="solid"/>
                      <a:round/>
                      <a:headEnd type="none" w="med" len="med"/>
                      <a:tailEnd type="none" w="med" len="med"/>
                    </a:lnB>
                    <a:solidFill>
                      <a:srgbClr val="FFFFFF"/>
                    </a:solidFill>
                  </a:tcPr>
                </a:tc>
                <a:tc>
                  <a:txBody>
                    <a:bodyPr/>
                    <a:lstStyle/>
                    <a:p>
                      <a:r>
                        <a:rPr lang="en-IN">
                          <a:effectLst/>
                        </a:rPr>
                        <a:t>Science</a:t>
                      </a:r>
                    </a:p>
                  </a:txBody>
                  <a:tcPr>
                    <a:lnL w="7620" cap="flat" cmpd="sng" algn="ctr">
                      <a:solidFill>
                        <a:srgbClr val="105F6B"/>
                      </a:solidFill>
                      <a:prstDash val="solid"/>
                      <a:round/>
                      <a:headEnd type="none" w="med" len="med"/>
                      <a:tailEnd type="none" w="med" len="med"/>
                    </a:lnL>
                    <a:lnR w="7620" cap="flat" cmpd="sng" algn="ctr">
                      <a:solidFill>
                        <a:srgbClr val="105F6B"/>
                      </a:solidFill>
                      <a:prstDash val="solid"/>
                      <a:round/>
                      <a:headEnd type="none" w="med" len="med"/>
                      <a:tailEnd type="none" w="med" len="med"/>
                    </a:lnR>
                    <a:lnT w="7620" cap="flat" cmpd="sng" algn="ctr">
                      <a:solidFill>
                        <a:srgbClr val="105F6B"/>
                      </a:solidFill>
                      <a:prstDash val="solid"/>
                      <a:round/>
                      <a:headEnd type="none" w="med" len="med"/>
                      <a:tailEnd type="none" w="med" len="med"/>
                    </a:lnT>
                    <a:lnB w="7620" cap="flat" cmpd="sng" algn="ctr">
                      <a:solidFill>
                        <a:srgbClr val="50606B"/>
                      </a:solidFill>
                      <a:prstDash val="solid"/>
                      <a:round/>
                      <a:headEnd type="none" w="med" len="med"/>
                      <a:tailEnd type="none" w="med" len="med"/>
                    </a:lnB>
                    <a:solidFill>
                      <a:srgbClr val="FFFFFF"/>
                    </a:solidFill>
                  </a:tcPr>
                </a:tc>
                <a:extLst>
                  <a:ext uri="{0D108BD9-81ED-4DB2-BD59-A6C34878D82A}">
                    <a16:rowId xmlns:a16="http://schemas.microsoft.com/office/drawing/2014/main" val="698718738"/>
                  </a:ext>
                </a:extLst>
              </a:tr>
              <a:tr h="0">
                <a:tc>
                  <a:txBody>
                    <a:bodyPr/>
                    <a:lstStyle/>
                    <a:p>
                      <a:r>
                        <a:rPr lang="en-IN">
                          <a:effectLst/>
                        </a:rPr>
                        <a:t>1</a:t>
                      </a:r>
                    </a:p>
                  </a:txBody>
                  <a:tcPr>
                    <a:lnL w="7620" cap="flat" cmpd="sng" algn="ctr">
                      <a:solidFill>
                        <a:srgbClr val="F05B6B"/>
                      </a:solidFill>
                      <a:prstDash val="solid"/>
                      <a:round/>
                      <a:headEnd type="none" w="med" len="med"/>
                      <a:tailEnd type="none" w="med" len="med"/>
                    </a:lnL>
                    <a:lnR w="7620" cap="flat" cmpd="sng" algn="ctr">
                      <a:solidFill>
                        <a:srgbClr val="50606B"/>
                      </a:solidFill>
                      <a:prstDash val="solid"/>
                      <a:round/>
                      <a:headEnd type="none" w="med" len="med"/>
                      <a:tailEnd type="none" w="med" len="med"/>
                    </a:lnR>
                    <a:lnT w="7620" cap="flat" cmpd="sng" algn="ctr">
                      <a:solidFill>
                        <a:srgbClr val="F05B6B"/>
                      </a:solidFill>
                      <a:prstDash val="solid"/>
                      <a:round/>
                      <a:headEnd type="none" w="med" len="med"/>
                      <a:tailEnd type="none" w="med" len="med"/>
                    </a:lnT>
                    <a:lnB w="7620" cap="flat" cmpd="sng" algn="ctr">
                      <a:solidFill>
                        <a:srgbClr val="905B6B"/>
                      </a:solidFill>
                      <a:prstDash val="solid"/>
                      <a:round/>
                      <a:headEnd type="none" w="med" len="med"/>
                      <a:tailEnd type="none" w="med" len="med"/>
                    </a:lnB>
                    <a:solidFill>
                      <a:srgbClr val="FFFFFF"/>
                    </a:solidFill>
                  </a:tcPr>
                </a:tc>
                <a:tc>
                  <a:txBody>
                    <a:bodyPr/>
                    <a:lstStyle/>
                    <a:p>
                      <a:r>
                        <a:rPr lang="en-IN">
                          <a:effectLst/>
                        </a:rPr>
                        <a:t>Maths</a:t>
                      </a:r>
                    </a:p>
                  </a:txBody>
                  <a:tcPr>
                    <a:lnL w="7620" cap="flat" cmpd="sng" algn="ctr">
                      <a:solidFill>
                        <a:srgbClr val="50606B"/>
                      </a:solidFill>
                      <a:prstDash val="solid"/>
                      <a:round/>
                      <a:headEnd type="none" w="med" len="med"/>
                      <a:tailEnd type="none" w="med" len="med"/>
                    </a:lnL>
                    <a:lnR w="7620" cap="flat" cmpd="sng" algn="ctr">
                      <a:solidFill>
                        <a:srgbClr val="50606B"/>
                      </a:solidFill>
                      <a:prstDash val="solid"/>
                      <a:round/>
                      <a:headEnd type="none" w="med" len="med"/>
                      <a:tailEnd type="none" w="med" len="med"/>
                    </a:lnR>
                    <a:lnT w="7620" cap="flat" cmpd="sng" algn="ctr">
                      <a:solidFill>
                        <a:srgbClr val="50606B"/>
                      </a:solidFill>
                      <a:prstDash val="solid"/>
                      <a:round/>
                      <a:headEnd type="none" w="med" len="med"/>
                      <a:tailEnd type="none" w="med" len="med"/>
                    </a:lnT>
                    <a:lnB w="7620" cap="flat" cmpd="sng" algn="ctr">
                      <a:solidFill>
                        <a:srgbClr val="F0656B"/>
                      </a:solidFill>
                      <a:prstDash val="solid"/>
                      <a:round/>
                      <a:headEnd type="none" w="med" len="med"/>
                      <a:tailEnd type="none" w="med" len="med"/>
                    </a:lnB>
                    <a:solidFill>
                      <a:srgbClr val="FFFFFF"/>
                    </a:solidFill>
                  </a:tcPr>
                </a:tc>
                <a:extLst>
                  <a:ext uri="{0D108BD9-81ED-4DB2-BD59-A6C34878D82A}">
                    <a16:rowId xmlns:a16="http://schemas.microsoft.com/office/drawing/2014/main" val="2796307304"/>
                  </a:ext>
                </a:extLst>
              </a:tr>
              <a:tr h="0">
                <a:tc>
                  <a:txBody>
                    <a:bodyPr/>
                    <a:lstStyle/>
                    <a:p>
                      <a:r>
                        <a:rPr lang="en-IN">
                          <a:effectLst/>
                        </a:rPr>
                        <a:t>2</a:t>
                      </a:r>
                    </a:p>
                  </a:txBody>
                  <a:tcPr>
                    <a:lnL w="7620" cap="flat" cmpd="sng" algn="ctr">
                      <a:solidFill>
                        <a:srgbClr val="905B6B"/>
                      </a:solidFill>
                      <a:prstDash val="solid"/>
                      <a:round/>
                      <a:headEnd type="none" w="med" len="med"/>
                      <a:tailEnd type="none" w="med" len="med"/>
                    </a:lnL>
                    <a:lnR w="7620" cap="flat" cmpd="sng" algn="ctr">
                      <a:solidFill>
                        <a:srgbClr val="F0656B"/>
                      </a:solidFill>
                      <a:prstDash val="solid"/>
                      <a:round/>
                      <a:headEnd type="none" w="med" len="med"/>
                      <a:tailEnd type="none" w="med" len="med"/>
                    </a:lnR>
                    <a:lnT w="7620" cap="flat" cmpd="sng" algn="ctr">
                      <a:solidFill>
                        <a:srgbClr val="905B6B"/>
                      </a:solidFill>
                      <a:prstDash val="solid"/>
                      <a:round/>
                      <a:headEnd type="none" w="med" len="med"/>
                      <a:tailEnd type="none" w="med" len="med"/>
                    </a:lnT>
                    <a:lnB w="7620" cap="flat" cmpd="sng" algn="ctr">
                      <a:solidFill>
                        <a:srgbClr val="10696B"/>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F0656B"/>
                      </a:solidFill>
                      <a:prstDash val="solid"/>
                      <a:round/>
                      <a:headEnd type="none" w="med" len="med"/>
                      <a:tailEnd type="none" w="med" len="med"/>
                    </a:lnL>
                    <a:lnR w="7620" cap="flat" cmpd="sng" algn="ctr">
                      <a:solidFill>
                        <a:srgbClr val="F0656B"/>
                      </a:solidFill>
                      <a:prstDash val="solid"/>
                      <a:round/>
                      <a:headEnd type="none" w="med" len="med"/>
                      <a:tailEnd type="none" w="med" len="med"/>
                    </a:lnR>
                    <a:lnT w="7620" cap="flat" cmpd="sng" algn="ctr">
                      <a:solidFill>
                        <a:srgbClr val="F0656B"/>
                      </a:solidFill>
                      <a:prstDash val="solid"/>
                      <a:round/>
                      <a:headEnd type="none" w="med" len="med"/>
                      <a:tailEnd type="none" w="med" len="med"/>
                    </a:lnT>
                    <a:lnB w="7620" cap="flat" cmpd="sng" algn="ctr">
                      <a:solidFill>
                        <a:srgbClr val="B0646B"/>
                      </a:solidFill>
                      <a:prstDash val="solid"/>
                      <a:round/>
                      <a:headEnd type="none" w="med" len="med"/>
                      <a:tailEnd type="none" w="med" len="med"/>
                    </a:lnB>
                    <a:solidFill>
                      <a:srgbClr val="FFFFFF"/>
                    </a:solidFill>
                  </a:tcPr>
                </a:tc>
                <a:extLst>
                  <a:ext uri="{0D108BD9-81ED-4DB2-BD59-A6C34878D82A}">
                    <a16:rowId xmlns:a16="http://schemas.microsoft.com/office/drawing/2014/main" val="2883407740"/>
                  </a:ext>
                </a:extLst>
              </a:tr>
              <a:tr h="0">
                <a:tc>
                  <a:txBody>
                    <a:bodyPr/>
                    <a:lstStyle/>
                    <a:p>
                      <a:r>
                        <a:rPr lang="en-IN">
                          <a:effectLst/>
                        </a:rPr>
                        <a:t>2</a:t>
                      </a:r>
                    </a:p>
                  </a:txBody>
                  <a:tcPr>
                    <a:lnL w="7620" cap="flat" cmpd="sng" algn="ctr">
                      <a:solidFill>
                        <a:srgbClr val="10696B"/>
                      </a:solidFill>
                      <a:prstDash val="solid"/>
                      <a:round/>
                      <a:headEnd type="none" w="med" len="med"/>
                      <a:tailEnd type="none" w="med" len="med"/>
                    </a:lnL>
                    <a:lnR w="7620" cap="flat" cmpd="sng" algn="ctr">
                      <a:solidFill>
                        <a:srgbClr val="B0646B"/>
                      </a:solidFill>
                      <a:prstDash val="solid"/>
                      <a:round/>
                      <a:headEnd type="none" w="med" len="med"/>
                      <a:tailEnd type="none" w="med" len="med"/>
                    </a:lnR>
                    <a:lnT w="7620" cap="flat" cmpd="sng" algn="ctr">
                      <a:solidFill>
                        <a:srgbClr val="10696B"/>
                      </a:solidFill>
                      <a:prstDash val="solid"/>
                      <a:round/>
                      <a:headEnd type="none" w="med" len="med"/>
                      <a:tailEnd type="none" w="med" len="med"/>
                    </a:lnT>
                    <a:lnB w="7620" cap="flat" cmpd="sng" algn="ctr">
                      <a:solidFill>
                        <a:srgbClr val="10696B"/>
                      </a:solidFill>
                      <a:prstDash val="solid"/>
                      <a:round/>
                      <a:headEnd type="none" w="med" len="med"/>
                      <a:tailEnd type="none" w="med" len="med"/>
                    </a:lnB>
                    <a:solidFill>
                      <a:srgbClr val="FFFFFF"/>
                    </a:solidFill>
                  </a:tcPr>
                </a:tc>
                <a:tc>
                  <a:txBody>
                    <a:bodyPr/>
                    <a:lstStyle/>
                    <a:p>
                      <a:r>
                        <a:rPr lang="en-IN" dirty="0">
                          <a:effectLst/>
                        </a:rPr>
                        <a:t>Php</a:t>
                      </a:r>
                    </a:p>
                  </a:txBody>
                  <a:tcPr>
                    <a:lnL w="7620" cap="flat" cmpd="sng" algn="ctr">
                      <a:solidFill>
                        <a:srgbClr val="B0646B"/>
                      </a:solidFill>
                      <a:prstDash val="solid"/>
                      <a:round/>
                      <a:headEnd type="none" w="med" len="med"/>
                      <a:tailEnd type="none" w="med" len="med"/>
                    </a:lnL>
                    <a:lnR w="7620" cap="flat" cmpd="sng" algn="ctr">
                      <a:solidFill>
                        <a:srgbClr val="B0646B"/>
                      </a:solidFill>
                      <a:prstDash val="solid"/>
                      <a:round/>
                      <a:headEnd type="none" w="med" len="med"/>
                      <a:tailEnd type="none" w="med" len="med"/>
                    </a:lnR>
                    <a:lnT w="7620" cap="flat" cmpd="sng" algn="ctr">
                      <a:solidFill>
                        <a:srgbClr val="B0646B"/>
                      </a:solidFill>
                      <a:prstDash val="solid"/>
                      <a:round/>
                      <a:headEnd type="none" w="med" len="med"/>
                      <a:tailEnd type="none" w="med" len="med"/>
                    </a:lnT>
                    <a:lnB w="7620" cap="flat" cmpd="sng" algn="ctr">
                      <a:solidFill>
                        <a:srgbClr val="B0646B"/>
                      </a:solidFill>
                      <a:prstDash val="solid"/>
                      <a:round/>
                      <a:headEnd type="none" w="med" len="med"/>
                      <a:tailEnd type="none" w="med" len="med"/>
                    </a:lnB>
                    <a:solidFill>
                      <a:srgbClr val="FFFFFF"/>
                    </a:solidFill>
                  </a:tcPr>
                </a:tc>
                <a:extLst>
                  <a:ext uri="{0D108BD9-81ED-4DB2-BD59-A6C34878D82A}">
                    <a16:rowId xmlns:a16="http://schemas.microsoft.com/office/drawing/2014/main" val="4089160774"/>
                  </a:ext>
                </a:extLst>
              </a:tr>
            </a:tbl>
          </a:graphicData>
        </a:graphic>
      </p:graphicFrame>
      <p:sp>
        <p:nvSpPr>
          <p:cNvPr id="9" name="TextBox 8">
            <a:extLst>
              <a:ext uri="{FF2B5EF4-FFF2-40B4-BE49-F238E27FC236}">
                <a16:creationId xmlns:a16="http://schemas.microsoft.com/office/drawing/2014/main" id="{9AA1131A-322F-410C-BCFC-226BF6C5404E}"/>
              </a:ext>
            </a:extLst>
          </p:cNvPr>
          <p:cNvSpPr txBox="1"/>
          <p:nvPr/>
        </p:nvSpPr>
        <p:spPr>
          <a:xfrm>
            <a:off x="5137980" y="1819053"/>
            <a:ext cx="2567837" cy="369332"/>
          </a:xfrm>
          <a:prstGeom prst="rect">
            <a:avLst/>
          </a:prstGeom>
          <a:noFill/>
        </p:spPr>
        <p:txBody>
          <a:bodyPr wrap="square">
            <a:spAutoFit/>
          </a:bodyPr>
          <a:lstStyle/>
          <a:p>
            <a:pPr algn="l"/>
            <a:r>
              <a:rPr lang="en-IN" b="0" i="0" dirty="0">
                <a:solidFill>
                  <a:srgbClr val="212529"/>
                </a:solidFill>
                <a:effectLst/>
                <a:latin typeface="system-ui"/>
              </a:rPr>
              <a:t> </a:t>
            </a:r>
            <a:r>
              <a:rPr lang="en-IN" b="1" i="0" dirty="0">
                <a:solidFill>
                  <a:srgbClr val="212529"/>
                </a:solidFill>
                <a:effectLst/>
                <a:latin typeface="system-ui"/>
              </a:rPr>
              <a:t>Hobbies Table</a:t>
            </a:r>
            <a:endParaRPr lang="en-IN" dirty="0"/>
          </a:p>
        </p:txBody>
      </p:sp>
      <p:graphicFrame>
        <p:nvGraphicFramePr>
          <p:cNvPr id="10" name="Table 9">
            <a:extLst>
              <a:ext uri="{FF2B5EF4-FFF2-40B4-BE49-F238E27FC236}">
                <a16:creationId xmlns:a16="http://schemas.microsoft.com/office/drawing/2014/main" id="{70FE1CF4-E6A4-4776-BEA1-94B22584DEB4}"/>
              </a:ext>
            </a:extLst>
          </p:cNvPr>
          <p:cNvGraphicFramePr>
            <a:graphicFrameLocks noGrp="1"/>
          </p:cNvGraphicFramePr>
          <p:nvPr>
            <p:extLst>
              <p:ext uri="{D42A27DB-BD31-4B8C-83A1-F6EECF244321}">
                <p14:modId xmlns:p14="http://schemas.microsoft.com/office/powerpoint/2010/main" val="2511840793"/>
              </p:ext>
            </p:extLst>
          </p:nvPr>
        </p:nvGraphicFramePr>
        <p:xfrm>
          <a:off x="5007717" y="2316750"/>
          <a:ext cx="3239638" cy="1828800"/>
        </p:xfrm>
        <a:graphic>
          <a:graphicData uri="http://schemas.openxmlformats.org/drawingml/2006/table">
            <a:tbl>
              <a:tblPr/>
              <a:tblGrid>
                <a:gridCol w="629545">
                  <a:extLst>
                    <a:ext uri="{9D8B030D-6E8A-4147-A177-3AD203B41FA5}">
                      <a16:colId xmlns:a16="http://schemas.microsoft.com/office/drawing/2014/main" val="3039531643"/>
                    </a:ext>
                  </a:extLst>
                </a:gridCol>
                <a:gridCol w="2610093">
                  <a:extLst>
                    <a:ext uri="{9D8B030D-6E8A-4147-A177-3AD203B41FA5}">
                      <a16:colId xmlns:a16="http://schemas.microsoft.com/office/drawing/2014/main" val="3768199899"/>
                    </a:ext>
                  </a:extLst>
                </a:gridCol>
              </a:tblGrid>
              <a:tr h="0">
                <a:tc>
                  <a:txBody>
                    <a:bodyPr/>
                    <a:lstStyle/>
                    <a:p>
                      <a:pPr algn="l"/>
                      <a:r>
                        <a:rPr lang="en-IN">
                          <a:effectLst/>
                        </a:rPr>
                        <a:t>s_id</a:t>
                      </a:r>
                    </a:p>
                  </a:txBody>
                  <a:tcPr>
                    <a:lnL w="7620" cap="flat" cmpd="sng" algn="ctr">
                      <a:solidFill>
                        <a:srgbClr val="90FBC3"/>
                      </a:solidFill>
                      <a:prstDash val="solid"/>
                      <a:round/>
                      <a:headEnd type="none" w="med" len="med"/>
                      <a:tailEnd type="none" w="med" len="med"/>
                    </a:lnL>
                    <a:lnR w="7620" cap="flat" cmpd="sng" algn="ctr">
                      <a:solidFill>
                        <a:srgbClr val="3000C4"/>
                      </a:solidFill>
                      <a:prstDash val="solid"/>
                      <a:round/>
                      <a:headEnd type="none" w="med" len="med"/>
                      <a:tailEnd type="none" w="med" len="med"/>
                    </a:lnR>
                    <a:lnT w="7620" cap="flat" cmpd="sng" algn="ctr">
                      <a:solidFill>
                        <a:srgbClr val="90FBC3"/>
                      </a:solidFill>
                      <a:prstDash val="solid"/>
                      <a:round/>
                      <a:headEnd type="none" w="med" len="med"/>
                      <a:tailEnd type="none" w="med" len="med"/>
                    </a:lnT>
                    <a:lnB w="7620" cap="flat" cmpd="sng" algn="ctr">
                      <a:solidFill>
                        <a:srgbClr val="5000C4"/>
                      </a:solidFill>
                      <a:prstDash val="solid"/>
                      <a:round/>
                      <a:headEnd type="none" w="med" len="med"/>
                      <a:tailEnd type="none" w="med" len="med"/>
                    </a:lnB>
                    <a:solidFill>
                      <a:srgbClr val="FFFFFF"/>
                    </a:solidFill>
                  </a:tcPr>
                </a:tc>
                <a:tc>
                  <a:txBody>
                    <a:bodyPr/>
                    <a:lstStyle/>
                    <a:p>
                      <a:pPr algn="l"/>
                      <a:r>
                        <a:rPr lang="en-IN">
                          <a:effectLst/>
                        </a:rPr>
                        <a:t>hobby</a:t>
                      </a:r>
                    </a:p>
                  </a:txBody>
                  <a:tcPr>
                    <a:lnL w="7620" cap="flat" cmpd="sng" algn="ctr">
                      <a:solidFill>
                        <a:srgbClr val="3000C4"/>
                      </a:solidFill>
                      <a:prstDash val="solid"/>
                      <a:round/>
                      <a:headEnd type="none" w="med" len="med"/>
                      <a:tailEnd type="none" w="med" len="med"/>
                    </a:lnL>
                    <a:lnR w="7620" cap="flat" cmpd="sng" algn="ctr">
                      <a:solidFill>
                        <a:srgbClr val="3000C4"/>
                      </a:solidFill>
                      <a:prstDash val="solid"/>
                      <a:round/>
                      <a:headEnd type="none" w="med" len="med"/>
                      <a:tailEnd type="none" w="med" len="med"/>
                    </a:lnR>
                    <a:lnT w="7620" cap="flat" cmpd="sng" algn="ctr">
                      <a:solidFill>
                        <a:srgbClr val="3000C4"/>
                      </a:solidFill>
                      <a:prstDash val="solid"/>
                      <a:round/>
                      <a:headEnd type="none" w="med" len="med"/>
                      <a:tailEnd type="none" w="med" len="med"/>
                    </a:lnT>
                    <a:lnB w="7620" cap="flat" cmpd="sng" algn="ctr">
                      <a:solidFill>
                        <a:srgbClr val="30FEC3"/>
                      </a:solidFill>
                      <a:prstDash val="solid"/>
                      <a:round/>
                      <a:headEnd type="none" w="med" len="med"/>
                      <a:tailEnd type="none" w="med" len="med"/>
                    </a:lnB>
                    <a:solidFill>
                      <a:srgbClr val="FFFFFF"/>
                    </a:solidFill>
                  </a:tcPr>
                </a:tc>
                <a:extLst>
                  <a:ext uri="{0D108BD9-81ED-4DB2-BD59-A6C34878D82A}">
                    <a16:rowId xmlns:a16="http://schemas.microsoft.com/office/drawing/2014/main" val="3255672349"/>
                  </a:ext>
                </a:extLst>
              </a:tr>
              <a:tr h="0">
                <a:tc>
                  <a:txBody>
                    <a:bodyPr/>
                    <a:lstStyle/>
                    <a:p>
                      <a:r>
                        <a:rPr lang="en-IN">
                          <a:effectLst/>
                        </a:rPr>
                        <a:t>1</a:t>
                      </a:r>
                    </a:p>
                  </a:txBody>
                  <a:tcPr>
                    <a:lnL w="7620" cap="flat" cmpd="sng" algn="ctr">
                      <a:solidFill>
                        <a:srgbClr val="5000C4"/>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5000C4"/>
                      </a:solidFill>
                      <a:prstDash val="solid"/>
                      <a:round/>
                      <a:headEnd type="none" w="med" len="med"/>
                      <a:tailEnd type="none" w="med" len="med"/>
                    </a:lnT>
                    <a:lnB w="7620" cap="flat" cmpd="sng" algn="ctr">
                      <a:solidFill>
                        <a:srgbClr val="70FFC3"/>
                      </a:solidFill>
                      <a:prstDash val="solid"/>
                      <a:round/>
                      <a:headEnd type="none" w="med" len="med"/>
                      <a:tailEnd type="none" w="med" len="med"/>
                    </a:lnB>
                    <a:solidFill>
                      <a:srgbClr val="FFFFFF"/>
                    </a:solidFill>
                  </a:tcPr>
                </a:tc>
                <a:tc>
                  <a:txBody>
                    <a:bodyPr/>
                    <a:lstStyle/>
                    <a:p>
                      <a:r>
                        <a:rPr lang="en-IN">
                          <a:effectLst/>
                        </a:rPr>
                        <a:t>Cricket</a:t>
                      </a:r>
                    </a:p>
                  </a:txBody>
                  <a:tcPr>
                    <a:lnL w="7620" cap="flat" cmpd="sng" algn="ctr">
                      <a:solidFill>
                        <a:srgbClr val="30FEC3"/>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30FEC3"/>
                      </a:solidFill>
                      <a:prstDash val="solid"/>
                      <a:round/>
                      <a:headEnd type="none" w="med" len="med"/>
                      <a:tailEnd type="none" w="med" len="med"/>
                    </a:lnT>
                    <a:lnB w="7620" cap="flat" cmpd="sng" algn="ctr">
                      <a:solidFill>
                        <a:srgbClr val="50FEC3"/>
                      </a:solidFill>
                      <a:prstDash val="solid"/>
                      <a:round/>
                      <a:headEnd type="none" w="med" len="med"/>
                      <a:tailEnd type="none" w="med" len="med"/>
                    </a:lnB>
                    <a:solidFill>
                      <a:srgbClr val="FFFFFF"/>
                    </a:solidFill>
                  </a:tcPr>
                </a:tc>
                <a:extLst>
                  <a:ext uri="{0D108BD9-81ED-4DB2-BD59-A6C34878D82A}">
                    <a16:rowId xmlns:a16="http://schemas.microsoft.com/office/drawing/2014/main" val="265209350"/>
                  </a:ext>
                </a:extLst>
              </a:tr>
              <a:tr h="0">
                <a:tc>
                  <a:txBody>
                    <a:bodyPr/>
                    <a:lstStyle/>
                    <a:p>
                      <a:r>
                        <a:rPr lang="en-IN">
                          <a:effectLst/>
                        </a:rPr>
                        <a:t>1</a:t>
                      </a:r>
                    </a:p>
                  </a:txBody>
                  <a:tcPr>
                    <a:lnL w="7620" cap="flat" cmpd="sng" algn="ctr">
                      <a:solidFill>
                        <a:srgbClr val="70FFC3"/>
                      </a:solidFill>
                      <a:prstDash val="solid"/>
                      <a:round/>
                      <a:headEnd type="none" w="med" len="med"/>
                      <a:tailEnd type="none" w="med" len="med"/>
                    </a:lnL>
                    <a:lnR w="7620" cap="flat" cmpd="sng" algn="ctr">
                      <a:solidFill>
                        <a:srgbClr val="50FEC3"/>
                      </a:solidFill>
                      <a:prstDash val="solid"/>
                      <a:round/>
                      <a:headEnd type="none" w="med" len="med"/>
                      <a:tailEnd type="none" w="med" len="med"/>
                    </a:lnR>
                    <a:lnT w="7620" cap="flat" cmpd="sng" algn="ctr">
                      <a:solidFill>
                        <a:srgbClr val="70FFC3"/>
                      </a:solidFill>
                      <a:prstDash val="solid"/>
                      <a:round/>
                      <a:headEnd type="none" w="med" len="med"/>
                      <a:tailEnd type="none" w="med" len="med"/>
                    </a:lnT>
                    <a:lnB w="7620" cap="flat" cmpd="sng" algn="ctr">
                      <a:solidFill>
                        <a:srgbClr val="3000C4"/>
                      </a:solidFill>
                      <a:prstDash val="solid"/>
                      <a:round/>
                      <a:headEnd type="none" w="med" len="med"/>
                      <a:tailEnd type="none" w="med" len="med"/>
                    </a:lnB>
                    <a:solidFill>
                      <a:srgbClr val="FFFFFF"/>
                    </a:solidFill>
                  </a:tcPr>
                </a:tc>
                <a:tc>
                  <a:txBody>
                    <a:bodyPr/>
                    <a:lstStyle/>
                    <a:p>
                      <a:r>
                        <a:rPr lang="en-IN">
                          <a:effectLst/>
                        </a:rPr>
                        <a:t>Hockey</a:t>
                      </a:r>
                    </a:p>
                  </a:txBody>
                  <a:tcPr>
                    <a:lnL w="7620" cap="flat" cmpd="sng" algn="ctr">
                      <a:solidFill>
                        <a:srgbClr val="50FEC3"/>
                      </a:solidFill>
                      <a:prstDash val="solid"/>
                      <a:round/>
                      <a:headEnd type="none" w="med" len="med"/>
                      <a:tailEnd type="none" w="med" len="med"/>
                    </a:lnL>
                    <a:lnR w="7620" cap="flat" cmpd="sng" algn="ctr">
                      <a:solidFill>
                        <a:srgbClr val="50FEC3"/>
                      </a:solidFill>
                      <a:prstDash val="solid"/>
                      <a:round/>
                      <a:headEnd type="none" w="med" len="med"/>
                      <a:tailEnd type="none" w="med" len="med"/>
                    </a:lnR>
                    <a:lnT w="7620" cap="flat" cmpd="sng" algn="ctr">
                      <a:solidFill>
                        <a:srgbClr val="50FEC3"/>
                      </a:solidFill>
                      <a:prstDash val="solid"/>
                      <a:round/>
                      <a:headEnd type="none" w="med" len="med"/>
                      <a:tailEnd type="none" w="med" len="med"/>
                    </a:lnT>
                    <a:lnB w="7620" cap="flat" cmpd="sng" algn="ctr">
                      <a:solidFill>
                        <a:srgbClr val="30FEC3"/>
                      </a:solidFill>
                      <a:prstDash val="solid"/>
                      <a:round/>
                      <a:headEnd type="none" w="med" len="med"/>
                      <a:tailEnd type="none" w="med" len="med"/>
                    </a:lnB>
                    <a:solidFill>
                      <a:srgbClr val="FFFFFF"/>
                    </a:solidFill>
                  </a:tcPr>
                </a:tc>
                <a:extLst>
                  <a:ext uri="{0D108BD9-81ED-4DB2-BD59-A6C34878D82A}">
                    <a16:rowId xmlns:a16="http://schemas.microsoft.com/office/drawing/2014/main" val="1473246641"/>
                  </a:ext>
                </a:extLst>
              </a:tr>
              <a:tr h="0">
                <a:tc>
                  <a:txBody>
                    <a:bodyPr/>
                    <a:lstStyle/>
                    <a:p>
                      <a:r>
                        <a:rPr lang="en-IN">
                          <a:effectLst/>
                        </a:rPr>
                        <a:t>2</a:t>
                      </a:r>
                    </a:p>
                  </a:txBody>
                  <a:tcPr>
                    <a:lnL w="7620" cap="flat" cmpd="sng" algn="ctr">
                      <a:solidFill>
                        <a:srgbClr val="3000C4"/>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3000C4"/>
                      </a:solidFill>
                      <a:prstDash val="solid"/>
                      <a:round/>
                      <a:headEnd type="none" w="med" len="med"/>
                      <a:tailEnd type="none" w="med" len="med"/>
                    </a:lnT>
                    <a:lnB w="7620" cap="flat" cmpd="sng" algn="ctr">
                      <a:solidFill>
                        <a:srgbClr val="D004C4"/>
                      </a:solidFill>
                      <a:prstDash val="solid"/>
                      <a:round/>
                      <a:headEnd type="none" w="med" len="med"/>
                      <a:tailEnd type="none" w="med" len="med"/>
                    </a:lnB>
                    <a:solidFill>
                      <a:srgbClr val="FFFFFF"/>
                    </a:solidFill>
                  </a:tcPr>
                </a:tc>
                <a:tc>
                  <a:txBody>
                    <a:bodyPr/>
                    <a:lstStyle/>
                    <a:p>
                      <a:r>
                        <a:rPr lang="en-IN">
                          <a:effectLst/>
                        </a:rPr>
                        <a:t>Cricket</a:t>
                      </a:r>
                    </a:p>
                  </a:txBody>
                  <a:tcPr>
                    <a:lnL w="7620" cap="flat" cmpd="sng" algn="ctr">
                      <a:solidFill>
                        <a:srgbClr val="30FEC3"/>
                      </a:solidFill>
                      <a:prstDash val="solid"/>
                      <a:round/>
                      <a:headEnd type="none" w="med" len="med"/>
                      <a:tailEnd type="none" w="med" len="med"/>
                    </a:lnL>
                    <a:lnR w="7620" cap="flat" cmpd="sng" algn="ctr">
                      <a:solidFill>
                        <a:srgbClr val="30FEC3"/>
                      </a:solidFill>
                      <a:prstDash val="solid"/>
                      <a:round/>
                      <a:headEnd type="none" w="med" len="med"/>
                      <a:tailEnd type="none" w="med" len="med"/>
                    </a:lnR>
                    <a:lnT w="7620" cap="flat" cmpd="sng" algn="ctr">
                      <a:solidFill>
                        <a:srgbClr val="30FEC3"/>
                      </a:solidFill>
                      <a:prstDash val="solid"/>
                      <a:round/>
                      <a:headEnd type="none" w="med" len="med"/>
                      <a:tailEnd type="none" w="med" len="med"/>
                    </a:lnT>
                    <a:lnB w="7620" cap="flat" cmpd="sng" algn="ctr">
                      <a:solidFill>
                        <a:srgbClr val="1008C4"/>
                      </a:solidFill>
                      <a:prstDash val="solid"/>
                      <a:round/>
                      <a:headEnd type="none" w="med" len="med"/>
                      <a:tailEnd type="none" w="med" len="med"/>
                    </a:lnB>
                    <a:solidFill>
                      <a:srgbClr val="FFFFFF"/>
                    </a:solidFill>
                  </a:tcPr>
                </a:tc>
                <a:extLst>
                  <a:ext uri="{0D108BD9-81ED-4DB2-BD59-A6C34878D82A}">
                    <a16:rowId xmlns:a16="http://schemas.microsoft.com/office/drawing/2014/main" val="128662188"/>
                  </a:ext>
                </a:extLst>
              </a:tr>
              <a:tr h="0">
                <a:tc>
                  <a:txBody>
                    <a:bodyPr/>
                    <a:lstStyle/>
                    <a:p>
                      <a:r>
                        <a:rPr lang="en-IN">
                          <a:effectLst/>
                        </a:rPr>
                        <a:t>2</a:t>
                      </a:r>
                    </a:p>
                  </a:txBody>
                  <a:tcPr>
                    <a:lnL w="7620" cap="flat" cmpd="sng" algn="ctr">
                      <a:solidFill>
                        <a:srgbClr val="D004C4"/>
                      </a:solidFill>
                      <a:prstDash val="solid"/>
                      <a:round/>
                      <a:headEnd type="none" w="med" len="med"/>
                      <a:tailEnd type="none" w="med" len="med"/>
                    </a:lnL>
                    <a:lnR w="7620" cap="flat" cmpd="sng" algn="ctr">
                      <a:solidFill>
                        <a:srgbClr val="1008C4"/>
                      </a:solidFill>
                      <a:prstDash val="solid"/>
                      <a:round/>
                      <a:headEnd type="none" w="med" len="med"/>
                      <a:tailEnd type="none" w="med" len="med"/>
                    </a:lnR>
                    <a:lnT w="7620" cap="flat" cmpd="sng" algn="ctr">
                      <a:solidFill>
                        <a:srgbClr val="D004C4"/>
                      </a:solidFill>
                      <a:prstDash val="solid"/>
                      <a:round/>
                      <a:headEnd type="none" w="med" len="med"/>
                      <a:tailEnd type="none" w="med" len="med"/>
                    </a:lnT>
                    <a:lnB w="7620" cap="flat" cmpd="sng" algn="ctr">
                      <a:solidFill>
                        <a:srgbClr val="D004C4"/>
                      </a:solidFill>
                      <a:prstDash val="solid"/>
                      <a:round/>
                      <a:headEnd type="none" w="med" len="med"/>
                      <a:tailEnd type="none" w="med" len="med"/>
                    </a:lnB>
                    <a:solidFill>
                      <a:srgbClr val="FFFFFF"/>
                    </a:solidFill>
                  </a:tcPr>
                </a:tc>
                <a:tc>
                  <a:txBody>
                    <a:bodyPr/>
                    <a:lstStyle/>
                    <a:p>
                      <a:r>
                        <a:rPr lang="en-IN" dirty="0">
                          <a:effectLst/>
                        </a:rPr>
                        <a:t>Hockey</a:t>
                      </a:r>
                    </a:p>
                  </a:txBody>
                  <a:tcPr>
                    <a:lnL w="7620" cap="flat" cmpd="sng" algn="ctr">
                      <a:solidFill>
                        <a:srgbClr val="1008C4"/>
                      </a:solidFill>
                      <a:prstDash val="solid"/>
                      <a:round/>
                      <a:headEnd type="none" w="med" len="med"/>
                      <a:tailEnd type="none" w="med" len="med"/>
                    </a:lnL>
                    <a:lnR w="7620" cap="flat" cmpd="sng" algn="ctr">
                      <a:solidFill>
                        <a:srgbClr val="1008C4"/>
                      </a:solidFill>
                      <a:prstDash val="solid"/>
                      <a:round/>
                      <a:headEnd type="none" w="med" len="med"/>
                      <a:tailEnd type="none" w="med" len="med"/>
                    </a:lnR>
                    <a:lnT w="7620" cap="flat" cmpd="sng" algn="ctr">
                      <a:solidFill>
                        <a:srgbClr val="1008C4"/>
                      </a:solidFill>
                      <a:prstDash val="solid"/>
                      <a:round/>
                      <a:headEnd type="none" w="med" len="med"/>
                      <a:tailEnd type="none" w="med" len="med"/>
                    </a:lnT>
                    <a:lnB w="7620" cap="flat" cmpd="sng" algn="ctr">
                      <a:solidFill>
                        <a:srgbClr val="1008C4"/>
                      </a:solidFill>
                      <a:prstDash val="solid"/>
                      <a:round/>
                      <a:headEnd type="none" w="med" len="med"/>
                      <a:tailEnd type="none" w="med" len="med"/>
                    </a:lnB>
                    <a:solidFill>
                      <a:srgbClr val="FFFFFF"/>
                    </a:solidFill>
                  </a:tcPr>
                </a:tc>
                <a:extLst>
                  <a:ext uri="{0D108BD9-81ED-4DB2-BD59-A6C34878D82A}">
                    <a16:rowId xmlns:a16="http://schemas.microsoft.com/office/drawing/2014/main" val="3732151462"/>
                  </a:ext>
                </a:extLst>
              </a:tr>
            </a:tbl>
          </a:graphicData>
        </a:graphic>
      </p:graphicFrame>
      <p:sp>
        <p:nvSpPr>
          <p:cNvPr id="12" name="TextBox 11">
            <a:extLst>
              <a:ext uri="{FF2B5EF4-FFF2-40B4-BE49-F238E27FC236}">
                <a16:creationId xmlns:a16="http://schemas.microsoft.com/office/drawing/2014/main" id="{BBC89583-CE23-4408-B595-51425A0D7DBA}"/>
              </a:ext>
            </a:extLst>
          </p:cNvPr>
          <p:cNvSpPr txBox="1"/>
          <p:nvPr/>
        </p:nvSpPr>
        <p:spPr>
          <a:xfrm>
            <a:off x="923990" y="4484949"/>
            <a:ext cx="9791358" cy="1200329"/>
          </a:xfrm>
          <a:prstGeom prst="rect">
            <a:avLst/>
          </a:prstGeom>
          <a:noFill/>
        </p:spPr>
        <p:txBody>
          <a:bodyPr wrap="square">
            <a:spAutoFit/>
          </a:bodyPr>
          <a:lstStyle/>
          <a:p>
            <a:pPr algn="l"/>
            <a:r>
              <a:rPr lang="en-US" b="0" i="0" dirty="0">
                <a:solidFill>
                  <a:srgbClr val="212529"/>
                </a:solidFill>
                <a:effectLst/>
                <a:latin typeface="system-ui"/>
              </a:rPr>
              <a:t>Now this relation satisfies the fourth normal form.</a:t>
            </a:r>
          </a:p>
          <a:p>
            <a:pPr algn="l"/>
            <a:r>
              <a:rPr lang="en-US" b="0" i="0" dirty="0">
                <a:solidFill>
                  <a:srgbClr val="212529"/>
                </a:solidFill>
                <a:effectLst/>
                <a:latin typeface="system-ui"/>
              </a:rPr>
              <a:t>A table can also have functional dependency along with multi-valued dependency. In that case, the functionally dependent columns are moved in a separate table and the multi-valued dependent columns are moved to separate tables.</a:t>
            </a:r>
          </a:p>
        </p:txBody>
      </p:sp>
    </p:spTree>
    <p:extLst>
      <p:ext uri="{BB962C8B-B14F-4D97-AF65-F5344CB8AC3E}">
        <p14:creationId xmlns:p14="http://schemas.microsoft.com/office/powerpoint/2010/main" val="135208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2154-999E-4F48-AB81-FE243B90670E}"/>
              </a:ext>
            </a:extLst>
          </p:cNvPr>
          <p:cNvSpPr>
            <a:spLocks noGrp="1"/>
          </p:cNvSpPr>
          <p:nvPr>
            <p:ph type="title"/>
          </p:nvPr>
        </p:nvSpPr>
        <p:spPr/>
        <p:txBody>
          <a:bodyPr/>
          <a:lstStyle/>
          <a:p>
            <a:r>
              <a:rPr lang="en-IN" b="0" i="0" dirty="0">
                <a:solidFill>
                  <a:srgbClr val="212529"/>
                </a:solidFill>
                <a:effectLst/>
                <a:latin typeface="system-ui"/>
              </a:rPr>
              <a:t>Problems Without Normalization</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98806966-1B76-4EBC-BA6D-D31A3EC68AC8}"/>
              </a:ext>
            </a:extLst>
          </p:cNvPr>
          <p:cNvSpPr txBox="1"/>
          <p:nvPr/>
        </p:nvSpPr>
        <p:spPr>
          <a:xfrm>
            <a:off x="925496" y="1488735"/>
            <a:ext cx="8919839" cy="1200329"/>
          </a:xfrm>
          <a:prstGeom prst="rect">
            <a:avLst/>
          </a:prstGeom>
          <a:noFill/>
        </p:spPr>
        <p:txBody>
          <a:bodyPr wrap="square">
            <a:spAutoFit/>
          </a:bodyPr>
          <a:lstStyle/>
          <a:p>
            <a:r>
              <a:rPr lang="en-US" b="0" i="0" dirty="0">
                <a:solidFill>
                  <a:srgbClr val="212529"/>
                </a:solidFill>
                <a:effectLst/>
                <a:latin typeface="system-ui"/>
              </a:rPr>
              <a:t>If a table is not properly normalized and have data redundancy then it will not only eat up extra memory space but will also make it difficult to handle and update the database, without facing data loss. Insertion, </a:t>
            </a:r>
            <a:r>
              <a:rPr lang="en-US" b="0" i="0" dirty="0" err="1">
                <a:solidFill>
                  <a:srgbClr val="212529"/>
                </a:solidFill>
                <a:effectLst/>
                <a:latin typeface="system-ui"/>
              </a:rPr>
              <a:t>Updation</a:t>
            </a:r>
            <a:r>
              <a:rPr lang="en-US" b="0" i="0" dirty="0">
                <a:solidFill>
                  <a:srgbClr val="212529"/>
                </a:solidFill>
                <a:effectLst/>
                <a:latin typeface="system-ui"/>
              </a:rPr>
              <a:t> and Deletion Anomalies are very frequent if database is not normalized. To understand these anomalies let us take an example of a </a:t>
            </a:r>
            <a:r>
              <a:rPr lang="en-US" b="1" i="0" dirty="0">
                <a:solidFill>
                  <a:srgbClr val="212529"/>
                </a:solidFill>
                <a:effectLst/>
                <a:latin typeface="system-ui"/>
              </a:rPr>
              <a:t>Student</a:t>
            </a:r>
            <a:r>
              <a:rPr lang="en-US" b="0" i="0" dirty="0">
                <a:solidFill>
                  <a:srgbClr val="212529"/>
                </a:solidFill>
                <a:effectLst/>
                <a:latin typeface="system-ui"/>
              </a:rPr>
              <a:t> table.</a:t>
            </a:r>
            <a:endParaRPr lang="en-IN" dirty="0"/>
          </a:p>
        </p:txBody>
      </p:sp>
      <p:graphicFrame>
        <p:nvGraphicFramePr>
          <p:cNvPr id="5" name="Table 4">
            <a:extLst>
              <a:ext uri="{FF2B5EF4-FFF2-40B4-BE49-F238E27FC236}">
                <a16:creationId xmlns:a16="http://schemas.microsoft.com/office/drawing/2014/main" id="{880C9D0C-F627-4CB3-890D-0C083E2CF10C}"/>
              </a:ext>
            </a:extLst>
          </p:cNvPr>
          <p:cNvGraphicFramePr>
            <a:graphicFrameLocks noGrp="1"/>
          </p:cNvGraphicFramePr>
          <p:nvPr>
            <p:extLst>
              <p:ext uri="{D42A27DB-BD31-4B8C-83A1-F6EECF244321}">
                <p14:modId xmlns:p14="http://schemas.microsoft.com/office/powerpoint/2010/main" val="3033750266"/>
              </p:ext>
            </p:extLst>
          </p:nvPr>
        </p:nvGraphicFramePr>
        <p:xfrm>
          <a:off x="1145929" y="2980362"/>
          <a:ext cx="6437850" cy="1828800"/>
        </p:xfrm>
        <a:graphic>
          <a:graphicData uri="http://schemas.openxmlformats.org/drawingml/2006/table">
            <a:tbl>
              <a:tblPr/>
              <a:tblGrid>
                <a:gridCol w="1287570">
                  <a:extLst>
                    <a:ext uri="{9D8B030D-6E8A-4147-A177-3AD203B41FA5}">
                      <a16:colId xmlns:a16="http://schemas.microsoft.com/office/drawing/2014/main" val="2049196108"/>
                    </a:ext>
                  </a:extLst>
                </a:gridCol>
                <a:gridCol w="1287570">
                  <a:extLst>
                    <a:ext uri="{9D8B030D-6E8A-4147-A177-3AD203B41FA5}">
                      <a16:colId xmlns:a16="http://schemas.microsoft.com/office/drawing/2014/main" val="93898373"/>
                    </a:ext>
                  </a:extLst>
                </a:gridCol>
                <a:gridCol w="1287570">
                  <a:extLst>
                    <a:ext uri="{9D8B030D-6E8A-4147-A177-3AD203B41FA5}">
                      <a16:colId xmlns:a16="http://schemas.microsoft.com/office/drawing/2014/main" val="1377923976"/>
                    </a:ext>
                  </a:extLst>
                </a:gridCol>
                <a:gridCol w="1287570">
                  <a:extLst>
                    <a:ext uri="{9D8B030D-6E8A-4147-A177-3AD203B41FA5}">
                      <a16:colId xmlns:a16="http://schemas.microsoft.com/office/drawing/2014/main" val="1781928065"/>
                    </a:ext>
                  </a:extLst>
                </a:gridCol>
                <a:gridCol w="1287570">
                  <a:extLst>
                    <a:ext uri="{9D8B030D-6E8A-4147-A177-3AD203B41FA5}">
                      <a16:colId xmlns:a16="http://schemas.microsoft.com/office/drawing/2014/main" val="2708053209"/>
                    </a:ext>
                  </a:extLst>
                </a:gridCol>
              </a:tblGrid>
              <a:tr h="0">
                <a:tc>
                  <a:txBody>
                    <a:bodyPr/>
                    <a:lstStyle/>
                    <a:p>
                      <a:pPr algn="l"/>
                      <a:r>
                        <a:rPr lang="en-IN">
                          <a:effectLst/>
                        </a:rPr>
                        <a:t>rollno</a:t>
                      </a:r>
                    </a:p>
                  </a:txBody>
                  <a:tcPr>
                    <a:lnL w="7620" cap="flat" cmpd="sng" algn="ctr">
                      <a:solidFill>
                        <a:srgbClr val="A08A5E"/>
                      </a:solidFill>
                      <a:prstDash val="solid"/>
                      <a:round/>
                      <a:headEnd type="none" w="med" len="med"/>
                      <a:tailEnd type="none" w="med" len="med"/>
                    </a:lnL>
                    <a:lnR w="7620" cap="flat" cmpd="sng" algn="ctr">
                      <a:solidFill>
                        <a:srgbClr val="40915E"/>
                      </a:solidFill>
                      <a:prstDash val="solid"/>
                      <a:round/>
                      <a:headEnd type="none" w="med" len="med"/>
                      <a:tailEnd type="none" w="med" len="med"/>
                    </a:lnR>
                    <a:lnT w="7620" cap="flat" cmpd="sng" algn="ctr">
                      <a:solidFill>
                        <a:srgbClr val="A08A5E"/>
                      </a:solidFill>
                      <a:prstDash val="solid"/>
                      <a:round/>
                      <a:headEnd type="none" w="med" len="med"/>
                      <a:tailEnd type="none" w="med" len="med"/>
                    </a:lnT>
                    <a:lnB w="7620" cap="flat" cmpd="sng" algn="ctr">
                      <a:solidFill>
                        <a:srgbClr val="408F5E"/>
                      </a:solidFill>
                      <a:prstDash val="solid"/>
                      <a:round/>
                      <a:headEnd type="none" w="med" len="med"/>
                      <a:tailEnd type="none" w="med" len="med"/>
                    </a:lnB>
                    <a:solidFill>
                      <a:srgbClr val="FFFFFF"/>
                    </a:solidFill>
                  </a:tcPr>
                </a:tc>
                <a:tc>
                  <a:txBody>
                    <a:bodyPr/>
                    <a:lstStyle/>
                    <a:p>
                      <a:pPr algn="l"/>
                      <a:r>
                        <a:rPr lang="en-IN">
                          <a:effectLst/>
                        </a:rPr>
                        <a:t>name</a:t>
                      </a:r>
                    </a:p>
                  </a:txBody>
                  <a:tcPr>
                    <a:lnL w="7620" cap="flat" cmpd="sng" algn="ctr">
                      <a:solidFill>
                        <a:srgbClr val="40915E"/>
                      </a:solidFill>
                      <a:prstDash val="solid"/>
                      <a:round/>
                      <a:headEnd type="none" w="med" len="med"/>
                      <a:tailEnd type="none" w="med" len="med"/>
                    </a:lnL>
                    <a:lnR w="7620" cap="flat" cmpd="sng" algn="ctr">
                      <a:solidFill>
                        <a:srgbClr val="A08E5E"/>
                      </a:solidFill>
                      <a:prstDash val="solid"/>
                      <a:round/>
                      <a:headEnd type="none" w="med" len="med"/>
                      <a:tailEnd type="none" w="med" len="med"/>
                    </a:lnR>
                    <a:lnT w="7620" cap="flat" cmpd="sng" algn="ctr">
                      <a:solidFill>
                        <a:srgbClr val="40915E"/>
                      </a:solidFill>
                      <a:prstDash val="solid"/>
                      <a:round/>
                      <a:headEnd type="none" w="med" len="med"/>
                      <a:tailEnd type="none" w="med" len="med"/>
                    </a:lnT>
                    <a:lnB w="7620" cap="flat" cmpd="sng" algn="ctr">
                      <a:solidFill>
                        <a:srgbClr val="A0995E"/>
                      </a:solidFill>
                      <a:prstDash val="solid"/>
                      <a:round/>
                      <a:headEnd type="none" w="med" len="med"/>
                      <a:tailEnd type="none" w="med" len="med"/>
                    </a:lnB>
                    <a:solidFill>
                      <a:srgbClr val="FFFFFF"/>
                    </a:solidFill>
                  </a:tcPr>
                </a:tc>
                <a:tc>
                  <a:txBody>
                    <a:bodyPr/>
                    <a:lstStyle/>
                    <a:p>
                      <a:pPr algn="l"/>
                      <a:r>
                        <a:rPr lang="en-IN">
                          <a:effectLst/>
                        </a:rPr>
                        <a:t>branch</a:t>
                      </a:r>
                    </a:p>
                  </a:txBody>
                  <a:tcPr>
                    <a:lnL w="7620" cap="flat" cmpd="sng" algn="ctr">
                      <a:solidFill>
                        <a:srgbClr val="A08E5E"/>
                      </a:solidFill>
                      <a:prstDash val="solid"/>
                      <a:round/>
                      <a:headEnd type="none" w="med" len="med"/>
                      <a:tailEnd type="none" w="med" len="med"/>
                    </a:lnL>
                    <a:lnR w="7620" cap="flat" cmpd="sng" algn="ctr">
                      <a:solidFill>
                        <a:srgbClr val="20915E"/>
                      </a:solidFill>
                      <a:prstDash val="solid"/>
                      <a:round/>
                      <a:headEnd type="none" w="med" len="med"/>
                      <a:tailEnd type="none" w="med" len="med"/>
                    </a:lnR>
                    <a:lnT w="7620" cap="flat" cmpd="sng" algn="ctr">
                      <a:solidFill>
                        <a:srgbClr val="A08E5E"/>
                      </a:solidFill>
                      <a:prstDash val="solid"/>
                      <a:round/>
                      <a:headEnd type="none" w="med" len="med"/>
                      <a:tailEnd type="none" w="med" len="med"/>
                    </a:lnT>
                    <a:lnB w="7620" cap="flat" cmpd="sng" algn="ctr">
                      <a:solidFill>
                        <a:srgbClr val="20995E"/>
                      </a:solidFill>
                      <a:prstDash val="solid"/>
                      <a:round/>
                      <a:headEnd type="none" w="med" len="med"/>
                      <a:tailEnd type="none" w="med" len="med"/>
                    </a:lnB>
                    <a:solidFill>
                      <a:srgbClr val="FFFFFF"/>
                    </a:solidFill>
                  </a:tcPr>
                </a:tc>
                <a:tc>
                  <a:txBody>
                    <a:bodyPr/>
                    <a:lstStyle/>
                    <a:p>
                      <a:pPr algn="l"/>
                      <a:r>
                        <a:rPr lang="en-IN">
                          <a:effectLst/>
                        </a:rPr>
                        <a:t>hod</a:t>
                      </a:r>
                    </a:p>
                  </a:txBody>
                  <a:tcPr>
                    <a:lnL w="7620" cap="flat" cmpd="sng" algn="ctr">
                      <a:solidFill>
                        <a:srgbClr val="20915E"/>
                      </a:solidFill>
                      <a:prstDash val="solid"/>
                      <a:round/>
                      <a:headEnd type="none" w="med" len="med"/>
                      <a:tailEnd type="none" w="med" len="med"/>
                    </a:lnL>
                    <a:lnR w="7620" cap="flat" cmpd="sng" algn="ctr">
                      <a:solidFill>
                        <a:srgbClr val="608C5E"/>
                      </a:solidFill>
                      <a:prstDash val="solid"/>
                      <a:round/>
                      <a:headEnd type="none" w="med" len="med"/>
                      <a:tailEnd type="none" w="med" len="med"/>
                    </a:lnR>
                    <a:lnT w="7620" cap="flat" cmpd="sng" algn="ctr">
                      <a:solidFill>
                        <a:srgbClr val="20915E"/>
                      </a:solidFill>
                      <a:prstDash val="solid"/>
                      <a:round/>
                      <a:headEnd type="none" w="med" len="med"/>
                      <a:tailEnd type="none" w="med" len="med"/>
                    </a:lnT>
                    <a:lnB w="7620" cap="flat" cmpd="sng" algn="ctr">
                      <a:solidFill>
                        <a:srgbClr val="40985E"/>
                      </a:solidFill>
                      <a:prstDash val="solid"/>
                      <a:round/>
                      <a:headEnd type="none" w="med" len="med"/>
                      <a:tailEnd type="none" w="med" len="med"/>
                    </a:lnB>
                    <a:solidFill>
                      <a:srgbClr val="FFFFFF"/>
                    </a:solidFill>
                  </a:tcPr>
                </a:tc>
                <a:tc>
                  <a:txBody>
                    <a:bodyPr/>
                    <a:lstStyle/>
                    <a:p>
                      <a:pPr algn="l"/>
                      <a:r>
                        <a:rPr lang="en-IN">
                          <a:effectLst/>
                        </a:rPr>
                        <a:t>office_tel</a:t>
                      </a:r>
                    </a:p>
                  </a:txBody>
                  <a:tcPr>
                    <a:lnL w="7620" cap="flat" cmpd="sng" algn="ctr">
                      <a:solidFill>
                        <a:srgbClr val="608C5E"/>
                      </a:solidFill>
                      <a:prstDash val="solid"/>
                      <a:round/>
                      <a:headEnd type="none" w="med" len="med"/>
                      <a:tailEnd type="none" w="med" len="med"/>
                    </a:lnL>
                    <a:lnR w="7620" cap="flat" cmpd="sng" algn="ctr">
                      <a:solidFill>
                        <a:srgbClr val="608C5E"/>
                      </a:solidFill>
                      <a:prstDash val="solid"/>
                      <a:round/>
                      <a:headEnd type="none" w="med" len="med"/>
                      <a:tailEnd type="none" w="med" len="med"/>
                    </a:lnR>
                    <a:lnT w="7620" cap="flat" cmpd="sng" algn="ctr">
                      <a:solidFill>
                        <a:srgbClr val="608C5E"/>
                      </a:solidFill>
                      <a:prstDash val="solid"/>
                      <a:round/>
                      <a:headEnd type="none" w="med" len="med"/>
                      <a:tailEnd type="none" w="med" len="med"/>
                    </a:lnT>
                    <a:lnB w="7620" cap="flat" cmpd="sng" algn="ctr">
                      <a:solidFill>
                        <a:srgbClr val="C0965E"/>
                      </a:solidFill>
                      <a:prstDash val="solid"/>
                      <a:round/>
                      <a:headEnd type="none" w="med" len="med"/>
                      <a:tailEnd type="none" w="med" len="med"/>
                    </a:lnB>
                    <a:solidFill>
                      <a:srgbClr val="FFFFFF"/>
                    </a:solidFill>
                  </a:tcPr>
                </a:tc>
                <a:extLst>
                  <a:ext uri="{0D108BD9-81ED-4DB2-BD59-A6C34878D82A}">
                    <a16:rowId xmlns:a16="http://schemas.microsoft.com/office/drawing/2014/main" val="3756018550"/>
                  </a:ext>
                </a:extLst>
              </a:tr>
              <a:tr h="0">
                <a:tc>
                  <a:txBody>
                    <a:bodyPr/>
                    <a:lstStyle/>
                    <a:p>
                      <a:r>
                        <a:rPr lang="en-IN">
                          <a:effectLst/>
                        </a:rPr>
                        <a:t>401</a:t>
                      </a:r>
                    </a:p>
                  </a:txBody>
                  <a:tcPr>
                    <a:lnL w="7620" cap="flat" cmpd="sng" algn="ctr">
                      <a:solidFill>
                        <a:srgbClr val="408F5E"/>
                      </a:solidFill>
                      <a:prstDash val="solid"/>
                      <a:round/>
                      <a:headEnd type="none" w="med" len="med"/>
                      <a:tailEnd type="none" w="med" len="med"/>
                    </a:lnL>
                    <a:lnR w="7620" cap="flat" cmpd="sng" algn="ctr">
                      <a:solidFill>
                        <a:srgbClr val="A0995E"/>
                      </a:solidFill>
                      <a:prstDash val="solid"/>
                      <a:round/>
                      <a:headEnd type="none" w="med" len="med"/>
                      <a:tailEnd type="none" w="med" len="med"/>
                    </a:lnR>
                    <a:lnT w="7620" cap="flat" cmpd="sng" algn="ctr">
                      <a:solidFill>
                        <a:srgbClr val="408F5E"/>
                      </a:solidFill>
                      <a:prstDash val="solid"/>
                      <a:round/>
                      <a:headEnd type="none" w="med" len="med"/>
                      <a:tailEnd type="none" w="med" len="med"/>
                    </a:lnT>
                    <a:lnB w="7620" cap="flat" cmpd="sng" algn="ctr">
                      <a:solidFill>
                        <a:srgbClr val="40945E"/>
                      </a:solidFill>
                      <a:prstDash val="solid"/>
                      <a:round/>
                      <a:headEnd type="none" w="med" len="med"/>
                      <a:tailEnd type="none" w="med" len="med"/>
                    </a:lnB>
                    <a:solidFill>
                      <a:srgbClr val="FFFFFF"/>
                    </a:solidFill>
                  </a:tcPr>
                </a:tc>
                <a:tc>
                  <a:txBody>
                    <a:bodyPr/>
                    <a:lstStyle/>
                    <a:p>
                      <a:r>
                        <a:rPr lang="en-IN">
                          <a:effectLst/>
                        </a:rPr>
                        <a:t>Akon</a:t>
                      </a:r>
                    </a:p>
                  </a:txBody>
                  <a:tcPr>
                    <a:lnL w="7620" cap="flat" cmpd="sng" algn="ctr">
                      <a:solidFill>
                        <a:srgbClr val="A0995E"/>
                      </a:solidFill>
                      <a:prstDash val="solid"/>
                      <a:round/>
                      <a:headEnd type="none" w="med" len="med"/>
                      <a:tailEnd type="none" w="med" len="med"/>
                    </a:lnL>
                    <a:lnR w="7620" cap="flat" cmpd="sng" algn="ctr">
                      <a:solidFill>
                        <a:srgbClr val="20995E"/>
                      </a:solidFill>
                      <a:prstDash val="solid"/>
                      <a:round/>
                      <a:headEnd type="none" w="med" len="med"/>
                      <a:tailEnd type="none" w="med" len="med"/>
                    </a:lnR>
                    <a:lnT w="7620" cap="flat" cmpd="sng" algn="ctr">
                      <a:solidFill>
                        <a:srgbClr val="A0995E"/>
                      </a:solidFill>
                      <a:prstDash val="solid"/>
                      <a:round/>
                      <a:headEnd type="none" w="med" len="med"/>
                      <a:tailEnd type="none" w="med" len="med"/>
                    </a:lnT>
                    <a:lnB w="7620" cap="flat" cmpd="sng" algn="ctr">
                      <a:solidFill>
                        <a:srgbClr val="009A5E"/>
                      </a:solidFill>
                      <a:prstDash val="solid"/>
                      <a:round/>
                      <a:headEnd type="none" w="med" len="med"/>
                      <a:tailEnd type="none" w="med" len="med"/>
                    </a:lnB>
                    <a:solidFill>
                      <a:srgbClr val="FFFFFF"/>
                    </a:solidFill>
                  </a:tcPr>
                </a:tc>
                <a:tc>
                  <a:txBody>
                    <a:bodyPr/>
                    <a:lstStyle/>
                    <a:p>
                      <a:r>
                        <a:rPr lang="en-IN">
                          <a:effectLst/>
                        </a:rPr>
                        <a:t>CSE</a:t>
                      </a:r>
                    </a:p>
                  </a:txBody>
                  <a:tcPr>
                    <a:lnL w="7620" cap="flat" cmpd="sng" algn="ctr">
                      <a:solidFill>
                        <a:srgbClr val="20995E"/>
                      </a:solidFill>
                      <a:prstDash val="solid"/>
                      <a:round/>
                      <a:headEnd type="none" w="med" len="med"/>
                      <a:tailEnd type="none" w="med" len="med"/>
                    </a:lnL>
                    <a:lnR w="7620" cap="flat" cmpd="sng" algn="ctr">
                      <a:solidFill>
                        <a:srgbClr val="40985E"/>
                      </a:solidFill>
                      <a:prstDash val="solid"/>
                      <a:round/>
                      <a:headEnd type="none" w="med" len="med"/>
                      <a:tailEnd type="none" w="med" len="med"/>
                    </a:lnR>
                    <a:lnT w="7620" cap="flat" cmpd="sng" algn="ctr">
                      <a:solidFill>
                        <a:srgbClr val="20995E"/>
                      </a:solidFill>
                      <a:prstDash val="solid"/>
                      <a:round/>
                      <a:headEnd type="none" w="med" len="med"/>
                      <a:tailEnd type="none" w="med" len="med"/>
                    </a:lnT>
                    <a:lnB w="7620" cap="flat" cmpd="sng" algn="ctr">
                      <a:solidFill>
                        <a:srgbClr val="C0965E"/>
                      </a:solidFill>
                      <a:prstDash val="solid"/>
                      <a:round/>
                      <a:headEnd type="none" w="med" len="med"/>
                      <a:tailEnd type="none" w="med" len="med"/>
                    </a:lnB>
                    <a:solidFill>
                      <a:srgbClr val="FFFFFF"/>
                    </a:solidFill>
                  </a:tcPr>
                </a:tc>
                <a:tc>
                  <a:txBody>
                    <a:bodyPr/>
                    <a:lstStyle/>
                    <a:p>
                      <a:r>
                        <a:rPr lang="en-IN">
                          <a:effectLst/>
                        </a:rPr>
                        <a:t>Mr. X</a:t>
                      </a:r>
                    </a:p>
                  </a:txBody>
                  <a:tcPr>
                    <a:lnL w="7620" cap="flat" cmpd="sng" algn="ctr">
                      <a:solidFill>
                        <a:srgbClr val="40985E"/>
                      </a:solidFill>
                      <a:prstDash val="solid"/>
                      <a:round/>
                      <a:headEnd type="none" w="med" len="med"/>
                      <a:tailEnd type="none" w="med" len="med"/>
                    </a:lnL>
                    <a:lnR w="7620" cap="flat" cmpd="sng" algn="ctr">
                      <a:solidFill>
                        <a:srgbClr val="C0965E"/>
                      </a:solidFill>
                      <a:prstDash val="solid"/>
                      <a:round/>
                      <a:headEnd type="none" w="med" len="med"/>
                      <a:tailEnd type="none" w="med" len="med"/>
                    </a:lnR>
                    <a:lnT w="7620" cap="flat" cmpd="sng" algn="ctr">
                      <a:solidFill>
                        <a:srgbClr val="40985E"/>
                      </a:solidFill>
                      <a:prstDash val="solid"/>
                      <a:round/>
                      <a:headEnd type="none" w="med" len="med"/>
                      <a:tailEnd type="none" w="med" len="med"/>
                    </a:lnT>
                    <a:lnB w="7620" cap="flat" cmpd="sng" algn="ctr">
                      <a:solidFill>
                        <a:srgbClr val="40995E"/>
                      </a:solidFill>
                      <a:prstDash val="solid"/>
                      <a:round/>
                      <a:headEnd type="none" w="med" len="med"/>
                      <a:tailEnd type="none" w="med" len="med"/>
                    </a:lnB>
                    <a:solidFill>
                      <a:srgbClr val="FFFFFF"/>
                    </a:solidFill>
                  </a:tcPr>
                </a:tc>
                <a:tc>
                  <a:txBody>
                    <a:bodyPr/>
                    <a:lstStyle/>
                    <a:p>
                      <a:r>
                        <a:rPr lang="en-IN">
                          <a:effectLst/>
                        </a:rPr>
                        <a:t>53337</a:t>
                      </a:r>
                    </a:p>
                  </a:txBody>
                  <a:tcPr>
                    <a:lnL w="7620" cap="flat" cmpd="sng" algn="ctr">
                      <a:solidFill>
                        <a:srgbClr val="C0965E"/>
                      </a:solidFill>
                      <a:prstDash val="solid"/>
                      <a:round/>
                      <a:headEnd type="none" w="med" len="med"/>
                      <a:tailEnd type="none" w="med" len="med"/>
                    </a:lnL>
                    <a:lnR w="7620" cap="flat" cmpd="sng" algn="ctr">
                      <a:solidFill>
                        <a:srgbClr val="C0965E"/>
                      </a:solidFill>
                      <a:prstDash val="solid"/>
                      <a:round/>
                      <a:headEnd type="none" w="med" len="med"/>
                      <a:tailEnd type="none" w="med" len="med"/>
                    </a:lnR>
                    <a:lnT w="7620" cap="flat" cmpd="sng" algn="ctr">
                      <a:solidFill>
                        <a:srgbClr val="C0965E"/>
                      </a:solidFill>
                      <a:prstDash val="solid"/>
                      <a:round/>
                      <a:headEnd type="none" w="med" len="med"/>
                      <a:tailEnd type="none" w="med" len="med"/>
                    </a:lnT>
                    <a:lnB w="7620" cap="flat" cmpd="sng" algn="ctr">
                      <a:solidFill>
                        <a:srgbClr val="20985E"/>
                      </a:solidFill>
                      <a:prstDash val="solid"/>
                      <a:round/>
                      <a:headEnd type="none" w="med" len="med"/>
                      <a:tailEnd type="none" w="med" len="med"/>
                    </a:lnB>
                    <a:solidFill>
                      <a:srgbClr val="FFFFFF"/>
                    </a:solidFill>
                  </a:tcPr>
                </a:tc>
                <a:extLst>
                  <a:ext uri="{0D108BD9-81ED-4DB2-BD59-A6C34878D82A}">
                    <a16:rowId xmlns:a16="http://schemas.microsoft.com/office/drawing/2014/main" val="4129419956"/>
                  </a:ext>
                </a:extLst>
              </a:tr>
              <a:tr h="0">
                <a:tc>
                  <a:txBody>
                    <a:bodyPr/>
                    <a:lstStyle/>
                    <a:p>
                      <a:r>
                        <a:rPr lang="en-IN">
                          <a:effectLst/>
                        </a:rPr>
                        <a:t>402</a:t>
                      </a:r>
                    </a:p>
                  </a:txBody>
                  <a:tcPr>
                    <a:lnL w="7620" cap="flat" cmpd="sng" algn="ctr">
                      <a:solidFill>
                        <a:srgbClr val="40945E"/>
                      </a:solidFill>
                      <a:prstDash val="solid"/>
                      <a:round/>
                      <a:headEnd type="none" w="med" len="med"/>
                      <a:tailEnd type="none" w="med" len="med"/>
                    </a:lnL>
                    <a:lnR w="7620" cap="flat" cmpd="sng" algn="ctr">
                      <a:solidFill>
                        <a:srgbClr val="009A5E"/>
                      </a:solidFill>
                      <a:prstDash val="solid"/>
                      <a:round/>
                      <a:headEnd type="none" w="med" len="med"/>
                      <a:tailEnd type="none" w="med" len="med"/>
                    </a:lnR>
                    <a:lnT w="7620" cap="flat" cmpd="sng" algn="ctr">
                      <a:solidFill>
                        <a:srgbClr val="40945E"/>
                      </a:solidFill>
                      <a:prstDash val="solid"/>
                      <a:round/>
                      <a:headEnd type="none" w="med" len="med"/>
                      <a:tailEnd type="none" w="med" len="med"/>
                    </a:lnT>
                    <a:lnB w="7620" cap="flat" cmpd="sng" algn="ctr">
                      <a:solidFill>
                        <a:srgbClr val="60975E"/>
                      </a:solidFill>
                      <a:prstDash val="solid"/>
                      <a:round/>
                      <a:headEnd type="none" w="med" len="med"/>
                      <a:tailEnd type="none" w="med" len="med"/>
                    </a:lnB>
                    <a:solidFill>
                      <a:srgbClr val="FFFFFF"/>
                    </a:solidFill>
                  </a:tcPr>
                </a:tc>
                <a:tc>
                  <a:txBody>
                    <a:bodyPr/>
                    <a:lstStyle/>
                    <a:p>
                      <a:r>
                        <a:rPr lang="en-IN">
                          <a:effectLst/>
                        </a:rPr>
                        <a:t>Bkon</a:t>
                      </a:r>
                    </a:p>
                  </a:txBody>
                  <a:tcPr>
                    <a:lnL w="7620" cap="flat" cmpd="sng" algn="ctr">
                      <a:solidFill>
                        <a:srgbClr val="009A5E"/>
                      </a:solidFill>
                      <a:prstDash val="solid"/>
                      <a:round/>
                      <a:headEnd type="none" w="med" len="med"/>
                      <a:tailEnd type="none" w="med" len="med"/>
                    </a:lnL>
                    <a:lnR w="7620" cap="flat" cmpd="sng" algn="ctr">
                      <a:solidFill>
                        <a:srgbClr val="C0965E"/>
                      </a:solidFill>
                      <a:prstDash val="solid"/>
                      <a:round/>
                      <a:headEnd type="none" w="med" len="med"/>
                      <a:tailEnd type="none" w="med" len="med"/>
                    </a:lnR>
                    <a:lnT w="7620" cap="flat" cmpd="sng" algn="ctr">
                      <a:solidFill>
                        <a:srgbClr val="009A5E"/>
                      </a:solidFill>
                      <a:prstDash val="solid"/>
                      <a:round/>
                      <a:headEnd type="none" w="med" len="med"/>
                      <a:tailEnd type="none" w="med" len="med"/>
                    </a:lnT>
                    <a:lnB w="7620" cap="flat" cmpd="sng" algn="ctr">
                      <a:solidFill>
                        <a:srgbClr val="00965E"/>
                      </a:solidFill>
                      <a:prstDash val="solid"/>
                      <a:round/>
                      <a:headEnd type="none" w="med" len="med"/>
                      <a:tailEnd type="none" w="med" len="med"/>
                    </a:lnB>
                    <a:solidFill>
                      <a:srgbClr val="FFFFFF"/>
                    </a:solidFill>
                  </a:tcPr>
                </a:tc>
                <a:tc>
                  <a:txBody>
                    <a:bodyPr/>
                    <a:lstStyle/>
                    <a:p>
                      <a:r>
                        <a:rPr lang="en-IN">
                          <a:effectLst/>
                        </a:rPr>
                        <a:t>CSE</a:t>
                      </a:r>
                    </a:p>
                  </a:txBody>
                  <a:tcPr>
                    <a:lnL w="7620" cap="flat" cmpd="sng" algn="ctr">
                      <a:solidFill>
                        <a:srgbClr val="C0965E"/>
                      </a:solidFill>
                      <a:prstDash val="solid"/>
                      <a:round/>
                      <a:headEnd type="none" w="med" len="med"/>
                      <a:tailEnd type="none" w="med" len="med"/>
                    </a:lnL>
                    <a:lnR w="7620" cap="flat" cmpd="sng" algn="ctr">
                      <a:solidFill>
                        <a:srgbClr val="40995E"/>
                      </a:solidFill>
                      <a:prstDash val="solid"/>
                      <a:round/>
                      <a:headEnd type="none" w="med" len="med"/>
                      <a:tailEnd type="none" w="med" len="med"/>
                    </a:lnR>
                    <a:lnT w="7620" cap="flat" cmpd="sng" algn="ctr">
                      <a:solidFill>
                        <a:srgbClr val="C0965E"/>
                      </a:solidFill>
                      <a:prstDash val="solid"/>
                      <a:round/>
                      <a:headEnd type="none" w="med" len="med"/>
                      <a:tailEnd type="none" w="med" len="med"/>
                    </a:lnT>
                    <a:lnB w="7620" cap="flat" cmpd="sng" algn="ctr">
                      <a:solidFill>
                        <a:srgbClr val="00965E"/>
                      </a:solidFill>
                      <a:prstDash val="solid"/>
                      <a:round/>
                      <a:headEnd type="none" w="med" len="med"/>
                      <a:tailEnd type="none" w="med" len="med"/>
                    </a:lnB>
                    <a:solidFill>
                      <a:srgbClr val="FFFFFF"/>
                    </a:solidFill>
                  </a:tcPr>
                </a:tc>
                <a:tc>
                  <a:txBody>
                    <a:bodyPr/>
                    <a:lstStyle/>
                    <a:p>
                      <a:r>
                        <a:rPr lang="en-IN">
                          <a:effectLst/>
                        </a:rPr>
                        <a:t>Mr. X</a:t>
                      </a:r>
                    </a:p>
                  </a:txBody>
                  <a:tcPr>
                    <a:lnL w="7620" cap="flat" cmpd="sng" algn="ctr">
                      <a:solidFill>
                        <a:srgbClr val="40995E"/>
                      </a:solidFill>
                      <a:prstDash val="solid"/>
                      <a:round/>
                      <a:headEnd type="none" w="med" len="med"/>
                      <a:tailEnd type="none" w="med" len="med"/>
                    </a:lnL>
                    <a:lnR w="7620" cap="flat" cmpd="sng" algn="ctr">
                      <a:solidFill>
                        <a:srgbClr val="20985E"/>
                      </a:solidFill>
                      <a:prstDash val="solid"/>
                      <a:round/>
                      <a:headEnd type="none" w="med" len="med"/>
                      <a:tailEnd type="none" w="med" len="med"/>
                    </a:lnR>
                    <a:lnT w="7620" cap="flat" cmpd="sng" algn="ctr">
                      <a:solidFill>
                        <a:srgbClr val="40995E"/>
                      </a:solidFill>
                      <a:prstDash val="solid"/>
                      <a:round/>
                      <a:headEnd type="none" w="med" len="med"/>
                      <a:tailEnd type="none" w="med" len="med"/>
                    </a:lnT>
                    <a:lnB w="7620" cap="flat" cmpd="sng" algn="ctr">
                      <a:solidFill>
                        <a:srgbClr val="60985E"/>
                      </a:solidFill>
                      <a:prstDash val="solid"/>
                      <a:round/>
                      <a:headEnd type="none" w="med" len="med"/>
                      <a:tailEnd type="none" w="med" len="med"/>
                    </a:lnB>
                    <a:solidFill>
                      <a:srgbClr val="FFFFFF"/>
                    </a:solidFill>
                  </a:tcPr>
                </a:tc>
                <a:tc>
                  <a:txBody>
                    <a:bodyPr/>
                    <a:lstStyle/>
                    <a:p>
                      <a:r>
                        <a:rPr lang="en-IN">
                          <a:effectLst/>
                        </a:rPr>
                        <a:t>53337</a:t>
                      </a:r>
                    </a:p>
                  </a:txBody>
                  <a:tcPr>
                    <a:lnL w="7620" cap="flat" cmpd="sng" algn="ctr">
                      <a:solidFill>
                        <a:srgbClr val="20985E"/>
                      </a:solidFill>
                      <a:prstDash val="solid"/>
                      <a:round/>
                      <a:headEnd type="none" w="med" len="med"/>
                      <a:tailEnd type="none" w="med" len="med"/>
                    </a:lnL>
                    <a:lnR w="7620" cap="flat" cmpd="sng" algn="ctr">
                      <a:solidFill>
                        <a:srgbClr val="20985E"/>
                      </a:solidFill>
                      <a:prstDash val="solid"/>
                      <a:round/>
                      <a:headEnd type="none" w="med" len="med"/>
                      <a:tailEnd type="none" w="med" len="med"/>
                    </a:lnR>
                    <a:lnT w="7620" cap="flat" cmpd="sng" algn="ctr">
                      <a:solidFill>
                        <a:srgbClr val="20985E"/>
                      </a:solidFill>
                      <a:prstDash val="solid"/>
                      <a:round/>
                      <a:headEnd type="none" w="med" len="med"/>
                      <a:tailEnd type="none" w="med" len="med"/>
                    </a:lnT>
                    <a:lnB w="7620" cap="flat" cmpd="sng" algn="ctr">
                      <a:solidFill>
                        <a:srgbClr val="C0935E"/>
                      </a:solidFill>
                      <a:prstDash val="solid"/>
                      <a:round/>
                      <a:headEnd type="none" w="med" len="med"/>
                      <a:tailEnd type="none" w="med" len="med"/>
                    </a:lnB>
                    <a:solidFill>
                      <a:srgbClr val="FFFFFF"/>
                    </a:solidFill>
                  </a:tcPr>
                </a:tc>
                <a:extLst>
                  <a:ext uri="{0D108BD9-81ED-4DB2-BD59-A6C34878D82A}">
                    <a16:rowId xmlns:a16="http://schemas.microsoft.com/office/drawing/2014/main" val="1501702316"/>
                  </a:ext>
                </a:extLst>
              </a:tr>
              <a:tr h="0">
                <a:tc>
                  <a:txBody>
                    <a:bodyPr/>
                    <a:lstStyle/>
                    <a:p>
                      <a:r>
                        <a:rPr lang="en-IN">
                          <a:effectLst/>
                        </a:rPr>
                        <a:t>403</a:t>
                      </a:r>
                    </a:p>
                  </a:txBody>
                  <a:tcPr>
                    <a:lnL w="7620" cap="flat" cmpd="sng" algn="ctr">
                      <a:solidFill>
                        <a:srgbClr val="60975E"/>
                      </a:solidFill>
                      <a:prstDash val="solid"/>
                      <a:round/>
                      <a:headEnd type="none" w="med" len="med"/>
                      <a:tailEnd type="none" w="med" len="med"/>
                    </a:lnL>
                    <a:lnR w="7620" cap="flat" cmpd="sng" algn="ctr">
                      <a:solidFill>
                        <a:srgbClr val="00965E"/>
                      </a:solidFill>
                      <a:prstDash val="solid"/>
                      <a:round/>
                      <a:headEnd type="none" w="med" len="med"/>
                      <a:tailEnd type="none" w="med" len="med"/>
                    </a:lnR>
                    <a:lnT w="7620" cap="flat" cmpd="sng" algn="ctr">
                      <a:solidFill>
                        <a:srgbClr val="60975E"/>
                      </a:solidFill>
                      <a:prstDash val="solid"/>
                      <a:round/>
                      <a:headEnd type="none" w="med" len="med"/>
                      <a:tailEnd type="none" w="med" len="med"/>
                    </a:lnT>
                    <a:lnB w="7620" cap="flat" cmpd="sng" algn="ctr">
                      <a:solidFill>
                        <a:srgbClr val="80985E"/>
                      </a:solidFill>
                      <a:prstDash val="solid"/>
                      <a:round/>
                      <a:headEnd type="none" w="med" len="med"/>
                      <a:tailEnd type="none" w="med" len="med"/>
                    </a:lnB>
                    <a:solidFill>
                      <a:srgbClr val="FFFFFF"/>
                    </a:solidFill>
                  </a:tcPr>
                </a:tc>
                <a:tc>
                  <a:txBody>
                    <a:bodyPr/>
                    <a:lstStyle/>
                    <a:p>
                      <a:r>
                        <a:rPr lang="en-IN">
                          <a:effectLst/>
                        </a:rPr>
                        <a:t>Ckon</a:t>
                      </a:r>
                    </a:p>
                  </a:txBody>
                  <a:tcPr>
                    <a:lnL w="7620" cap="flat" cmpd="sng" algn="ctr">
                      <a:solidFill>
                        <a:srgbClr val="00965E"/>
                      </a:solidFill>
                      <a:prstDash val="solid"/>
                      <a:round/>
                      <a:headEnd type="none" w="med" len="med"/>
                      <a:tailEnd type="none" w="med" len="med"/>
                    </a:lnL>
                    <a:lnR w="7620" cap="flat" cmpd="sng" algn="ctr">
                      <a:solidFill>
                        <a:srgbClr val="00965E"/>
                      </a:solidFill>
                      <a:prstDash val="solid"/>
                      <a:round/>
                      <a:headEnd type="none" w="med" len="med"/>
                      <a:tailEnd type="none" w="med" len="med"/>
                    </a:lnR>
                    <a:lnT w="7620" cap="flat" cmpd="sng" algn="ctr">
                      <a:solidFill>
                        <a:srgbClr val="00965E"/>
                      </a:solidFill>
                      <a:prstDash val="solid"/>
                      <a:round/>
                      <a:headEnd type="none" w="med" len="med"/>
                      <a:tailEnd type="none" w="med" len="med"/>
                    </a:lnT>
                    <a:lnB w="7620" cap="flat" cmpd="sng" algn="ctr">
                      <a:solidFill>
                        <a:srgbClr val="E0935E"/>
                      </a:solidFill>
                      <a:prstDash val="solid"/>
                      <a:round/>
                      <a:headEnd type="none" w="med" len="med"/>
                      <a:tailEnd type="none" w="med" len="med"/>
                    </a:lnB>
                    <a:solidFill>
                      <a:srgbClr val="FFFFFF"/>
                    </a:solidFill>
                  </a:tcPr>
                </a:tc>
                <a:tc>
                  <a:txBody>
                    <a:bodyPr/>
                    <a:lstStyle/>
                    <a:p>
                      <a:r>
                        <a:rPr lang="en-IN">
                          <a:effectLst/>
                        </a:rPr>
                        <a:t>CSE</a:t>
                      </a:r>
                    </a:p>
                  </a:txBody>
                  <a:tcPr>
                    <a:lnL w="7620" cap="flat" cmpd="sng" algn="ctr">
                      <a:solidFill>
                        <a:srgbClr val="00965E"/>
                      </a:solidFill>
                      <a:prstDash val="solid"/>
                      <a:round/>
                      <a:headEnd type="none" w="med" len="med"/>
                      <a:tailEnd type="none" w="med" len="med"/>
                    </a:lnL>
                    <a:lnR w="7620" cap="flat" cmpd="sng" algn="ctr">
                      <a:solidFill>
                        <a:srgbClr val="60985E"/>
                      </a:solidFill>
                      <a:prstDash val="solid"/>
                      <a:round/>
                      <a:headEnd type="none" w="med" len="med"/>
                      <a:tailEnd type="none" w="med" len="med"/>
                    </a:lnR>
                    <a:lnT w="7620" cap="flat" cmpd="sng" algn="ctr">
                      <a:solidFill>
                        <a:srgbClr val="00965E"/>
                      </a:solidFill>
                      <a:prstDash val="solid"/>
                      <a:round/>
                      <a:headEnd type="none" w="med" len="med"/>
                      <a:tailEnd type="none" w="med" len="med"/>
                    </a:lnT>
                    <a:lnB w="7620" cap="flat" cmpd="sng" algn="ctr">
                      <a:solidFill>
                        <a:srgbClr val="609F5E"/>
                      </a:solidFill>
                      <a:prstDash val="solid"/>
                      <a:round/>
                      <a:headEnd type="none" w="med" len="med"/>
                      <a:tailEnd type="none" w="med" len="med"/>
                    </a:lnB>
                    <a:solidFill>
                      <a:srgbClr val="FFFFFF"/>
                    </a:solidFill>
                  </a:tcPr>
                </a:tc>
                <a:tc>
                  <a:txBody>
                    <a:bodyPr/>
                    <a:lstStyle/>
                    <a:p>
                      <a:r>
                        <a:rPr lang="en-IN">
                          <a:effectLst/>
                        </a:rPr>
                        <a:t>Mr. X</a:t>
                      </a:r>
                    </a:p>
                  </a:txBody>
                  <a:tcPr>
                    <a:lnL w="7620" cap="flat" cmpd="sng" algn="ctr">
                      <a:solidFill>
                        <a:srgbClr val="60985E"/>
                      </a:solidFill>
                      <a:prstDash val="solid"/>
                      <a:round/>
                      <a:headEnd type="none" w="med" len="med"/>
                      <a:tailEnd type="none" w="med" len="med"/>
                    </a:lnL>
                    <a:lnR w="7620" cap="flat" cmpd="sng" algn="ctr">
                      <a:solidFill>
                        <a:srgbClr val="C0935E"/>
                      </a:solidFill>
                      <a:prstDash val="solid"/>
                      <a:round/>
                      <a:headEnd type="none" w="med" len="med"/>
                      <a:tailEnd type="none" w="med" len="med"/>
                    </a:lnR>
                    <a:lnT w="7620" cap="flat" cmpd="sng" algn="ctr">
                      <a:solidFill>
                        <a:srgbClr val="60985E"/>
                      </a:solidFill>
                      <a:prstDash val="solid"/>
                      <a:round/>
                      <a:headEnd type="none" w="med" len="med"/>
                      <a:tailEnd type="none" w="med" len="med"/>
                    </a:lnT>
                    <a:lnB w="7620" cap="flat" cmpd="sng" algn="ctr">
                      <a:solidFill>
                        <a:srgbClr val="E09C5E"/>
                      </a:solidFill>
                      <a:prstDash val="solid"/>
                      <a:round/>
                      <a:headEnd type="none" w="med" len="med"/>
                      <a:tailEnd type="none" w="med" len="med"/>
                    </a:lnB>
                    <a:solidFill>
                      <a:srgbClr val="FFFFFF"/>
                    </a:solidFill>
                  </a:tcPr>
                </a:tc>
                <a:tc>
                  <a:txBody>
                    <a:bodyPr/>
                    <a:lstStyle/>
                    <a:p>
                      <a:r>
                        <a:rPr lang="en-IN">
                          <a:effectLst/>
                        </a:rPr>
                        <a:t>53337</a:t>
                      </a:r>
                    </a:p>
                  </a:txBody>
                  <a:tcPr>
                    <a:lnL w="7620" cap="flat" cmpd="sng" algn="ctr">
                      <a:solidFill>
                        <a:srgbClr val="C0935E"/>
                      </a:solidFill>
                      <a:prstDash val="solid"/>
                      <a:round/>
                      <a:headEnd type="none" w="med" len="med"/>
                      <a:tailEnd type="none" w="med" len="med"/>
                    </a:lnL>
                    <a:lnR w="7620" cap="flat" cmpd="sng" algn="ctr">
                      <a:solidFill>
                        <a:srgbClr val="C0935E"/>
                      </a:solidFill>
                      <a:prstDash val="solid"/>
                      <a:round/>
                      <a:headEnd type="none" w="med" len="med"/>
                      <a:tailEnd type="none" w="med" len="med"/>
                    </a:lnR>
                    <a:lnT w="7620" cap="flat" cmpd="sng" algn="ctr">
                      <a:solidFill>
                        <a:srgbClr val="C0935E"/>
                      </a:solidFill>
                      <a:prstDash val="solid"/>
                      <a:round/>
                      <a:headEnd type="none" w="med" len="med"/>
                      <a:tailEnd type="none" w="med" len="med"/>
                    </a:lnT>
                    <a:lnB w="7620" cap="flat" cmpd="sng" algn="ctr">
                      <a:solidFill>
                        <a:srgbClr val="809F5E"/>
                      </a:solidFill>
                      <a:prstDash val="solid"/>
                      <a:round/>
                      <a:headEnd type="none" w="med" len="med"/>
                      <a:tailEnd type="none" w="med" len="med"/>
                    </a:lnB>
                    <a:solidFill>
                      <a:srgbClr val="FFFFFF"/>
                    </a:solidFill>
                  </a:tcPr>
                </a:tc>
                <a:extLst>
                  <a:ext uri="{0D108BD9-81ED-4DB2-BD59-A6C34878D82A}">
                    <a16:rowId xmlns:a16="http://schemas.microsoft.com/office/drawing/2014/main" val="2005119662"/>
                  </a:ext>
                </a:extLst>
              </a:tr>
              <a:tr h="0">
                <a:tc>
                  <a:txBody>
                    <a:bodyPr/>
                    <a:lstStyle/>
                    <a:p>
                      <a:r>
                        <a:rPr lang="en-IN">
                          <a:effectLst/>
                        </a:rPr>
                        <a:t>404</a:t>
                      </a:r>
                    </a:p>
                  </a:txBody>
                  <a:tcPr>
                    <a:lnL w="7620" cap="flat" cmpd="sng" algn="ctr">
                      <a:solidFill>
                        <a:srgbClr val="80985E"/>
                      </a:solidFill>
                      <a:prstDash val="solid"/>
                      <a:round/>
                      <a:headEnd type="none" w="med" len="med"/>
                      <a:tailEnd type="none" w="med" len="med"/>
                    </a:lnL>
                    <a:lnR w="7620" cap="flat" cmpd="sng" algn="ctr">
                      <a:solidFill>
                        <a:srgbClr val="E0935E"/>
                      </a:solidFill>
                      <a:prstDash val="solid"/>
                      <a:round/>
                      <a:headEnd type="none" w="med" len="med"/>
                      <a:tailEnd type="none" w="med" len="med"/>
                    </a:lnR>
                    <a:lnT w="7620" cap="flat" cmpd="sng" algn="ctr">
                      <a:solidFill>
                        <a:srgbClr val="80985E"/>
                      </a:solidFill>
                      <a:prstDash val="solid"/>
                      <a:round/>
                      <a:headEnd type="none" w="med" len="med"/>
                      <a:tailEnd type="none" w="med" len="med"/>
                    </a:lnT>
                    <a:lnB w="7620" cap="flat" cmpd="sng" algn="ctr">
                      <a:solidFill>
                        <a:srgbClr val="80985E"/>
                      </a:solidFill>
                      <a:prstDash val="solid"/>
                      <a:round/>
                      <a:headEnd type="none" w="med" len="med"/>
                      <a:tailEnd type="none" w="med" len="med"/>
                    </a:lnB>
                    <a:solidFill>
                      <a:srgbClr val="FFFFFF"/>
                    </a:solidFill>
                  </a:tcPr>
                </a:tc>
                <a:tc>
                  <a:txBody>
                    <a:bodyPr/>
                    <a:lstStyle/>
                    <a:p>
                      <a:r>
                        <a:rPr lang="en-IN">
                          <a:effectLst/>
                        </a:rPr>
                        <a:t>Dkon</a:t>
                      </a:r>
                    </a:p>
                  </a:txBody>
                  <a:tcPr>
                    <a:lnL w="7620" cap="flat" cmpd="sng" algn="ctr">
                      <a:solidFill>
                        <a:srgbClr val="E0935E"/>
                      </a:solidFill>
                      <a:prstDash val="solid"/>
                      <a:round/>
                      <a:headEnd type="none" w="med" len="med"/>
                      <a:tailEnd type="none" w="med" len="med"/>
                    </a:lnL>
                    <a:lnR w="7620" cap="flat" cmpd="sng" algn="ctr">
                      <a:solidFill>
                        <a:srgbClr val="609F5E"/>
                      </a:solidFill>
                      <a:prstDash val="solid"/>
                      <a:round/>
                      <a:headEnd type="none" w="med" len="med"/>
                      <a:tailEnd type="none" w="med" len="med"/>
                    </a:lnR>
                    <a:lnT w="7620" cap="flat" cmpd="sng" algn="ctr">
                      <a:solidFill>
                        <a:srgbClr val="E0935E"/>
                      </a:solidFill>
                      <a:prstDash val="solid"/>
                      <a:round/>
                      <a:headEnd type="none" w="med" len="med"/>
                      <a:tailEnd type="none" w="med" len="med"/>
                    </a:lnT>
                    <a:lnB w="7620" cap="flat" cmpd="sng" algn="ctr">
                      <a:solidFill>
                        <a:srgbClr val="E0935E"/>
                      </a:solidFill>
                      <a:prstDash val="solid"/>
                      <a:round/>
                      <a:headEnd type="none" w="med" len="med"/>
                      <a:tailEnd type="none" w="med" len="med"/>
                    </a:lnB>
                    <a:solidFill>
                      <a:srgbClr val="FFFFFF"/>
                    </a:solidFill>
                  </a:tcPr>
                </a:tc>
                <a:tc>
                  <a:txBody>
                    <a:bodyPr/>
                    <a:lstStyle/>
                    <a:p>
                      <a:r>
                        <a:rPr lang="en-IN">
                          <a:effectLst/>
                        </a:rPr>
                        <a:t>CSE</a:t>
                      </a:r>
                    </a:p>
                  </a:txBody>
                  <a:tcPr>
                    <a:lnL w="7620" cap="flat" cmpd="sng" algn="ctr">
                      <a:solidFill>
                        <a:srgbClr val="609F5E"/>
                      </a:solidFill>
                      <a:prstDash val="solid"/>
                      <a:round/>
                      <a:headEnd type="none" w="med" len="med"/>
                      <a:tailEnd type="none" w="med" len="med"/>
                    </a:lnL>
                    <a:lnR w="7620" cap="flat" cmpd="sng" algn="ctr">
                      <a:solidFill>
                        <a:srgbClr val="E09C5E"/>
                      </a:solidFill>
                      <a:prstDash val="solid"/>
                      <a:round/>
                      <a:headEnd type="none" w="med" len="med"/>
                      <a:tailEnd type="none" w="med" len="med"/>
                    </a:lnR>
                    <a:lnT w="7620" cap="flat" cmpd="sng" algn="ctr">
                      <a:solidFill>
                        <a:srgbClr val="609F5E"/>
                      </a:solidFill>
                      <a:prstDash val="solid"/>
                      <a:round/>
                      <a:headEnd type="none" w="med" len="med"/>
                      <a:tailEnd type="none" w="med" len="med"/>
                    </a:lnT>
                    <a:lnB w="7620" cap="flat" cmpd="sng" algn="ctr">
                      <a:solidFill>
                        <a:srgbClr val="609F5E"/>
                      </a:solidFill>
                      <a:prstDash val="solid"/>
                      <a:round/>
                      <a:headEnd type="none" w="med" len="med"/>
                      <a:tailEnd type="none" w="med" len="med"/>
                    </a:lnB>
                    <a:solidFill>
                      <a:srgbClr val="FFFFFF"/>
                    </a:solidFill>
                  </a:tcPr>
                </a:tc>
                <a:tc>
                  <a:txBody>
                    <a:bodyPr/>
                    <a:lstStyle/>
                    <a:p>
                      <a:r>
                        <a:rPr lang="en-IN">
                          <a:effectLst/>
                        </a:rPr>
                        <a:t>Mr. X</a:t>
                      </a:r>
                    </a:p>
                  </a:txBody>
                  <a:tcPr>
                    <a:lnL w="7620" cap="flat" cmpd="sng" algn="ctr">
                      <a:solidFill>
                        <a:srgbClr val="E09C5E"/>
                      </a:solidFill>
                      <a:prstDash val="solid"/>
                      <a:round/>
                      <a:headEnd type="none" w="med" len="med"/>
                      <a:tailEnd type="none" w="med" len="med"/>
                    </a:lnL>
                    <a:lnR w="7620" cap="flat" cmpd="sng" algn="ctr">
                      <a:solidFill>
                        <a:srgbClr val="809F5E"/>
                      </a:solidFill>
                      <a:prstDash val="solid"/>
                      <a:round/>
                      <a:headEnd type="none" w="med" len="med"/>
                      <a:tailEnd type="none" w="med" len="med"/>
                    </a:lnR>
                    <a:lnT w="7620" cap="flat" cmpd="sng" algn="ctr">
                      <a:solidFill>
                        <a:srgbClr val="E09C5E"/>
                      </a:solidFill>
                      <a:prstDash val="solid"/>
                      <a:round/>
                      <a:headEnd type="none" w="med" len="med"/>
                      <a:tailEnd type="none" w="med" len="med"/>
                    </a:lnT>
                    <a:lnB w="7620" cap="flat" cmpd="sng" algn="ctr">
                      <a:solidFill>
                        <a:srgbClr val="E09C5E"/>
                      </a:solidFill>
                      <a:prstDash val="solid"/>
                      <a:round/>
                      <a:headEnd type="none" w="med" len="med"/>
                      <a:tailEnd type="none" w="med" len="med"/>
                    </a:lnB>
                    <a:solidFill>
                      <a:srgbClr val="FFFFFF"/>
                    </a:solidFill>
                  </a:tcPr>
                </a:tc>
                <a:tc>
                  <a:txBody>
                    <a:bodyPr/>
                    <a:lstStyle/>
                    <a:p>
                      <a:r>
                        <a:rPr lang="en-IN" dirty="0">
                          <a:effectLst/>
                        </a:rPr>
                        <a:t>53337</a:t>
                      </a:r>
                    </a:p>
                  </a:txBody>
                  <a:tcPr>
                    <a:lnL w="7620" cap="flat" cmpd="sng" algn="ctr">
                      <a:solidFill>
                        <a:srgbClr val="809F5E"/>
                      </a:solidFill>
                      <a:prstDash val="solid"/>
                      <a:round/>
                      <a:headEnd type="none" w="med" len="med"/>
                      <a:tailEnd type="none" w="med" len="med"/>
                    </a:lnL>
                    <a:lnR w="7620" cap="flat" cmpd="sng" algn="ctr">
                      <a:solidFill>
                        <a:srgbClr val="809F5E"/>
                      </a:solidFill>
                      <a:prstDash val="solid"/>
                      <a:round/>
                      <a:headEnd type="none" w="med" len="med"/>
                      <a:tailEnd type="none" w="med" len="med"/>
                    </a:lnR>
                    <a:lnT w="7620" cap="flat" cmpd="sng" algn="ctr">
                      <a:solidFill>
                        <a:srgbClr val="809F5E"/>
                      </a:solidFill>
                      <a:prstDash val="solid"/>
                      <a:round/>
                      <a:headEnd type="none" w="med" len="med"/>
                      <a:tailEnd type="none" w="med" len="med"/>
                    </a:lnT>
                    <a:lnB w="7620" cap="flat" cmpd="sng" algn="ctr">
                      <a:solidFill>
                        <a:srgbClr val="809F5E"/>
                      </a:solidFill>
                      <a:prstDash val="solid"/>
                      <a:round/>
                      <a:headEnd type="none" w="med" len="med"/>
                      <a:tailEnd type="none" w="med" len="med"/>
                    </a:lnB>
                    <a:solidFill>
                      <a:srgbClr val="FFFFFF"/>
                    </a:solidFill>
                  </a:tcPr>
                </a:tc>
                <a:extLst>
                  <a:ext uri="{0D108BD9-81ED-4DB2-BD59-A6C34878D82A}">
                    <a16:rowId xmlns:a16="http://schemas.microsoft.com/office/drawing/2014/main" val="2409771715"/>
                  </a:ext>
                </a:extLst>
              </a:tr>
            </a:tbl>
          </a:graphicData>
        </a:graphic>
      </p:graphicFrame>
      <p:sp>
        <p:nvSpPr>
          <p:cNvPr id="6" name="Rectangle 1">
            <a:extLst>
              <a:ext uri="{FF2B5EF4-FFF2-40B4-BE49-F238E27FC236}">
                <a16:creationId xmlns:a16="http://schemas.microsoft.com/office/drawing/2014/main" id="{46D74FD9-CB20-4F7F-B6E5-53883E0538A7}"/>
              </a:ext>
            </a:extLst>
          </p:cNvPr>
          <p:cNvSpPr>
            <a:spLocks noChangeArrowheads="1"/>
          </p:cNvSpPr>
          <p:nvPr/>
        </p:nvSpPr>
        <p:spPr bwMode="auto">
          <a:xfrm>
            <a:off x="1058395" y="5100460"/>
            <a:ext cx="817438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212529"/>
                </a:solidFill>
                <a:latin typeface="system-ui"/>
              </a:rPr>
              <a:t>In</a:t>
            </a:r>
            <a:r>
              <a:rPr kumimoji="0" lang="en-US" altLang="en-US" sz="1500" b="0" i="0" u="none" strike="noStrike" cap="none" normalizeH="0" baseline="0" dirty="0">
                <a:ln>
                  <a:noFill/>
                </a:ln>
                <a:solidFill>
                  <a:srgbClr val="212529"/>
                </a:solidFill>
                <a:effectLst/>
                <a:latin typeface="system-ui"/>
              </a:rPr>
              <a:t> the table above, we have data of 4 Computer Sci. students. As we can see, data for the fields </a:t>
            </a:r>
            <a:r>
              <a:rPr kumimoji="0" lang="en-US" altLang="en-US" b="0" i="0" u="none" strike="noStrike" cap="none" normalizeH="0" baseline="0" dirty="0">
                <a:ln>
                  <a:noFill/>
                </a:ln>
                <a:solidFill>
                  <a:srgbClr val="D63384"/>
                </a:solidFill>
                <a:effectLst/>
                <a:latin typeface="var(--bs-font-monospace)"/>
              </a:rPr>
              <a:t>branch</a:t>
            </a:r>
            <a:r>
              <a:rPr kumimoji="0" lang="en-US" altLang="en-US" sz="1500" b="0" i="0" u="none" strike="noStrike" cap="none" normalizeH="0" baseline="0" dirty="0">
                <a:ln>
                  <a:noFill/>
                </a:ln>
                <a:solidFill>
                  <a:srgbClr val="212529"/>
                </a:solidFill>
                <a:effectLst/>
                <a:latin typeface="system-ui"/>
              </a:rPr>
              <a:t>, </a:t>
            </a:r>
            <a:r>
              <a:rPr kumimoji="0" lang="en-US" altLang="en-US" b="0" i="0" u="none" strike="noStrike" cap="none" normalizeH="0" baseline="0" dirty="0">
                <a:ln>
                  <a:noFill/>
                </a:ln>
                <a:solidFill>
                  <a:srgbClr val="D63384"/>
                </a:solidFill>
                <a:effectLst/>
                <a:latin typeface="var(--bs-font-monospace)"/>
              </a:rPr>
              <a:t>hod</a:t>
            </a:r>
            <a:r>
              <a:rPr kumimoji="0" lang="en-US" altLang="en-US" sz="1500" b="0" i="0" u="none" strike="noStrike" cap="none" normalizeH="0" baseline="0" dirty="0">
                <a:ln>
                  <a:noFill/>
                </a:ln>
                <a:solidFill>
                  <a:srgbClr val="212529"/>
                </a:solidFill>
                <a:effectLst/>
                <a:latin typeface="system-ui"/>
              </a:rPr>
              <a:t>(Head of Department) and </a:t>
            </a:r>
            <a:r>
              <a:rPr kumimoji="0" lang="en-US" altLang="en-US" b="0" i="0" u="none" strike="noStrike" cap="none" normalizeH="0" baseline="0" dirty="0" err="1">
                <a:ln>
                  <a:noFill/>
                </a:ln>
                <a:solidFill>
                  <a:srgbClr val="D63384"/>
                </a:solidFill>
                <a:effectLst/>
                <a:latin typeface="var(--bs-font-monospace)"/>
              </a:rPr>
              <a:t>office_tel</a:t>
            </a:r>
            <a:r>
              <a:rPr kumimoji="0" lang="en-US" altLang="en-US" sz="1500" b="0" i="0" u="none" strike="noStrike" cap="none" normalizeH="0" baseline="0" dirty="0">
                <a:ln>
                  <a:noFill/>
                </a:ln>
                <a:solidFill>
                  <a:srgbClr val="212529"/>
                </a:solidFill>
                <a:effectLst/>
                <a:latin typeface="system-ui"/>
              </a:rPr>
              <a:t> is repeated for the students who are in the same branch in the college, this is </a:t>
            </a:r>
            <a:r>
              <a:rPr kumimoji="0" lang="en-US" altLang="en-US" sz="1500" b="1" i="0" u="none" strike="noStrike" cap="none" normalizeH="0" baseline="0" dirty="0">
                <a:ln>
                  <a:noFill/>
                </a:ln>
                <a:solidFill>
                  <a:srgbClr val="212529"/>
                </a:solidFill>
                <a:effectLst/>
                <a:latin typeface="system-ui"/>
              </a:rPr>
              <a:t>Data Redundancy</a:t>
            </a:r>
            <a:r>
              <a:rPr kumimoji="0" lang="en-US" altLang="en-US" sz="1500" b="0" i="0" u="none" strike="noStrike" cap="none" normalizeH="0" baseline="0" dirty="0">
                <a:ln>
                  <a:noFill/>
                </a:ln>
                <a:solidFill>
                  <a:srgbClr val="212529"/>
                </a:solidFill>
                <a:effectLst/>
                <a:latin typeface="system-u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84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F3B643-032F-4E96-B220-2764C2A84F6E}"/>
              </a:ext>
            </a:extLst>
          </p:cNvPr>
          <p:cNvSpPr txBox="1"/>
          <p:nvPr/>
        </p:nvSpPr>
        <p:spPr>
          <a:xfrm>
            <a:off x="1856542" y="122989"/>
            <a:ext cx="6094520" cy="1200329"/>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2700000" scaled="1"/>
            <a:tileRect/>
          </a:gradFill>
        </p:spPr>
        <p:txBody>
          <a:bodyPr wrap="square">
            <a:spAutoFit/>
          </a:bodyPr>
          <a:lstStyle/>
          <a:p>
            <a:pPr algn="l"/>
            <a:r>
              <a:rPr lang="en-US" sz="1800" b="1" i="0" dirty="0">
                <a:solidFill>
                  <a:srgbClr val="212529"/>
                </a:solidFill>
                <a:effectLst/>
                <a:latin typeface="system-ui"/>
              </a:rPr>
              <a:t>Insertion Anomaly</a:t>
            </a:r>
            <a:br>
              <a:rPr lang="en-US" b="0" i="0" dirty="0">
                <a:solidFill>
                  <a:srgbClr val="212529"/>
                </a:solidFill>
                <a:effectLst/>
                <a:latin typeface="system-ui"/>
              </a:rPr>
            </a:br>
            <a:r>
              <a:rPr lang="en-US" b="0" i="0" dirty="0">
                <a:solidFill>
                  <a:srgbClr val="212529"/>
                </a:solidFill>
                <a:effectLst/>
                <a:latin typeface="system-ui"/>
              </a:rPr>
              <a:t>Suppose for a new admission, until and unless a student opts for a branch, data of the student cannot be inserted, or else we will have to set the branch information as </a:t>
            </a:r>
            <a:r>
              <a:rPr lang="en-US" b="1" i="0" dirty="0">
                <a:solidFill>
                  <a:srgbClr val="212529"/>
                </a:solidFill>
                <a:effectLst/>
                <a:latin typeface="system-ui"/>
              </a:rPr>
              <a:t>NULL</a:t>
            </a:r>
            <a:r>
              <a:rPr lang="en-US" b="0" i="0" dirty="0">
                <a:solidFill>
                  <a:srgbClr val="212529"/>
                </a:solidFill>
                <a:effectLst/>
                <a:latin typeface="system-ui"/>
              </a:rPr>
              <a:t>.</a:t>
            </a:r>
          </a:p>
        </p:txBody>
      </p:sp>
      <p:sp>
        <p:nvSpPr>
          <p:cNvPr id="6" name="TextBox 5">
            <a:extLst>
              <a:ext uri="{FF2B5EF4-FFF2-40B4-BE49-F238E27FC236}">
                <a16:creationId xmlns:a16="http://schemas.microsoft.com/office/drawing/2014/main" id="{926D02C4-7424-44D5-897B-3EE6B978503E}"/>
              </a:ext>
            </a:extLst>
          </p:cNvPr>
          <p:cNvSpPr txBox="1"/>
          <p:nvPr/>
        </p:nvSpPr>
        <p:spPr>
          <a:xfrm>
            <a:off x="1013164" y="1545338"/>
            <a:ext cx="6094520" cy="1754326"/>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t="100000" r="100000"/>
            </a:path>
            <a:tileRect l="-100000" b="-100000"/>
          </a:gradFill>
        </p:spPr>
        <p:txBody>
          <a:bodyPr wrap="square">
            <a:spAutoFit/>
          </a:bodyPr>
          <a:lstStyle/>
          <a:p>
            <a:pPr algn="l"/>
            <a:r>
              <a:rPr lang="en-US" b="0" i="0" dirty="0">
                <a:solidFill>
                  <a:srgbClr val="212529"/>
                </a:solidFill>
                <a:effectLst/>
                <a:latin typeface="system-ui"/>
              </a:rPr>
              <a:t>Also, if we have to insert data of 100 students of same branch, then the branch information will be repeated for all those 100 students.</a:t>
            </a:r>
          </a:p>
          <a:p>
            <a:pPr algn="l"/>
            <a:r>
              <a:rPr lang="en-US" b="0" i="0" dirty="0">
                <a:solidFill>
                  <a:srgbClr val="212529"/>
                </a:solidFill>
                <a:effectLst/>
                <a:latin typeface="system-ui"/>
              </a:rPr>
              <a:t>These scenarios are nothing but </a:t>
            </a:r>
            <a:r>
              <a:rPr lang="en-US" b="1" i="0" dirty="0">
                <a:solidFill>
                  <a:srgbClr val="212529"/>
                </a:solidFill>
                <a:effectLst/>
                <a:latin typeface="system-ui"/>
              </a:rPr>
              <a:t>Insertion anomalies</a:t>
            </a:r>
            <a:r>
              <a:rPr lang="en-US" b="0" i="0" dirty="0">
                <a:solidFill>
                  <a:srgbClr val="212529"/>
                </a:solidFill>
                <a:effectLst/>
                <a:latin typeface="system-ui"/>
              </a:rPr>
              <a:t>.</a:t>
            </a:r>
          </a:p>
          <a:p>
            <a:br>
              <a:rPr lang="en-US" dirty="0"/>
            </a:br>
            <a:endParaRPr lang="en-IN" dirty="0"/>
          </a:p>
        </p:txBody>
      </p:sp>
      <p:sp>
        <p:nvSpPr>
          <p:cNvPr id="8" name="TextBox 7">
            <a:extLst>
              <a:ext uri="{FF2B5EF4-FFF2-40B4-BE49-F238E27FC236}">
                <a16:creationId xmlns:a16="http://schemas.microsoft.com/office/drawing/2014/main" id="{C568C428-A3FE-418C-A701-8F6354D70643}"/>
              </a:ext>
            </a:extLst>
          </p:cNvPr>
          <p:cNvSpPr txBox="1"/>
          <p:nvPr/>
        </p:nvSpPr>
        <p:spPr>
          <a:xfrm>
            <a:off x="4547586" y="2732051"/>
            <a:ext cx="6094520" cy="2308324"/>
          </a:xfrm>
          <a:prstGeom prst="rect">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8100000" scaled="1"/>
            <a:tileRect/>
          </a:gradFill>
          <a:effectLst/>
        </p:spPr>
        <p:txBody>
          <a:bodyPr wrap="square">
            <a:spAutoFit/>
          </a:bodyPr>
          <a:lstStyle/>
          <a:p>
            <a:pPr algn="l"/>
            <a:r>
              <a:rPr lang="en-US" b="1" i="0" dirty="0" err="1">
                <a:solidFill>
                  <a:srgbClr val="212529"/>
                </a:solidFill>
                <a:effectLst/>
                <a:latin typeface="system-ui"/>
              </a:rPr>
              <a:t>Updation</a:t>
            </a:r>
            <a:r>
              <a:rPr lang="en-US" b="1" i="0" dirty="0">
                <a:solidFill>
                  <a:srgbClr val="212529"/>
                </a:solidFill>
                <a:effectLst/>
                <a:latin typeface="system-ui"/>
              </a:rPr>
              <a:t> Anomaly</a:t>
            </a:r>
          </a:p>
          <a:p>
            <a:pPr algn="l"/>
            <a:r>
              <a:rPr lang="en-US" b="0" i="0" dirty="0">
                <a:solidFill>
                  <a:srgbClr val="212529"/>
                </a:solidFill>
                <a:effectLst/>
                <a:latin typeface="system-ui"/>
              </a:rPr>
              <a:t>What if Mr. X leaves the college? or is no longer the HOD of computer science department? In that case all the student records will have to be updated, and if by mistake we miss any record, it will lead to data inconsistency. This is </a:t>
            </a:r>
            <a:r>
              <a:rPr lang="en-US" b="0" i="0" dirty="0" err="1">
                <a:solidFill>
                  <a:srgbClr val="212529"/>
                </a:solidFill>
                <a:effectLst/>
                <a:latin typeface="system-ui"/>
              </a:rPr>
              <a:t>Updation</a:t>
            </a:r>
            <a:r>
              <a:rPr lang="en-US" b="0" i="0" dirty="0">
                <a:solidFill>
                  <a:srgbClr val="212529"/>
                </a:solidFill>
                <a:effectLst/>
                <a:latin typeface="system-ui"/>
              </a:rPr>
              <a:t> anomaly.</a:t>
            </a:r>
          </a:p>
          <a:p>
            <a:br>
              <a:rPr lang="en-US" dirty="0"/>
            </a:br>
            <a:endParaRPr lang="en-IN" dirty="0"/>
          </a:p>
        </p:txBody>
      </p:sp>
      <p:sp>
        <p:nvSpPr>
          <p:cNvPr id="10" name="TextBox 9">
            <a:extLst>
              <a:ext uri="{FF2B5EF4-FFF2-40B4-BE49-F238E27FC236}">
                <a16:creationId xmlns:a16="http://schemas.microsoft.com/office/drawing/2014/main" id="{77BDF898-9E98-440B-914B-673BCB25BE1C}"/>
              </a:ext>
            </a:extLst>
          </p:cNvPr>
          <p:cNvSpPr txBox="1"/>
          <p:nvPr/>
        </p:nvSpPr>
        <p:spPr>
          <a:xfrm>
            <a:off x="1013164" y="4722013"/>
            <a:ext cx="6094520" cy="17543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a:spAutoFit/>
          </a:bodyPr>
          <a:lstStyle/>
          <a:p>
            <a:pPr algn="l"/>
            <a:r>
              <a:rPr lang="en-US" b="1" i="0" dirty="0">
                <a:solidFill>
                  <a:srgbClr val="212529"/>
                </a:solidFill>
                <a:effectLst/>
                <a:latin typeface="system-ui"/>
              </a:rPr>
              <a:t>Deletion Anomaly</a:t>
            </a:r>
          </a:p>
          <a:p>
            <a:pPr algn="l"/>
            <a:r>
              <a:rPr lang="en-US" b="0" i="0" dirty="0">
                <a:solidFill>
                  <a:srgbClr val="212529"/>
                </a:solidFill>
                <a:effectLst/>
                <a:latin typeface="system-ui"/>
              </a:rPr>
              <a:t>In our </a:t>
            </a:r>
            <a:r>
              <a:rPr lang="en-US" b="1" i="0" dirty="0">
                <a:solidFill>
                  <a:srgbClr val="212529"/>
                </a:solidFill>
                <a:effectLst/>
                <a:latin typeface="system-ui"/>
              </a:rPr>
              <a:t>Student</a:t>
            </a:r>
            <a:r>
              <a:rPr lang="en-US" b="0" i="0" dirty="0">
                <a:solidFill>
                  <a:srgbClr val="212529"/>
                </a:solidFill>
                <a:effectLst/>
                <a:latin typeface="system-ui"/>
              </a:rPr>
              <a:t> table, two different </a:t>
            </a:r>
            <a:r>
              <a:rPr lang="en-US" b="0" i="0" dirty="0" err="1">
                <a:solidFill>
                  <a:srgbClr val="212529"/>
                </a:solidFill>
                <a:effectLst/>
                <a:latin typeface="system-ui"/>
              </a:rPr>
              <a:t>informations</a:t>
            </a:r>
            <a:r>
              <a:rPr lang="en-US" b="0" i="0" dirty="0">
                <a:solidFill>
                  <a:srgbClr val="212529"/>
                </a:solidFill>
                <a:effectLst/>
                <a:latin typeface="system-ui"/>
              </a:rPr>
              <a:t> are kept together, Student information and Branch information. Hence, at the end of the academic year, if student records are deleted, we will also lose the branch information. This is Deletion anomaly.</a:t>
            </a:r>
          </a:p>
        </p:txBody>
      </p:sp>
    </p:spTree>
    <p:extLst>
      <p:ext uri="{BB962C8B-B14F-4D97-AF65-F5344CB8AC3E}">
        <p14:creationId xmlns:p14="http://schemas.microsoft.com/office/powerpoint/2010/main" val="272807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45911-1DBB-4CC5-8741-29D434A7F2D7}"/>
              </a:ext>
            </a:extLst>
          </p:cNvPr>
          <p:cNvSpPr txBox="1"/>
          <p:nvPr/>
        </p:nvSpPr>
        <p:spPr>
          <a:xfrm>
            <a:off x="2292658" y="1486945"/>
            <a:ext cx="6094520" cy="2308324"/>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2700000" scaled="1"/>
            <a:tileRect/>
          </a:gradFill>
        </p:spPr>
        <p:txBody>
          <a:bodyPr wrap="square">
            <a:spAutoFit/>
          </a:bodyPr>
          <a:lstStyle/>
          <a:p>
            <a:pPr algn="ctr"/>
            <a:r>
              <a:rPr lang="en-US" b="1" i="0" dirty="0">
                <a:solidFill>
                  <a:srgbClr val="212529"/>
                </a:solidFill>
                <a:effectLst/>
                <a:latin typeface="system-ui"/>
              </a:rPr>
              <a:t>Normalization Rule</a:t>
            </a:r>
          </a:p>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p:txBody>
      </p:sp>
    </p:spTree>
    <p:extLst>
      <p:ext uri="{BB962C8B-B14F-4D97-AF65-F5344CB8AC3E}">
        <p14:creationId xmlns:p14="http://schemas.microsoft.com/office/powerpoint/2010/main" val="355173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B091-DAF0-4283-A6C5-462F17E1DC03}"/>
              </a:ext>
            </a:extLst>
          </p:cNvPr>
          <p:cNvSpPr>
            <a:spLocks noGrp="1"/>
          </p:cNvSpPr>
          <p:nvPr>
            <p:ph type="title"/>
          </p:nvPr>
        </p:nvSpPr>
        <p:spPr/>
        <p:txBody>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FD627CE1-4A65-4D6C-B9E6-828E62810D8D}"/>
              </a:ext>
            </a:extLst>
          </p:cNvPr>
          <p:cNvSpPr txBox="1"/>
          <p:nvPr/>
        </p:nvSpPr>
        <p:spPr>
          <a:xfrm>
            <a:off x="170895" y="1027906"/>
            <a:ext cx="6094520"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sp>
        <p:nvSpPr>
          <p:cNvPr id="6" name="TextBox 5">
            <a:extLst>
              <a:ext uri="{FF2B5EF4-FFF2-40B4-BE49-F238E27FC236}">
                <a16:creationId xmlns:a16="http://schemas.microsoft.com/office/drawing/2014/main" id="{59CF2EBA-3970-4C36-9E49-73E21F647B5C}"/>
              </a:ext>
            </a:extLst>
          </p:cNvPr>
          <p:cNvSpPr txBox="1"/>
          <p:nvPr/>
        </p:nvSpPr>
        <p:spPr>
          <a:xfrm>
            <a:off x="6097480" y="1916575"/>
            <a:ext cx="6094520" cy="1200329"/>
          </a:xfrm>
          <a:prstGeom prst="rect">
            <a:avLst/>
          </a:prstGeom>
          <a:noFill/>
        </p:spPr>
        <p:txBody>
          <a:bodyPr wrap="square">
            <a:spAutoFit/>
          </a:bodyPr>
          <a:lstStyle/>
          <a:p>
            <a:r>
              <a:rPr lang="en-US" b="1" i="0" dirty="0">
                <a:solidFill>
                  <a:srgbClr val="273239"/>
                </a:solidFill>
                <a:effectLst/>
                <a:latin typeface="urw-din"/>
              </a:rPr>
              <a:t>Example-1:</a:t>
            </a:r>
            <a:r>
              <a:rPr lang="en-US" b="0" i="0" dirty="0">
                <a:solidFill>
                  <a:srgbClr val="273239"/>
                </a:solidFill>
                <a:effectLst/>
                <a:latin typeface="urw-din"/>
              </a:rPr>
              <a:t> </a:t>
            </a:r>
            <a:br>
              <a:rPr lang="en-US" dirty="0"/>
            </a:br>
            <a:r>
              <a:rPr lang="en-US" b="0" i="0" dirty="0">
                <a:solidFill>
                  <a:srgbClr val="273239"/>
                </a:solidFill>
                <a:effectLst/>
                <a:latin typeface="urw-din"/>
              </a:rPr>
              <a:t>Relation STUDENT in table 1 is not in 1NF because of multi-valued attribute STUD_PHONE. Its decomposition into 1NF has been shown in table 2. </a:t>
            </a:r>
            <a:endParaRPr lang="en-IN" dirty="0"/>
          </a:p>
        </p:txBody>
      </p:sp>
      <p:pic>
        <p:nvPicPr>
          <p:cNvPr id="8" name="Picture 7">
            <a:extLst>
              <a:ext uri="{FF2B5EF4-FFF2-40B4-BE49-F238E27FC236}">
                <a16:creationId xmlns:a16="http://schemas.microsoft.com/office/drawing/2014/main" id="{D00BB990-0608-4B22-9CD5-143F06223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75" y="3056105"/>
            <a:ext cx="8296662" cy="3557598"/>
          </a:xfrm>
          <a:prstGeom prst="rect">
            <a:avLst/>
          </a:prstGeom>
        </p:spPr>
      </p:pic>
    </p:spTree>
    <p:extLst>
      <p:ext uri="{BB962C8B-B14F-4D97-AF65-F5344CB8AC3E}">
        <p14:creationId xmlns:p14="http://schemas.microsoft.com/office/powerpoint/2010/main" val="196211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AA4B-223E-4935-8739-FF654A206A91}"/>
              </a:ext>
            </a:extLst>
          </p:cNvPr>
          <p:cNvSpPr>
            <a:spLocks noGrp="1"/>
          </p:cNvSpPr>
          <p:nvPr>
            <p:ph type="title"/>
          </p:nvPr>
        </p:nvSpPr>
        <p:spPr/>
        <p:txBody>
          <a:bodyPr/>
          <a:lstStyle/>
          <a:p>
            <a:r>
              <a:rPr lang="en-US" b="0" i="0" dirty="0">
                <a:solidFill>
                  <a:srgbClr val="212529"/>
                </a:solidFill>
                <a:effectLst/>
                <a:latin typeface="system-ui"/>
              </a:rPr>
              <a:t>Second Normal Form (2NF)</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D1C2678F-1485-4919-B4E1-51C80C79DF2D}"/>
              </a:ext>
            </a:extLst>
          </p:cNvPr>
          <p:cNvSpPr txBox="1"/>
          <p:nvPr/>
        </p:nvSpPr>
        <p:spPr>
          <a:xfrm>
            <a:off x="838199" y="1027906"/>
            <a:ext cx="7622219" cy="1077218"/>
          </a:xfrm>
          <a:prstGeom prst="rect">
            <a:avLst/>
          </a:prstGeom>
          <a:noFill/>
        </p:spPr>
        <p:txBody>
          <a:bodyPr wrap="square">
            <a:spAutoFit/>
          </a:bodyPr>
          <a:lstStyle/>
          <a:p>
            <a:pPr algn="l"/>
            <a:r>
              <a:rPr lang="en-US" sz="1600" b="0" i="0" dirty="0">
                <a:solidFill>
                  <a:srgbClr val="212529"/>
                </a:solidFill>
                <a:effectLst/>
                <a:latin typeface="system-ui"/>
              </a:rPr>
              <a:t>For a table to be in the Second Normal Form,</a:t>
            </a:r>
          </a:p>
          <a:p>
            <a:pPr algn="l">
              <a:buFont typeface="+mj-lt"/>
              <a:buAutoNum type="arabicPeriod"/>
            </a:pPr>
            <a:r>
              <a:rPr lang="en-US" sz="1600" b="0" i="0" dirty="0">
                <a:solidFill>
                  <a:srgbClr val="212529"/>
                </a:solidFill>
                <a:effectLst/>
                <a:latin typeface="system-ui"/>
              </a:rPr>
              <a:t>It should be in the First Normal form.</a:t>
            </a:r>
          </a:p>
          <a:p>
            <a:pPr algn="just">
              <a:buFont typeface="Arial" panose="020B0604020202020204" pitchFamily="34" charset="0"/>
              <a:buChar char="•"/>
            </a:pPr>
            <a:r>
              <a:rPr lang="en-US" sz="1600" b="0" i="0" dirty="0">
                <a:solidFill>
                  <a:srgbClr val="000000"/>
                </a:solidFill>
                <a:effectLst/>
                <a:latin typeface="inter-regular"/>
              </a:rPr>
              <a:t>In the second normal form, all non-key attributes are fully functional dependent on the primary key</a:t>
            </a:r>
          </a:p>
        </p:txBody>
      </p:sp>
      <p:sp>
        <p:nvSpPr>
          <p:cNvPr id="7" name="Rectangle 2">
            <a:extLst>
              <a:ext uri="{FF2B5EF4-FFF2-40B4-BE49-F238E27FC236}">
                <a16:creationId xmlns:a16="http://schemas.microsoft.com/office/drawing/2014/main" id="{693E1646-781A-4A83-B72D-7EAAAE8BF30D}"/>
              </a:ext>
            </a:extLst>
          </p:cNvPr>
          <p:cNvSpPr>
            <a:spLocks noChangeArrowheads="1"/>
          </p:cNvSpPr>
          <p:nvPr/>
        </p:nvSpPr>
        <p:spPr bwMode="auto">
          <a:xfrm>
            <a:off x="550416" y="2041832"/>
            <a:ext cx="4847207" cy="1289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system-ui"/>
              </a:rPr>
              <a:t>What is Dependency?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Let's take an example of a </a:t>
            </a:r>
            <a:r>
              <a:rPr kumimoji="0" lang="en-US" altLang="en-US" sz="1500" b="1" i="0" u="none" strike="noStrike" cap="none" normalizeH="0" baseline="0" dirty="0">
                <a:ln>
                  <a:noFill/>
                </a:ln>
                <a:solidFill>
                  <a:srgbClr val="212529"/>
                </a:solidFill>
                <a:effectLst/>
                <a:latin typeface="system-ui"/>
              </a:rPr>
              <a:t>Student</a:t>
            </a:r>
            <a:r>
              <a:rPr kumimoji="0" lang="en-US" altLang="en-US" sz="1500" b="0" i="0" u="none" strike="noStrike" cap="none" normalizeH="0" baseline="0" dirty="0">
                <a:ln>
                  <a:noFill/>
                </a:ln>
                <a:solidFill>
                  <a:srgbClr val="212529"/>
                </a:solidFill>
                <a:effectLst/>
                <a:latin typeface="system-ui"/>
              </a:rPr>
              <a:t> table with columns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t>
            </a:r>
            <a:r>
              <a:rPr kumimoji="0" lang="en-US" altLang="en-US" b="0" i="0" u="none" strike="noStrike" cap="none" normalizeH="0" baseline="0" dirty="0">
                <a:ln>
                  <a:noFill/>
                </a:ln>
                <a:solidFill>
                  <a:srgbClr val="D63384"/>
                </a:solidFill>
                <a:effectLst/>
                <a:latin typeface="var(--bs-font-monospace)"/>
              </a:rPr>
              <a:t>name</a:t>
            </a:r>
            <a:r>
              <a:rPr kumimoji="0" lang="en-US" altLang="en-US" sz="1500" b="0" i="0" u="none" strike="noStrike" cap="none" normalizeH="0" baseline="0" dirty="0">
                <a:ln>
                  <a:noFill/>
                </a:ln>
                <a:solidFill>
                  <a:srgbClr val="212529"/>
                </a:solidFill>
                <a:effectLst/>
                <a:latin typeface="system-ui"/>
              </a:rPr>
              <a:t>, </a:t>
            </a:r>
            <a:r>
              <a:rPr kumimoji="0" lang="en-US" altLang="en-US" b="0" i="0" u="none" strike="noStrike" cap="none" normalizeH="0" baseline="0" dirty="0" err="1">
                <a:ln>
                  <a:noFill/>
                </a:ln>
                <a:solidFill>
                  <a:srgbClr val="D63384"/>
                </a:solidFill>
                <a:effectLst/>
                <a:latin typeface="var(--bs-font-monospace)"/>
              </a:rPr>
              <a:t>reg_no</a:t>
            </a:r>
            <a:r>
              <a:rPr kumimoji="0" lang="en-US" altLang="en-US" sz="1500" b="0" i="0" u="none" strike="noStrike" cap="none" normalizeH="0" baseline="0" dirty="0">
                <a:ln>
                  <a:noFill/>
                </a:ln>
                <a:solidFill>
                  <a:srgbClr val="212529"/>
                </a:solidFill>
                <a:effectLst/>
                <a:latin typeface="system-ui"/>
              </a:rPr>
              <a:t>(registration number), </a:t>
            </a:r>
            <a:r>
              <a:rPr kumimoji="0" lang="en-US" altLang="en-US" b="0" i="0" u="none" strike="noStrike" cap="none" normalizeH="0" baseline="0" dirty="0">
                <a:ln>
                  <a:noFill/>
                </a:ln>
                <a:solidFill>
                  <a:srgbClr val="D63384"/>
                </a:solidFill>
                <a:effectLst/>
                <a:latin typeface="var(--bs-font-monospace)"/>
              </a:rPr>
              <a:t>branch</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a:ln>
                  <a:noFill/>
                </a:ln>
                <a:solidFill>
                  <a:srgbClr val="D63384"/>
                </a:solidFill>
                <a:effectLst/>
                <a:latin typeface="var(--bs-font-monospace)"/>
              </a:rPr>
              <a:t>address</a:t>
            </a:r>
            <a:r>
              <a:rPr kumimoji="0" lang="en-US" altLang="en-US" sz="1500" b="0" i="0" u="none" strike="noStrike" cap="none" normalizeH="0" baseline="0" dirty="0">
                <a:ln>
                  <a:noFill/>
                </a:ln>
                <a:solidFill>
                  <a:srgbClr val="212529"/>
                </a:solidFill>
                <a:effectLst/>
                <a:latin typeface="system-ui"/>
              </a:rPr>
              <a:t>(student's home address).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8375AA9F-8192-4615-BD17-D022002D4F14}"/>
              </a:ext>
            </a:extLst>
          </p:cNvPr>
          <p:cNvGraphicFramePr>
            <a:graphicFrameLocks noGrp="1"/>
          </p:cNvGraphicFramePr>
          <p:nvPr>
            <p:extLst>
              <p:ext uri="{D42A27DB-BD31-4B8C-83A1-F6EECF244321}">
                <p14:modId xmlns:p14="http://schemas.microsoft.com/office/powerpoint/2010/main" val="2660382815"/>
              </p:ext>
            </p:extLst>
          </p:nvPr>
        </p:nvGraphicFramePr>
        <p:xfrm>
          <a:off x="5397623" y="2585025"/>
          <a:ext cx="5933900" cy="365760"/>
        </p:xfrm>
        <a:graphic>
          <a:graphicData uri="http://schemas.openxmlformats.org/drawingml/2006/table">
            <a:tbl>
              <a:tblPr/>
              <a:tblGrid>
                <a:gridCol w="1186780">
                  <a:extLst>
                    <a:ext uri="{9D8B030D-6E8A-4147-A177-3AD203B41FA5}">
                      <a16:colId xmlns:a16="http://schemas.microsoft.com/office/drawing/2014/main" val="3425039043"/>
                    </a:ext>
                  </a:extLst>
                </a:gridCol>
                <a:gridCol w="1186780">
                  <a:extLst>
                    <a:ext uri="{9D8B030D-6E8A-4147-A177-3AD203B41FA5}">
                      <a16:colId xmlns:a16="http://schemas.microsoft.com/office/drawing/2014/main" val="3067980539"/>
                    </a:ext>
                  </a:extLst>
                </a:gridCol>
                <a:gridCol w="1186780">
                  <a:extLst>
                    <a:ext uri="{9D8B030D-6E8A-4147-A177-3AD203B41FA5}">
                      <a16:colId xmlns:a16="http://schemas.microsoft.com/office/drawing/2014/main" val="246308871"/>
                    </a:ext>
                  </a:extLst>
                </a:gridCol>
                <a:gridCol w="1186780">
                  <a:extLst>
                    <a:ext uri="{9D8B030D-6E8A-4147-A177-3AD203B41FA5}">
                      <a16:colId xmlns:a16="http://schemas.microsoft.com/office/drawing/2014/main" val="2480253353"/>
                    </a:ext>
                  </a:extLst>
                </a:gridCol>
                <a:gridCol w="1186780">
                  <a:extLst>
                    <a:ext uri="{9D8B030D-6E8A-4147-A177-3AD203B41FA5}">
                      <a16:colId xmlns:a16="http://schemas.microsoft.com/office/drawing/2014/main" val="1221718645"/>
                    </a:ext>
                  </a:extLst>
                </a:gridCol>
              </a:tblGrid>
              <a:tr h="0">
                <a:tc>
                  <a:txBody>
                    <a:bodyPr/>
                    <a:lstStyle/>
                    <a:p>
                      <a:pPr algn="l"/>
                      <a:r>
                        <a:rPr lang="en-IN">
                          <a:effectLst/>
                        </a:rPr>
                        <a:t>student_id</a:t>
                      </a:r>
                    </a:p>
                  </a:txBody>
                  <a:tcPr>
                    <a:lnL w="7620" cap="flat" cmpd="sng" algn="ctr">
                      <a:solidFill>
                        <a:srgbClr val="20BAE4"/>
                      </a:solidFill>
                      <a:prstDash val="solid"/>
                      <a:round/>
                      <a:headEnd type="none" w="med" len="med"/>
                      <a:tailEnd type="none" w="med" len="med"/>
                    </a:lnL>
                    <a:lnR w="7620" cap="flat" cmpd="sng" algn="ctr">
                      <a:solidFill>
                        <a:srgbClr val="60BBE4"/>
                      </a:solidFill>
                      <a:prstDash val="solid"/>
                      <a:round/>
                      <a:headEnd type="none" w="med" len="med"/>
                      <a:tailEnd type="none" w="med" len="med"/>
                    </a:lnR>
                    <a:lnT w="7620" cap="flat" cmpd="sng" algn="ctr">
                      <a:solidFill>
                        <a:srgbClr val="20BAE4"/>
                      </a:solidFill>
                      <a:prstDash val="solid"/>
                      <a:round/>
                      <a:headEnd type="none" w="med" len="med"/>
                      <a:tailEnd type="none" w="med" len="med"/>
                    </a:lnT>
                    <a:lnB w="7620" cap="flat" cmpd="sng" algn="ctr">
                      <a:solidFill>
                        <a:srgbClr val="20BAE4"/>
                      </a:solidFill>
                      <a:prstDash val="solid"/>
                      <a:round/>
                      <a:headEnd type="none" w="med" len="med"/>
                      <a:tailEnd type="none" w="med" len="med"/>
                    </a:lnB>
                    <a:solidFill>
                      <a:srgbClr val="FFFFFF"/>
                    </a:solidFill>
                  </a:tcPr>
                </a:tc>
                <a:tc>
                  <a:txBody>
                    <a:bodyPr/>
                    <a:lstStyle/>
                    <a:p>
                      <a:pPr algn="l"/>
                      <a:r>
                        <a:rPr lang="en-IN">
                          <a:effectLst/>
                        </a:rPr>
                        <a:t>name</a:t>
                      </a:r>
                    </a:p>
                  </a:txBody>
                  <a:tcPr>
                    <a:lnL w="7620" cap="flat" cmpd="sng" algn="ctr">
                      <a:solidFill>
                        <a:srgbClr val="60BBE4"/>
                      </a:solidFill>
                      <a:prstDash val="solid"/>
                      <a:round/>
                      <a:headEnd type="none" w="med" len="med"/>
                      <a:tailEnd type="none" w="med" len="med"/>
                    </a:lnL>
                    <a:lnR w="7620" cap="flat" cmpd="sng" algn="ctr">
                      <a:solidFill>
                        <a:srgbClr val="80B9E4"/>
                      </a:solidFill>
                      <a:prstDash val="solid"/>
                      <a:round/>
                      <a:headEnd type="none" w="med" len="med"/>
                      <a:tailEnd type="none" w="med" len="med"/>
                    </a:lnR>
                    <a:lnT w="7620" cap="flat" cmpd="sng" algn="ctr">
                      <a:solidFill>
                        <a:srgbClr val="60BBE4"/>
                      </a:solidFill>
                      <a:prstDash val="solid"/>
                      <a:round/>
                      <a:headEnd type="none" w="med" len="med"/>
                      <a:tailEnd type="none" w="med" len="med"/>
                    </a:lnT>
                    <a:lnB w="7620" cap="flat" cmpd="sng" algn="ctr">
                      <a:solidFill>
                        <a:srgbClr val="60BBE4"/>
                      </a:solidFill>
                      <a:prstDash val="solid"/>
                      <a:round/>
                      <a:headEnd type="none" w="med" len="med"/>
                      <a:tailEnd type="none" w="med" len="med"/>
                    </a:lnB>
                    <a:solidFill>
                      <a:srgbClr val="FFFFFF"/>
                    </a:solidFill>
                  </a:tcPr>
                </a:tc>
                <a:tc>
                  <a:txBody>
                    <a:bodyPr/>
                    <a:lstStyle/>
                    <a:p>
                      <a:pPr algn="l"/>
                      <a:r>
                        <a:rPr lang="en-IN">
                          <a:effectLst/>
                        </a:rPr>
                        <a:t>reg_no</a:t>
                      </a:r>
                    </a:p>
                  </a:txBody>
                  <a:tcPr>
                    <a:lnL w="7620" cap="flat" cmpd="sng" algn="ctr">
                      <a:solidFill>
                        <a:srgbClr val="80B9E4"/>
                      </a:solidFill>
                      <a:prstDash val="solid"/>
                      <a:round/>
                      <a:headEnd type="none" w="med" len="med"/>
                      <a:tailEnd type="none" w="med" len="med"/>
                    </a:lnL>
                    <a:lnR w="7620" cap="flat" cmpd="sng" algn="ctr">
                      <a:solidFill>
                        <a:srgbClr val="40BCE4"/>
                      </a:solidFill>
                      <a:prstDash val="solid"/>
                      <a:round/>
                      <a:headEnd type="none" w="med" len="med"/>
                      <a:tailEnd type="none" w="med" len="med"/>
                    </a:lnR>
                    <a:lnT w="7620" cap="flat" cmpd="sng" algn="ctr">
                      <a:solidFill>
                        <a:srgbClr val="80B9E4"/>
                      </a:solidFill>
                      <a:prstDash val="solid"/>
                      <a:round/>
                      <a:headEnd type="none" w="med" len="med"/>
                      <a:tailEnd type="none" w="med" len="med"/>
                    </a:lnT>
                    <a:lnB w="7620" cap="flat" cmpd="sng" algn="ctr">
                      <a:solidFill>
                        <a:srgbClr val="80B9E4"/>
                      </a:solidFill>
                      <a:prstDash val="solid"/>
                      <a:round/>
                      <a:headEnd type="none" w="med" len="med"/>
                      <a:tailEnd type="none" w="med" len="med"/>
                    </a:lnB>
                    <a:solidFill>
                      <a:srgbClr val="FFFFFF"/>
                    </a:solidFill>
                  </a:tcPr>
                </a:tc>
                <a:tc>
                  <a:txBody>
                    <a:bodyPr/>
                    <a:lstStyle/>
                    <a:p>
                      <a:pPr algn="l"/>
                      <a:r>
                        <a:rPr lang="en-IN">
                          <a:effectLst/>
                        </a:rPr>
                        <a:t>branch</a:t>
                      </a:r>
                    </a:p>
                  </a:txBody>
                  <a:tcPr>
                    <a:lnL w="7620" cap="flat" cmpd="sng" algn="ctr">
                      <a:solidFill>
                        <a:srgbClr val="40BCE4"/>
                      </a:solidFill>
                      <a:prstDash val="solid"/>
                      <a:round/>
                      <a:headEnd type="none" w="med" len="med"/>
                      <a:tailEnd type="none" w="med" len="med"/>
                    </a:lnL>
                    <a:lnR w="7620" cap="flat" cmpd="sng" algn="ctr">
                      <a:solidFill>
                        <a:srgbClr val="40BFE4"/>
                      </a:solidFill>
                      <a:prstDash val="solid"/>
                      <a:round/>
                      <a:headEnd type="none" w="med" len="med"/>
                      <a:tailEnd type="none" w="med" len="med"/>
                    </a:lnR>
                    <a:lnT w="7620" cap="flat" cmpd="sng" algn="ctr">
                      <a:solidFill>
                        <a:srgbClr val="40BCE4"/>
                      </a:solidFill>
                      <a:prstDash val="solid"/>
                      <a:round/>
                      <a:headEnd type="none" w="med" len="med"/>
                      <a:tailEnd type="none" w="med" len="med"/>
                    </a:lnT>
                    <a:lnB w="7620" cap="flat" cmpd="sng" algn="ctr">
                      <a:solidFill>
                        <a:srgbClr val="40BCE4"/>
                      </a:solidFill>
                      <a:prstDash val="solid"/>
                      <a:round/>
                      <a:headEnd type="none" w="med" len="med"/>
                      <a:tailEnd type="none" w="med" len="med"/>
                    </a:lnB>
                    <a:solidFill>
                      <a:srgbClr val="FFFFFF"/>
                    </a:solidFill>
                  </a:tcPr>
                </a:tc>
                <a:tc>
                  <a:txBody>
                    <a:bodyPr/>
                    <a:lstStyle/>
                    <a:p>
                      <a:pPr algn="l"/>
                      <a:r>
                        <a:rPr lang="en-IN" dirty="0">
                          <a:effectLst/>
                        </a:rPr>
                        <a:t>address</a:t>
                      </a:r>
                    </a:p>
                  </a:txBody>
                  <a:tcPr>
                    <a:lnL w="7620" cap="flat" cmpd="sng" algn="ctr">
                      <a:solidFill>
                        <a:srgbClr val="40BFE4"/>
                      </a:solidFill>
                      <a:prstDash val="solid"/>
                      <a:round/>
                      <a:headEnd type="none" w="med" len="med"/>
                      <a:tailEnd type="none" w="med" len="med"/>
                    </a:lnL>
                    <a:lnR w="7620" cap="flat" cmpd="sng" algn="ctr">
                      <a:solidFill>
                        <a:srgbClr val="40BFE4"/>
                      </a:solidFill>
                      <a:prstDash val="solid"/>
                      <a:round/>
                      <a:headEnd type="none" w="med" len="med"/>
                      <a:tailEnd type="none" w="med" len="med"/>
                    </a:lnR>
                    <a:lnT w="7620" cap="flat" cmpd="sng" algn="ctr">
                      <a:solidFill>
                        <a:srgbClr val="40BFE4"/>
                      </a:solidFill>
                      <a:prstDash val="solid"/>
                      <a:round/>
                      <a:headEnd type="none" w="med" len="med"/>
                      <a:tailEnd type="none" w="med" len="med"/>
                    </a:lnT>
                    <a:lnB w="7620" cap="flat" cmpd="sng" algn="ctr">
                      <a:solidFill>
                        <a:srgbClr val="40BFE4"/>
                      </a:solidFill>
                      <a:prstDash val="solid"/>
                      <a:round/>
                      <a:headEnd type="none" w="med" len="med"/>
                      <a:tailEnd type="none" w="med" len="med"/>
                    </a:lnB>
                    <a:solidFill>
                      <a:srgbClr val="FFFFFF"/>
                    </a:solidFill>
                  </a:tcPr>
                </a:tc>
                <a:extLst>
                  <a:ext uri="{0D108BD9-81ED-4DB2-BD59-A6C34878D82A}">
                    <a16:rowId xmlns:a16="http://schemas.microsoft.com/office/drawing/2014/main" val="3049098287"/>
                  </a:ext>
                </a:extLst>
              </a:tr>
            </a:tbl>
          </a:graphicData>
        </a:graphic>
      </p:graphicFrame>
      <p:sp>
        <p:nvSpPr>
          <p:cNvPr id="9" name="Rectangle 3">
            <a:extLst>
              <a:ext uri="{FF2B5EF4-FFF2-40B4-BE49-F238E27FC236}">
                <a16:creationId xmlns:a16="http://schemas.microsoft.com/office/drawing/2014/main" id="{D82F1E80-CC19-4957-88E9-39DBA21405EC}"/>
              </a:ext>
            </a:extLst>
          </p:cNvPr>
          <p:cNvSpPr>
            <a:spLocks noChangeArrowheads="1"/>
          </p:cNvSpPr>
          <p:nvPr/>
        </p:nvSpPr>
        <p:spPr bwMode="auto">
          <a:xfrm>
            <a:off x="4394447" y="3119050"/>
            <a:ext cx="7652551"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In this table,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 is the primary key and will be unique for every row, hence we can use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 to fetch any row of data from this table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Even for a case, where student names are same, if we know the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 we can easily fetch the correct record.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7651E24-8DF3-4834-AD5C-E192D8C7D2F7}"/>
              </a:ext>
            </a:extLst>
          </p:cNvPr>
          <p:cNvGraphicFramePr>
            <a:graphicFrameLocks noGrp="1"/>
          </p:cNvGraphicFramePr>
          <p:nvPr>
            <p:extLst>
              <p:ext uri="{D42A27DB-BD31-4B8C-83A1-F6EECF244321}">
                <p14:modId xmlns:p14="http://schemas.microsoft.com/office/powerpoint/2010/main" val="2270059400"/>
              </p:ext>
            </p:extLst>
          </p:nvPr>
        </p:nvGraphicFramePr>
        <p:xfrm>
          <a:off x="257453" y="3334047"/>
          <a:ext cx="4136994" cy="822960"/>
        </p:xfrm>
        <a:graphic>
          <a:graphicData uri="http://schemas.openxmlformats.org/drawingml/2006/table">
            <a:tbl>
              <a:tblPr/>
              <a:tblGrid>
                <a:gridCol w="849485">
                  <a:extLst>
                    <a:ext uri="{9D8B030D-6E8A-4147-A177-3AD203B41FA5}">
                      <a16:colId xmlns:a16="http://schemas.microsoft.com/office/drawing/2014/main" val="154101051"/>
                    </a:ext>
                  </a:extLst>
                </a:gridCol>
                <a:gridCol w="770254">
                  <a:extLst>
                    <a:ext uri="{9D8B030D-6E8A-4147-A177-3AD203B41FA5}">
                      <a16:colId xmlns:a16="http://schemas.microsoft.com/office/drawing/2014/main" val="1487133558"/>
                    </a:ext>
                  </a:extLst>
                </a:gridCol>
                <a:gridCol w="839085">
                  <a:extLst>
                    <a:ext uri="{9D8B030D-6E8A-4147-A177-3AD203B41FA5}">
                      <a16:colId xmlns:a16="http://schemas.microsoft.com/office/drawing/2014/main" val="2804222698"/>
                    </a:ext>
                  </a:extLst>
                </a:gridCol>
                <a:gridCol w="839085">
                  <a:extLst>
                    <a:ext uri="{9D8B030D-6E8A-4147-A177-3AD203B41FA5}">
                      <a16:colId xmlns:a16="http://schemas.microsoft.com/office/drawing/2014/main" val="3602522764"/>
                    </a:ext>
                  </a:extLst>
                </a:gridCol>
                <a:gridCol w="839085">
                  <a:extLst>
                    <a:ext uri="{9D8B030D-6E8A-4147-A177-3AD203B41FA5}">
                      <a16:colId xmlns:a16="http://schemas.microsoft.com/office/drawing/2014/main" val="203761590"/>
                    </a:ext>
                  </a:extLst>
                </a:gridCol>
              </a:tblGrid>
              <a:tr h="0">
                <a:tc>
                  <a:txBody>
                    <a:bodyPr/>
                    <a:lstStyle/>
                    <a:p>
                      <a:pPr algn="l"/>
                      <a:r>
                        <a:rPr lang="en-IN" sz="1200">
                          <a:effectLst/>
                        </a:rPr>
                        <a:t>student_id</a:t>
                      </a:r>
                    </a:p>
                  </a:txBody>
                  <a:tcPr>
                    <a:lnL w="7620" cap="flat" cmpd="sng" algn="ctr">
                      <a:solidFill>
                        <a:srgbClr val="6066EF"/>
                      </a:solidFill>
                      <a:prstDash val="solid"/>
                      <a:round/>
                      <a:headEnd type="none" w="med" len="med"/>
                      <a:tailEnd type="none" w="med" len="med"/>
                    </a:lnL>
                    <a:lnR w="7620" cap="flat" cmpd="sng" algn="ctr">
                      <a:solidFill>
                        <a:srgbClr val="2069EF"/>
                      </a:solidFill>
                      <a:prstDash val="solid"/>
                      <a:round/>
                      <a:headEnd type="none" w="med" len="med"/>
                      <a:tailEnd type="none" w="med" len="med"/>
                    </a:lnR>
                    <a:lnT w="7620" cap="flat" cmpd="sng" algn="ctr">
                      <a:solidFill>
                        <a:srgbClr val="6066EF"/>
                      </a:solidFill>
                      <a:prstDash val="solid"/>
                      <a:round/>
                      <a:headEnd type="none" w="med" len="med"/>
                      <a:tailEnd type="none" w="med" len="med"/>
                    </a:lnT>
                    <a:lnB w="7620" cap="flat" cmpd="sng" algn="ctr">
                      <a:solidFill>
                        <a:srgbClr val="A065EF"/>
                      </a:solidFill>
                      <a:prstDash val="solid"/>
                      <a:round/>
                      <a:headEnd type="none" w="med" len="med"/>
                      <a:tailEnd type="none" w="med" len="med"/>
                    </a:lnB>
                    <a:solidFill>
                      <a:srgbClr val="FFFFFF"/>
                    </a:solidFill>
                  </a:tcPr>
                </a:tc>
                <a:tc>
                  <a:txBody>
                    <a:bodyPr/>
                    <a:lstStyle/>
                    <a:p>
                      <a:pPr algn="l"/>
                      <a:r>
                        <a:rPr lang="en-IN" sz="1200" dirty="0">
                          <a:effectLst/>
                        </a:rPr>
                        <a:t>name</a:t>
                      </a:r>
                    </a:p>
                  </a:txBody>
                  <a:tcPr>
                    <a:lnL w="7620" cap="flat" cmpd="sng" algn="ctr">
                      <a:solidFill>
                        <a:srgbClr val="2069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2069EF"/>
                      </a:solidFill>
                      <a:prstDash val="solid"/>
                      <a:round/>
                      <a:headEnd type="none" w="med" len="med"/>
                      <a:tailEnd type="none" w="med" len="med"/>
                    </a:lnT>
                    <a:lnB w="7620" cap="flat" cmpd="sng" algn="ctr">
                      <a:solidFill>
                        <a:srgbClr val="E067EF"/>
                      </a:solidFill>
                      <a:prstDash val="solid"/>
                      <a:round/>
                      <a:headEnd type="none" w="med" len="med"/>
                      <a:tailEnd type="none" w="med" len="med"/>
                    </a:lnB>
                    <a:solidFill>
                      <a:srgbClr val="FFFFFF"/>
                    </a:solidFill>
                  </a:tcPr>
                </a:tc>
                <a:tc>
                  <a:txBody>
                    <a:bodyPr/>
                    <a:lstStyle/>
                    <a:p>
                      <a:pPr algn="l"/>
                      <a:r>
                        <a:rPr lang="en-IN" sz="1200">
                          <a:effectLst/>
                        </a:rPr>
                        <a:t>reg_no</a:t>
                      </a:r>
                    </a:p>
                  </a:txBody>
                  <a:tcPr>
                    <a:lnL w="7620" cap="flat" cmpd="sng" algn="ctr">
                      <a:solidFill>
                        <a:srgbClr val="E066EF"/>
                      </a:solidFill>
                      <a:prstDash val="solid"/>
                      <a:round/>
                      <a:headEnd type="none" w="med" len="med"/>
                      <a:tailEnd type="none" w="med" len="med"/>
                    </a:lnL>
                    <a:lnR w="7620" cap="flat" cmpd="sng" algn="ctr">
                      <a:solidFill>
                        <a:srgbClr val="8068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E066EF"/>
                      </a:solidFill>
                      <a:prstDash val="solid"/>
                      <a:round/>
                      <a:headEnd type="none" w="med" len="med"/>
                      <a:tailEnd type="none" w="med" len="med"/>
                    </a:lnB>
                    <a:solidFill>
                      <a:srgbClr val="FFFFFF"/>
                    </a:solidFill>
                  </a:tcPr>
                </a:tc>
                <a:tc>
                  <a:txBody>
                    <a:bodyPr/>
                    <a:lstStyle/>
                    <a:p>
                      <a:pPr algn="l"/>
                      <a:r>
                        <a:rPr lang="en-IN" sz="1200">
                          <a:effectLst/>
                        </a:rPr>
                        <a:t>branch</a:t>
                      </a:r>
                    </a:p>
                  </a:txBody>
                  <a:tcPr>
                    <a:lnL w="7620" cap="flat" cmpd="sng" algn="ctr">
                      <a:solidFill>
                        <a:srgbClr val="8068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8068EF"/>
                      </a:solidFill>
                      <a:prstDash val="solid"/>
                      <a:round/>
                      <a:headEnd type="none" w="med" len="med"/>
                      <a:tailEnd type="none" w="med" len="med"/>
                    </a:lnT>
                    <a:lnB w="7620" cap="flat" cmpd="sng" algn="ctr">
                      <a:solidFill>
                        <a:srgbClr val="4063EF"/>
                      </a:solidFill>
                      <a:prstDash val="solid"/>
                      <a:round/>
                      <a:headEnd type="none" w="med" len="med"/>
                      <a:tailEnd type="none" w="med" len="med"/>
                    </a:lnB>
                    <a:solidFill>
                      <a:srgbClr val="FFFFFF"/>
                    </a:solidFill>
                  </a:tcPr>
                </a:tc>
                <a:tc>
                  <a:txBody>
                    <a:bodyPr/>
                    <a:lstStyle/>
                    <a:p>
                      <a:pPr algn="l"/>
                      <a:r>
                        <a:rPr lang="en-IN" sz="1200">
                          <a:effectLst/>
                        </a:rPr>
                        <a:t>address</a:t>
                      </a:r>
                    </a:p>
                  </a:txBody>
                  <a:tcPr>
                    <a:lnL w="7620" cap="flat" cmpd="sng" algn="ctr">
                      <a:solidFill>
                        <a:srgbClr val="E066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6068EF"/>
                      </a:solidFill>
                      <a:prstDash val="solid"/>
                      <a:round/>
                      <a:headEnd type="none" w="med" len="med"/>
                      <a:tailEnd type="none" w="med" len="med"/>
                    </a:lnB>
                    <a:solidFill>
                      <a:srgbClr val="FFFFFF"/>
                    </a:solidFill>
                  </a:tcPr>
                </a:tc>
                <a:extLst>
                  <a:ext uri="{0D108BD9-81ED-4DB2-BD59-A6C34878D82A}">
                    <a16:rowId xmlns:a16="http://schemas.microsoft.com/office/drawing/2014/main" val="2738595756"/>
                  </a:ext>
                </a:extLst>
              </a:tr>
              <a:tr h="0">
                <a:tc>
                  <a:txBody>
                    <a:bodyPr/>
                    <a:lstStyle/>
                    <a:p>
                      <a:r>
                        <a:rPr lang="en-IN" sz="1200">
                          <a:effectLst/>
                        </a:rPr>
                        <a:t>10</a:t>
                      </a:r>
                    </a:p>
                  </a:txBody>
                  <a:tcPr>
                    <a:lnL w="7620" cap="flat" cmpd="sng" algn="ctr">
                      <a:solidFill>
                        <a:srgbClr val="A065EF"/>
                      </a:solidFill>
                      <a:prstDash val="solid"/>
                      <a:round/>
                      <a:headEnd type="none" w="med" len="med"/>
                      <a:tailEnd type="none" w="med" len="med"/>
                    </a:lnL>
                    <a:lnR w="7620" cap="flat" cmpd="sng" algn="ctr">
                      <a:solidFill>
                        <a:srgbClr val="E067EF"/>
                      </a:solidFill>
                      <a:prstDash val="solid"/>
                      <a:round/>
                      <a:headEnd type="none" w="med" len="med"/>
                      <a:tailEnd type="none" w="med" len="med"/>
                    </a:lnR>
                    <a:lnT w="7620" cap="flat" cmpd="sng" algn="ctr">
                      <a:solidFill>
                        <a:srgbClr val="A065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a:effectLst/>
                        </a:rPr>
                        <a:t>Akon</a:t>
                      </a:r>
                    </a:p>
                  </a:txBody>
                  <a:tcPr>
                    <a:lnL w="7620" cap="flat" cmpd="sng" algn="ctr">
                      <a:solidFill>
                        <a:srgbClr val="E067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7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07-WY</a:t>
                      </a:r>
                    </a:p>
                  </a:txBody>
                  <a:tcPr>
                    <a:lnL w="7620" cap="flat" cmpd="sng" algn="ctr">
                      <a:solidFill>
                        <a:srgbClr val="E066EF"/>
                      </a:solidFill>
                      <a:prstDash val="solid"/>
                      <a:round/>
                      <a:headEnd type="none" w="med" len="med"/>
                      <a:tailEnd type="none" w="med" len="med"/>
                    </a:lnL>
                    <a:lnR w="7620" cap="flat" cmpd="sng" algn="ctr">
                      <a:solidFill>
                        <a:srgbClr val="4063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CSE</a:t>
                      </a:r>
                    </a:p>
                  </a:txBody>
                  <a:tcPr>
                    <a:lnL w="7620" cap="flat" cmpd="sng" algn="ctr">
                      <a:solidFill>
                        <a:srgbClr val="4063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4063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Kerala</a:t>
                      </a:r>
                    </a:p>
                  </a:txBody>
                  <a:tcPr>
                    <a:lnL w="7620" cap="flat" cmpd="sng" algn="ctr">
                      <a:solidFill>
                        <a:srgbClr val="6068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6068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254440647"/>
                  </a:ext>
                </a:extLst>
              </a:tr>
              <a:tr h="0">
                <a:tc>
                  <a:txBody>
                    <a:bodyPr/>
                    <a:lstStyle/>
                    <a:p>
                      <a:r>
                        <a:rPr lang="en-IN" sz="1200">
                          <a:effectLst/>
                        </a:rPr>
                        <a:t>11</a:t>
                      </a:r>
                    </a:p>
                  </a:txBody>
                  <a:tcPr>
                    <a:lnL w="7620" cap="flat" cmpd="sng" algn="ctr">
                      <a:solidFill>
                        <a:srgbClr val="2067EF"/>
                      </a:solidFill>
                      <a:prstDash val="solid"/>
                      <a:round/>
                      <a:headEnd type="none" w="med" len="med"/>
                      <a:tailEnd type="none" w="med" len="med"/>
                    </a:lnL>
                    <a:lnR w="7620" cap="flat" cmpd="sng" algn="ctr">
                      <a:solidFill>
                        <a:srgbClr val="206CEF"/>
                      </a:solidFill>
                      <a:prstDash val="solid"/>
                      <a:round/>
                      <a:headEnd type="none" w="med" len="med"/>
                      <a:tailEnd type="none" w="med" len="med"/>
                    </a:lnR>
                    <a:lnT w="7620" cap="flat" cmpd="sng" algn="ctr">
                      <a:solidFill>
                        <a:srgbClr val="2067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a:effectLst/>
                        </a:rPr>
                        <a:t>Akon</a:t>
                      </a:r>
                    </a:p>
                  </a:txBody>
                  <a:tcPr>
                    <a:lnL w="7620" cap="flat" cmpd="sng" algn="ctr">
                      <a:solidFill>
                        <a:srgbClr val="206CEF"/>
                      </a:solidFill>
                      <a:prstDash val="solid"/>
                      <a:round/>
                      <a:headEnd type="none" w="med" len="med"/>
                      <a:tailEnd type="none" w="med" len="med"/>
                    </a:lnL>
                    <a:lnR w="7620" cap="flat" cmpd="sng" algn="ctr">
                      <a:solidFill>
                        <a:srgbClr val="A06AEF"/>
                      </a:solidFill>
                      <a:prstDash val="solid"/>
                      <a:round/>
                      <a:headEnd type="none" w="med" len="med"/>
                      <a:tailEnd type="none" w="med" len="med"/>
                    </a:lnR>
                    <a:lnT w="7620" cap="flat" cmpd="sng" algn="ctr">
                      <a:solidFill>
                        <a:srgbClr val="206C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08-WY</a:t>
                      </a:r>
                    </a:p>
                  </a:txBody>
                  <a:tcPr>
                    <a:lnL w="7620" cap="flat" cmpd="sng" algn="ctr">
                      <a:solidFill>
                        <a:srgbClr val="A06AEF"/>
                      </a:solidFill>
                      <a:prstDash val="solid"/>
                      <a:round/>
                      <a:headEnd type="none" w="med" len="med"/>
                      <a:tailEnd type="none" w="med" len="med"/>
                    </a:lnL>
                    <a:lnR w="7620" cap="flat" cmpd="sng" algn="ctr">
                      <a:solidFill>
                        <a:srgbClr val="2071EF"/>
                      </a:solidFill>
                      <a:prstDash val="solid"/>
                      <a:round/>
                      <a:headEnd type="none" w="med" len="med"/>
                      <a:tailEnd type="none" w="med" len="med"/>
                    </a:lnR>
                    <a:lnT w="7620" cap="flat" cmpd="sng" algn="ctr">
                      <a:solidFill>
                        <a:srgbClr val="A06A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IT</a:t>
                      </a:r>
                    </a:p>
                  </a:txBody>
                  <a:tcPr>
                    <a:lnL w="7620" cap="flat" cmpd="sng" algn="ctr">
                      <a:solidFill>
                        <a:srgbClr val="2071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2071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Gujarat</a:t>
                      </a:r>
                    </a:p>
                  </a:txBody>
                  <a:tcPr>
                    <a:lnL w="7620" cap="flat" cmpd="sng" algn="ctr">
                      <a:solidFill>
                        <a:srgbClr val="E070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E070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567161831"/>
                  </a:ext>
                </a:extLst>
              </a:tr>
            </a:tbl>
          </a:graphicData>
        </a:graphic>
      </p:graphicFrame>
      <p:sp>
        <p:nvSpPr>
          <p:cNvPr id="12" name="TextBox 11">
            <a:extLst>
              <a:ext uri="{FF2B5EF4-FFF2-40B4-BE49-F238E27FC236}">
                <a16:creationId xmlns:a16="http://schemas.microsoft.com/office/drawing/2014/main" id="{EBD70823-C1C6-4ADB-9DF9-5A1EE8A169C9}"/>
              </a:ext>
            </a:extLst>
          </p:cNvPr>
          <p:cNvSpPr txBox="1"/>
          <p:nvPr/>
        </p:nvSpPr>
        <p:spPr>
          <a:xfrm>
            <a:off x="332171" y="4636785"/>
            <a:ext cx="6094520" cy="923330"/>
          </a:xfrm>
          <a:prstGeom prst="rect">
            <a:avLst/>
          </a:prstGeom>
          <a:noFill/>
        </p:spPr>
        <p:txBody>
          <a:bodyPr wrap="square">
            <a:spAutoFit/>
          </a:bodyPr>
          <a:lstStyle/>
          <a:p>
            <a:r>
              <a:rPr lang="en-US" b="0" i="0" dirty="0">
                <a:solidFill>
                  <a:srgbClr val="212529"/>
                </a:solidFill>
                <a:effectLst/>
                <a:latin typeface="system-ui"/>
              </a:rPr>
              <a:t>Hence we can say a </a:t>
            </a:r>
            <a:r>
              <a:rPr lang="en-US" b="1" i="0" dirty="0">
                <a:solidFill>
                  <a:srgbClr val="212529"/>
                </a:solidFill>
                <a:effectLst/>
                <a:latin typeface="system-ui"/>
              </a:rPr>
              <a:t>Primary Key</a:t>
            </a:r>
            <a:r>
              <a:rPr lang="en-US" b="0" i="0" dirty="0">
                <a:solidFill>
                  <a:srgbClr val="212529"/>
                </a:solidFill>
                <a:effectLst/>
                <a:latin typeface="system-ui"/>
              </a:rPr>
              <a:t> for a table is the column or a group of columns(composite key) which can uniquely identify each record in the table.</a:t>
            </a:r>
            <a:endParaRPr lang="en-IN" dirty="0"/>
          </a:p>
        </p:txBody>
      </p:sp>
      <p:sp>
        <p:nvSpPr>
          <p:cNvPr id="13" name="Rectangle 4">
            <a:extLst>
              <a:ext uri="{FF2B5EF4-FFF2-40B4-BE49-F238E27FC236}">
                <a16:creationId xmlns:a16="http://schemas.microsoft.com/office/drawing/2014/main" id="{B89987AB-0644-4243-B317-9F7A2DB64BB6}"/>
              </a:ext>
            </a:extLst>
          </p:cNvPr>
          <p:cNvSpPr>
            <a:spLocks noChangeArrowheads="1"/>
          </p:cNvSpPr>
          <p:nvPr/>
        </p:nvSpPr>
        <p:spPr bwMode="auto">
          <a:xfrm>
            <a:off x="5149048" y="5347395"/>
            <a:ext cx="537986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So all I need is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and every other column </a:t>
            </a:r>
            <a:r>
              <a:rPr kumimoji="0" lang="en-US" altLang="en-US" sz="1500" b="1" i="0" u="none" strike="noStrike" cap="none" normalizeH="0" baseline="0" dirty="0">
                <a:ln>
                  <a:noFill/>
                </a:ln>
                <a:solidFill>
                  <a:srgbClr val="212529"/>
                </a:solidFill>
                <a:effectLst/>
                <a:latin typeface="system-ui"/>
              </a:rPr>
              <a:t>depends</a:t>
            </a:r>
            <a:r>
              <a:rPr kumimoji="0" lang="en-US" altLang="en-US" sz="1500" b="0" i="0" u="none" strike="noStrike" cap="none" normalizeH="0" baseline="0" dirty="0">
                <a:ln>
                  <a:noFill/>
                </a:ln>
                <a:solidFill>
                  <a:srgbClr val="212529"/>
                </a:solidFill>
                <a:effectLst/>
                <a:latin typeface="system-ui"/>
              </a:rPr>
              <a:t> on it, or can be fetched using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Dependency</a:t>
            </a:r>
            <a:r>
              <a:rPr kumimoji="0" lang="en-US" altLang="en-US" sz="1500" b="0" i="0" u="none" strike="noStrike" cap="none" normalizeH="0" baseline="0" dirty="0">
                <a:ln>
                  <a:noFill/>
                </a:ln>
                <a:solidFill>
                  <a:srgbClr val="212529"/>
                </a:solidFill>
                <a:effectLst/>
                <a:latin typeface="system-ui"/>
              </a:rPr>
              <a:t> and we also call it </a:t>
            </a:r>
            <a:r>
              <a:rPr kumimoji="0" lang="en-US" altLang="en-US" sz="1500" b="1" i="0" u="none" strike="noStrike" cap="none" normalizeH="0" baseline="0" dirty="0">
                <a:ln>
                  <a:noFill/>
                </a:ln>
                <a:solidFill>
                  <a:srgbClr val="212529"/>
                </a:solidFill>
                <a:effectLst/>
                <a:latin typeface="system-ui"/>
              </a:rPr>
              <a:t>Functional Dependency</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89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0220-88D0-417C-BB06-F9FD0EBEB5BD}"/>
              </a:ext>
            </a:extLst>
          </p:cNvPr>
          <p:cNvSpPr>
            <a:spLocks noGrp="1"/>
          </p:cNvSpPr>
          <p:nvPr>
            <p:ph type="title"/>
          </p:nvPr>
        </p:nvSpPr>
        <p:spPr/>
        <p:txBody>
          <a:bodyPr/>
          <a:lstStyle/>
          <a:p>
            <a:r>
              <a:rPr lang="en-IN" b="0" i="0" dirty="0">
                <a:solidFill>
                  <a:srgbClr val="212529"/>
                </a:solidFill>
                <a:effectLst/>
                <a:latin typeface="system-ui"/>
              </a:rPr>
              <a:t>What is Partial Dependency?</a:t>
            </a:r>
            <a:br>
              <a:rPr lang="en-IN" b="0" i="0" dirty="0">
                <a:solidFill>
                  <a:srgbClr val="212529"/>
                </a:solidFill>
                <a:effectLst/>
                <a:latin typeface="system-ui"/>
              </a:rPr>
            </a:br>
            <a:endParaRPr lang="en-IN" dirty="0"/>
          </a:p>
        </p:txBody>
      </p:sp>
      <p:sp>
        <p:nvSpPr>
          <p:cNvPr id="3" name="Rectangle 1">
            <a:extLst>
              <a:ext uri="{FF2B5EF4-FFF2-40B4-BE49-F238E27FC236}">
                <a16:creationId xmlns:a16="http://schemas.microsoft.com/office/drawing/2014/main" id="{E51DEF43-1906-4676-9647-6B4CBD198A72}"/>
              </a:ext>
            </a:extLst>
          </p:cNvPr>
          <p:cNvSpPr>
            <a:spLocks noChangeArrowheads="1"/>
          </p:cNvSpPr>
          <p:nvPr/>
        </p:nvSpPr>
        <p:spPr bwMode="auto">
          <a:xfrm>
            <a:off x="838200" y="1217077"/>
            <a:ext cx="5402802"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For a simple table like Student, a single column like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can uniquely </a:t>
            </a:r>
            <a:r>
              <a:rPr kumimoji="0" lang="en-US" altLang="en-US" sz="1500" b="0" i="0" u="none" strike="noStrike" cap="none" normalizeH="0" baseline="0" dirty="0" err="1">
                <a:ln>
                  <a:noFill/>
                </a:ln>
                <a:solidFill>
                  <a:srgbClr val="212529"/>
                </a:solidFill>
                <a:effectLst/>
                <a:latin typeface="system-ui"/>
              </a:rPr>
              <a:t>identfy</a:t>
            </a:r>
            <a:r>
              <a:rPr kumimoji="0" lang="en-US" altLang="en-US" sz="1500" b="0" i="0" u="none" strike="noStrike" cap="none" normalizeH="0" baseline="0" dirty="0">
                <a:ln>
                  <a:noFill/>
                </a:ln>
                <a:solidFill>
                  <a:srgbClr val="212529"/>
                </a:solidFill>
                <a:effectLst/>
                <a:latin typeface="system-ui"/>
              </a:rPr>
              <a:t> all the records in a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But this is not true all the time. So now let's extend our example to see if more than 1 column together can act as a primary key.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Let's create another table for </a:t>
            </a:r>
            <a:r>
              <a:rPr kumimoji="0" lang="en-US" altLang="en-US" sz="1500" b="1" i="0" u="none" strike="noStrike" cap="none" normalizeH="0" baseline="0" dirty="0">
                <a:ln>
                  <a:noFill/>
                </a:ln>
                <a:solidFill>
                  <a:srgbClr val="212529"/>
                </a:solidFill>
                <a:effectLst/>
                <a:latin typeface="system-ui"/>
              </a:rPr>
              <a:t>Subject</a:t>
            </a:r>
            <a:r>
              <a:rPr kumimoji="0" lang="en-US" altLang="en-US" sz="1500" b="0" i="0" u="none" strike="noStrike" cap="none" normalizeH="0" baseline="0" dirty="0">
                <a:ln>
                  <a:noFill/>
                </a:ln>
                <a:solidFill>
                  <a:srgbClr val="212529"/>
                </a:solidFill>
                <a:effectLst/>
                <a:latin typeface="system-ui"/>
              </a:rPr>
              <a:t>, which will have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and </a:t>
            </a:r>
            <a:r>
              <a:rPr kumimoji="0" lang="en-US" altLang="en-US" b="0" i="0" u="none" strike="noStrike" cap="none" normalizeH="0" baseline="0" dirty="0" err="1">
                <a:ln>
                  <a:noFill/>
                </a:ln>
                <a:solidFill>
                  <a:srgbClr val="D63384"/>
                </a:solidFill>
                <a:effectLst/>
                <a:latin typeface="var(--bs-font-monospace)"/>
              </a:rPr>
              <a:t>subject_name</a:t>
            </a:r>
            <a:r>
              <a:rPr kumimoji="0" lang="en-US" altLang="en-US" sz="1500" b="0" i="0" u="none" strike="noStrike" cap="none" normalizeH="0" baseline="0" dirty="0">
                <a:ln>
                  <a:noFill/>
                </a:ln>
                <a:solidFill>
                  <a:srgbClr val="212529"/>
                </a:solidFill>
                <a:effectLst/>
                <a:latin typeface="system-ui"/>
              </a:rPr>
              <a:t> fields and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will be the primary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4A99FC2D-6F84-4FBE-99F2-8C00BD24CDF1}"/>
              </a:ext>
            </a:extLst>
          </p:cNvPr>
          <p:cNvGraphicFramePr>
            <a:graphicFrameLocks noGrp="1"/>
          </p:cNvGraphicFramePr>
          <p:nvPr>
            <p:extLst>
              <p:ext uri="{D42A27DB-BD31-4B8C-83A1-F6EECF244321}">
                <p14:modId xmlns:p14="http://schemas.microsoft.com/office/powerpoint/2010/main" val="2450600125"/>
              </p:ext>
            </p:extLst>
          </p:nvPr>
        </p:nvGraphicFramePr>
        <p:xfrm>
          <a:off x="6602931" y="1323659"/>
          <a:ext cx="4298848" cy="1463040"/>
        </p:xfrm>
        <a:graphic>
          <a:graphicData uri="http://schemas.openxmlformats.org/drawingml/2006/table">
            <a:tbl>
              <a:tblPr/>
              <a:tblGrid>
                <a:gridCol w="1291980">
                  <a:extLst>
                    <a:ext uri="{9D8B030D-6E8A-4147-A177-3AD203B41FA5}">
                      <a16:colId xmlns:a16="http://schemas.microsoft.com/office/drawing/2014/main" val="101252605"/>
                    </a:ext>
                  </a:extLst>
                </a:gridCol>
                <a:gridCol w="3006868">
                  <a:extLst>
                    <a:ext uri="{9D8B030D-6E8A-4147-A177-3AD203B41FA5}">
                      <a16:colId xmlns:a16="http://schemas.microsoft.com/office/drawing/2014/main" val="1145269160"/>
                    </a:ext>
                  </a:extLst>
                </a:gridCol>
              </a:tblGrid>
              <a:tr h="312716">
                <a:tc>
                  <a:txBody>
                    <a:bodyPr/>
                    <a:lstStyle/>
                    <a:p>
                      <a:pPr algn="l"/>
                      <a:r>
                        <a:rPr lang="en-IN">
                          <a:effectLst/>
                        </a:rPr>
                        <a:t>subject_id</a:t>
                      </a:r>
                    </a:p>
                  </a:txBody>
                  <a:tcPr>
                    <a:lnL w="7620" cap="flat" cmpd="sng" algn="ctr">
                      <a:solidFill>
                        <a:srgbClr val="407940"/>
                      </a:solidFill>
                      <a:prstDash val="solid"/>
                      <a:round/>
                      <a:headEnd type="none" w="med" len="med"/>
                      <a:tailEnd type="none" w="med" len="med"/>
                    </a:lnL>
                    <a:lnR w="7620" cap="flat" cmpd="sng" algn="ctr">
                      <a:solidFill>
                        <a:srgbClr val="C07F40"/>
                      </a:solidFill>
                      <a:prstDash val="solid"/>
                      <a:round/>
                      <a:headEnd type="none" w="med" len="med"/>
                      <a:tailEnd type="none" w="med" len="med"/>
                    </a:lnR>
                    <a:lnT w="7620" cap="flat" cmpd="sng" algn="ctr">
                      <a:solidFill>
                        <a:srgbClr val="407940"/>
                      </a:solidFill>
                      <a:prstDash val="solid"/>
                      <a:round/>
                      <a:headEnd type="none" w="med" len="med"/>
                      <a:tailEnd type="none" w="med" len="med"/>
                    </a:lnT>
                    <a:lnB w="7620" cap="flat" cmpd="sng" algn="ctr">
                      <a:solidFill>
                        <a:srgbClr val="007B40"/>
                      </a:solidFill>
                      <a:prstDash val="solid"/>
                      <a:round/>
                      <a:headEnd type="none" w="med" len="med"/>
                      <a:tailEnd type="none" w="med" len="med"/>
                    </a:lnB>
                    <a:solidFill>
                      <a:srgbClr val="FFFFFF"/>
                    </a:solidFill>
                  </a:tcPr>
                </a:tc>
                <a:tc>
                  <a:txBody>
                    <a:bodyPr/>
                    <a:lstStyle/>
                    <a:p>
                      <a:pPr algn="l"/>
                      <a:r>
                        <a:rPr lang="en-IN">
                          <a:effectLst/>
                        </a:rPr>
                        <a:t>subject_name</a:t>
                      </a:r>
                    </a:p>
                  </a:txBody>
                  <a:tcPr>
                    <a:lnL w="7620" cap="flat" cmpd="sng" algn="ctr">
                      <a:solidFill>
                        <a:srgbClr val="C07F40"/>
                      </a:solidFill>
                      <a:prstDash val="solid"/>
                      <a:round/>
                      <a:headEnd type="none" w="med" len="med"/>
                      <a:tailEnd type="none" w="med" len="med"/>
                    </a:lnL>
                    <a:lnR w="7620" cap="flat" cmpd="sng" algn="ctr">
                      <a:solidFill>
                        <a:srgbClr val="C07F40"/>
                      </a:solidFill>
                      <a:prstDash val="solid"/>
                      <a:round/>
                      <a:headEnd type="none" w="med" len="med"/>
                      <a:tailEnd type="none" w="med" len="med"/>
                    </a:lnR>
                    <a:lnT w="7620" cap="flat" cmpd="sng" algn="ctr">
                      <a:solidFill>
                        <a:srgbClr val="C07F40"/>
                      </a:solidFill>
                      <a:prstDash val="solid"/>
                      <a:round/>
                      <a:headEnd type="none" w="med" len="med"/>
                      <a:tailEnd type="none" w="med" len="med"/>
                    </a:lnT>
                    <a:lnB w="7620" cap="flat" cmpd="sng" algn="ctr">
                      <a:solidFill>
                        <a:srgbClr val="A07D40"/>
                      </a:solidFill>
                      <a:prstDash val="solid"/>
                      <a:round/>
                      <a:headEnd type="none" w="med" len="med"/>
                      <a:tailEnd type="none" w="med" len="med"/>
                    </a:lnB>
                    <a:solidFill>
                      <a:srgbClr val="FFFFFF"/>
                    </a:solidFill>
                  </a:tcPr>
                </a:tc>
                <a:extLst>
                  <a:ext uri="{0D108BD9-81ED-4DB2-BD59-A6C34878D82A}">
                    <a16:rowId xmlns:a16="http://schemas.microsoft.com/office/drawing/2014/main" val="3762841232"/>
                  </a:ext>
                </a:extLst>
              </a:tr>
              <a:tr h="312716">
                <a:tc>
                  <a:txBody>
                    <a:bodyPr/>
                    <a:lstStyle/>
                    <a:p>
                      <a:r>
                        <a:rPr lang="en-IN">
                          <a:effectLst/>
                        </a:rPr>
                        <a:t>1</a:t>
                      </a:r>
                    </a:p>
                  </a:txBody>
                  <a:tcPr>
                    <a:lnL w="7620" cap="flat" cmpd="sng" algn="ctr">
                      <a:solidFill>
                        <a:srgbClr val="007B40"/>
                      </a:solidFill>
                      <a:prstDash val="solid"/>
                      <a:round/>
                      <a:headEnd type="none" w="med" len="med"/>
                      <a:tailEnd type="none" w="med" len="med"/>
                    </a:lnL>
                    <a:lnR w="7620" cap="flat" cmpd="sng" algn="ctr">
                      <a:solidFill>
                        <a:srgbClr val="A07D40"/>
                      </a:solidFill>
                      <a:prstDash val="solid"/>
                      <a:round/>
                      <a:headEnd type="none" w="med" len="med"/>
                      <a:tailEnd type="none" w="med" len="med"/>
                    </a:lnR>
                    <a:lnT w="7620" cap="flat" cmpd="sng" algn="ctr">
                      <a:solidFill>
                        <a:srgbClr val="007B40"/>
                      </a:solidFill>
                      <a:prstDash val="solid"/>
                      <a:round/>
                      <a:headEnd type="none" w="med" len="med"/>
                      <a:tailEnd type="none" w="med" len="med"/>
                    </a:lnT>
                    <a:lnB w="7620" cap="flat" cmpd="sng" algn="ctr">
                      <a:solidFill>
                        <a:srgbClr val="808040"/>
                      </a:solidFill>
                      <a:prstDash val="solid"/>
                      <a:round/>
                      <a:headEnd type="none" w="med" len="med"/>
                      <a:tailEnd type="none" w="med" len="med"/>
                    </a:lnB>
                    <a:solidFill>
                      <a:srgbClr val="FFFFFF"/>
                    </a:solidFill>
                  </a:tcPr>
                </a:tc>
                <a:tc>
                  <a:txBody>
                    <a:bodyPr/>
                    <a:lstStyle/>
                    <a:p>
                      <a:r>
                        <a:rPr lang="en-IN" dirty="0">
                          <a:effectLst/>
                        </a:rPr>
                        <a:t>Java</a:t>
                      </a:r>
                    </a:p>
                  </a:txBody>
                  <a:tcPr>
                    <a:lnL w="7620" cap="flat" cmpd="sng" algn="ctr">
                      <a:solidFill>
                        <a:srgbClr val="A07D40"/>
                      </a:solidFill>
                      <a:prstDash val="solid"/>
                      <a:round/>
                      <a:headEnd type="none" w="med" len="med"/>
                      <a:tailEnd type="none" w="med" len="med"/>
                    </a:lnL>
                    <a:lnR w="7620" cap="flat" cmpd="sng" algn="ctr">
                      <a:solidFill>
                        <a:srgbClr val="A07D40"/>
                      </a:solidFill>
                      <a:prstDash val="solid"/>
                      <a:round/>
                      <a:headEnd type="none" w="med" len="med"/>
                      <a:tailEnd type="none" w="med" len="med"/>
                    </a:lnR>
                    <a:lnT w="7620" cap="flat" cmpd="sng" algn="ctr">
                      <a:solidFill>
                        <a:srgbClr val="A07D40"/>
                      </a:solidFill>
                      <a:prstDash val="solid"/>
                      <a:round/>
                      <a:headEnd type="none" w="med" len="med"/>
                      <a:tailEnd type="none" w="med" len="med"/>
                    </a:lnT>
                    <a:lnB w="7620" cap="flat" cmpd="sng" algn="ctr">
                      <a:solidFill>
                        <a:srgbClr val="207940"/>
                      </a:solidFill>
                      <a:prstDash val="solid"/>
                      <a:round/>
                      <a:headEnd type="none" w="med" len="med"/>
                      <a:tailEnd type="none" w="med" len="med"/>
                    </a:lnB>
                    <a:solidFill>
                      <a:srgbClr val="FFFFFF"/>
                    </a:solidFill>
                  </a:tcPr>
                </a:tc>
                <a:extLst>
                  <a:ext uri="{0D108BD9-81ED-4DB2-BD59-A6C34878D82A}">
                    <a16:rowId xmlns:a16="http://schemas.microsoft.com/office/drawing/2014/main" val="2512696571"/>
                  </a:ext>
                </a:extLst>
              </a:tr>
              <a:tr h="312716">
                <a:tc>
                  <a:txBody>
                    <a:bodyPr/>
                    <a:lstStyle/>
                    <a:p>
                      <a:r>
                        <a:rPr lang="en-IN">
                          <a:effectLst/>
                        </a:rPr>
                        <a:t>2</a:t>
                      </a:r>
                    </a:p>
                  </a:txBody>
                  <a:tcPr>
                    <a:lnL w="7620" cap="flat" cmpd="sng" algn="ctr">
                      <a:solidFill>
                        <a:srgbClr val="808040"/>
                      </a:solidFill>
                      <a:prstDash val="solid"/>
                      <a:round/>
                      <a:headEnd type="none" w="med" len="med"/>
                      <a:tailEnd type="none" w="med" len="med"/>
                    </a:lnL>
                    <a:lnR w="7620" cap="flat" cmpd="sng" algn="ctr">
                      <a:solidFill>
                        <a:srgbClr val="207940"/>
                      </a:solidFill>
                      <a:prstDash val="solid"/>
                      <a:round/>
                      <a:headEnd type="none" w="med" len="med"/>
                      <a:tailEnd type="none" w="med" len="med"/>
                    </a:lnR>
                    <a:lnT w="7620" cap="flat" cmpd="sng" algn="ctr">
                      <a:solidFill>
                        <a:srgbClr val="808040"/>
                      </a:solidFill>
                      <a:prstDash val="solid"/>
                      <a:round/>
                      <a:headEnd type="none" w="med" len="med"/>
                      <a:tailEnd type="none" w="med" len="med"/>
                    </a:lnT>
                    <a:lnB w="7620" cap="flat" cmpd="sng" algn="ctr">
                      <a:solidFill>
                        <a:srgbClr val="80794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207940"/>
                      </a:solidFill>
                      <a:prstDash val="solid"/>
                      <a:round/>
                      <a:headEnd type="none" w="med" len="med"/>
                      <a:tailEnd type="none" w="med" len="med"/>
                    </a:lnL>
                    <a:lnR w="7620" cap="flat" cmpd="sng" algn="ctr">
                      <a:solidFill>
                        <a:srgbClr val="207940"/>
                      </a:solidFill>
                      <a:prstDash val="solid"/>
                      <a:round/>
                      <a:headEnd type="none" w="med" len="med"/>
                      <a:tailEnd type="none" w="med" len="med"/>
                    </a:lnR>
                    <a:lnT w="7620" cap="flat" cmpd="sng" algn="ctr">
                      <a:solidFill>
                        <a:srgbClr val="207940"/>
                      </a:solidFill>
                      <a:prstDash val="solid"/>
                      <a:round/>
                      <a:headEnd type="none" w="med" len="med"/>
                      <a:tailEnd type="none" w="med" len="med"/>
                    </a:lnT>
                    <a:lnB w="7620" cap="flat" cmpd="sng" algn="ctr">
                      <a:solidFill>
                        <a:srgbClr val="E07B40"/>
                      </a:solidFill>
                      <a:prstDash val="solid"/>
                      <a:round/>
                      <a:headEnd type="none" w="med" len="med"/>
                      <a:tailEnd type="none" w="med" len="med"/>
                    </a:lnB>
                    <a:solidFill>
                      <a:srgbClr val="FFFFFF"/>
                    </a:solidFill>
                  </a:tcPr>
                </a:tc>
                <a:extLst>
                  <a:ext uri="{0D108BD9-81ED-4DB2-BD59-A6C34878D82A}">
                    <a16:rowId xmlns:a16="http://schemas.microsoft.com/office/drawing/2014/main" val="1426545620"/>
                  </a:ext>
                </a:extLst>
              </a:tr>
              <a:tr h="312716">
                <a:tc>
                  <a:txBody>
                    <a:bodyPr/>
                    <a:lstStyle/>
                    <a:p>
                      <a:r>
                        <a:rPr lang="en-IN">
                          <a:effectLst/>
                        </a:rPr>
                        <a:t>3</a:t>
                      </a:r>
                    </a:p>
                  </a:txBody>
                  <a:tcPr>
                    <a:lnL w="7620" cap="flat" cmpd="sng" algn="ctr">
                      <a:solidFill>
                        <a:srgbClr val="807940"/>
                      </a:solidFill>
                      <a:prstDash val="solid"/>
                      <a:round/>
                      <a:headEnd type="none" w="med" len="med"/>
                      <a:tailEnd type="none" w="med" len="med"/>
                    </a:lnL>
                    <a:lnR w="7620" cap="flat" cmpd="sng" algn="ctr">
                      <a:solidFill>
                        <a:srgbClr val="E07B40"/>
                      </a:solidFill>
                      <a:prstDash val="solid"/>
                      <a:round/>
                      <a:headEnd type="none" w="med" len="med"/>
                      <a:tailEnd type="none" w="med" len="med"/>
                    </a:lnR>
                    <a:lnT w="7620" cap="flat" cmpd="sng" algn="ctr">
                      <a:solidFill>
                        <a:srgbClr val="807940"/>
                      </a:solidFill>
                      <a:prstDash val="solid"/>
                      <a:round/>
                      <a:headEnd type="none" w="med" len="med"/>
                      <a:tailEnd type="none" w="med" len="med"/>
                    </a:lnT>
                    <a:lnB w="7620" cap="flat" cmpd="sng" algn="ctr">
                      <a:solidFill>
                        <a:srgbClr val="807940"/>
                      </a:solidFill>
                      <a:prstDash val="solid"/>
                      <a:round/>
                      <a:headEnd type="none" w="med" len="med"/>
                      <a:tailEnd type="none" w="med" len="med"/>
                    </a:lnB>
                    <a:solidFill>
                      <a:srgbClr val="FFFFFF"/>
                    </a:solidFill>
                  </a:tcPr>
                </a:tc>
                <a:tc>
                  <a:txBody>
                    <a:bodyPr/>
                    <a:lstStyle/>
                    <a:p>
                      <a:r>
                        <a:rPr lang="en-IN" dirty="0">
                          <a:effectLst/>
                        </a:rPr>
                        <a:t>Php</a:t>
                      </a:r>
                    </a:p>
                  </a:txBody>
                  <a:tcPr>
                    <a:lnL w="7620" cap="flat" cmpd="sng" algn="ctr">
                      <a:solidFill>
                        <a:srgbClr val="E07B40"/>
                      </a:solidFill>
                      <a:prstDash val="solid"/>
                      <a:round/>
                      <a:headEnd type="none" w="med" len="med"/>
                      <a:tailEnd type="none" w="med" len="med"/>
                    </a:lnL>
                    <a:lnR w="7620" cap="flat" cmpd="sng" algn="ctr">
                      <a:solidFill>
                        <a:srgbClr val="E07B40"/>
                      </a:solidFill>
                      <a:prstDash val="solid"/>
                      <a:round/>
                      <a:headEnd type="none" w="med" len="med"/>
                      <a:tailEnd type="none" w="med" len="med"/>
                    </a:lnR>
                    <a:lnT w="7620" cap="flat" cmpd="sng" algn="ctr">
                      <a:solidFill>
                        <a:srgbClr val="E07B40"/>
                      </a:solidFill>
                      <a:prstDash val="solid"/>
                      <a:round/>
                      <a:headEnd type="none" w="med" len="med"/>
                      <a:tailEnd type="none" w="med" len="med"/>
                    </a:lnT>
                    <a:lnB w="7620" cap="flat" cmpd="sng" algn="ctr">
                      <a:solidFill>
                        <a:srgbClr val="E07B40"/>
                      </a:solidFill>
                      <a:prstDash val="solid"/>
                      <a:round/>
                      <a:headEnd type="none" w="med" len="med"/>
                      <a:tailEnd type="none" w="med" len="med"/>
                    </a:lnB>
                    <a:solidFill>
                      <a:srgbClr val="FFFFFF"/>
                    </a:solidFill>
                  </a:tcPr>
                </a:tc>
                <a:extLst>
                  <a:ext uri="{0D108BD9-81ED-4DB2-BD59-A6C34878D82A}">
                    <a16:rowId xmlns:a16="http://schemas.microsoft.com/office/drawing/2014/main" val="1318195159"/>
                  </a:ext>
                </a:extLst>
              </a:tr>
            </a:tbl>
          </a:graphicData>
        </a:graphic>
      </p:graphicFrame>
      <p:sp>
        <p:nvSpPr>
          <p:cNvPr id="6" name="TextBox 5">
            <a:extLst>
              <a:ext uri="{FF2B5EF4-FFF2-40B4-BE49-F238E27FC236}">
                <a16:creationId xmlns:a16="http://schemas.microsoft.com/office/drawing/2014/main" id="{0EE11BDA-0E34-4847-8172-8ADF38679092}"/>
              </a:ext>
            </a:extLst>
          </p:cNvPr>
          <p:cNvSpPr txBox="1"/>
          <p:nvPr/>
        </p:nvSpPr>
        <p:spPr>
          <a:xfrm>
            <a:off x="101354" y="3017570"/>
            <a:ext cx="5136472" cy="1246495"/>
          </a:xfrm>
          <a:prstGeom prst="rect">
            <a:avLst/>
          </a:prstGeom>
          <a:noFill/>
        </p:spPr>
        <p:txBody>
          <a:bodyPr wrap="square">
            <a:spAutoFit/>
          </a:bodyPr>
          <a:lstStyle/>
          <a:p>
            <a:pPr algn="l"/>
            <a:r>
              <a:rPr lang="en-US" sz="1500" dirty="0">
                <a:solidFill>
                  <a:srgbClr val="212529"/>
                </a:solidFill>
                <a:latin typeface="system-ui"/>
              </a:rPr>
              <a:t>Now we have a Student table with student information and another table Subject for storing subject information.</a:t>
            </a:r>
          </a:p>
          <a:p>
            <a:pPr algn="l"/>
            <a:r>
              <a:rPr lang="en-US" sz="1500" dirty="0">
                <a:solidFill>
                  <a:srgbClr val="212529"/>
                </a:solidFill>
                <a:latin typeface="system-ui"/>
              </a:rPr>
              <a:t>Let's create another table Score, to store the marks obtained by students in the respective subjects. We will also be saving name of the teacher who teaches that subject along with marks.</a:t>
            </a:r>
          </a:p>
        </p:txBody>
      </p:sp>
      <p:graphicFrame>
        <p:nvGraphicFramePr>
          <p:cNvPr id="7" name="Table 6">
            <a:extLst>
              <a:ext uri="{FF2B5EF4-FFF2-40B4-BE49-F238E27FC236}">
                <a16:creationId xmlns:a16="http://schemas.microsoft.com/office/drawing/2014/main" id="{8867C13F-3E35-45B1-93CD-EF2ECEA4C154}"/>
              </a:ext>
            </a:extLst>
          </p:cNvPr>
          <p:cNvGraphicFramePr>
            <a:graphicFrameLocks noGrp="1"/>
          </p:cNvGraphicFramePr>
          <p:nvPr>
            <p:extLst>
              <p:ext uri="{D42A27DB-BD31-4B8C-83A1-F6EECF244321}">
                <p14:modId xmlns:p14="http://schemas.microsoft.com/office/powerpoint/2010/main" val="1591479368"/>
              </p:ext>
            </p:extLst>
          </p:nvPr>
        </p:nvGraphicFramePr>
        <p:xfrm>
          <a:off x="5314106" y="3060906"/>
          <a:ext cx="6253498" cy="1617231"/>
        </p:xfrm>
        <a:graphic>
          <a:graphicData uri="http://schemas.openxmlformats.org/drawingml/2006/table">
            <a:tbl>
              <a:tblPr/>
              <a:tblGrid>
                <a:gridCol w="865202">
                  <a:extLst>
                    <a:ext uri="{9D8B030D-6E8A-4147-A177-3AD203B41FA5}">
                      <a16:colId xmlns:a16="http://schemas.microsoft.com/office/drawing/2014/main" val="1798243580"/>
                    </a:ext>
                  </a:extLst>
                </a:gridCol>
                <a:gridCol w="987297">
                  <a:extLst>
                    <a:ext uri="{9D8B030D-6E8A-4147-A177-3AD203B41FA5}">
                      <a16:colId xmlns:a16="http://schemas.microsoft.com/office/drawing/2014/main" val="629642490"/>
                    </a:ext>
                  </a:extLst>
                </a:gridCol>
                <a:gridCol w="1020765">
                  <a:extLst>
                    <a:ext uri="{9D8B030D-6E8A-4147-A177-3AD203B41FA5}">
                      <a16:colId xmlns:a16="http://schemas.microsoft.com/office/drawing/2014/main" val="466932525"/>
                    </a:ext>
                  </a:extLst>
                </a:gridCol>
                <a:gridCol w="744655">
                  <a:extLst>
                    <a:ext uri="{9D8B030D-6E8A-4147-A177-3AD203B41FA5}">
                      <a16:colId xmlns:a16="http://schemas.microsoft.com/office/drawing/2014/main" val="1293789550"/>
                    </a:ext>
                  </a:extLst>
                </a:gridCol>
                <a:gridCol w="2635579">
                  <a:extLst>
                    <a:ext uri="{9D8B030D-6E8A-4147-A177-3AD203B41FA5}">
                      <a16:colId xmlns:a16="http://schemas.microsoft.com/office/drawing/2014/main" val="4252305409"/>
                    </a:ext>
                  </a:extLst>
                </a:gridCol>
              </a:tblGrid>
              <a:tr h="249987">
                <a:tc>
                  <a:txBody>
                    <a:bodyPr/>
                    <a:lstStyle/>
                    <a:p>
                      <a:pPr algn="l"/>
                      <a:r>
                        <a:rPr lang="en-IN" sz="1400" dirty="0" err="1">
                          <a:effectLst/>
                        </a:rPr>
                        <a:t>score_id</a:t>
                      </a:r>
                      <a:endParaRPr lang="en-IN" sz="1400" dirty="0">
                        <a:effectLst/>
                      </a:endParaRPr>
                    </a:p>
                  </a:txBody>
                  <a:tcPr>
                    <a:lnL w="7620" cap="flat" cmpd="sng" algn="ctr">
                      <a:solidFill>
                        <a:srgbClr val="404E9D"/>
                      </a:solidFill>
                      <a:prstDash val="solid"/>
                      <a:round/>
                      <a:headEnd type="none" w="med" len="med"/>
                      <a:tailEnd type="none" w="med" len="med"/>
                    </a:lnL>
                    <a:lnR w="7620" cap="flat" cmpd="sng" algn="ctr">
                      <a:solidFill>
                        <a:srgbClr val="604A9D"/>
                      </a:solidFill>
                      <a:prstDash val="solid"/>
                      <a:round/>
                      <a:headEnd type="none" w="med" len="med"/>
                      <a:tailEnd type="none" w="med" len="med"/>
                    </a:lnR>
                    <a:lnT w="7620" cap="flat" cmpd="sng" algn="ctr">
                      <a:solidFill>
                        <a:srgbClr val="404E9D"/>
                      </a:solidFill>
                      <a:prstDash val="solid"/>
                      <a:round/>
                      <a:headEnd type="none" w="med" len="med"/>
                      <a:tailEnd type="none" w="med" len="med"/>
                    </a:lnT>
                    <a:lnB w="7620" cap="flat" cmpd="sng" algn="ctr">
                      <a:solidFill>
                        <a:srgbClr val="50ED54"/>
                      </a:solidFill>
                      <a:prstDash val="solid"/>
                      <a:round/>
                      <a:headEnd type="none" w="med" len="med"/>
                      <a:tailEnd type="none" w="med" len="med"/>
                    </a:lnB>
                    <a:solidFill>
                      <a:srgbClr val="FFFFFF"/>
                    </a:solidFill>
                  </a:tcPr>
                </a:tc>
                <a:tc>
                  <a:txBody>
                    <a:bodyPr/>
                    <a:lstStyle/>
                    <a:p>
                      <a:pPr algn="l"/>
                      <a:r>
                        <a:rPr lang="en-IN" sz="1400">
                          <a:effectLst/>
                        </a:rPr>
                        <a:t>student_id</a:t>
                      </a:r>
                    </a:p>
                  </a:txBody>
                  <a:tcPr>
                    <a:lnL w="7620" cap="flat" cmpd="sng" algn="ctr">
                      <a:solidFill>
                        <a:srgbClr val="604A9D"/>
                      </a:solidFill>
                      <a:prstDash val="solid"/>
                      <a:round/>
                      <a:headEnd type="none" w="med" len="med"/>
                      <a:tailEnd type="none" w="med" len="med"/>
                    </a:lnL>
                    <a:lnR w="7620" cap="flat" cmpd="sng" algn="ctr">
                      <a:solidFill>
                        <a:srgbClr val="A0709D"/>
                      </a:solidFill>
                      <a:prstDash val="solid"/>
                      <a:round/>
                      <a:headEnd type="none" w="med" len="med"/>
                      <a:tailEnd type="none" w="med" len="med"/>
                    </a:lnR>
                    <a:lnT w="7620" cap="flat" cmpd="sng" algn="ctr">
                      <a:solidFill>
                        <a:srgbClr val="604A9D"/>
                      </a:solidFill>
                      <a:prstDash val="solid"/>
                      <a:round/>
                      <a:headEnd type="none" w="med" len="med"/>
                      <a:tailEnd type="none" w="med" len="med"/>
                    </a:lnT>
                    <a:lnB w="7620" cap="flat" cmpd="sng" algn="ctr">
                      <a:solidFill>
                        <a:srgbClr val="50EF54"/>
                      </a:solidFill>
                      <a:prstDash val="solid"/>
                      <a:round/>
                      <a:headEnd type="none" w="med" len="med"/>
                      <a:tailEnd type="none" w="med" len="med"/>
                    </a:lnB>
                    <a:solidFill>
                      <a:srgbClr val="FFFFFF"/>
                    </a:solidFill>
                  </a:tcPr>
                </a:tc>
                <a:tc>
                  <a:txBody>
                    <a:bodyPr/>
                    <a:lstStyle/>
                    <a:p>
                      <a:pPr algn="l"/>
                      <a:r>
                        <a:rPr lang="en-IN" sz="1400">
                          <a:effectLst/>
                        </a:rPr>
                        <a:t>subject_id</a:t>
                      </a:r>
                    </a:p>
                  </a:txBody>
                  <a:tcPr>
                    <a:lnL w="7620" cap="flat" cmpd="sng" algn="ctr">
                      <a:solidFill>
                        <a:srgbClr val="A0709D"/>
                      </a:solidFill>
                      <a:prstDash val="solid"/>
                      <a:round/>
                      <a:headEnd type="none" w="med" len="med"/>
                      <a:tailEnd type="none" w="med" len="med"/>
                    </a:lnL>
                    <a:lnR w="7620" cap="flat" cmpd="sng" algn="ctr">
                      <a:solidFill>
                        <a:srgbClr val="D0ED54"/>
                      </a:solidFill>
                      <a:prstDash val="solid"/>
                      <a:round/>
                      <a:headEnd type="none" w="med" len="med"/>
                      <a:tailEnd type="none" w="med" len="med"/>
                    </a:lnR>
                    <a:lnT w="7620" cap="flat" cmpd="sng" algn="ctr">
                      <a:solidFill>
                        <a:srgbClr val="A0709D"/>
                      </a:solidFill>
                      <a:prstDash val="solid"/>
                      <a:round/>
                      <a:headEnd type="none" w="med" len="med"/>
                      <a:tailEnd type="none" w="med" len="med"/>
                    </a:lnT>
                    <a:lnB w="7620" cap="flat" cmpd="sng" algn="ctr">
                      <a:solidFill>
                        <a:srgbClr val="F0F554"/>
                      </a:solidFill>
                      <a:prstDash val="solid"/>
                      <a:round/>
                      <a:headEnd type="none" w="med" len="med"/>
                      <a:tailEnd type="none" w="med" len="med"/>
                    </a:lnB>
                    <a:solidFill>
                      <a:srgbClr val="FFFFFF"/>
                    </a:solidFill>
                  </a:tcPr>
                </a:tc>
                <a:tc>
                  <a:txBody>
                    <a:bodyPr/>
                    <a:lstStyle/>
                    <a:p>
                      <a:pPr algn="l"/>
                      <a:r>
                        <a:rPr lang="en-IN" sz="1400">
                          <a:effectLst/>
                        </a:rPr>
                        <a:t>marks</a:t>
                      </a:r>
                    </a:p>
                  </a:txBody>
                  <a:tcPr>
                    <a:lnL w="7620" cap="flat" cmpd="sng" algn="ctr">
                      <a:solidFill>
                        <a:srgbClr val="D0ED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D0ED54"/>
                      </a:solidFill>
                      <a:prstDash val="solid"/>
                      <a:round/>
                      <a:headEnd type="none" w="med" len="med"/>
                      <a:tailEnd type="none" w="med" len="med"/>
                    </a:lnT>
                    <a:lnB w="7620" cap="flat" cmpd="sng" algn="ctr">
                      <a:solidFill>
                        <a:srgbClr val="D0FA54"/>
                      </a:solidFill>
                      <a:prstDash val="solid"/>
                      <a:round/>
                      <a:headEnd type="none" w="med" len="med"/>
                      <a:tailEnd type="none" w="med" len="med"/>
                    </a:lnB>
                    <a:solidFill>
                      <a:srgbClr val="FFFFFF"/>
                    </a:solidFill>
                  </a:tcPr>
                </a:tc>
                <a:tc>
                  <a:txBody>
                    <a:bodyPr/>
                    <a:lstStyle/>
                    <a:p>
                      <a:pPr algn="l"/>
                      <a:r>
                        <a:rPr lang="en-IN" sz="1400">
                          <a:effectLst/>
                        </a:rPr>
                        <a:t>teacher</a:t>
                      </a:r>
                    </a:p>
                  </a:txBody>
                  <a:tcPr>
                    <a:lnL w="7620" cap="flat" cmpd="sng" algn="ctr">
                      <a:solidFill>
                        <a:srgbClr val="70EC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70EC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extLst>
                  <a:ext uri="{0D108BD9-81ED-4DB2-BD59-A6C34878D82A}">
                    <a16:rowId xmlns:a16="http://schemas.microsoft.com/office/drawing/2014/main" val="1683052378"/>
                  </a:ext>
                </a:extLst>
              </a:tr>
              <a:tr h="437477">
                <a:tc>
                  <a:txBody>
                    <a:bodyPr/>
                    <a:lstStyle/>
                    <a:p>
                      <a:r>
                        <a:rPr lang="en-IN" sz="1400" dirty="0">
                          <a:effectLst/>
                        </a:rPr>
                        <a:t>1</a:t>
                      </a:r>
                    </a:p>
                  </a:txBody>
                  <a:tcPr>
                    <a:lnL w="7620" cap="flat" cmpd="sng" algn="ctr">
                      <a:solidFill>
                        <a:srgbClr val="50ED54"/>
                      </a:solidFill>
                      <a:prstDash val="solid"/>
                      <a:round/>
                      <a:headEnd type="none" w="med" len="med"/>
                      <a:tailEnd type="none" w="med" len="med"/>
                    </a:lnL>
                    <a:lnR w="7620" cap="flat" cmpd="sng" algn="ctr">
                      <a:solidFill>
                        <a:srgbClr val="50EF54"/>
                      </a:solidFill>
                      <a:prstDash val="solid"/>
                      <a:round/>
                      <a:headEnd type="none" w="med" len="med"/>
                      <a:tailEnd type="none" w="med" len="med"/>
                    </a:lnR>
                    <a:lnT w="7620" cap="flat" cmpd="sng" algn="ctr">
                      <a:solidFill>
                        <a:srgbClr val="50ED54"/>
                      </a:solidFill>
                      <a:prstDash val="solid"/>
                      <a:round/>
                      <a:headEnd type="none" w="med" len="med"/>
                      <a:tailEnd type="none" w="med" len="med"/>
                    </a:lnT>
                    <a:lnB w="7620" cap="flat" cmpd="sng" algn="ctr">
                      <a:solidFill>
                        <a:srgbClr val="F0FA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50EF54"/>
                      </a:solidFill>
                      <a:prstDash val="solid"/>
                      <a:round/>
                      <a:headEnd type="none" w="med" len="med"/>
                      <a:tailEnd type="none" w="med" len="med"/>
                    </a:lnL>
                    <a:lnR w="7620" cap="flat" cmpd="sng" algn="ctr">
                      <a:solidFill>
                        <a:srgbClr val="F0F554"/>
                      </a:solidFill>
                      <a:prstDash val="solid"/>
                      <a:round/>
                      <a:headEnd type="none" w="med" len="med"/>
                      <a:tailEnd type="none" w="med" len="med"/>
                    </a:lnR>
                    <a:lnT w="7620" cap="flat" cmpd="sng" algn="ctr">
                      <a:solidFill>
                        <a:srgbClr val="50EF54"/>
                      </a:solidFill>
                      <a:prstDash val="solid"/>
                      <a:round/>
                      <a:headEnd type="none" w="med" len="med"/>
                      <a:tailEnd type="none" w="med" len="med"/>
                    </a:lnT>
                    <a:lnB w="7620" cap="flat" cmpd="sng" algn="ctr">
                      <a:solidFill>
                        <a:srgbClr val="F0F654"/>
                      </a:solidFill>
                      <a:prstDash val="solid"/>
                      <a:round/>
                      <a:headEnd type="none" w="med" len="med"/>
                      <a:tailEnd type="none" w="med" len="med"/>
                    </a:lnB>
                    <a:solidFill>
                      <a:srgbClr val="FFFFFF"/>
                    </a:solidFill>
                  </a:tcPr>
                </a:tc>
                <a:tc>
                  <a:txBody>
                    <a:bodyPr/>
                    <a:lstStyle/>
                    <a:p>
                      <a:r>
                        <a:rPr lang="en-IN" sz="1400">
                          <a:effectLst/>
                        </a:rPr>
                        <a:t>1</a:t>
                      </a:r>
                    </a:p>
                  </a:txBody>
                  <a:tcPr>
                    <a:lnL w="7620" cap="flat" cmpd="sng" algn="ctr">
                      <a:solidFill>
                        <a:srgbClr val="F0F554"/>
                      </a:solidFill>
                      <a:prstDash val="solid"/>
                      <a:round/>
                      <a:headEnd type="none" w="med" len="med"/>
                      <a:tailEnd type="none" w="med" len="med"/>
                    </a:lnL>
                    <a:lnR w="7620" cap="flat" cmpd="sng" algn="ctr">
                      <a:solidFill>
                        <a:srgbClr val="D0FA54"/>
                      </a:solidFill>
                      <a:prstDash val="solid"/>
                      <a:round/>
                      <a:headEnd type="none" w="med" len="med"/>
                      <a:tailEnd type="none" w="med" len="med"/>
                    </a:lnR>
                    <a:lnT w="7620" cap="flat" cmpd="sng" algn="ctr">
                      <a:solidFill>
                        <a:srgbClr val="F0F5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tc>
                  <a:txBody>
                    <a:bodyPr/>
                    <a:lstStyle/>
                    <a:p>
                      <a:r>
                        <a:rPr lang="en-IN" sz="1400">
                          <a:effectLst/>
                        </a:rPr>
                        <a:t>70</a:t>
                      </a:r>
                    </a:p>
                  </a:txBody>
                  <a:tcPr>
                    <a:lnL w="7620" cap="flat" cmpd="sng" algn="ctr">
                      <a:solidFill>
                        <a:srgbClr val="D0FA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D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Java Teacher</a:t>
                      </a:r>
                    </a:p>
                  </a:txBody>
                  <a:tcPr>
                    <a:lnL w="7620" cap="flat" cmpd="sng" algn="ctr">
                      <a:solidFill>
                        <a:srgbClr val="B0F4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extLst>
                  <a:ext uri="{0D108BD9-81ED-4DB2-BD59-A6C34878D82A}">
                    <a16:rowId xmlns:a16="http://schemas.microsoft.com/office/drawing/2014/main" val="1158722843"/>
                  </a:ext>
                </a:extLst>
              </a:tr>
              <a:tr h="437477">
                <a:tc>
                  <a:txBody>
                    <a:bodyPr/>
                    <a:lstStyle/>
                    <a:p>
                      <a:r>
                        <a:rPr lang="en-IN" sz="1400">
                          <a:effectLst/>
                        </a:rPr>
                        <a:t>2</a:t>
                      </a:r>
                    </a:p>
                  </a:txBody>
                  <a:tcPr>
                    <a:lnL w="7620" cap="flat" cmpd="sng" algn="ctr">
                      <a:solidFill>
                        <a:srgbClr val="F0FA54"/>
                      </a:solidFill>
                      <a:prstDash val="solid"/>
                      <a:round/>
                      <a:headEnd type="none" w="med" len="med"/>
                      <a:tailEnd type="none" w="med" len="med"/>
                    </a:lnL>
                    <a:lnR w="7620" cap="flat" cmpd="sng" algn="ctr">
                      <a:solidFill>
                        <a:srgbClr val="F0F654"/>
                      </a:solidFill>
                      <a:prstDash val="solid"/>
                      <a:round/>
                      <a:headEnd type="none" w="med" len="med"/>
                      <a:tailEnd type="none" w="med" len="med"/>
                    </a:lnR>
                    <a:lnT w="7620" cap="flat" cmpd="sng" algn="ctr">
                      <a:solidFill>
                        <a:srgbClr val="F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10</a:t>
                      </a:r>
                    </a:p>
                  </a:txBody>
                  <a:tcPr>
                    <a:lnL w="7620" cap="flat" cmpd="sng" algn="ctr">
                      <a:solidFill>
                        <a:srgbClr val="F0F6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F0F654"/>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2</a:t>
                      </a:r>
                    </a:p>
                  </a:txBody>
                  <a:tcPr>
                    <a:lnL w="7620" cap="flat" cmpd="sng" algn="ctr">
                      <a:solidFill>
                        <a:srgbClr val="B0F4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a:effectLst/>
                        </a:rPr>
                        <a:t>75</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a:effectLst/>
                        </a:rPr>
                        <a:t>C++ Teacher</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1183430937"/>
                  </a:ext>
                </a:extLst>
              </a:tr>
              <a:tr h="437477">
                <a:tc>
                  <a:txBody>
                    <a:bodyPr/>
                    <a:lstStyle/>
                    <a:p>
                      <a:r>
                        <a:rPr lang="en-IN" sz="1400">
                          <a:effectLst/>
                        </a:rPr>
                        <a:t>3</a:t>
                      </a:r>
                    </a:p>
                  </a:txBody>
                  <a:tcPr>
                    <a:lnL w="7620" cap="flat" cmpd="sng" algn="ctr">
                      <a:solidFill>
                        <a:srgbClr val="B0F954"/>
                      </a:solidFill>
                      <a:prstDash val="solid"/>
                      <a:round/>
                      <a:headEnd type="none" w="med" len="med"/>
                      <a:tailEnd type="none" w="med" len="med"/>
                    </a:lnL>
                    <a:lnR w="7620" cap="flat" cmpd="sng" algn="ctr">
                      <a:solidFill>
                        <a:srgbClr val="F00355"/>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11</a:t>
                      </a:r>
                    </a:p>
                  </a:txBody>
                  <a:tcPr>
                    <a:lnL w="7620" cap="flat" cmpd="sng" algn="ctr">
                      <a:solidFill>
                        <a:srgbClr val="F00355"/>
                      </a:solidFill>
                      <a:prstDash val="solid"/>
                      <a:round/>
                      <a:headEnd type="none" w="med" len="med"/>
                      <a:tailEnd type="none" w="med" len="med"/>
                    </a:lnL>
                    <a:lnR w="7620" cap="flat" cmpd="sng" algn="ctr">
                      <a:solidFill>
                        <a:srgbClr val="900B55"/>
                      </a:solidFill>
                      <a:prstDash val="solid"/>
                      <a:round/>
                      <a:headEnd type="none" w="med" len="med"/>
                      <a:tailEnd type="none" w="med" len="med"/>
                    </a:lnR>
                    <a:lnT w="7620" cap="flat" cmpd="sng" algn="ctr">
                      <a:solidFill>
                        <a:srgbClr val="F00355"/>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900B55"/>
                      </a:solidFill>
                      <a:prstDash val="solid"/>
                      <a:round/>
                      <a:headEnd type="none" w="med" len="med"/>
                      <a:tailEnd type="none" w="med" len="med"/>
                    </a:lnL>
                    <a:lnR w="7620" cap="flat" cmpd="sng" algn="ctr">
                      <a:solidFill>
                        <a:srgbClr val="B00D55"/>
                      </a:solidFill>
                      <a:prstDash val="solid"/>
                      <a:round/>
                      <a:headEnd type="none" w="med" len="med"/>
                      <a:tailEnd type="none" w="med" len="med"/>
                    </a:lnR>
                    <a:lnT w="7620" cap="flat" cmpd="sng" algn="ctr">
                      <a:solidFill>
                        <a:srgbClr val="900B55"/>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dirty="0">
                          <a:effectLst/>
                        </a:rPr>
                        <a:t>80</a:t>
                      </a:r>
                    </a:p>
                  </a:txBody>
                  <a:tcPr>
                    <a:lnL w="7620" cap="flat" cmpd="sng" algn="ctr">
                      <a:solidFill>
                        <a:srgbClr val="B00D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B00D55"/>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D011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D01155"/>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2943972256"/>
                  </a:ext>
                </a:extLst>
              </a:tr>
            </a:tbl>
          </a:graphicData>
        </a:graphic>
      </p:graphicFrame>
      <p:graphicFrame>
        <p:nvGraphicFramePr>
          <p:cNvPr id="8" name="Table 7">
            <a:extLst>
              <a:ext uri="{FF2B5EF4-FFF2-40B4-BE49-F238E27FC236}">
                <a16:creationId xmlns:a16="http://schemas.microsoft.com/office/drawing/2014/main" id="{835ADB23-A87C-41DF-B4F0-1E65103E194B}"/>
              </a:ext>
            </a:extLst>
          </p:cNvPr>
          <p:cNvGraphicFramePr>
            <a:graphicFrameLocks noGrp="1"/>
          </p:cNvGraphicFramePr>
          <p:nvPr>
            <p:extLst>
              <p:ext uri="{D42A27DB-BD31-4B8C-83A1-F6EECF244321}">
                <p14:modId xmlns:p14="http://schemas.microsoft.com/office/powerpoint/2010/main" val="1695342180"/>
              </p:ext>
            </p:extLst>
          </p:nvPr>
        </p:nvGraphicFramePr>
        <p:xfrm>
          <a:off x="7359588" y="5137010"/>
          <a:ext cx="4136994" cy="822960"/>
        </p:xfrm>
        <a:graphic>
          <a:graphicData uri="http://schemas.openxmlformats.org/drawingml/2006/table">
            <a:tbl>
              <a:tblPr/>
              <a:tblGrid>
                <a:gridCol w="849485">
                  <a:extLst>
                    <a:ext uri="{9D8B030D-6E8A-4147-A177-3AD203B41FA5}">
                      <a16:colId xmlns:a16="http://schemas.microsoft.com/office/drawing/2014/main" val="154101051"/>
                    </a:ext>
                  </a:extLst>
                </a:gridCol>
                <a:gridCol w="770254">
                  <a:extLst>
                    <a:ext uri="{9D8B030D-6E8A-4147-A177-3AD203B41FA5}">
                      <a16:colId xmlns:a16="http://schemas.microsoft.com/office/drawing/2014/main" val="1487133558"/>
                    </a:ext>
                  </a:extLst>
                </a:gridCol>
                <a:gridCol w="839085">
                  <a:extLst>
                    <a:ext uri="{9D8B030D-6E8A-4147-A177-3AD203B41FA5}">
                      <a16:colId xmlns:a16="http://schemas.microsoft.com/office/drawing/2014/main" val="2804222698"/>
                    </a:ext>
                  </a:extLst>
                </a:gridCol>
                <a:gridCol w="839085">
                  <a:extLst>
                    <a:ext uri="{9D8B030D-6E8A-4147-A177-3AD203B41FA5}">
                      <a16:colId xmlns:a16="http://schemas.microsoft.com/office/drawing/2014/main" val="3602522764"/>
                    </a:ext>
                  </a:extLst>
                </a:gridCol>
                <a:gridCol w="839085">
                  <a:extLst>
                    <a:ext uri="{9D8B030D-6E8A-4147-A177-3AD203B41FA5}">
                      <a16:colId xmlns:a16="http://schemas.microsoft.com/office/drawing/2014/main" val="203761590"/>
                    </a:ext>
                  </a:extLst>
                </a:gridCol>
              </a:tblGrid>
              <a:tr h="0">
                <a:tc>
                  <a:txBody>
                    <a:bodyPr/>
                    <a:lstStyle/>
                    <a:p>
                      <a:pPr algn="l"/>
                      <a:r>
                        <a:rPr lang="en-IN" sz="1200">
                          <a:effectLst/>
                        </a:rPr>
                        <a:t>student_id</a:t>
                      </a:r>
                    </a:p>
                  </a:txBody>
                  <a:tcPr>
                    <a:lnL w="7620" cap="flat" cmpd="sng" algn="ctr">
                      <a:solidFill>
                        <a:srgbClr val="6066EF"/>
                      </a:solidFill>
                      <a:prstDash val="solid"/>
                      <a:round/>
                      <a:headEnd type="none" w="med" len="med"/>
                      <a:tailEnd type="none" w="med" len="med"/>
                    </a:lnL>
                    <a:lnR w="7620" cap="flat" cmpd="sng" algn="ctr">
                      <a:solidFill>
                        <a:srgbClr val="2069EF"/>
                      </a:solidFill>
                      <a:prstDash val="solid"/>
                      <a:round/>
                      <a:headEnd type="none" w="med" len="med"/>
                      <a:tailEnd type="none" w="med" len="med"/>
                    </a:lnR>
                    <a:lnT w="7620" cap="flat" cmpd="sng" algn="ctr">
                      <a:solidFill>
                        <a:srgbClr val="6066EF"/>
                      </a:solidFill>
                      <a:prstDash val="solid"/>
                      <a:round/>
                      <a:headEnd type="none" w="med" len="med"/>
                      <a:tailEnd type="none" w="med" len="med"/>
                    </a:lnT>
                    <a:lnB w="7620" cap="flat" cmpd="sng" algn="ctr">
                      <a:solidFill>
                        <a:srgbClr val="A065EF"/>
                      </a:solidFill>
                      <a:prstDash val="solid"/>
                      <a:round/>
                      <a:headEnd type="none" w="med" len="med"/>
                      <a:tailEnd type="none" w="med" len="med"/>
                    </a:lnB>
                    <a:solidFill>
                      <a:srgbClr val="FFFFFF"/>
                    </a:solidFill>
                  </a:tcPr>
                </a:tc>
                <a:tc>
                  <a:txBody>
                    <a:bodyPr/>
                    <a:lstStyle/>
                    <a:p>
                      <a:pPr algn="l"/>
                      <a:r>
                        <a:rPr lang="en-IN" sz="1200" dirty="0">
                          <a:effectLst/>
                        </a:rPr>
                        <a:t>name</a:t>
                      </a:r>
                    </a:p>
                  </a:txBody>
                  <a:tcPr>
                    <a:lnL w="7620" cap="flat" cmpd="sng" algn="ctr">
                      <a:solidFill>
                        <a:srgbClr val="2069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2069EF"/>
                      </a:solidFill>
                      <a:prstDash val="solid"/>
                      <a:round/>
                      <a:headEnd type="none" w="med" len="med"/>
                      <a:tailEnd type="none" w="med" len="med"/>
                    </a:lnT>
                    <a:lnB w="7620" cap="flat" cmpd="sng" algn="ctr">
                      <a:solidFill>
                        <a:srgbClr val="E067EF"/>
                      </a:solidFill>
                      <a:prstDash val="solid"/>
                      <a:round/>
                      <a:headEnd type="none" w="med" len="med"/>
                      <a:tailEnd type="none" w="med" len="med"/>
                    </a:lnB>
                    <a:solidFill>
                      <a:srgbClr val="FFFFFF"/>
                    </a:solidFill>
                  </a:tcPr>
                </a:tc>
                <a:tc>
                  <a:txBody>
                    <a:bodyPr/>
                    <a:lstStyle/>
                    <a:p>
                      <a:pPr algn="l"/>
                      <a:r>
                        <a:rPr lang="en-IN" sz="1200">
                          <a:effectLst/>
                        </a:rPr>
                        <a:t>reg_no</a:t>
                      </a:r>
                    </a:p>
                  </a:txBody>
                  <a:tcPr>
                    <a:lnL w="7620" cap="flat" cmpd="sng" algn="ctr">
                      <a:solidFill>
                        <a:srgbClr val="E066EF"/>
                      </a:solidFill>
                      <a:prstDash val="solid"/>
                      <a:round/>
                      <a:headEnd type="none" w="med" len="med"/>
                      <a:tailEnd type="none" w="med" len="med"/>
                    </a:lnL>
                    <a:lnR w="7620" cap="flat" cmpd="sng" algn="ctr">
                      <a:solidFill>
                        <a:srgbClr val="8068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E066EF"/>
                      </a:solidFill>
                      <a:prstDash val="solid"/>
                      <a:round/>
                      <a:headEnd type="none" w="med" len="med"/>
                      <a:tailEnd type="none" w="med" len="med"/>
                    </a:lnB>
                    <a:solidFill>
                      <a:srgbClr val="FFFFFF"/>
                    </a:solidFill>
                  </a:tcPr>
                </a:tc>
                <a:tc>
                  <a:txBody>
                    <a:bodyPr/>
                    <a:lstStyle/>
                    <a:p>
                      <a:pPr algn="l"/>
                      <a:r>
                        <a:rPr lang="en-IN" sz="1200">
                          <a:effectLst/>
                        </a:rPr>
                        <a:t>branch</a:t>
                      </a:r>
                    </a:p>
                  </a:txBody>
                  <a:tcPr>
                    <a:lnL w="7620" cap="flat" cmpd="sng" algn="ctr">
                      <a:solidFill>
                        <a:srgbClr val="8068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8068EF"/>
                      </a:solidFill>
                      <a:prstDash val="solid"/>
                      <a:round/>
                      <a:headEnd type="none" w="med" len="med"/>
                      <a:tailEnd type="none" w="med" len="med"/>
                    </a:lnT>
                    <a:lnB w="7620" cap="flat" cmpd="sng" algn="ctr">
                      <a:solidFill>
                        <a:srgbClr val="4063EF"/>
                      </a:solidFill>
                      <a:prstDash val="solid"/>
                      <a:round/>
                      <a:headEnd type="none" w="med" len="med"/>
                      <a:tailEnd type="none" w="med" len="med"/>
                    </a:lnB>
                    <a:solidFill>
                      <a:srgbClr val="FFFFFF"/>
                    </a:solidFill>
                  </a:tcPr>
                </a:tc>
                <a:tc>
                  <a:txBody>
                    <a:bodyPr/>
                    <a:lstStyle/>
                    <a:p>
                      <a:pPr algn="l"/>
                      <a:r>
                        <a:rPr lang="en-IN" sz="1200">
                          <a:effectLst/>
                        </a:rPr>
                        <a:t>address</a:t>
                      </a:r>
                    </a:p>
                  </a:txBody>
                  <a:tcPr>
                    <a:lnL w="7620" cap="flat" cmpd="sng" algn="ctr">
                      <a:solidFill>
                        <a:srgbClr val="E066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6068EF"/>
                      </a:solidFill>
                      <a:prstDash val="solid"/>
                      <a:round/>
                      <a:headEnd type="none" w="med" len="med"/>
                      <a:tailEnd type="none" w="med" len="med"/>
                    </a:lnB>
                    <a:solidFill>
                      <a:srgbClr val="FFFFFF"/>
                    </a:solidFill>
                  </a:tcPr>
                </a:tc>
                <a:extLst>
                  <a:ext uri="{0D108BD9-81ED-4DB2-BD59-A6C34878D82A}">
                    <a16:rowId xmlns:a16="http://schemas.microsoft.com/office/drawing/2014/main" val="2738595756"/>
                  </a:ext>
                </a:extLst>
              </a:tr>
              <a:tr h="0">
                <a:tc>
                  <a:txBody>
                    <a:bodyPr/>
                    <a:lstStyle/>
                    <a:p>
                      <a:r>
                        <a:rPr lang="en-IN" sz="1200" dirty="0">
                          <a:effectLst/>
                        </a:rPr>
                        <a:t>10</a:t>
                      </a:r>
                    </a:p>
                  </a:txBody>
                  <a:tcPr>
                    <a:lnL w="7620" cap="flat" cmpd="sng" algn="ctr">
                      <a:solidFill>
                        <a:srgbClr val="A065EF"/>
                      </a:solidFill>
                      <a:prstDash val="solid"/>
                      <a:round/>
                      <a:headEnd type="none" w="med" len="med"/>
                      <a:tailEnd type="none" w="med" len="med"/>
                    </a:lnL>
                    <a:lnR w="7620" cap="flat" cmpd="sng" algn="ctr">
                      <a:solidFill>
                        <a:srgbClr val="E067EF"/>
                      </a:solidFill>
                      <a:prstDash val="solid"/>
                      <a:round/>
                      <a:headEnd type="none" w="med" len="med"/>
                      <a:tailEnd type="none" w="med" len="med"/>
                    </a:lnR>
                    <a:lnT w="7620" cap="flat" cmpd="sng" algn="ctr">
                      <a:solidFill>
                        <a:srgbClr val="A065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a:effectLst/>
                        </a:rPr>
                        <a:t>Akon</a:t>
                      </a:r>
                    </a:p>
                  </a:txBody>
                  <a:tcPr>
                    <a:lnL w="7620" cap="flat" cmpd="sng" algn="ctr">
                      <a:solidFill>
                        <a:srgbClr val="E067EF"/>
                      </a:solidFill>
                      <a:prstDash val="solid"/>
                      <a:round/>
                      <a:headEnd type="none" w="med" len="med"/>
                      <a:tailEnd type="none" w="med" len="med"/>
                    </a:lnL>
                    <a:lnR w="7620" cap="flat" cmpd="sng" algn="ctr">
                      <a:solidFill>
                        <a:srgbClr val="E066EF"/>
                      </a:solidFill>
                      <a:prstDash val="solid"/>
                      <a:round/>
                      <a:headEnd type="none" w="med" len="med"/>
                      <a:tailEnd type="none" w="med" len="med"/>
                    </a:lnR>
                    <a:lnT w="7620" cap="flat" cmpd="sng" algn="ctr">
                      <a:solidFill>
                        <a:srgbClr val="E067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07-WY</a:t>
                      </a:r>
                    </a:p>
                  </a:txBody>
                  <a:tcPr>
                    <a:lnL w="7620" cap="flat" cmpd="sng" algn="ctr">
                      <a:solidFill>
                        <a:srgbClr val="E066EF"/>
                      </a:solidFill>
                      <a:prstDash val="solid"/>
                      <a:round/>
                      <a:headEnd type="none" w="med" len="med"/>
                      <a:tailEnd type="none" w="med" len="med"/>
                    </a:lnL>
                    <a:lnR w="7620" cap="flat" cmpd="sng" algn="ctr">
                      <a:solidFill>
                        <a:srgbClr val="4063EF"/>
                      </a:solidFill>
                      <a:prstDash val="solid"/>
                      <a:round/>
                      <a:headEnd type="none" w="med" len="med"/>
                      <a:tailEnd type="none" w="med" len="med"/>
                    </a:lnR>
                    <a:lnT w="7620" cap="flat" cmpd="sng" algn="ctr">
                      <a:solidFill>
                        <a:srgbClr val="E066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CSE</a:t>
                      </a:r>
                    </a:p>
                  </a:txBody>
                  <a:tcPr>
                    <a:lnL w="7620" cap="flat" cmpd="sng" algn="ctr">
                      <a:solidFill>
                        <a:srgbClr val="4063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4063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Kerala</a:t>
                      </a:r>
                    </a:p>
                  </a:txBody>
                  <a:tcPr>
                    <a:lnL w="7620" cap="flat" cmpd="sng" algn="ctr">
                      <a:solidFill>
                        <a:srgbClr val="6068EF"/>
                      </a:solidFill>
                      <a:prstDash val="solid"/>
                      <a:round/>
                      <a:headEnd type="none" w="med" len="med"/>
                      <a:tailEnd type="none" w="med" len="med"/>
                    </a:lnL>
                    <a:lnR w="7620" cap="flat" cmpd="sng" algn="ctr">
                      <a:solidFill>
                        <a:srgbClr val="6068EF"/>
                      </a:solidFill>
                      <a:prstDash val="solid"/>
                      <a:round/>
                      <a:headEnd type="none" w="med" len="med"/>
                      <a:tailEnd type="none" w="med" len="med"/>
                    </a:lnR>
                    <a:lnT w="7620" cap="flat" cmpd="sng" algn="ctr">
                      <a:solidFill>
                        <a:srgbClr val="6068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254440647"/>
                  </a:ext>
                </a:extLst>
              </a:tr>
              <a:tr h="0">
                <a:tc>
                  <a:txBody>
                    <a:bodyPr/>
                    <a:lstStyle/>
                    <a:p>
                      <a:r>
                        <a:rPr lang="en-IN" sz="1200">
                          <a:effectLst/>
                        </a:rPr>
                        <a:t>11</a:t>
                      </a:r>
                    </a:p>
                  </a:txBody>
                  <a:tcPr>
                    <a:lnL w="7620" cap="flat" cmpd="sng" algn="ctr">
                      <a:solidFill>
                        <a:srgbClr val="2067EF"/>
                      </a:solidFill>
                      <a:prstDash val="solid"/>
                      <a:round/>
                      <a:headEnd type="none" w="med" len="med"/>
                      <a:tailEnd type="none" w="med" len="med"/>
                    </a:lnL>
                    <a:lnR w="7620" cap="flat" cmpd="sng" algn="ctr">
                      <a:solidFill>
                        <a:srgbClr val="206CEF"/>
                      </a:solidFill>
                      <a:prstDash val="solid"/>
                      <a:round/>
                      <a:headEnd type="none" w="med" len="med"/>
                      <a:tailEnd type="none" w="med" len="med"/>
                    </a:lnR>
                    <a:lnT w="7620" cap="flat" cmpd="sng" algn="ctr">
                      <a:solidFill>
                        <a:srgbClr val="2067EF"/>
                      </a:solidFill>
                      <a:prstDash val="solid"/>
                      <a:round/>
                      <a:headEnd type="none" w="med" len="med"/>
                      <a:tailEnd type="none" w="med" len="med"/>
                    </a:lnT>
                    <a:lnB w="7620" cap="flat" cmpd="sng" algn="ctr">
                      <a:solidFill>
                        <a:srgbClr val="2067EF"/>
                      </a:solidFill>
                      <a:prstDash val="solid"/>
                      <a:round/>
                      <a:headEnd type="none" w="med" len="med"/>
                      <a:tailEnd type="none" w="med" len="med"/>
                    </a:lnB>
                    <a:solidFill>
                      <a:srgbClr val="FFFFFF"/>
                    </a:solidFill>
                  </a:tcPr>
                </a:tc>
                <a:tc>
                  <a:txBody>
                    <a:bodyPr/>
                    <a:lstStyle/>
                    <a:p>
                      <a:r>
                        <a:rPr lang="en-IN" sz="1200">
                          <a:effectLst/>
                        </a:rPr>
                        <a:t>Akon</a:t>
                      </a:r>
                    </a:p>
                  </a:txBody>
                  <a:tcPr>
                    <a:lnL w="7620" cap="flat" cmpd="sng" algn="ctr">
                      <a:solidFill>
                        <a:srgbClr val="206CEF"/>
                      </a:solidFill>
                      <a:prstDash val="solid"/>
                      <a:round/>
                      <a:headEnd type="none" w="med" len="med"/>
                      <a:tailEnd type="none" w="med" len="med"/>
                    </a:lnL>
                    <a:lnR w="7620" cap="flat" cmpd="sng" algn="ctr">
                      <a:solidFill>
                        <a:srgbClr val="A06AEF"/>
                      </a:solidFill>
                      <a:prstDash val="solid"/>
                      <a:round/>
                      <a:headEnd type="none" w="med" len="med"/>
                      <a:tailEnd type="none" w="med" len="med"/>
                    </a:lnR>
                    <a:lnT w="7620" cap="flat" cmpd="sng" algn="ctr">
                      <a:solidFill>
                        <a:srgbClr val="206CEF"/>
                      </a:solidFill>
                      <a:prstDash val="solid"/>
                      <a:round/>
                      <a:headEnd type="none" w="med" len="med"/>
                      <a:tailEnd type="none" w="med" len="med"/>
                    </a:lnT>
                    <a:lnB w="7620" cap="flat" cmpd="sng" algn="ctr">
                      <a:solidFill>
                        <a:srgbClr val="206CEF"/>
                      </a:solidFill>
                      <a:prstDash val="solid"/>
                      <a:round/>
                      <a:headEnd type="none" w="med" len="med"/>
                      <a:tailEnd type="none" w="med" len="med"/>
                    </a:lnB>
                    <a:solidFill>
                      <a:srgbClr val="FFFFFF"/>
                    </a:solidFill>
                  </a:tcPr>
                </a:tc>
                <a:tc>
                  <a:txBody>
                    <a:bodyPr/>
                    <a:lstStyle/>
                    <a:p>
                      <a:r>
                        <a:rPr lang="en-IN" sz="1200">
                          <a:effectLst/>
                        </a:rPr>
                        <a:t>08-WY</a:t>
                      </a:r>
                    </a:p>
                  </a:txBody>
                  <a:tcPr>
                    <a:lnL w="7620" cap="flat" cmpd="sng" algn="ctr">
                      <a:solidFill>
                        <a:srgbClr val="A06AEF"/>
                      </a:solidFill>
                      <a:prstDash val="solid"/>
                      <a:round/>
                      <a:headEnd type="none" w="med" len="med"/>
                      <a:tailEnd type="none" w="med" len="med"/>
                    </a:lnL>
                    <a:lnR w="7620" cap="flat" cmpd="sng" algn="ctr">
                      <a:solidFill>
                        <a:srgbClr val="2071EF"/>
                      </a:solidFill>
                      <a:prstDash val="solid"/>
                      <a:round/>
                      <a:headEnd type="none" w="med" len="med"/>
                      <a:tailEnd type="none" w="med" len="med"/>
                    </a:lnR>
                    <a:lnT w="7620" cap="flat" cmpd="sng" algn="ctr">
                      <a:solidFill>
                        <a:srgbClr val="A06AEF"/>
                      </a:solidFill>
                      <a:prstDash val="solid"/>
                      <a:round/>
                      <a:headEnd type="none" w="med" len="med"/>
                      <a:tailEnd type="none" w="med" len="med"/>
                    </a:lnT>
                    <a:lnB w="7620" cap="flat" cmpd="sng" algn="ctr">
                      <a:solidFill>
                        <a:srgbClr val="A06AEF"/>
                      </a:solidFill>
                      <a:prstDash val="solid"/>
                      <a:round/>
                      <a:headEnd type="none" w="med" len="med"/>
                      <a:tailEnd type="none" w="med" len="med"/>
                    </a:lnB>
                    <a:solidFill>
                      <a:srgbClr val="FFFFFF"/>
                    </a:solidFill>
                  </a:tcPr>
                </a:tc>
                <a:tc>
                  <a:txBody>
                    <a:bodyPr/>
                    <a:lstStyle/>
                    <a:p>
                      <a:r>
                        <a:rPr lang="en-IN" sz="1200">
                          <a:effectLst/>
                        </a:rPr>
                        <a:t>IT</a:t>
                      </a:r>
                    </a:p>
                  </a:txBody>
                  <a:tcPr>
                    <a:lnL w="7620" cap="flat" cmpd="sng" algn="ctr">
                      <a:solidFill>
                        <a:srgbClr val="2071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2071EF"/>
                      </a:solidFill>
                      <a:prstDash val="solid"/>
                      <a:round/>
                      <a:headEnd type="none" w="med" len="med"/>
                      <a:tailEnd type="none" w="med" len="med"/>
                    </a:lnT>
                    <a:lnB w="7620" cap="flat" cmpd="sng" algn="ctr">
                      <a:solidFill>
                        <a:srgbClr val="2071EF"/>
                      </a:solidFill>
                      <a:prstDash val="solid"/>
                      <a:round/>
                      <a:headEnd type="none" w="med" len="med"/>
                      <a:tailEnd type="none" w="med" len="med"/>
                    </a:lnB>
                    <a:solidFill>
                      <a:srgbClr val="FFFFFF"/>
                    </a:solidFill>
                  </a:tcPr>
                </a:tc>
                <a:tc>
                  <a:txBody>
                    <a:bodyPr/>
                    <a:lstStyle/>
                    <a:p>
                      <a:r>
                        <a:rPr lang="en-IN" sz="1200" dirty="0">
                          <a:effectLst/>
                        </a:rPr>
                        <a:t>Gujarat</a:t>
                      </a:r>
                    </a:p>
                  </a:txBody>
                  <a:tcPr>
                    <a:lnL w="7620" cap="flat" cmpd="sng" algn="ctr">
                      <a:solidFill>
                        <a:srgbClr val="E070EF"/>
                      </a:solidFill>
                      <a:prstDash val="solid"/>
                      <a:round/>
                      <a:headEnd type="none" w="med" len="med"/>
                      <a:tailEnd type="none" w="med" len="med"/>
                    </a:lnL>
                    <a:lnR w="7620" cap="flat" cmpd="sng" algn="ctr">
                      <a:solidFill>
                        <a:srgbClr val="E070EF"/>
                      </a:solidFill>
                      <a:prstDash val="solid"/>
                      <a:round/>
                      <a:headEnd type="none" w="med" len="med"/>
                      <a:tailEnd type="none" w="med" len="med"/>
                    </a:lnR>
                    <a:lnT w="7620" cap="flat" cmpd="sng" algn="ctr">
                      <a:solidFill>
                        <a:srgbClr val="E070EF"/>
                      </a:solidFill>
                      <a:prstDash val="solid"/>
                      <a:round/>
                      <a:headEnd type="none" w="med" len="med"/>
                      <a:tailEnd type="none" w="med" len="med"/>
                    </a:lnT>
                    <a:lnB w="7620" cap="flat" cmpd="sng" algn="ctr">
                      <a:solidFill>
                        <a:srgbClr val="E070EF"/>
                      </a:solidFill>
                      <a:prstDash val="solid"/>
                      <a:round/>
                      <a:headEnd type="none" w="med" len="med"/>
                      <a:tailEnd type="none" w="med" len="med"/>
                    </a:lnB>
                    <a:solidFill>
                      <a:srgbClr val="FFFFFF"/>
                    </a:solidFill>
                  </a:tcPr>
                </a:tc>
                <a:extLst>
                  <a:ext uri="{0D108BD9-81ED-4DB2-BD59-A6C34878D82A}">
                    <a16:rowId xmlns:a16="http://schemas.microsoft.com/office/drawing/2014/main" val="3567161831"/>
                  </a:ext>
                </a:extLst>
              </a:tr>
            </a:tbl>
          </a:graphicData>
        </a:graphic>
      </p:graphicFrame>
      <p:sp>
        <p:nvSpPr>
          <p:cNvPr id="9" name="Rectangle 2">
            <a:extLst>
              <a:ext uri="{FF2B5EF4-FFF2-40B4-BE49-F238E27FC236}">
                <a16:creationId xmlns:a16="http://schemas.microsoft.com/office/drawing/2014/main" id="{9F804CE8-437A-4653-991D-B33C59B099A7}"/>
              </a:ext>
            </a:extLst>
          </p:cNvPr>
          <p:cNvSpPr>
            <a:spLocks noChangeArrowheads="1"/>
          </p:cNvSpPr>
          <p:nvPr/>
        </p:nvSpPr>
        <p:spPr bwMode="auto">
          <a:xfrm>
            <a:off x="284084" y="4712847"/>
            <a:ext cx="5956917" cy="15542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if I ask you to get me marks of student with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10, can you get it from this table? No, because you don't know for which subject. And if I give you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you would not know for which student. Hence we need </a:t>
            </a:r>
            <a:r>
              <a:rPr kumimoji="0" lang="en-US" altLang="en-US" b="0" i="0" u="none" strike="noStrike" cap="none" normalizeH="0" baseline="0" dirty="0" err="1">
                <a:ln>
                  <a:noFill/>
                </a:ln>
                <a:solidFill>
                  <a:srgbClr val="D63384"/>
                </a:solidFill>
                <a:effectLst/>
                <a:latin typeface="var(--bs-font-monospace)"/>
              </a:rPr>
              <a:t>student_id</a:t>
            </a:r>
            <a:r>
              <a:rPr kumimoji="0" lang="en-US" altLang="en-US" b="0" i="0" u="none" strike="noStrike" cap="none" normalizeH="0" baseline="0" dirty="0">
                <a:ln>
                  <a:noFill/>
                </a:ln>
                <a:solidFill>
                  <a:srgbClr val="D63384"/>
                </a:solidFill>
                <a:effectLst/>
                <a:latin typeface="var(--bs-font-monospace)"/>
              </a:rPr>
              <a:t> +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to uniquely identify any row.</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rPr>
              <a:t>So This can be considered as  Primary Key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
        <p:nvSpPr>
          <p:cNvPr id="10" name="TextBox 9">
            <a:extLst>
              <a:ext uri="{FF2B5EF4-FFF2-40B4-BE49-F238E27FC236}">
                <a16:creationId xmlns:a16="http://schemas.microsoft.com/office/drawing/2014/main" id="{39A7AC94-0FC4-4FF2-84BC-C552D12CEE5F}"/>
              </a:ext>
            </a:extLst>
          </p:cNvPr>
          <p:cNvSpPr txBox="1"/>
          <p:nvPr/>
        </p:nvSpPr>
        <p:spPr>
          <a:xfrm>
            <a:off x="7714325" y="898030"/>
            <a:ext cx="1713760" cy="369332"/>
          </a:xfrm>
          <a:prstGeom prst="rect">
            <a:avLst/>
          </a:prstGeom>
          <a:noFill/>
        </p:spPr>
        <p:txBody>
          <a:bodyPr wrap="square" rtlCol="0">
            <a:spAutoFit/>
          </a:bodyPr>
          <a:lstStyle/>
          <a:p>
            <a:r>
              <a:rPr lang="en-US" dirty="0">
                <a:solidFill>
                  <a:srgbClr val="FF0000"/>
                </a:solidFill>
              </a:rPr>
              <a:t>Subject Table </a:t>
            </a:r>
            <a:endParaRPr lang="en-IN" dirty="0">
              <a:solidFill>
                <a:srgbClr val="FF0000"/>
              </a:solidFill>
            </a:endParaRPr>
          </a:p>
        </p:txBody>
      </p:sp>
      <p:sp>
        <p:nvSpPr>
          <p:cNvPr id="11" name="TextBox 10">
            <a:extLst>
              <a:ext uri="{FF2B5EF4-FFF2-40B4-BE49-F238E27FC236}">
                <a16:creationId xmlns:a16="http://schemas.microsoft.com/office/drawing/2014/main" id="{55FE9DC8-210A-40FC-AA9E-3B10719F63B5}"/>
              </a:ext>
            </a:extLst>
          </p:cNvPr>
          <p:cNvSpPr txBox="1"/>
          <p:nvPr/>
        </p:nvSpPr>
        <p:spPr>
          <a:xfrm>
            <a:off x="5223585" y="2739137"/>
            <a:ext cx="1713760" cy="369332"/>
          </a:xfrm>
          <a:prstGeom prst="rect">
            <a:avLst/>
          </a:prstGeom>
          <a:noFill/>
        </p:spPr>
        <p:txBody>
          <a:bodyPr wrap="square" rtlCol="0">
            <a:spAutoFit/>
          </a:bodyPr>
          <a:lstStyle/>
          <a:p>
            <a:r>
              <a:rPr lang="en-US" dirty="0">
                <a:solidFill>
                  <a:srgbClr val="FF0000"/>
                </a:solidFill>
              </a:rPr>
              <a:t>Score Table </a:t>
            </a:r>
            <a:endParaRPr lang="en-IN" dirty="0">
              <a:solidFill>
                <a:srgbClr val="FF0000"/>
              </a:solidFill>
            </a:endParaRPr>
          </a:p>
        </p:txBody>
      </p:sp>
      <p:sp>
        <p:nvSpPr>
          <p:cNvPr id="12" name="TextBox 11">
            <a:extLst>
              <a:ext uri="{FF2B5EF4-FFF2-40B4-BE49-F238E27FC236}">
                <a16:creationId xmlns:a16="http://schemas.microsoft.com/office/drawing/2014/main" id="{6D672B4A-C8EF-4405-95F9-3876EFC01B69}"/>
              </a:ext>
            </a:extLst>
          </p:cNvPr>
          <p:cNvSpPr txBox="1"/>
          <p:nvPr/>
        </p:nvSpPr>
        <p:spPr>
          <a:xfrm>
            <a:off x="7209778" y="4767678"/>
            <a:ext cx="1713760" cy="369332"/>
          </a:xfrm>
          <a:prstGeom prst="rect">
            <a:avLst/>
          </a:prstGeom>
          <a:noFill/>
        </p:spPr>
        <p:txBody>
          <a:bodyPr wrap="square" rtlCol="0">
            <a:spAutoFit/>
          </a:bodyPr>
          <a:lstStyle/>
          <a:p>
            <a:r>
              <a:rPr lang="en-US" dirty="0">
                <a:solidFill>
                  <a:srgbClr val="FF0000"/>
                </a:solidFill>
              </a:rPr>
              <a:t>Student Table </a:t>
            </a:r>
            <a:endParaRPr lang="en-IN" dirty="0">
              <a:solidFill>
                <a:srgbClr val="FF0000"/>
              </a:solidFill>
            </a:endParaRPr>
          </a:p>
        </p:txBody>
      </p:sp>
    </p:spTree>
    <p:extLst>
      <p:ext uri="{BB962C8B-B14F-4D97-AF65-F5344CB8AC3E}">
        <p14:creationId xmlns:p14="http://schemas.microsoft.com/office/powerpoint/2010/main" val="211289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2791-268B-41F0-8739-1AF632037E0E}"/>
              </a:ext>
            </a:extLst>
          </p:cNvPr>
          <p:cNvSpPr>
            <a:spLocks noGrp="1"/>
          </p:cNvSpPr>
          <p:nvPr>
            <p:ph type="title"/>
          </p:nvPr>
        </p:nvSpPr>
        <p:spPr>
          <a:xfrm>
            <a:off x="634014" y="0"/>
            <a:ext cx="10515600" cy="1325563"/>
          </a:xfrm>
        </p:spPr>
        <p:txBody>
          <a:bodyPr/>
          <a:lstStyle/>
          <a:p>
            <a:r>
              <a:rPr lang="en-US" b="0" i="0" dirty="0">
                <a:solidFill>
                  <a:srgbClr val="212529"/>
                </a:solidFill>
                <a:effectLst/>
                <a:latin typeface="system-ui"/>
              </a:rPr>
              <a:t>But where is Partial Dependency?</a:t>
            </a:r>
            <a:br>
              <a:rPr lang="en-US" b="0" i="0" dirty="0">
                <a:solidFill>
                  <a:srgbClr val="212529"/>
                </a:solidFill>
                <a:effectLst/>
                <a:latin typeface="system-ui"/>
              </a:rPr>
            </a:br>
            <a:endParaRPr lang="en-IN" dirty="0"/>
          </a:p>
        </p:txBody>
      </p:sp>
      <p:sp>
        <p:nvSpPr>
          <p:cNvPr id="3" name="Rectangle 1">
            <a:extLst>
              <a:ext uri="{FF2B5EF4-FFF2-40B4-BE49-F238E27FC236}">
                <a16:creationId xmlns:a16="http://schemas.microsoft.com/office/drawing/2014/main" id="{0E2D9C4F-7600-4291-9E68-E0CBC2C5C8A8}"/>
              </a:ext>
            </a:extLst>
          </p:cNvPr>
          <p:cNvSpPr>
            <a:spLocks noChangeArrowheads="1"/>
          </p:cNvSpPr>
          <p:nvPr/>
        </p:nvSpPr>
        <p:spPr bwMode="auto">
          <a:xfrm>
            <a:off x="634014" y="974893"/>
            <a:ext cx="7466121"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Now if you look at the </a:t>
            </a:r>
            <a:r>
              <a:rPr kumimoji="0" lang="en-US" altLang="en-US" sz="1500" b="1" i="0" u="none" strike="noStrike" cap="none" normalizeH="0" baseline="0" dirty="0">
                <a:ln>
                  <a:noFill/>
                </a:ln>
                <a:solidFill>
                  <a:srgbClr val="212529"/>
                </a:solidFill>
                <a:effectLst/>
                <a:latin typeface="system-ui"/>
              </a:rPr>
              <a:t>Score</a:t>
            </a:r>
            <a:r>
              <a:rPr kumimoji="0" lang="en-US" altLang="en-US" sz="1500" b="0" i="0" u="none" strike="noStrike" cap="none" normalizeH="0" baseline="0" dirty="0">
                <a:ln>
                  <a:noFill/>
                </a:ln>
                <a:solidFill>
                  <a:srgbClr val="212529"/>
                </a:solidFill>
                <a:effectLst/>
                <a:latin typeface="system-ui"/>
              </a:rPr>
              <a:t> table, we have a column names </a:t>
            </a:r>
            <a:r>
              <a:rPr kumimoji="0" lang="en-US" altLang="en-US" b="0" i="0" u="none" strike="noStrike" cap="none" normalizeH="0" baseline="0" dirty="0">
                <a:ln>
                  <a:noFill/>
                </a:ln>
                <a:solidFill>
                  <a:srgbClr val="D63384"/>
                </a:solidFill>
                <a:effectLst/>
                <a:latin typeface="var(--bs-font-monospace)"/>
              </a:rPr>
              <a:t>teacher</a:t>
            </a:r>
            <a:r>
              <a:rPr kumimoji="0" lang="en-US" altLang="en-US" sz="1500" b="0" i="0" u="none" strike="noStrike" cap="none" normalizeH="0" baseline="0" dirty="0">
                <a:ln>
                  <a:noFill/>
                </a:ln>
                <a:solidFill>
                  <a:srgbClr val="212529"/>
                </a:solidFill>
                <a:effectLst/>
                <a:latin typeface="system-ui"/>
              </a:rPr>
              <a:t> which is only dependent on the subject, for Java it's Java Teacher and for C++ it's C++ Teacher &amp; so 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Now as we just discussed that the primary key for this table is a composition of two columns which is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 &amp;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but the teacher's name only depends on subject, hence the </a:t>
            </a:r>
            <a:r>
              <a:rPr kumimoji="0" lang="en-US" altLang="en-US" b="0" i="0" u="none" strike="noStrike" cap="none" normalizeH="0" baseline="0" dirty="0" err="1">
                <a:ln>
                  <a:noFill/>
                </a:ln>
                <a:solidFill>
                  <a:srgbClr val="D63384"/>
                </a:solidFill>
                <a:effectLst/>
                <a:latin typeface="var(--bs-font-monospace)"/>
              </a:rPr>
              <a:t>subject_id</a:t>
            </a:r>
            <a:r>
              <a:rPr kumimoji="0" lang="en-US" altLang="en-US" sz="1500" b="0" i="0" u="none" strike="noStrike" cap="none" normalizeH="0" baseline="0" dirty="0">
                <a:ln>
                  <a:noFill/>
                </a:ln>
                <a:solidFill>
                  <a:srgbClr val="212529"/>
                </a:solidFill>
                <a:effectLst/>
                <a:latin typeface="system-ui"/>
              </a:rPr>
              <a:t>, and has nothing to do with </a:t>
            </a:r>
            <a:r>
              <a:rPr kumimoji="0" lang="en-US" altLang="en-US" b="0" i="0" u="none" strike="noStrike" cap="none" normalizeH="0" baseline="0" dirty="0" err="1">
                <a:ln>
                  <a:noFill/>
                </a:ln>
                <a:solidFill>
                  <a:srgbClr val="D63384"/>
                </a:solidFill>
                <a:effectLst/>
                <a:latin typeface="var(--bs-font-monospace)"/>
              </a:rPr>
              <a:t>student_id</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This is </a:t>
            </a:r>
            <a:r>
              <a:rPr kumimoji="0" lang="en-US" altLang="en-US" sz="1500" b="1" i="0" u="none" strike="noStrike" cap="none" normalizeH="0" baseline="0" dirty="0">
                <a:ln>
                  <a:noFill/>
                </a:ln>
                <a:solidFill>
                  <a:srgbClr val="212529"/>
                </a:solidFill>
                <a:effectLst/>
                <a:latin typeface="system-ui"/>
              </a:rPr>
              <a:t>Partial Dependency</a:t>
            </a:r>
            <a:r>
              <a:rPr kumimoji="0" lang="en-US" altLang="en-US" sz="1500" b="0" i="0" u="none" strike="noStrike" cap="none" normalizeH="0" baseline="0" dirty="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4E3537A6-5DAF-4639-9537-038FEB7604BF}"/>
              </a:ext>
            </a:extLst>
          </p:cNvPr>
          <p:cNvGraphicFramePr>
            <a:graphicFrameLocks noGrp="1"/>
          </p:cNvGraphicFramePr>
          <p:nvPr>
            <p:extLst>
              <p:ext uri="{D42A27DB-BD31-4B8C-83A1-F6EECF244321}">
                <p14:modId xmlns:p14="http://schemas.microsoft.com/office/powerpoint/2010/main" val="3967922006"/>
              </p:ext>
            </p:extLst>
          </p:nvPr>
        </p:nvGraphicFramePr>
        <p:xfrm>
          <a:off x="4973386" y="2759066"/>
          <a:ext cx="6253498" cy="1617231"/>
        </p:xfrm>
        <a:graphic>
          <a:graphicData uri="http://schemas.openxmlformats.org/drawingml/2006/table">
            <a:tbl>
              <a:tblPr/>
              <a:tblGrid>
                <a:gridCol w="865202">
                  <a:extLst>
                    <a:ext uri="{9D8B030D-6E8A-4147-A177-3AD203B41FA5}">
                      <a16:colId xmlns:a16="http://schemas.microsoft.com/office/drawing/2014/main" val="1798243580"/>
                    </a:ext>
                  </a:extLst>
                </a:gridCol>
                <a:gridCol w="987297">
                  <a:extLst>
                    <a:ext uri="{9D8B030D-6E8A-4147-A177-3AD203B41FA5}">
                      <a16:colId xmlns:a16="http://schemas.microsoft.com/office/drawing/2014/main" val="629642490"/>
                    </a:ext>
                  </a:extLst>
                </a:gridCol>
                <a:gridCol w="1020765">
                  <a:extLst>
                    <a:ext uri="{9D8B030D-6E8A-4147-A177-3AD203B41FA5}">
                      <a16:colId xmlns:a16="http://schemas.microsoft.com/office/drawing/2014/main" val="466932525"/>
                    </a:ext>
                  </a:extLst>
                </a:gridCol>
                <a:gridCol w="744655">
                  <a:extLst>
                    <a:ext uri="{9D8B030D-6E8A-4147-A177-3AD203B41FA5}">
                      <a16:colId xmlns:a16="http://schemas.microsoft.com/office/drawing/2014/main" val="1293789550"/>
                    </a:ext>
                  </a:extLst>
                </a:gridCol>
                <a:gridCol w="2635579">
                  <a:extLst>
                    <a:ext uri="{9D8B030D-6E8A-4147-A177-3AD203B41FA5}">
                      <a16:colId xmlns:a16="http://schemas.microsoft.com/office/drawing/2014/main" val="4252305409"/>
                    </a:ext>
                  </a:extLst>
                </a:gridCol>
              </a:tblGrid>
              <a:tr h="249987">
                <a:tc>
                  <a:txBody>
                    <a:bodyPr/>
                    <a:lstStyle/>
                    <a:p>
                      <a:pPr algn="l"/>
                      <a:r>
                        <a:rPr lang="en-IN" sz="1400" dirty="0" err="1">
                          <a:effectLst/>
                        </a:rPr>
                        <a:t>score_id</a:t>
                      </a:r>
                      <a:endParaRPr lang="en-IN" sz="1400" dirty="0">
                        <a:effectLst/>
                      </a:endParaRPr>
                    </a:p>
                  </a:txBody>
                  <a:tcPr>
                    <a:lnL w="7620" cap="flat" cmpd="sng" algn="ctr">
                      <a:solidFill>
                        <a:srgbClr val="404E9D"/>
                      </a:solidFill>
                      <a:prstDash val="solid"/>
                      <a:round/>
                      <a:headEnd type="none" w="med" len="med"/>
                      <a:tailEnd type="none" w="med" len="med"/>
                    </a:lnL>
                    <a:lnR w="7620" cap="flat" cmpd="sng" algn="ctr">
                      <a:solidFill>
                        <a:srgbClr val="604A9D"/>
                      </a:solidFill>
                      <a:prstDash val="solid"/>
                      <a:round/>
                      <a:headEnd type="none" w="med" len="med"/>
                      <a:tailEnd type="none" w="med" len="med"/>
                    </a:lnR>
                    <a:lnT w="7620" cap="flat" cmpd="sng" algn="ctr">
                      <a:solidFill>
                        <a:srgbClr val="404E9D"/>
                      </a:solidFill>
                      <a:prstDash val="solid"/>
                      <a:round/>
                      <a:headEnd type="none" w="med" len="med"/>
                      <a:tailEnd type="none" w="med" len="med"/>
                    </a:lnT>
                    <a:lnB w="7620" cap="flat" cmpd="sng" algn="ctr">
                      <a:solidFill>
                        <a:srgbClr val="50ED54"/>
                      </a:solidFill>
                      <a:prstDash val="solid"/>
                      <a:round/>
                      <a:headEnd type="none" w="med" len="med"/>
                      <a:tailEnd type="none" w="med" len="med"/>
                    </a:lnB>
                    <a:solidFill>
                      <a:srgbClr val="FFFFFF"/>
                    </a:solidFill>
                  </a:tcPr>
                </a:tc>
                <a:tc>
                  <a:txBody>
                    <a:bodyPr/>
                    <a:lstStyle/>
                    <a:p>
                      <a:pPr algn="l"/>
                      <a:r>
                        <a:rPr lang="en-IN" sz="1400">
                          <a:effectLst/>
                        </a:rPr>
                        <a:t>student_id</a:t>
                      </a:r>
                    </a:p>
                  </a:txBody>
                  <a:tcPr>
                    <a:lnL w="7620" cap="flat" cmpd="sng" algn="ctr">
                      <a:solidFill>
                        <a:srgbClr val="604A9D"/>
                      </a:solidFill>
                      <a:prstDash val="solid"/>
                      <a:round/>
                      <a:headEnd type="none" w="med" len="med"/>
                      <a:tailEnd type="none" w="med" len="med"/>
                    </a:lnL>
                    <a:lnR w="7620" cap="flat" cmpd="sng" algn="ctr">
                      <a:solidFill>
                        <a:srgbClr val="A0709D"/>
                      </a:solidFill>
                      <a:prstDash val="solid"/>
                      <a:round/>
                      <a:headEnd type="none" w="med" len="med"/>
                      <a:tailEnd type="none" w="med" len="med"/>
                    </a:lnR>
                    <a:lnT w="7620" cap="flat" cmpd="sng" algn="ctr">
                      <a:solidFill>
                        <a:srgbClr val="604A9D"/>
                      </a:solidFill>
                      <a:prstDash val="solid"/>
                      <a:round/>
                      <a:headEnd type="none" w="med" len="med"/>
                      <a:tailEnd type="none" w="med" len="med"/>
                    </a:lnT>
                    <a:lnB w="7620" cap="flat" cmpd="sng" algn="ctr">
                      <a:solidFill>
                        <a:srgbClr val="50EF54"/>
                      </a:solidFill>
                      <a:prstDash val="solid"/>
                      <a:round/>
                      <a:headEnd type="none" w="med" len="med"/>
                      <a:tailEnd type="none" w="med" len="med"/>
                    </a:lnB>
                    <a:solidFill>
                      <a:srgbClr val="FFFFFF"/>
                    </a:solidFill>
                  </a:tcPr>
                </a:tc>
                <a:tc>
                  <a:txBody>
                    <a:bodyPr/>
                    <a:lstStyle/>
                    <a:p>
                      <a:pPr algn="l"/>
                      <a:r>
                        <a:rPr lang="en-IN" sz="1400">
                          <a:effectLst/>
                        </a:rPr>
                        <a:t>subject_id</a:t>
                      </a:r>
                    </a:p>
                  </a:txBody>
                  <a:tcPr>
                    <a:lnL w="7620" cap="flat" cmpd="sng" algn="ctr">
                      <a:solidFill>
                        <a:srgbClr val="A0709D"/>
                      </a:solidFill>
                      <a:prstDash val="solid"/>
                      <a:round/>
                      <a:headEnd type="none" w="med" len="med"/>
                      <a:tailEnd type="none" w="med" len="med"/>
                    </a:lnL>
                    <a:lnR w="7620" cap="flat" cmpd="sng" algn="ctr">
                      <a:solidFill>
                        <a:srgbClr val="D0ED54"/>
                      </a:solidFill>
                      <a:prstDash val="solid"/>
                      <a:round/>
                      <a:headEnd type="none" w="med" len="med"/>
                      <a:tailEnd type="none" w="med" len="med"/>
                    </a:lnR>
                    <a:lnT w="7620" cap="flat" cmpd="sng" algn="ctr">
                      <a:solidFill>
                        <a:srgbClr val="A0709D"/>
                      </a:solidFill>
                      <a:prstDash val="solid"/>
                      <a:round/>
                      <a:headEnd type="none" w="med" len="med"/>
                      <a:tailEnd type="none" w="med" len="med"/>
                    </a:lnT>
                    <a:lnB w="7620" cap="flat" cmpd="sng" algn="ctr">
                      <a:solidFill>
                        <a:srgbClr val="F0F554"/>
                      </a:solidFill>
                      <a:prstDash val="solid"/>
                      <a:round/>
                      <a:headEnd type="none" w="med" len="med"/>
                      <a:tailEnd type="none" w="med" len="med"/>
                    </a:lnB>
                    <a:solidFill>
                      <a:srgbClr val="FFFFFF"/>
                    </a:solidFill>
                  </a:tcPr>
                </a:tc>
                <a:tc>
                  <a:txBody>
                    <a:bodyPr/>
                    <a:lstStyle/>
                    <a:p>
                      <a:pPr algn="l"/>
                      <a:r>
                        <a:rPr lang="en-IN" sz="1400">
                          <a:effectLst/>
                        </a:rPr>
                        <a:t>marks</a:t>
                      </a:r>
                    </a:p>
                  </a:txBody>
                  <a:tcPr>
                    <a:lnL w="7620" cap="flat" cmpd="sng" algn="ctr">
                      <a:solidFill>
                        <a:srgbClr val="D0ED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D0ED54"/>
                      </a:solidFill>
                      <a:prstDash val="solid"/>
                      <a:round/>
                      <a:headEnd type="none" w="med" len="med"/>
                      <a:tailEnd type="none" w="med" len="med"/>
                    </a:lnT>
                    <a:lnB w="7620" cap="flat" cmpd="sng" algn="ctr">
                      <a:solidFill>
                        <a:srgbClr val="D0FA54"/>
                      </a:solidFill>
                      <a:prstDash val="solid"/>
                      <a:round/>
                      <a:headEnd type="none" w="med" len="med"/>
                      <a:tailEnd type="none" w="med" len="med"/>
                    </a:lnB>
                    <a:solidFill>
                      <a:srgbClr val="FFFFFF"/>
                    </a:solidFill>
                  </a:tcPr>
                </a:tc>
                <a:tc>
                  <a:txBody>
                    <a:bodyPr/>
                    <a:lstStyle/>
                    <a:p>
                      <a:pPr algn="l"/>
                      <a:r>
                        <a:rPr lang="en-IN" sz="1400">
                          <a:effectLst/>
                        </a:rPr>
                        <a:t>teacher</a:t>
                      </a:r>
                    </a:p>
                  </a:txBody>
                  <a:tcPr>
                    <a:lnL w="7620" cap="flat" cmpd="sng" algn="ctr">
                      <a:solidFill>
                        <a:srgbClr val="70EC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70EC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extLst>
                  <a:ext uri="{0D108BD9-81ED-4DB2-BD59-A6C34878D82A}">
                    <a16:rowId xmlns:a16="http://schemas.microsoft.com/office/drawing/2014/main" val="1683052378"/>
                  </a:ext>
                </a:extLst>
              </a:tr>
              <a:tr h="437477">
                <a:tc>
                  <a:txBody>
                    <a:bodyPr/>
                    <a:lstStyle/>
                    <a:p>
                      <a:r>
                        <a:rPr lang="en-IN" sz="1400" dirty="0">
                          <a:effectLst/>
                        </a:rPr>
                        <a:t>1</a:t>
                      </a:r>
                    </a:p>
                  </a:txBody>
                  <a:tcPr>
                    <a:lnL w="7620" cap="flat" cmpd="sng" algn="ctr">
                      <a:solidFill>
                        <a:srgbClr val="50ED54"/>
                      </a:solidFill>
                      <a:prstDash val="solid"/>
                      <a:round/>
                      <a:headEnd type="none" w="med" len="med"/>
                      <a:tailEnd type="none" w="med" len="med"/>
                    </a:lnL>
                    <a:lnR w="7620" cap="flat" cmpd="sng" algn="ctr">
                      <a:solidFill>
                        <a:srgbClr val="50EF54"/>
                      </a:solidFill>
                      <a:prstDash val="solid"/>
                      <a:round/>
                      <a:headEnd type="none" w="med" len="med"/>
                      <a:tailEnd type="none" w="med" len="med"/>
                    </a:lnR>
                    <a:lnT w="7620" cap="flat" cmpd="sng" algn="ctr">
                      <a:solidFill>
                        <a:srgbClr val="50ED54"/>
                      </a:solidFill>
                      <a:prstDash val="solid"/>
                      <a:round/>
                      <a:headEnd type="none" w="med" len="med"/>
                      <a:tailEnd type="none" w="med" len="med"/>
                    </a:lnT>
                    <a:lnB w="7620" cap="flat" cmpd="sng" algn="ctr">
                      <a:solidFill>
                        <a:srgbClr val="F0FA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50EF54"/>
                      </a:solidFill>
                      <a:prstDash val="solid"/>
                      <a:round/>
                      <a:headEnd type="none" w="med" len="med"/>
                      <a:tailEnd type="none" w="med" len="med"/>
                    </a:lnL>
                    <a:lnR w="7620" cap="flat" cmpd="sng" algn="ctr">
                      <a:solidFill>
                        <a:srgbClr val="F0F554"/>
                      </a:solidFill>
                      <a:prstDash val="solid"/>
                      <a:round/>
                      <a:headEnd type="none" w="med" len="med"/>
                      <a:tailEnd type="none" w="med" len="med"/>
                    </a:lnR>
                    <a:lnT w="7620" cap="flat" cmpd="sng" algn="ctr">
                      <a:solidFill>
                        <a:srgbClr val="50EF54"/>
                      </a:solidFill>
                      <a:prstDash val="solid"/>
                      <a:round/>
                      <a:headEnd type="none" w="med" len="med"/>
                      <a:tailEnd type="none" w="med" len="med"/>
                    </a:lnT>
                    <a:lnB w="7620" cap="flat" cmpd="sng" algn="ctr">
                      <a:solidFill>
                        <a:srgbClr val="F0F654"/>
                      </a:solidFill>
                      <a:prstDash val="solid"/>
                      <a:round/>
                      <a:headEnd type="none" w="med" len="med"/>
                      <a:tailEnd type="none" w="med" len="med"/>
                    </a:lnB>
                    <a:solidFill>
                      <a:srgbClr val="FFFFFF"/>
                    </a:solidFill>
                  </a:tcPr>
                </a:tc>
                <a:tc>
                  <a:txBody>
                    <a:bodyPr/>
                    <a:lstStyle/>
                    <a:p>
                      <a:r>
                        <a:rPr lang="en-IN" sz="1400">
                          <a:effectLst/>
                        </a:rPr>
                        <a:t>1</a:t>
                      </a:r>
                    </a:p>
                  </a:txBody>
                  <a:tcPr>
                    <a:lnL w="7620" cap="flat" cmpd="sng" algn="ctr">
                      <a:solidFill>
                        <a:srgbClr val="F0F554"/>
                      </a:solidFill>
                      <a:prstDash val="solid"/>
                      <a:round/>
                      <a:headEnd type="none" w="med" len="med"/>
                      <a:tailEnd type="none" w="med" len="med"/>
                    </a:lnL>
                    <a:lnR w="7620" cap="flat" cmpd="sng" algn="ctr">
                      <a:solidFill>
                        <a:srgbClr val="D0FA54"/>
                      </a:solidFill>
                      <a:prstDash val="solid"/>
                      <a:round/>
                      <a:headEnd type="none" w="med" len="med"/>
                      <a:tailEnd type="none" w="med" len="med"/>
                    </a:lnR>
                    <a:lnT w="7620" cap="flat" cmpd="sng" algn="ctr">
                      <a:solidFill>
                        <a:srgbClr val="F0F5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tc>
                  <a:txBody>
                    <a:bodyPr/>
                    <a:lstStyle/>
                    <a:p>
                      <a:r>
                        <a:rPr lang="en-IN" sz="1400">
                          <a:effectLst/>
                        </a:rPr>
                        <a:t>70</a:t>
                      </a:r>
                    </a:p>
                  </a:txBody>
                  <a:tcPr>
                    <a:lnL w="7620" cap="flat" cmpd="sng" algn="ctr">
                      <a:solidFill>
                        <a:srgbClr val="D0FA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D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Java Teacher</a:t>
                      </a:r>
                    </a:p>
                  </a:txBody>
                  <a:tcPr>
                    <a:lnL w="7620" cap="flat" cmpd="sng" algn="ctr">
                      <a:solidFill>
                        <a:srgbClr val="B0F4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extLst>
                  <a:ext uri="{0D108BD9-81ED-4DB2-BD59-A6C34878D82A}">
                    <a16:rowId xmlns:a16="http://schemas.microsoft.com/office/drawing/2014/main" val="1158722843"/>
                  </a:ext>
                </a:extLst>
              </a:tr>
              <a:tr h="437477">
                <a:tc>
                  <a:txBody>
                    <a:bodyPr/>
                    <a:lstStyle/>
                    <a:p>
                      <a:r>
                        <a:rPr lang="en-IN" sz="1400">
                          <a:effectLst/>
                        </a:rPr>
                        <a:t>2</a:t>
                      </a:r>
                    </a:p>
                  </a:txBody>
                  <a:tcPr>
                    <a:lnL w="7620" cap="flat" cmpd="sng" algn="ctr">
                      <a:solidFill>
                        <a:srgbClr val="F0FA54"/>
                      </a:solidFill>
                      <a:prstDash val="solid"/>
                      <a:round/>
                      <a:headEnd type="none" w="med" len="med"/>
                      <a:tailEnd type="none" w="med" len="med"/>
                    </a:lnL>
                    <a:lnR w="7620" cap="flat" cmpd="sng" algn="ctr">
                      <a:solidFill>
                        <a:srgbClr val="F0F654"/>
                      </a:solidFill>
                      <a:prstDash val="solid"/>
                      <a:round/>
                      <a:headEnd type="none" w="med" len="med"/>
                      <a:tailEnd type="none" w="med" len="med"/>
                    </a:lnR>
                    <a:lnT w="7620" cap="flat" cmpd="sng" algn="ctr">
                      <a:solidFill>
                        <a:srgbClr val="F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10</a:t>
                      </a:r>
                    </a:p>
                  </a:txBody>
                  <a:tcPr>
                    <a:lnL w="7620" cap="flat" cmpd="sng" algn="ctr">
                      <a:solidFill>
                        <a:srgbClr val="F0F6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F0F654"/>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2</a:t>
                      </a:r>
                    </a:p>
                  </a:txBody>
                  <a:tcPr>
                    <a:lnL w="7620" cap="flat" cmpd="sng" algn="ctr">
                      <a:solidFill>
                        <a:srgbClr val="B0F4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a:effectLst/>
                        </a:rPr>
                        <a:t>75</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a:effectLst/>
                        </a:rPr>
                        <a:t>C++ Teacher</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1183430937"/>
                  </a:ext>
                </a:extLst>
              </a:tr>
              <a:tr h="437477">
                <a:tc>
                  <a:txBody>
                    <a:bodyPr/>
                    <a:lstStyle/>
                    <a:p>
                      <a:r>
                        <a:rPr lang="en-IN" sz="1400">
                          <a:effectLst/>
                        </a:rPr>
                        <a:t>3</a:t>
                      </a:r>
                    </a:p>
                  </a:txBody>
                  <a:tcPr>
                    <a:lnL w="7620" cap="flat" cmpd="sng" algn="ctr">
                      <a:solidFill>
                        <a:srgbClr val="B0F954"/>
                      </a:solidFill>
                      <a:prstDash val="solid"/>
                      <a:round/>
                      <a:headEnd type="none" w="med" len="med"/>
                      <a:tailEnd type="none" w="med" len="med"/>
                    </a:lnL>
                    <a:lnR w="7620" cap="flat" cmpd="sng" algn="ctr">
                      <a:solidFill>
                        <a:srgbClr val="F00355"/>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11</a:t>
                      </a:r>
                    </a:p>
                  </a:txBody>
                  <a:tcPr>
                    <a:lnL w="7620" cap="flat" cmpd="sng" algn="ctr">
                      <a:solidFill>
                        <a:srgbClr val="F00355"/>
                      </a:solidFill>
                      <a:prstDash val="solid"/>
                      <a:round/>
                      <a:headEnd type="none" w="med" len="med"/>
                      <a:tailEnd type="none" w="med" len="med"/>
                    </a:lnL>
                    <a:lnR w="7620" cap="flat" cmpd="sng" algn="ctr">
                      <a:solidFill>
                        <a:srgbClr val="900B55"/>
                      </a:solidFill>
                      <a:prstDash val="solid"/>
                      <a:round/>
                      <a:headEnd type="none" w="med" len="med"/>
                      <a:tailEnd type="none" w="med" len="med"/>
                    </a:lnR>
                    <a:lnT w="7620" cap="flat" cmpd="sng" algn="ctr">
                      <a:solidFill>
                        <a:srgbClr val="F00355"/>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900B55"/>
                      </a:solidFill>
                      <a:prstDash val="solid"/>
                      <a:round/>
                      <a:headEnd type="none" w="med" len="med"/>
                      <a:tailEnd type="none" w="med" len="med"/>
                    </a:lnL>
                    <a:lnR w="7620" cap="flat" cmpd="sng" algn="ctr">
                      <a:solidFill>
                        <a:srgbClr val="B00D55"/>
                      </a:solidFill>
                      <a:prstDash val="solid"/>
                      <a:round/>
                      <a:headEnd type="none" w="med" len="med"/>
                      <a:tailEnd type="none" w="med" len="med"/>
                    </a:lnR>
                    <a:lnT w="7620" cap="flat" cmpd="sng" algn="ctr">
                      <a:solidFill>
                        <a:srgbClr val="900B55"/>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dirty="0">
                          <a:effectLst/>
                        </a:rPr>
                        <a:t>80</a:t>
                      </a:r>
                    </a:p>
                  </a:txBody>
                  <a:tcPr>
                    <a:lnL w="7620" cap="flat" cmpd="sng" algn="ctr">
                      <a:solidFill>
                        <a:srgbClr val="B00D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B00D55"/>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D011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D01155"/>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2943972256"/>
                  </a:ext>
                </a:extLst>
              </a:tr>
            </a:tbl>
          </a:graphicData>
        </a:graphic>
      </p:graphicFrame>
      <p:sp>
        <p:nvSpPr>
          <p:cNvPr id="6" name="TextBox 5">
            <a:extLst>
              <a:ext uri="{FF2B5EF4-FFF2-40B4-BE49-F238E27FC236}">
                <a16:creationId xmlns:a16="http://schemas.microsoft.com/office/drawing/2014/main" id="{035DB5FA-3220-4E9C-BE29-449DA856F846}"/>
              </a:ext>
            </a:extLst>
          </p:cNvPr>
          <p:cNvSpPr txBox="1"/>
          <p:nvPr/>
        </p:nvSpPr>
        <p:spPr>
          <a:xfrm>
            <a:off x="499369" y="3059668"/>
            <a:ext cx="3903956" cy="369332"/>
          </a:xfrm>
          <a:prstGeom prst="rect">
            <a:avLst/>
          </a:prstGeom>
          <a:noFill/>
        </p:spPr>
        <p:txBody>
          <a:bodyPr wrap="square">
            <a:spAutoFit/>
          </a:bodyPr>
          <a:lstStyle/>
          <a:p>
            <a:pPr algn="l"/>
            <a:r>
              <a:rPr lang="en-US" b="0" i="0" dirty="0">
                <a:solidFill>
                  <a:srgbClr val="212529"/>
                </a:solidFill>
                <a:effectLst/>
                <a:latin typeface="system-ui"/>
              </a:rPr>
              <a:t>How to remove Partial Dependency?</a:t>
            </a:r>
          </a:p>
        </p:txBody>
      </p:sp>
      <p:sp>
        <p:nvSpPr>
          <p:cNvPr id="7" name="Rectangle 2">
            <a:extLst>
              <a:ext uri="{FF2B5EF4-FFF2-40B4-BE49-F238E27FC236}">
                <a16:creationId xmlns:a16="http://schemas.microsoft.com/office/drawing/2014/main" id="{310939B6-60C4-416F-9201-981B568656B1}"/>
              </a:ext>
            </a:extLst>
          </p:cNvPr>
          <p:cNvSpPr>
            <a:spLocks noChangeArrowheads="1"/>
          </p:cNvSpPr>
          <p:nvPr/>
        </p:nvSpPr>
        <p:spPr bwMode="auto">
          <a:xfrm>
            <a:off x="359546" y="3782532"/>
            <a:ext cx="44965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There can be many different solutions for this, but out objective is to remove teacher's name from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The simplest solution is to remove columns </a:t>
            </a:r>
            <a:r>
              <a:rPr kumimoji="0" lang="en-US" altLang="en-US" b="0" i="0" u="none" strike="noStrike" cap="none" normalizeH="0" baseline="0" dirty="0">
                <a:ln>
                  <a:noFill/>
                </a:ln>
                <a:solidFill>
                  <a:srgbClr val="D63384"/>
                </a:solidFill>
                <a:effectLst/>
                <a:latin typeface="var(--bs-font-monospace)"/>
              </a:rPr>
              <a:t>teacher</a:t>
            </a:r>
            <a:r>
              <a:rPr kumimoji="0" lang="en-US" altLang="en-US" sz="1500" b="0" i="0" u="none" strike="noStrike" cap="none" normalizeH="0" baseline="0" dirty="0">
                <a:ln>
                  <a:noFill/>
                </a:ln>
                <a:solidFill>
                  <a:srgbClr val="212529"/>
                </a:solidFill>
                <a:effectLst/>
                <a:latin typeface="system-ui"/>
              </a:rPr>
              <a:t> from Score table and add it to the Subject table. Hence, the Subject table will become: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C7A6EBFE-7FD2-443D-A48F-D3CE8A77CE77}"/>
              </a:ext>
            </a:extLst>
          </p:cNvPr>
          <p:cNvGraphicFramePr>
            <a:graphicFrameLocks noGrp="1"/>
          </p:cNvGraphicFramePr>
          <p:nvPr>
            <p:extLst>
              <p:ext uri="{D42A27DB-BD31-4B8C-83A1-F6EECF244321}">
                <p14:modId xmlns:p14="http://schemas.microsoft.com/office/powerpoint/2010/main" val="291173846"/>
              </p:ext>
            </p:extLst>
          </p:nvPr>
        </p:nvGraphicFramePr>
        <p:xfrm>
          <a:off x="4719304" y="5151587"/>
          <a:ext cx="4972812" cy="1463040"/>
        </p:xfrm>
        <a:graphic>
          <a:graphicData uri="http://schemas.openxmlformats.org/drawingml/2006/table">
            <a:tbl>
              <a:tblPr/>
              <a:tblGrid>
                <a:gridCol w="1657604">
                  <a:extLst>
                    <a:ext uri="{9D8B030D-6E8A-4147-A177-3AD203B41FA5}">
                      <a16:colId xmlns:a16="http://schemas.microsoft.com/office/drawing/2014/main" val="3827682539"/>
                    </a:ext>
                  </a:extLst>
                </a:gridCol>
                <a:gridCol w="1657604">
                  <a:extLst>
                    <a:ext uri="{9D8B030D-6E8A-4147-A177-3AD203B41FA5}">
                      <a16:colId xmlns:a16="http://schemas.microsoft.com/office/drawing/2014/main" val="2788815146"/>
                    </a:ext>
                  </a:extLst>
                </a:gridCol>
                <a:gridCol w="1657604">
                  <a:extLst>
                    <a:ext uri="{9D8B030D-6E8A-4147-A177-3AD203B41FA5}">
                      <a16:colId xmlns:a16="http://schemas.microsoft.com/office/drawing/2014/main" val="231803172"/>
                    </a:ext>
                  </a:extLst>
                </a:gridCol>
              </a:tblGrid>
              <a:tr h="0">
                <a:tc>
                  <a:txBody>
                    <a:bodyPr/>
                    <a:lstStyle/>
                    <a:p>
                      <a:pPr algn="l"/>
                      <a:r>
                        <a:rPr lang="en-IN" dirty="0" err="1">
                          <a:effectLst/>
                        </a:rPr>
                        <a:t>subject_id</a:t>
                      </a:r>
                      <a:endParaRPr lang="en-IN" dirty="0">
                        <a:effectLst/>
                      </a:endParaRPr>
                    </a:p>
                  </a:txBody>
                  <a:tcPr>
                    <a:lnL w="7620" cap="flat" cmpd="sng" algn="ctr">
                      <a:solidFill>
                        <a:srgbClr val="B09518"/>
                      </a:solidFill>
                      <a:prstDash val="solid"/>
                      <a:round/>
                      <a:headEnd type="none" w="med" len="med"/>
                      <a:tailEnd type="none" w="med" len="med"/>
                    </a:lnL>
                    <a:lnR w="7620" cap="flat" cmpd="sng" algn="ctr">
                      <a:solidFill>
                        <a:srgbClr val="509218"/>
                      </a:solidFill>
                      <a:prstDash val="solid"/>
                      <a:round/>
                      <a:headEnd type="none" w="med" len="med"/>
                      <a:tailEnd type="none" w="med" len="med"/>
                    </a:lnR>
                    <a:lnT w="7620" cap="flat" cmpd="sng" algn="ctr">
                      <a:solidFill>
                        <a:srgbClr val="B09518"/>
                      </a:solidFill>
                      <a:prstDash val="solid"/>
                      <a:round/>
                      <a:headEnd type="none" w="med" len="med"/>
                      <a:tailEnd type="none" w="med" len="med"/>
                    </a:lnT>
                    <a:lnB w="7620" cap="flat" cmpd="sng" algn="ctr">
                      <a:solidFill>
                        <a:srgbClr val="509118"/>
                      </a:solidFill>
                      <a:prstDash val="solid"/>
                      <a:round/>
                      <a:headEnd type="none" w="med" len="med"/>
                      <a:tailEnd type="none" w="med" len="med"/>
                    </a:lnB>
                    <a:solidFill>
                      <a:srgbClr val="FFFFFF"/>
                    </a:solidFill>
                  </a:tcPr>
                </a:tc>
                <a:tc>
                  <a:txBody>
                    <a:bodyPr/>
                    <a:lstStyle/>
                    <a:p>
                      <a:pPr algn="l"/>
                      <a:r>
                        <a:rPr lang="en-IN" dirty="0" err="1">
                          <a:effectLst/>
                        </a:rPr>
                        <a:t>subject_name</a:t>
                      </a:r>
                      <a:endParaRPr lang="en-IN" dirty="0">
                        <a:effectLst/>
                      </a:endParaRPr>
                    </a:p>
                  </a:txBody>
                  <a:tcPr>
                    <a:lnL w="7620" cap="flat" cmpd="sng" algn="ctr">
                      <a:solidFill>
                        <a:srgbClr val="5092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218"/>
                      </a:solidFill>
                      <a:prstDash val="solid"/>
                      <a:round/>
                      <a:headEnd type="none" w="med" len="med"/>
                      <a:tailEnd type="none" w="med" len="med"/>
                    </a:lnT>
                    <a:lnB w="7620" cap="flat" cmpd="sng" algn="ctr">
                      <a:solidFill>
                        <a:srgbClr val="709818"/>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5091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B0A618"/>
                      </a:solidFill>
                      <a:prstDash val="solid"/>
                      <a:round/>
                      <a:headEnd type="none" w="med" len="med"/>
                      <a:tailEnd type="none" w="med" len="med"/>
                    </a:lnB>
                    <a:solidFill>
                      <a:srgbClr val="FFFFFF"/>
                    </a:solidFill>
                  </a:tcPr>
                </a:tc>
                <a:extLst>
                  <a:ext uri="{0D108BD9-81ED-4DB2-BD59-A6C34878D82A}">
                    <a16:rowId xmlns:a16="http://schemas.microsoft.com/office/drawing/2014/main" val="1119637256"/>
                  </a:ext>
                </a:extLst>
              </a:tr>
              <a:tr h="0">
                <a:tc>
                  <a:txBody>
                    <a:bodyPr/>
                    <a:lstStyle/>
                    <a:p>
                      <a:r>
                        <a:rPr lang="en-IN">
                          <a:effectLst/>
                        </a:rPr>
                        <a:t>1</a:t>
                      </a:r>
                    </a:p>
                  </a:txBody>
                  <a:tcPr>
                    <a:lnL w="7620" cap="flat" cmpd="sng" algn="ctr">
                      <a:solidFill>
                        <a:srgbClr val="509118"/>
                      </a:solidFill>
                      <a:prstDash val="solid"/>
                      <a:round/>
                      <a:headEnd type="none" w="med" len="med"/>
                      <a:tailEnd type="none" w="med" len="med"/>
                    </a:lnL>
                    <a:lnR w="7620" cap="flat" cmpd="sng" algn="ctr">
                      <a:solidFill>
                        <a:srgbClr val="7098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D07318"/>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7098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709818"/>
                      </a:solidFill>
                      <a:prstDash val="solid"/>
                      <a:round/>
                      <a:headEnd type="none" w="med" len="med"/>
                      <a:tailEnd type="none" w="med" len="med"/>
                    </a:lnT>
                    <a:lnB w="7620" cap="flat" cmpd="sng" algn="ctr">
                      <a:solidFill>
                        <a:srgbClr val="D07918"/>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B0A6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B0A6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extLst>
                  <a:ext uri="{0D108BD9-81ED-4DB2-BD59-A6C34878D82A}">
                    <a16:rowId xmlns:a16="http://schemas.microsoft.com/office/drawing/2014/main" val="1333326606"/>
                  </a:ext>
                </a:extLst>
              </a:tr>
              <a:tr h="0">
                <a:tc>
                  <a:txBody>
                    <a:bodyPr/>
                    <a:lstStyle/>
                    <a:p>
                      <a:r>
                        <a:rPr lang="en-IN">
                          <a:effectLst/>
                        </a:rPr>
                        <a:t>2</a:t>
                      </a:r>
                    </a:p>
                  </a:txBody>
                  <a:tcPr>
                    <a:lnL w="7620" cap="flat" cmpd="sng" algn="ctr">
                      <a:solidFill>
                        <a:srgbClr val="D07318"/>
                      </a:solidFill>
                      <a:prstDash val="solid"/>
                      <a:round/>
                      <a:headEnd type="none" w="med" len="med"/>
                      <a:tailEnd type="none" w="med" len="med"/>
                    </a:lnL>
                    <a:lnR w="7620" cap="flat" cmpd="sng" algn="ctr">
                      <a:solidFill>
                        <a:srgbClr val="D07918"/>
                      </a:solidFill>
                      <a:prstDash val="solid"/>
                      <a:round/>
                      <a:headEnd type="none" w="med" len="med"/>
                      <a:tailEnd type="none" w="med" len="med"/>
                    </a:lnR>
                    <a:lnT w="7620" cap="flat" cmpd="sng" algn="ctr">
                      <a:solidFill>
                        <a:srgbClr val="D073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D07918"/>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D07918"/>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000273"/>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515009543"/>
                  </a:ext>
                </a:extLst>
              </a:tr>
              <a:tr h="0">
                <a:tc>
                  <a:txBody>
                    <a:bodyPr/>
                    <a:lstStyle/>
                    <a:p>
                      <a:r>
                        <a:rPr lang="en-IN">
                          <a:effectLst/>
                        </a:rPr>
                        <a:t>3</a:t>
                      </a:r>
                    </a:p>
                  </a:txBody>
                  <a:tcPr>
                    <a:lnL w="7620" cap="flat" cmpd="sng" algn="ctr">
                      <a:solidFill>
                        <a:srgbClr val="000273"/>
                      </a:solidFill>
                      <a:prstDash val="solid"/>
                      <a:round/>
                      <a:headEnd type="none" w="med" len="med"/>
                      <a:tailEnd type="none" w="med" len="med"/>
                    </a:lnL>
                    <a:lnR w="7620" cap="flat" cmpd="sng" algn="ctr">
                      <a:solidFill>
                        <a:srgbClr val="A005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A005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A00573"/>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dirty="0">
                          <a:effectLst/>
                        </a:rPr>
                        <a:t>Php Teacher</a:t>
                      </a:r>
                    </a:p>
                  </a:txBody>
                  <a:tcPr>
                    <a:lnL w="7620" cap="flat" cmpd="sng" algn="ctr">
                      <a:solidFill>
                        <a:srgbClr val="E008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E008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980094041"/>
                  </a:ext>
                </a:extLst>
              </a:tr>
            </a:tbl>
          </a:graphicData>
        </a:graphic>
      </p:graphicFrame>
      <p:cxnSp>
        <p:nvCxnSpPr>
          <p:cNvPr id="10" name="Straight Arrow Connector 9">
            <a:extLst>
              <a:ext uri="{FF2B5EF4-FFF2-40B4-BE49-F238E27FC236}">
                <a16:creationId xmlns:a16="http://schemas.microsoft.com/office/drawing/2014/main" id="{A093A771-AB76-4EE2-A34A-032BF75E094B}"/>
              </a:ext>
            </a:extLst>
          </p:cNvPr>
          <p:cNvCxnSpPr/>
          <p:nvPr/>
        </p:nvCxnSpPr>
        <p:spPr>
          <a:xfrm>
            <a:off x="7439487" y="4428863"/>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9D6C0-E778-4EB7-A851-AB3F56D249A9}"/>
              </a:ext>
            </a:extLst>
          </p:cNvPr>
          <p:cNvSpPr txBox="1"/>
          <p:nvPr/>
        </p:nvSpPr>
        <p:spPr>
          <a:xfrm>
            <a:off x="463858" y="293833"/>
            <a:ext cx="609452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a16="http://schemas.microsoft.com/office/drawing/2014/main" id="{5D79C8E1-9C22-49EB-8E10-4AA8B8B9B7A7}"/>
              </a:ext>
            </a:extLst>
          </p:cNvPr>
          <p:cNvGraphicFramePr>
            <a:graphicFrameLocks noGrp="1"/>
          </p:cNvGraphicFramePr>
          <p:nvPr>
            <p:extLst>
              <p:ext uri="{D42A27DB-BD31-4B8C-83A1-F6EECF244321}">
                <p14:modId xmlns:p14="http://schemas.microsoft.com/office/powerpoint/2010/main" val="3339204510"/>
              </p:ext>
            </p:extLst>
          </p:nvPr>
        </p:nvGraphicFramePr>
        <p:xfrm>
          <a:off x="463858" y="1045148"/>
          <a:ext cx="6253498" cy="1617231"/>
        </p:xfrm>
        <a:graphic>
          <a:graphicData uri="http://schemas.openxmlformats.org/drawingml/2006/table">
            <a:tbl>
              <a:tblPr/>
              <a:tblGrid>
                <a:gridCol w="865202">
                  <a:extLst>
                    <a:ext uri="{9D8B030D-6E8A-4147-A177-3AD203B41FA5}">
                      <a16:colId xmlns:a16="http://schemas.microsoft.com/office/drawing/2014/main" val="1798243580"/>
                    </a:ext>
                  </a:extLst>
                </a:gridCol>
                <a:gridCol w="987297">
                  <a:extLst>
                    <a:ext uri="{9D8B030D-6E8A-4147-A177-3AD203B41FA5}">
                      <a16:colId xmlns:a16="http://schemas.microsoft.com/office/drawing/2014/main" val="629642490"/>
                    </a:ext>
                  </a:extLst>
                </a:gridCol>
                <a:gridCol w="1020765">
                  <a:extLst>
                    <a:ext uri="{9D8B030D-6E8A-4147-A177-3AD203B41FA5}">
                      <a16:colId xmlns:a16="http://schemas.microsoft.com/office/drawing/2014/main" val="466932525"/>
                    </a:ext>
                  </a:extLst>
                </a:gridCol>
                <a:gridCol w="744655">
                  <a:extLst>
                    <a:ext uri="{9D8B030D-6E8A-4147-A177-3AD203B41FA5}">
                      <a16:colId xmlns:a16="http://schemas.microsoft.com/office/drawing/2014/main" val="1293789550"/>
                    </a:ext>
                  </a:extLst>
                </a:gridCol>
                <a:gridCol w="2635579">
                  <a:extLst>
                    <a:ext uri="{9D8B030D-6E8A-4147-A177-3AD203B41FA5}">
                      <a16:colId xmlns:a16="http://schemas.microsoft.com/office/drawing/2014/main" val="4252305409"/>
                    </a:ext>
                  </a:extLst>
                </a:gridCol>
              </a:tblGrid>
              <a:tr h="249987">
                <a:tc>
                  <a:txBody>
                    <a:bodyPr/>
                    <a:lstStyle/>
                    <a:p>
                      <a:pPr algn="l"/>
                      <a:r>
                        <a:rPr lang="en-IN" sz="1400" dirty="0" err="1">
                          <a:effectLst/>
                        </a:rPr>
                        <a:t>score_id</a:t>
                      </a:r>
                      <a:endParaRPr lang="en-IN" sz="1400" dirty="0">
                        <a:effectLst/>
                      </a:endParaRPr>
                    </a:p>
                  </a:txBody>
                  <a:tcPr>
                    <a:lnL w="7620" cap="flat" cmpd="sng" algn="ctr">
                      <a:solidFill>
                        <a:srgbClr val="404E9D"/>
                      </a:solidFill>
                      <a:prstDash val="solid"/>
                      <a:round/>
                      <a:headEnd type="none" w="med" len="med"/>
                      <a:tailEnd type="none" w="med" len="med"/>
                    </a:lnL>
                    <a:lnR w="7620" cap="flat" cmpd="sng" algn="ctr">
                      <a:solidFill>
                        <a:srgbClr val="604A9D"/>
                      </a:solidFill>
                      <a:prstDash val="solid"/>
                      <a:round/>
                      <a:headEnd type="none" w="med" len="med"/>
                      <a:tailEnd type="none" w="med" len="med"/>
                    </a:lnR>
                    <a:lnT w="7620" cap="flat" cmpd="sng" algn="ctr">
                      <a:solidFill>
                        <a:srgbClr val="404E9D"/>
                      </a:solidFill>
                      <a:prstDash val="solid"/>
                      <a:round/>
                      <a:headEnd type="none" w="med" len="med"/>
                      <a:tailEnd type="none" w="med" len="med"/>
                    </a:lnT>
                    <a:lnB w="7620" cap="flat" cmpd="sng" algn="ctr">
                      <a:solidFill>
                        <a:srgbClr val="50ED54"/>
                      </a:solidFill>
                      <a:prstDash val="solid"/>
                      <a:round/>
                      <a:headEnd type="none" w="med" len="med"/>
                      <a:tailEnd type="none" w="med" len="med"/>
                    </a:lnB>
                    <a:solidFill>
                      <a:srgbClr val="FFFFFF"/>
                    </a:solidFill>
                  </a:tcPr>
                </a:tc>
                <a:tc>
                  <a:txBody>
                    <a:bodyPr/>
                    <a:lstStyle/>
                    <a:p>
                      <a:pPr algn="l"/>
                      <a:r>
                        <a:rPr lang="en-IN" sz="1400">
                          <a:effectLst/>
                        </a:rPr>
                        <a:t>student_id</a:t>
                      </a:r>
                    </a:p>
                  </a:txBody>
                  <a:tcPr>
                    <a:lnL w="7620" cap="flat" cmpd="sng" algn="ctr">
                      <a:solidFill>
                        <a:srgbClr val="604A9D"/>
                      </a:solidFill>
                      <a:prstDash val="solid"/>
                      <a:round/>
                      <a:headEnd type="none" w="med" len="med"/>
                      <a:tailEnd type="none" w="med" len="med"/>
                    </a:lnL>
                    <a:lnR w="7620" cap="flat" cmpd="sng" algn="ctr">
                      <a:solidFill>
                        <a:srgbClr val="A0709D"/>
                      </a:solidFill>
                      <a:prstDash val="solid"/>
                      <a:round/>
                      <a:headEnd type="none" w="med" len="med"/>
                      <a:tailEnd type="none" w="med" len="med"/>
                    </a:lnR>
                    <a:lnT w="7620" cap="flat" cmpd="sng" algn="ctr">
                      <a:solidFill>
                        <a:srgbClr val="604A9D"/>
                      </a:solidFill>
                      <a:prstDash val="solid"/>
                      <a:round/>
                      <a:headEnd type="none" w="med" len="med"/>
                      <a:tailEnd type="none" w="med" len="med"/>
                    </a:lnT>
                    <a:lnB w="7620" cap="flat" cmpd="sng" algn="ctr">
                      <a:solidFill>
                        <a:srgbClr val="50EF54"/>
                      </a:solidFill>
                      <a:prstDash val="solid"/>
                      <a:round/>
                      <a:headEnd type="none" w="med" len="med"/>
                      <a:tailEnd type="none" w="med" len="med"/>
                    </a:lnB>
                    <a:solidFill>
                      <a:srgbClr val="FFFFFF"/>
                    </a:solidFill>
                  </a:tcPr>
                </a:tc>
                <a:tc>
                  <a:txBody>
                    <a:bodyPr/>
                    <a:lstStyle/>
                    <a:p>
                      <a:pPr algn="l"/>
                      <a:r>
                        <a:rPr lang="en-IN" sz="1400">
                          <a:effectLst/>
                        </a:rPr>
                        <a:t>subject_id</a:t>
                      </a:r>
                    </a:p>
                  </a:txBody>
                  <a:tcPr>
                    <a:lnL w="7620" cap="flat" cmpd="sng" algn="ctr">
                      <a:solidFill>
                        <a:srgbClr val="A0709D"/>
                      </a:solidFill>
                      <a:prstDash val="solid"/>
                      <a:round/>
                      <a:headEnd type="none" w="med" len="med"/>
                      <a:tailEnd type="none" w="med" len="med"/>
                    </a:lnL>
                    <a:lnR w="7620" cap="flat" cmpd="sng" algn="ctr">
                      <a:solidFill>
                        <a:srgbClr val="D0ED54"/>
                      </a:solidFill>
                      <a:prstDash val="solid"/>
                      <a:round/>
                      <a:headEnd type="none" w="med" len="med"/>
                      <a:tailEnd type="none" w="med" len="med"/>
                    </a:lnR>
                    <a:lnT w="7620" cap="flat" cmpd="sng" algn="ctr">
                      <a:solidFill>
                        <a:srgbClr val="A0709D"/>
                      </a:solidFill>
                      <a:prstDash val="solid"/>
                      <a:round/>
                      <a:headEnd type="none" w="med" len="med"/>
                      <a:tailEnd type="none" w="med" len="med"/>
                    </a:lnT>
                    <a:lnB w="7620" cap="flat" cmpd="sng" algn="ctr">
                      <a:solidFill>
                        <a:srgbClr val="F0F554"/>
                      </a:solidFill>
                      <a:prstDash val="solid"/>
                      <a:round/>
                      <a:headEnd type="none" w="med" len="med"/>
                      <a:tailEnd type="none" w="med" len="med"/>
                    </a:lnB>
                    <a:solidFill>
                      <a:srgbClr val="FFFFFF"/>
                    </a:solidFill>
                  </a:tcPr>
                </a:tc>
                <a:tc>
                  <a:txBody>
                    <a:bodyPr/>
                    <a:lstStyle/>
                    <a:p>
                      <a:pPr algn="l"/>
                      <a:r>
                        <a:rPr lang="en-IN" sz="1400">
                          <a:effectLst/>
                        </a:rPr>
                        <a:t>marks</a:t>
                      </a:r>
                    </a:p>
                  </a:txBody>
                  <a:tcPr>
                    <a:lnL w="7620" cap="flat" cmpd="sng" algn="ctr">
                      <a:solidFill>
                        <a:srgbClr val="D0ED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D0ED54"/>
                      </a:solidFill>
                      <a:prstDash val="solid"/>
                      <a:round/>
                      <a:headEnd type="none" w="med" len="med"/>
                      <a:tailEnd type="none" w="med" len="med"/>
                    </a:lnT>
                    <a:lnB w="7620" cap="flat" cmpd="sng" algn="ctr">
                      <a:solidFill>
                        <a:srgbClr val="D0FA54"/>
                      </a:solidFill>
                      <a:prstDash val="solid"/>
                      <a:round/>
                      <a:headEnd type="none" w="med" len="med"/>
                      <a:tailEnd type="none" w="med" len="med"/>
                    </a:lnB>
                    <a:solidFill>
                      <a:srgbClr val="FFFFFF"/>
                    </a:solidFill>
                  </a:tcPr>
                </a:tc>
                <a:tc>
                  <a:txBody>
                    <a:bodyPr/>
                    <a:lstStyle/>
                    <a:p>
                      <a:pPr algn="l"/>
                      <a:r>
                        <a:rPr lang="en-IN" sz="1400">
                          <a:effectLst/>
                        </a:rPr>
                        <a:t>teacher</a:t>
                      </a:r>
                    </a:p>
                  </a:txBody>
                  <a:tcPr>
                    <a:lnL w="7620" cap="flat" cmpd="sng" algn="ctr">
                      <a:solidFill>
                        <a:srgbClr val="70EC54"/>
                      </a:solidFill>
                      <a:prstDash val="solid"/>
                      <a:round/>
                      <a:headEnd type="none" w="med" len="med"/>
                      <a:tailEnd type="none" w="med" len="med"/>
                    </a:lnL>
                    <a:lnR w="7620" cap="flat" cmpd="sng" algn="ctr">
                      <a:solidFill>
                        <a:srgbClr val="70EC54"/>
                      </a:solidFill>
                      <a:prstDash val="solid"/>
                      <a:round/>
                      <a:headEnd type="none" w="med" len="med"/>
                      <a:tailEnd type="none" w="med" len="med"/>
                    </a:lnR>
                    <a:lnT w="7620" cap="flat" cmpd="sng" algn="ctr">
                      <a:solidFill>
                        <a:srgbClr val="70EC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extLst>
                  <a:ext uri="{0D108BD9-81ED-4DB2-BD59-A6C34878D82A}">
                    <a16:rowId xmlns:a16="http://schemas.microsoft.com/office/drawing/2014/main" val="1683052378"/>
                  </a:ext>
                </a:extLst>
              </a:tr>
              <a:tr h="437477">
                <a:tc>
                  <a:txBody>
                    <a:bodyPr/>
                    <a:lstStyle/>
                    <a:p>
                      <a:r>
                        <a:rPr lang="en-IN" sz="1400" dirty="0">
                          <a:effectLst/>
                        </a:rPr>
                        <a:t>1</a:t>
                      </a:r>
                    </a:p>
                  </a:txBody>
                  <a:tcPr>
                    <a:lnL w="7620" cap="flat" cmpd="sng" algn="ctr">
                      <a:solidFill>
                        <a:srgbClr val="50ED54"/>
                      </a:solidFill>
                      <a:prstDash val="solid"/>
                      <a:round/>
                      <a:headEnd type="none" w="med" len="med"/>
                      <a:tailEnd type="none" w="med" len="med"/>
                    </a:lnL>
                    <a:lnR w="7620" cap="flat" cmpd="sng" algn="ctr">
                      <a:solidFill>
                        <a:srgbClr val="50EF54"/>
                      </a:solidFill>
                      <a:prstDash val="solid"/>
                      <a:round/>
                      <a:headEnd type="none" w="med" len="med"/>
                      <a:tailEnd type="none" w="med" len="med"/>
                    </a:lnR>
                    <a:lnT w="7620" cap="flat" cmpd="sng" algn="ctr">
                      <a:solidFill>
                        <a:srgbClr val="50ED54"/>
                      </a:solidFill>
                      <a:prstDash val="solid"/>
                      <a:round/>
                      <a:headEnd type="none" w="med" len="med"/>
                      <a:tailEnd type="none" w="med" len="med"/>
                    </a:lnT>
                    <a:lnB w="7620" cap="flat" cmpd="sng" algn="ctr">
                      <a:solidFill>
                        <a:srgbClr val="F0FA54"/>
                      </a:solidFill>
                      <a:prstDash val="solid"/>
                      <a:round/>
                      <a:headEnd type="none" w="med" len="med"/>
                      <a:tailEnd type="none" w="med" len="med"/>
                    </a:lnB>
                    <a:solidFill>
                      <a:srgbClr val="FFFFFF"/>
                    </a:solidFill>
                  </a:tcPr>
                </a:tc>
                <a:tc>
                  <a:txBody>
                    <a:bodyPr/>
                    <a:lstStyle/>
                    <a:p>
                      <a:r>
                        <a:rPr lang="en-IN" sz="1400" dirty="0">
                          <a:effectLst/>
                        </a:rPr>
                        <a:t>10</a:t>
                      </a:r>
                    </a:p>
                  </a:txBody>
                  <a:tcPr>
                    <a:lnL w="7620" cap="flat" cmpd="sng" algn="ctr">
                      <a:solidFill>
                        <a:srgbClr val="50EF54"/>
                      </a:solidFill>
                      <a:prstDash val="solid"/>
                      <a:round/>
                      <a:headEnd type="none" w="med" len="med"/>
                      <a:tailEnd type="none" w="med" len="med"/>
                    </a:lnL>
                    <a:lnR w="7620" cap="flat" cmpd="sng" algn="ctr">
                      <a:solidFill>
                        <a:srgbClr val="F0F554"/>
                      </a:solidFill>
                      <a:prstDash val="solid"/>
                      <a:round/>
                      <a:headEnd type="none" w="med" len="med"/>
                      <a:tailEnd type="none" w="med" len="med"/>
                    </a:lnR>
                    <a:lnT w="7620" cap="flat" cmpd="sng" algn="ctr">
                      <a:solidFill>
                        <a:srgbClr val="50EF54"/>
                      </a:solidFill>
                      <a:prstDash val="solid"/>
                      <a:round/>
                      <a:headEnd type="none" w="med" len="med"/>
                      <a:tailEnd type="none" w="med" len="med"/>
                    </a:lnT>
                    <a:lnB w="7620" cap="flat" cmpd="sng" algn="ctr">
                      <a:solidFill>
                        <a:srgbClr val="F0F654"/>
                      </a:solidFill>
                      <a:prstDash val="solid"/>
                      <a:round/>
                      <a:headEnd type="none" w="med" len="med"/>
                      <a:tailEnd type="none" w="med" len="med"/>
                    </a:lnB>
                    <a:solidFill>
                      <a:srgbClr val="FFFFFF"/>
                    </a:solidFill>
                  </a:tcPr>
                </a:tc>
                <a:tc>
                  <a:txBody>
                    <a:bodyPr/>
                    <a:lstStyle/>
                    <a:p>
                      <a:r>
                        <a:rPr lang="en-IN" sz="1400">
                          <a:effectLst/>
                        </a:rPr>
                        <a:t>1</a:t>
                      </a:r>
                    </a:p>
                  </a:txBody>
                  <a:tcPr>
                    <a:lnL w="7620" cap="flat" cmpd="sng" algn="ctr">
                      <a:solidFill>
                        <a:srgbClr val="F0F554"/>
                      </a:solidFill>
                      <a:prstDash val="solid"/>
                      <a:round/>
                      <a:headEnd type="none" w="med" len="med"/>
                      <a:tailEnd type="none" w="med" len="med"/>
                    </a:lnL>
                    <a:lnR w="7620" cap="flat" cmpd="sng" algn="ctr">
                      <a:solidFill>
                        <a:srgbClr val="D0FA54"/>
                      </a:solidFill>
                      <a:prstDash val="solid"/>
                      <a:round/>
                      <a:headEnd type="none" w="med" len="med"/>
                      <a:tailEnd type="none" w="med" len="med"/>
                    </a:lnR>
                    <a:lnT w="7620" cap="flat" cmpd="sng" algn="ctr">
                      <a:solidFill>
                        <a:srgbClr val="F0F554"/>
                      </a:solidFill>
                      <a:prstDash val="solid"/>
                      <a:round/>
                      <a:headEnd type="none" w="med" len="med"/>
                      <a:tailEnd type="none" w="med" len="med"/>
                    </a:lnT>
                    <a:lnB w="7620" cap="flat" cmpd="sng" algn="ctr">
                      <a:solidFill>
                        <a:srgbClr val="B0F454"/>
                      </a:solidFill>
                      <a:prstDash val="solid"/>
                      <a:round/>
                      <a:headEnd type="none" w="med" len="med"/>
                      <a:tailEnd type="none" w="med" len="med"/>
                    </a:lnB>
                    <a:solidFill>
                      <a:srgbClr val="FFFFFF"/>
                    </a:solidFill>
                  </a:tcPr>
                </a:tc>
                <a:tc>
                  <a:txBody>
                    <a:bodyPr/>
                    <a:lstStyle/>
                    <a:p>
                      <a:r>
                        <a:rPr lang="en-IN" sz="1400">
                          <a:effectLst/>
                        </a:rPr>
                        <a:t>70</a:t>
                      </a:r>
                    </a:p>
                  </a:txBody>
                  <a:tcPr>
                    <a:lnL w="7620" cap="flat" cmpd="sng" algn="ctr">
                      <a:solidFill>
                        <a:srgbClr val="D0FA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D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Java Teacher</a:t>
                      </a:r>
                    </a:p>
                  </a:txBody>
                  <a:tcPr>
                    <a:lnL w="7620" cap="flat" cmpd="sng" algn="ctr">
                      <a:solidFill>
                        <a:srgbClr val="B0F4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extLst>
                  <a:ext uri="{0D108BD9-81ED-4DB2-BD59-A6C34878D82A}">
                    <a16:rowId xmlns:a16="http://schemas.microsoft.com/office/drawing/2014/main" val="1158722843"/>
                  </a:ext>
                </a:extLst>
              </a:tr>
              <a:tr h="437477">
                <a:tc>
                  <a:txBody>
                    <a:bodyPr/>
                    <a:lstStyle/>
                    <a:p>
                      <a:r>
                        <a:rPr lang="en-IN" sz="1400">
                          <a:effectLst/>
                        </a:rPr>
                        <a:t>2</a:t>
                      </a:r>
                    </a:p>
                  </a:txBody>
                  <a:tcPr>
                    <a:lnL w="7620" cap="flat" cmpd="sng" algn="ctr">
                      <a:solidFill>
                        <a:srgbClr val="F0FA54"/>
                      </a:solidFill>
                      <a:prstDash val="solid"/>
                      <a:round/>
                      <a:headEnd type="none" w="med" len="med"/>
                      <a:tailEnd type="none" w="med" len="med"/>
                    </a:lnL>
                    <a:lnR w="7620" cap="flat" cmpd="sng" algn="ctr">
                      <a:solidFill>
                        <a:srgbClr val="F0F654"/>
                      </a:solidFill>
                      <a:prstDash val="solid"/>
                      <a:round/>
                      <a:headEnd type="none" w="med" len="med"/>
                      <a:tailEnd type="none" w="med" len="med"/>
                    </a:lnR>
                    <a:lnT w="7620" cap="flat" cmpd="sng" algn="ctr">
                      <a:solidFill>
                        <a:srgbClr val="F0FA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10</a:t>
                      </a:r>
                    </a:p>
                  </a:txBody>
                  <a:tcPr>
                    <a:lnL w="7620" cap="flat" cmpd="sng" algn="ctr">
                      <a:solidFill>
                        <a:srgbClr val="F0F654"/>
                      </a:solidFill>
                      <a:prstDash val="solid"/>
                      <a:round/>
                      <a:headEnd type="none" w="med" len="med"/>
                      <a:tailEnd type="none" w="med" len="med"/>
                    </a:lnL>
                    <a:lnR w="7620" cap="flat" cmpd="sng" algn="ctr">
                      <a:solidFill>
                        <a:srgbClr val="B0F454"/>
                      </a:solidFill>
                      <a:prstDash val="solid"/>
                      <a:round/>
                      <a:headEnd type="none" w="med" len="med"/>
                      <a:tailEnd type="none" w="med" len="med"/>
                    </a:lnR>
                    <a:lnT w="7620" cap="flat" cmpd="sng" algn="ctr">
                      <a:solidFill>
                        <a:srgbClr val="F0F654"/>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2</a:t>
                      </a:r>
                    </a:p>
                  </a:txBody>
                  <a:tcPr>
                    <a:lnL w="7620" cap="flat" cmpd="sng" algn="ctr">
                      <a:solidFill>
                        <a:srgbClr val="B0F4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454"/>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a:effectLst/>
                        </a:rPr>
                        <a:t>75</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a:effectLst/>
                        </a:rPr>
                        <a:t>C++ Teacher</a:t>
                      </a:r>
                    </a:p>
                  </a:txBody>
                  <a:tcPr>
                    <a:lnL w="7620" cap="flat" cmpd="sng" algn="ctr">
                      <a:solidFill>
                        <a:srgbClr val="B0F954"/>
                      </a:solidFill>
                      <a:prstDash val="solid"/>
                      <a:round/>
                      <a:headEnd type="none" w="med" len="med"/>
                      <a:tailEnd type="none" w="med" len="med"/>
                    </a:lnL>
                    <a:lnR w="7620" cap="flat" cmpd="sng" algn="ctr">
                      <a:solidFill>
                        <a:srgbClr val="B0F954"/>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1183430937"/>
                  </a:ext>
                </a:extLst>
              </a:tr>
              <a:tr h="437477">
                <a:tc>
                  <a:txBody>
                    <a:bodyPr/>
                    <a:lstStyle/>
                    <a:p>
                      <a:r>
                        <a:rPr lang="en-IN" sz="1400">
                          <a:effectLst/>
                        </a:rPr>
                        <a:t>3</a:t>
                      </a:r>
                    </a:p>
                  </a:txBody>
                  <a:tcPr>
                    <a:lnL w="7620" cap="flat" cmpd="sng" algn="ctr">
                      <a:solidFill>
                        <a:srgbClr val="B0F954"/>
                      </a:solidFill>
                      <a:prstDash val="solid"/>
                      <a:round/>
                      <a:headEnd type="none" w="med" len="med"/>
                      <a:tailEnd type="none" w="med" len="med"/>
                    </a:lnL>
                    <a:lnR w="7620" cap="flat" cmpd="sng" algn="ctr">
                      <a:solidFill>
                        <a:srgbClr val="F00355"/>
                      </a:solidFill>
                      <a:prstDash val="solid"/>
                      <a:round/>
                      <a:headEnd type="none" w="med" len="med"/>
                      <a:tailEnd type="none" w="med" len="med"/>
                    </a:lnR>
                    <a:lnT w="7620" cap="flat" cmpd="sng" algn="ctr">
                      <a:solidFill>
                        <a:srgbClr val="B0F954"/>
                      </a:solidFill>
                      <a:prstDash val="solid"/>
                      <a:round/>
                      <a:headEnd type="none" w="med" len="med"/>
                      <a:tailEnd type="none" w="med" len="med"/>
                    </a:lnT>
                    <a:lnB w="7620" cap="flat" cmpd="sng" algn="ctr">
                      <a:solidFill>
                        <a:srgbClr val="B0F954"/>
                      </a:solidFill>
                      <a:prstDash val="solid"/>
                      <a:round/>
                      <a:headEnd type="none" w="med" len="med"/>
                      <a:tailEnd type="none" w="med" len="med"/>
                    </a:lnB>
                    <a:solidFill>
                      <a:srgbClr val="FFFFFF"/>
                    </a:solidFill>
                  </a:tcPr>
                </a:tc>
                <a:tc>
                  <a:txBody>
                    <a:bodyPr/>
                    <a:lstStyle/>
                    <a:p>
                      <a:r>
                        <a:rPr lang="en-IN" sz="1400">
                          <a:effectLst/>
                        </a:rPr>
                        <a:t>11</a:t>
                      </a:r>
                    </a:p>
                  </a:txBody>
                  <a:tcPr>
                    <a:lnL w="7620" cap="flat" cmpd="sng" algn="ctr">
                      <a:solidFill>
                        <a:srgbClr val="F00355"/>
                      </a:solidFill>
                      <a:prstDash val="solid"/>
                      <a:round/>
                      <a:headEnd type="none" w="med" len="med"/>
                      <a:tailEnd type="none" w="med" len="med"/>
                    </a:lnL>
                    <a:lnR w="7620" cap="flat" cmpd="sng" algn="ctr">
                      <a:solidFill>
                        <a:srgbClr val="900B55"/>
                      </a:solidFill>
                      <a:prstDash val="solid"/>
                      <a:round/>
                      <a:headEnd type="none" w="med" len="med"/>
                      <a:tailEnd type="none" w="med" len="med"/>
                    </a:lnR>
                    <a:lnT w="7620" cap="flat" cmpd="sng" algn="ctr">
                      <a:solidFill>
                        <a:srgbClr val="F00355"/>
                      </a:solidFill>
                      <a:prstDash val="solid"/>
                      <a:round/>
                      <a:headEnd type="none" w="med" len="med"/>
                      <a:tailEnd type="none" w="med" len="med"/>
                    </a:lnT>
                    <a:lnB w="7620" cap="flat" cmpd="sng" algn="ctr">
                      <a:solidFill>
                        <a:srgbClr val="F00355"/>
                      </a:solidFill>
                      <a:prstDash val="solid"/>
                      <a:round/>
                      <a:headEnd type="none" w="med" len="med"/>
                      <a:tailEnd type="none" w="med" len="med"/>
                    </a:lnB>
                    <a:solidFill>
                      <a:srgbClr val="FFFFFF"/>
                    </a:solidFill>
                  </a:tcPr>
                </a:tc>
                <a:tc>
                  <a:txBody>
                    <a:bodyPr/>
                    <a:lstStyle/>
                    <a:p>
                      <a:r>
                        <a:rPr lang="en-IN" sz="1400" dirty="0">
                          <a:effectLst/>
                        </a:rPr>
                        <a:t>1</a:t>
                      </a:r>
                    </a:p>
                  </a:txBody>
                  <a:tcPr>
                    <a:lnL w="7620" cap="flat" cmpd="sng" algn="ctr">
                      <a:solidFill>
                        <a:srgbClr val="900B55"/>
                      </a:solidFill>
                      <a:prstDash val="solid"/>
                      <a:round/>
                      <a:headEnd type="none" w="med" len="med"/>
                      <a:tailEnd type="none" w="med" len="med"/>
                    </a:lnL>
                    <a:lnR w="7620" cap="flat" cmpd="sng" algn="ctr">
                      <a:solidFill>
                        <a:srgbClr val="B00D55"/>
                      </a:solidFill>
                      <a:prstDash val="solid"/>
                      <a:round/>
                      <a:headEnd type="none" w="med" len="med"/>
                      <a:tailEnd type="none" w="med" len="med"/>
                    </a:lnR>
                    <a:lnT w="7620" cap="flat" cmpd="sng" algn="ctr">
                      <a:solidFill>
                        <a:srgbClr val="900B55"/>
                      </a:solidFill>
                      <a:prstDash val="solid"/>
                      <a:round/>
                      <a:headEnd type="none" w="med" len="med"/>
                      <a:tailEnd type="none" w="med" len="med"/>
                    </a:lnT>
                    <a:lnB w="7620" cap="flat" cmpd="sng" algn="ctr">
                      <a:solidFill>
                        <a:srgbClr val="900B55"/>
                      </a:solidFill>
                      <a:prstDash val="solid"/>
                      <a:round/>
                      <a:headEnd type="none" w="med" len="med"/>
                      <a:tailEnd type="none" w="med" len="med"/>
                    </a:lnB>
                    <a:solidFill>
                      <a:srgbClr val="FFFFFF"/>
                    </a:solidFill>
                  </a:tcPr>
                </a:tc>
                <a:tc>
                  <a:txBody>
                    <a:bodyPr/>
                    <a:lstStyle/>
                    <a:p>
                      <a:r>
                        <a:rPr lang="en-IN" sz="1400" dirty="0">
                          <a:effectLst/>
                        </a:rPr>
                        <a:t>80</a:t>
                      </a:r>
                    </a:p>
                  </a:txBody>
                  <a:tcPr>
                    <a:lnL w="7620" cap="flat" cmpd="sng" algn="ctr">
                      <a:solidFill>
                        <a:srgbClr val="B00D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B00D55"/>
                      </a:solidFill>
                      <a:prstDash val="solid"/>
                      <a:round/>
                      <a:headEnd type="none" w="med" len="med"/>
                      <a:tailEnd type="none" w="med" len="med"/>
                    </a:lnT>
                    <a:lnB w="7620" cap="flat" cmpd="sng" algn="ctr">
                      <a:solidFill>
                        <a:srgbClr val="B00D55"/>
                      </a:solidFill>
                      <a:prstDash val="solid"/>
                      <a:round/>
                      <a:headEnd type="none" w="med" len="med"/>
                      <a:tailEnd type="none" w="med" len="med"/>
                    </a:lnB>
                    <a:solidFill>
                      <a:srgbClr val="FFFFFF"/>
                    </a:solidFill>
                  </a:tcPr>
                </a:tc>
                <a:tc>
                  <a:txBody>
                    <a:bodyPr/>
                    <a:lstStyle/>
                    <a:p>
                      <a:r>
                        <a:rPr lang="en-IN" sz="1400" dirty="0">
                          <a:effectLst/>
                        </a:rPr>
                        <a:t>Java Teacher</a:t>
                      </a:r>
                    </a:p>
                  </a:txBody>
                  <a:tcPr>
                    <a:lnL w="7620" cap="flat" cmpd="sng" algn="ctr">
                      <a:solidFill>
                        <a:srgbClr val="D01155"/>
                      </a:solidFill>
                      <a:prstDash val="solid"/>
                      <a:round/>
                      <a:headEnd type="none" w="med" len="med"/>
                      <a:tailEnd type="none" w="med" len="med"/>
                    </a:lnL>
                    <a:lnR w="7620" cap="flat" cmpd="sng" algn="ctr">
                      <a:solidFill>
                        <a:srgbClr val="D01155"/>
                      </a:solidFill>
                      <a:prstDash val="solid"/>
                      <a:round/>
                      <a:headEnd type="none" w="med" len="med"/>
                      <a:tailEnd type="none" w="med" len="med"/>
                    </a:lnR>
                    <a:lnT w="7620" cap="flat" cmpd="sng" algn="ctr">
                      <a:solidFill>
                        <a:srgbClr val="D01155"/>
                      </a:solidFill>
                      <a:prstDash val="solid"/>
                      <a:round/>
                      <a:headEnd type="none" w="med" len="med"/>
                      <a:tailEnd type="none" w="med" len="med"/>
                    </a:lnT>
                    <a:lnB w="7620" cap="flat" cmpd="sng" algn="ctr">
                      <a:solidFill>
                        <a:srgbClr val="D01155"/>
                      </a:solidFill>
                      <a:prstDash val="solid"/>
                      <a:round/>
                      <a:headEnd type="none" w="med" len="med"/>
                      <a:tailEnd type="none" w="med" len="med"/>
                    </a:lnB>
                    <a:solidFill>
                      <a:srgbClr val="FFFFFF"/>
                    </a:solidFill>
                  </a:tcPr>
                </a:tc>
                <a:extLst>
                  <a:ext uri="{0D108BD9-81ED-4DB2-BD59-A6C34878D82A}">
                    <a16:rowId xmlns:a16="http://schemas.microsoft.com/office/drawing/2014/main" val="2943972256"/>
                  </a:ext>
                </a:extLst>
              </a:tr>
            </a:tbl>
          </a:graphicData>
        </a:graphic>
      </p:graphicFrame>
      <p:cxnSp>
        <p:nvCxnSpPr>
          <p:cNvPr id="10" name="Straight Arrow Connector 9">
            <a:extLst>
              <a:ext uri="{FF2B5EF4-FFF2-40B4-BE49-F238E27FC236}">
                <a16:creationId xmlns:a16="http://schemas.microsoft.com/office/drawing/2014/main" id="{9B1954A5-35A7-4B18-B69B-7A4E0E8E104C}"/>
              </a:ext>
            </a:extLst>
          </p:cNvPr>
          <p:cNvCxnSpPr>
            <a:cxnSpLocks/>
          </p:cNvCxnSpPr>
          <p:nvPr/>
        </p:nvCxnSpPr>
        <p:spPr>
          <a:xfrm>
            <a:off x="2743200" y="2767363"/>
            <a:ext cx="0" cy="74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56704889-7E9F-4B78-9B78-79D205C46CFC}"/>
              </a:ext>
            </a:extLst>
          </p:cNvPr>
          <p:cNvGraphicFramePr>
            <a:graphicFrameLocks noGrp="1"/>
          </p:cNvGraphicFramePr>
          <p:nvPr>
            <p:extLst>
              <p:ext uri="{D42A27DB-BD31-4B8C-83A1-F6EECF244321}">
                <p14:modId xmlns:p14="http://schemas.microsoft.com/office/powerpoint/2010/main" val="4175788420"/>
              </p:ext>
            </p:extLst>
          </p:nvPr>
        </p:nvGraphicFramePr>
        <p:xfrm>
          <a:off x="395878" y="3515557"/>
          <a:ext cx="4972812" cy="1463040"/>
        </p:xfrm>
        <a:graphic>
          <a:graphicData uri="http://schemas.openxmlformats.org/drawingml/2006/table">
            <a:tbl>
              <a:tblPr/>
              <a:tblGrid>
                <a:gridCol w="1243203">
                  <a:extLst>
                    <a:ext uri="{9D8B030D-6E8A-4147-A177-3AD203B41FA5}">
                      <a16:colId xmlns:a16="http://schemas.microsoft.com/office/drawing/2014/main" val="3419253568"/>
                    </a:ext>
                  </a:extLst>
                </a:gridCol>
                <a:gridCol w="1243203">
                  <a:extLst>
                    <a:ext uri="{9D8B030D-6E8A-4147-A177-3AD203B41FA5}">
                      <a16:colId xmlns:a16="http://schemas.microsoft.com/office/drawing/2014/main" val="2220268107"/>
                    </a:ext>
                  </a:extLst>
                </a:gridCol>
                <a:gridCol w="1243203">
                  <a:extLst>
                    <a:ext uri="{9D8B030D-6E8A-4147-A177-3AD203B41FA5}">
                      <a16:colId xmlns:a16="http://schemas.microsoft.com/office/drawing/2014/main" val="2593313276"/>
                    </a:ext>
                  </a:extLst>
                </a:gridCol>
                <a:gridCol w="1243203">
                  <a:extLst>
                    <a:ext uri="{9D8B030D-6E8A-4147-A177-3AD203B41FA5}">
                      <a16:colId xmlns:a16="http://schemas.microsoft.com/office/drawing/2014/main" val="2824717084"/>
                    </a:ext>
                  </a:extLst>
                </a:gridCol>
              </a:tblGrid>
              <a:tr h="0">
                <a:tc>
                  <a:txBody>
                    <a:bodyPr/>
                    <a:lstStyle/>
                    <a:p>
                      <a:pPr algn="l"/>
                      <a:r>
                        <a:rPr lang="en-IN" dirty="0" err="1">
                          <a:effectLst/>
                        </a:rPr>
                        <a:t>score_id</a:t>
                      </a:r>
                      <a:endParaRPr lang="en-IN" dirty="0">
                        <a:effectLst/>
                      </a:endParaRPr>
                    </a:p>
                  </a:txBody>
                  <a:tcPr>
                    <a:lnL w="7620" cap="flat" cmpd="sng" algn="ctr">
                      <a:solidFill>
                        <a:srgbClr val="C0860F"/>
                      </a:solidFill>
                      <a:prstDash val="solid"/>
                      <a:round/>
                      <a:headEnd type="none" w="med" len="med"/>
                      <a:tailEnd type="none" w="med" len="med"/>
                    </a:lnL>
                    <a:lnR w="7620" cap="flat" cmpd="sng" algn="ctr">
                      <a:solidFill>
                        <a:srgbClr val="C0820F"/>
                      </a:solidFill>
                      <a:prstDash val="solid"/>
                      <a:round/>
                      <a:headEnd type="none" w="med" len="med"/>
                      <a:tailEnd type="none" w="med" len="med"/>
                    </a:lnR>
                    <a:lnT w="7620" cap="flat" cmpd="sng" algn="ctr">
                      <a:solidFill>
                        <a:srgbClr val="C0860F"/>
                      </a:solidFill>
                      <a:prstDash val="solid"/>
                      <a:round/>
                      <a:headEnd type="none" w="med" len="med"/>
                      <a:tailEnd type="none" w="med" len="med"/>
                    </a:lnT>
                    <a:lnB w="7620" cap="flat" cmpd="sng" algn="ctr">
                      <a:solidFill>
                        <a:srgbClr val="00860F"/>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C0820F"/>
                      </a:solidFill>
                      <a:prstDash val="solid"/>
                      <a:round/>
                      <a:headEnd type="none" w="med" len="med"/>
                      <a:tailEnd type="none" w="med" len="med"/>
                    </a:lnL>
                    <a:lnR w="7620" cap="flat" cmpd="sng" algn="ctr">
                      <a:solidFill>
                        <a:srgbClr val="20880F"/>
                      </a:solidFill>
                      <a:prstDash val="solid"/>
                      <a:round/>
                      <a:headEnd type="none" w="med" len="med"/>
                      <a:tailEnd type="none" w="med" len="med"/>
                    </a:lnR>
                    <a:lnT w="7620" cap="flat" cmpd="sng" algn="ctr">
                      <a:solidFill>
                        <a:srgbClr val="C0820F"/>
                      </a:solidFill>
                      <a:prstDash val="solid"/>
                      <a:round/>
                      <a:headEnd type="none" w="med" len="med"/>
                      <a:tailEnd type="none" w="med" len="med"/>
                    </a:lnT>
                    <a:lnB w="7620" cap="flat" cmpd="sng" algn="ctr">
                      <a:solidFill>
                        <a:srgbClr val="E08F0F"/>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20880F"/>
                      </a:solidFill>
                      <a:prstDash val="solid"/>
                      <a:round/>
                      <a:headEnd type="none" w="med" len="med"/>
                      <a:tailEnd type="none" w="med" len="med"/>
                    </a:lnL>
                    <a:lnR w="7620" cap="flat" cmpd="sng" algn="ctr">
                      <a:solidFill>
                        <a:srgbClr val="A0850F"/>
                      </a:solidFill>
                      <a:prstDash val="solid"/>
                      <a:round/>
                      <a:headEnd type="none" w="med" len="med"/>
                      <a:tailEnd type="none" w="med" len="med"/>
                    </a:lnR>
                    <a:lnT w="7620" cap="flat" cmpd="sng" algn="ctr">
                      <a:solidFill>
                        <a:srgbClr val="20880F"/>
                      </a:solidFill>
                      <a:prstDash val="solid"/>
                      <a:round/>
                      <a:headEnd type="none" w="med" len="med"/>
                      <a:tailEnd type="none" w="med" len="med"/>
                    </a:lnT>
                    <a:lnB w="7620" cap="flat" cmpd="sng" algn="ctr">
                      <a:solidFill>
                        <a:srgbClr val="40910F"/>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A0850F"/>
                      </a:solidFill>
                      <a:prstDash val="solid"/>
                      <a:round/>
                      <a:headEnd type="none" w="med" len="med"/>
                      <a:tailEnd type="none" w="med" len="med"/>
                    </a:lnL>
                    <a:lnR w="7620" cap="flat" cmpd="sng" algn="ctr">
                      <a:solidFill>
                        <a:srgbClr val="A0850F"/>
                      </a:solidFill>
                      <a:prstDash val="solid"/>
                      <a:round/>
                      <a:headEnd type="none" w="med" len="med"/>
                      <a:tailEnd type="none" w="med" len="med"/>
                    </a:lnR>
                    <a:lnT w="7620" cap="flat" cmpd="sng" algn="ctr">
                      <a:solidFill>
                        <a:srgbClr val="A0850F"/>
                      </a:solidFill>
                      <a:prstDash val="solid"/>
                      <a:round/>
                      <a:headEnd type="none" w="med" len="med"/>
                      <a:tailEnd type="none" w="med" len="med"/>
                    </a:lnT>
                    <a:lnB w="7620" cap="flat" cmpd="sng" algn="ctr">
                      <a:solidFill>
                        <a:srgbClr val="208D0F"/>
                      </a:solidFill>
                      <a:prstDash val="solid"/>
                      <a:round/>
                      <a:headEnd type="none" w="med" len="med"/>
                      <a:tailEnd type="none" w="med" len="med"/>
                    </a:lnB>
                    <a:solidFill>
                      <a:srgbClr val="FFFFFF"/>
                    </a:solidFill>
                  </a:tcPr>
                </a:tc>
                <a:extLst>
                  <a:ext uri="{0D108BD9-81ED-4DB2-BD59-A6C34878D82A}">
                    <a16:rowId xmlns:a16="http://schemas.microsoft.com/office/drawing/2014/main" val="456748540"/>
                  </a:ext>
                </a:extLst>
              </a:tr>
              <a:tr h="0">
                <a:tc>
                  <a:txBody>
                    <a:bodyPr/>
                    <a:lstStyle/>
                    <a:p>
                      <a:r>
                        <a:rPr lang="en-IN">
                          <a:effectLst/>
                        </a:rPr>
                        <a:t>1</a:t>
                      </a:r>
                    </a:p>
                  </a:txBody>
                  <a:tcPr>
                    <a:lnL w="7620" cap="flat" cmpd="sng" algn="ctr">
                      <a:solidFill>
                        <a:srgbClr val="00860F"/>
                      </a:solidFill>
                      <a:prstDash val="solid"/>
                      <a:round/>
                      <a:headEnd type="none" w="med" len="med"/>
                      <a:tailEnd type="none" w="med" len="med"/>
                    </a:lnL>
                    <a:lnR w="7620" cap="flat" cmpd="sng" algn="ctr">
                      <a:solidFill>
                        <a:srgbClr val="E08F0F"/>
                      </a:solidFill>
                      <a:prstDash val="solid"/>
                      <a:round/>
                      <a:headEnd type="none" w="med" len="med"/>
                      <a:tailEnd type="none" w="med" len="med"/>
                    </a:lnR>
                    <a:lnT w="7620" cap="flat" cmpd="sng" algn="ctr">
                      <a:solidFill>
                        <a:srgbClr val="00860F"/>
                      </a:solidFill>
                      <a:prstDash val="solid"/>
                      <a:round/>
                      <a:headEnd type="none" w="med" len="med"/>
                      <a:tailEnd type="none" w="med" len="med"/>
                    </a:lnT>
                    <a:lnB w="7620" cap="flat" cmpd="sng" algn="ctr">
                      <a:solidFill>
                        <a:srgbClr val="60900F"/>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E08F0F"/>
                      </a:solidFill>
                      <a:prstDash val="solid"/>
                      <a:round/>
                      <a:headEnd type="none" w="med" len="med"/>
                      <a:tailEnd type="none" w="med" len="med"/>
                    </a:lnL>
                    <a:lnR w="7620" cap="flat" cmpd="sng" algn="ctr">
                      <a:solidFill>
                        <a:srgbClr val="40910F"/>
                      </a:solidFill>
                      <a:prstDash val="solid"/>
                      <a:round/>
                      <a:headEnd type="none" w="med" len="med"/>
                      <a:tailEnd type="none" w="med" len="med"/>
                    </a:lnR>
                    <a:lnT w="7620" cap="flat" cmpd="sng" algn="ctr">
                      <a:solidFill>
                        <a:srgbClr val="E08F0F"/>
                      </a:solidFill>
                      <a:prstDash val="solid"/>
                      <a:round/>
                      <a:headEnd type="none" w="med" len="med"/>
                      <a:tailEnd type="none" w="med" len="med"/>
                    </a:lnT>
                    <a:lnB w="7620" cap="flat" cmpd="sng" algn="ctr">
                      <a:solidFill>
                        <a:srgbClr val="A08F0F"/>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40910F"/>
                      </a:solidFill>
                      <a:prstDash val="solid"/>
                      <a:round/>
                      <a:headEnd type="none" w="med" len="med"/>
                      <a:tailEnd type="none" w="med" len="med"/>
                    </a:lnL>
                    <a:lnR w="7620" cap="flat" cmpd="sng" algn="ctr">
                      <a:solidFill>
                        <a:srgbClr val="208D0F"/>
                      </a:solidFill>
                      <a:prstDash val="solid"/>
                      <a:round/>
                      <a:headEnd type="none" w="med" len="med"/>
                      <a:tailEnd type="none" w="med" len="med"/>
                    </a:lnR>
                    <a:lnT w="7620" cap="flat" cmpd="sng" algn="ctr">
                      <a:solidFill>
                        <a:srgbClr val="40910F"/>
                      </a:solidFill>
                      <a:prstDash val="solid"/>
                      <a:round/>
                      <a:headEnd type="none" w="med" len="med"/>
                      <a:tailEnd type="none" w="med" len="med"/>
                    </a:lnT>
                    <a:lnB w="7620" cap="flat" cmpd="sng" algn="ctr">
                      <a:solidFill>
                        <a:srgbClr val="40920F"/>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208D0F"/>
                      </a:solidFill>
                      <a:prstDash val="solid"/>
                      <a:round/>
                      <a:headEnd type="none" w="med" len="med"/>
                      <a:tailEnd type="none" w="med" len="med"/>
                    </a:lnL>
                    <a:lnR w="7620" cap="flat" cmpd="sng" algn="ctr">
                      <a:solidFill>
                        <a:srgbClr val="208D0F"/>
                      </a:solidFill>
                      <a:prstDash val="solid"/>
                      <a:round/>
                      <a:headEnd type="none" w="med" len="med"/>
                      <a:tailEnd type="none" w="med" len="med"/>
                    </a:lnR>
                    <a:lnT w="7620" cap="flat" cmpd="sng" algn="ctr">
                      <a:solidFill>
                        <a:srgbClr val="208D0F"/>
                      </a:solidFill>
                      <a:prstDash val="solid"/>
                      <a:round/>
                      <a:headEnd type="none" w="med" len="med"/>
                      <a:tailEnd type="none" w="med" len="med"/>
                    </a:lnT>
                    <a:lnB w="7620" cap="flat" cmpd="sng" algn="ctr">
                      <a:solidFill>
                        <a:srgbClr val="60900F"/>
                      </a:solidFill>
                      <a:prstDash val="solid"/>
                      <a:round/>
                      <a:headEnd type="none" w="med" len="med"/>
                      <a:tailEnd type="none" w="med" len="med"/>
                    </a:lnB>
                    <a:solidFill>
                      <a:srgbClr val="FFFFFF"/>
                    </a:solidFill>
                  </a:tcPr>
                </a:tc>
                <a:extLst>
                  <a:ext uri="{0D108BD9-81ED-4DB2-BD59-A6C34878D82A}">
                    <a16:rowId xmlns:a16="http://schemas.microsoft.com/office/drawing/2014/main" val="1139137422"/>
                  </a:ext>
                </a:extLst>
              </a:tr>
              <a:tr h="0">
                <a:tc>
                  <a:txBody>
                    <a:bodyPr/>
                    <a:lstStyle/>
                    <a:p>
                      <a:r>
                        <a:rPr lang="en-IN">
                          <a:effectLst/>
                        </a:rPr>
                        <a:t>2</a:t>
                      </a:r>
                    </a:p>
                  </a:txBody>
                  <a:tcPr>
                    <a:lnL w="7620" cap="flat" cmpd="sng" algn="ctr">
                      <a:solidFill>
                        <a:srgbClr val="60900F"/>
                      </a:solidFill>
                      <a:prstDash val="solid"/>
                      <a:round/>
                      <a:headEnd type="none" w="med" len="med"/>
                      <a:tailEnd type="none" w="med" len="med"/>
                    </a:lnL>
                    <a:lnR w="7620" cap="flat" cmpd="sng" algn="ctr">
                      <a:solidFill>
                        <a:srgbClr val="A08F0F"/>
                      </a:solidFill>
                      <a:prstDash val="solid"/>
                      <a:round/>
                      <a:headEnd type="none" w="med" len="med"/>
                      <a:tailEnd type="none" w="med" len="med"/>
                    </a:lnR>
                    <a:lnT w="7620" cap="flat" cmpd="sng" algn="ctr">
                      <a:solidFill>
                        <a:srgbClr val="60900F"/>
                      </a:solidFill>
                      <a:prstDash val="solid"/>
                      <a:round/>
                      <a:headEnd type="none" w="med" len="med"/>
                      <a:tailEnd type="none" w="med" len="med"/>
                    </a:lnT>
                    <a:lnB w="7620" cap="flat" cmpd="sng" algn="ctr">
                      <a:solidFill>
                        <a:srgbClr val="808E0F"/>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A08F0F"/>
                      </a:solidFill>
                      <a:prstDash val="solid"/>
                      <a:round/>
                      <a:headEnd type="none" w="med" len="med"/>
                      <a:tailEnd type="none" w="med" len="med"/>
                    </a:lnL>
                    <a:lnR w="7620" cap="flat" cmpd="sng" algn="ctr">
                      <a:solidFill>
                        <a:srgbClr val="40920F"/>
                      </a:solidFill>
                      <a:prstDash val="solid"/>
                      <a:round/>
                      <a:headEnd type="none" w="med" len="med"/>
                      <a:tailEnd type="none" w="med" len="med"/>
                    </a:lnR>
                    <a:lnT w="7620" cap="flat" cmpd="sng" algn="ctr">
                      <a:solidFill>
                        <a:srgbClr val="A08F0F"/>
                      </a:solidFill>
                      <a:prstDash val="solid"/>
                      <a:round/>
                      <a:headEnd type="none" w="med" len="med"/>
                      <a:tailEnd type="none" w="med" len="med"/>
                    </a:lnT>
                    <a:lnB w="7620" cap="flat" cmpd="sng" algn="ctr">
                      <a:solidFill>
                        <a:srgbClr val="40920F"/>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40920F"/>
                      </a:solidFill>
                      <a:prstDash val="solid"/>
                      <a:round/>
                      <a:headEnd type="none" w="med" len="med"/>
                      <a:tailEnd type="none" w="med" len="med"/>
                    </a:lnL>
                    <a:lnR w="7620" cap="flat" cmpd="sng" algn="ctr">
                      <a:solidFill>
                        <a:srgbClr val="60900F"/>
                      </a:solidFill>
                      <a:prstDash val="solid"/>
                      <a:round/>
                      <a:headEnd type="none" w="med" len="med"/>
                      <a:tailEnd type="none" w="med" len="med"/>
                    </a:lnR>
                    <a:lnT w="7620" cap="flat" cmpd="sng" algn="ctr">
                      <a:solidFill>
                        <a:srgbClr val="40920F"/>
                      </a:solidFill>
                      <a:prstDash val="solid"/>
                      <a:round/>
                      <a:headEnd type="none" w="med" len="med"/>
                      <a:tailEnd type="none" w="med" len="med"/>
                    </a:lnT>
                    <a:lnB w="7620" cap="flat" cmpd="sng" algn="ctr">
                      <a:solidFill>
                        <a:srgbClr val="208E0F"/>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60900F"/>
                      </a:solidFill>
                      <a:prstDash val="solid"/>
                      <a:round/>
                      <a:headEnd type="none" w="med" len="med"/>
                      <a:tailEnd type="none" w="med" len="med"/>
                    </a:lnL>
                    <a:lnR w="7620" cap="flat" cmpd="sng" algn="ctr">
                      <a:solidFill>
                        <a:srgbClr val="60900F"/>
                      </a:solidFill>
                      <a:prstDash val="solid"/>
                      <a:round/>
                      <a:headEnd type="none" w="med" len="med"/>
                      <a:tailEnd type="none" w="med" len="med"/>
                    </a:lnR>
                    <a:lnT w="7620" cap="flat" cmpd="sng" algn="ctr">
                      <a:solidFill>
                        <a:srgbClr val="60900F"/>
                      </a:solidFill>
                      <a:prstDash val="solid"/>
                      <a:round/>
                      <a:headEnd type="none" w="med" len="med"/>
                      <a:tailEnd type="none" w="med" len="med"/>
                    </a:lnT>
                    <a:lnB w="7620" cap="flat" cmpd="sng" algn="ctr">
                      <a:solidFill>
                        <a:srgbClr val="E08C0F"/>
                      </a:solidFill>
                      <a:prstDash val="solid"/>
                      <a:round/>
                      <a:headEnd type="none" w="med" len="med"/>
                      <a:tailEnd type="none" w="med" len="med"/>
                    </a:lnB>
                    <a:solidFill>
                      <a:srgbClr val="FFFFFF"/>
                    </a:solidFill>
                  </a:tcPr>
                </a:tc>
                <a:extLst>
                  <a:ext uri="{0D108BD9-81ED-4DB2-BD59-A6C34878D82A}">
                    <a16:rowId xmlns:a16="http://schemas.microsoft.com/office/drawing/2014/main" val="1950648000"/>
                  </a:ext>
                </a:extLst>
              </a:tr>
              <a:tr h="0">
                <a:tc>
                  <a:txBody>
                    <a:bodyPr/>
                    <a:lstStyle/>
                    <a:p>
                      <a:r>
                        <a:rPr lang="en-IN">
                          <a:effectLst/>
                        </a:rPr>
                        <a:t>3</a:t>
                      </a:r>
                    </a:p>
                  </a:txBody>
                  <a:tcPr>
                    <a:lnL w="7620" cap="flat" cmpd="sng" algn="ctr">
                      <a:solidFill>
                        <a:srgbClr val="808E0F"/>
                      </a:solidFill>
                      <a:prstDash val="solid"/>
                      <a:round/>
                      <a:headEnd type="none" w="med" len="med"/>
                      <a:tailEnd type="none" w="med" len="med"/>
                    </a:lnL>
                    <a:lnR w="7620" cap="flat" cmpd="sng" algn="ctr">
                      <a:solidFill>
                        <a:srgbClr val="40920F"/>
                      </a:solidFill>
                      <a:prstDash val="solid"/>
                      <a:round/>
                      <a:headEnd type="none" w="med" len="med"/>
                      <a:tailEnd type="none" w="med" len="med"/>
                    </a:lnR>
                    <a:lnT w="7620" cap="flat" cmpd="sng" algn="ctr">
                      <a:solidFill>
                        <a:srgbClr val="808E0F"/>
                      </a:solidFill>
                      <a:prstDash val="solid"/>
                      <a:round/>
                      <a:headEnd type="none" w="med" len="med"/>
                      <a:tailEnd type="none" w="med" len="med"/>
                    </a:lnT>
                    <a:lnB w="7620" cap="flat" cmpd="sng" algn="ctr">
                      <a:solidFill>
                        <a:srgbClr val="808E0F"/>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40920F"/>
                      </a:solidFill>
                      <a:prstDash val="solid"/>
                      <a:round/>
                      <a:headEnd type="none" w="med" len="med"/>
                      <a:tailEnd type="none" w="med" len="med"/>
                    </a:lnL>
                    <a:lnR w="7620" cap="flat" cmpd="sng" algn="ctr">
                      <a:solidFill>
                        <a:srgbClr val="208E0F"/>
                      </a:solidFill>
                      <a:prstDash val="solid"/>
                      <a:round/>
                      <a:headEnd type="none" w="med" len="med"/>
                      <a:tailEnd type="none" w="med" len="med"/>
                    </a:lnR>
                    <a:lnT w="7620" cap="flat" cmpd="sng" algn="ctr">
                      <a:solidFill>
                        <a:srgbClr val="40920F"/>
                      </a:solidFill>
                      <a:prstDash val="solid"/>
                      <a:round/>
                      <a:headEnd type="none" w="med" len="med"/>
                      <a:tailEnd type="none" w="med" len="med"/>
                    </a:lnT>
                    <a:lnB w="7620" cap="flat" cmpd="sng" algn="ctr">
                      <a:solidFill>
                        <a:srgbClr val="40920F"/>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208E0F"/>
                      </a:solidFill>
                      <a:prstDash val="solid"/>
                      <a:round/>
                      <a:headEnd type="none" w="med" len="med"/>
                      <a:tailEnd type="none" w="med" len="med"/>
                    </a:lnL>
                    <a:lnR w="7620" cap="flat" cmpd="sng" algn="ctr">
                      <a:solidFill>
                        <a:srgbClr val="E08C0F"/>
                      </a:solidFill>
                      <a:prstDash val="solid"/>
                      <a:round/>
                      <a:headEnd type="none" w="med" len="med"/>
                      <a:tailEnd type="none" w="med" len="med"/>
                    </a:lnR>
                    <a:lnT w="7620" cap="flat" cmpd="sng" algn="ctr">
                      <a:solidFill>
                        <a:srgbClr val="208E0F"/>
                      </a:solidFill>
                      <a:prstDash val="solid"/>
                      <a:round/>
                      <a:headEnd type="none" w="med" len="med"/>
                      <a:tailEnd type="none" w="med" len="med"/>
                    </a:lnT>
                    <a:lnB w="7620" cap="flat" cmpd="sng" algn="ctr">
                      <a:solidFill>
                        <a:srgbClr val="208E0F"/>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E08C0F"/>
                      </a:solidFill>
                      <a:prstDash val="solid"/>
                      <a:round/>
                      <a:headEnd type="none" w="med" len="med"/>
                      <a:tailEnd type="none" w="med" len="med"/>
                    </a:lnL>
                    <a:lnR w="7620" cap="flat" cmpd="sng" algn="ctr">
                      <a:solidFill>
                        <a:srgbClr val="E08C0F"/>
                      </a:solidFill>
                      <a:prstDash val="solid"/>
                      <a:round/>
                      <a:headEnd type="none" w="med" len="med"/>
                      <a:tailEnd type="none" w="med" len="med"/>
                    </a:lnR>
                    <a:lnT w="7620" cap="flat" cmpd="sng" algn="ctr">
                      <a:solidFill>
                        <a:srgbClr val="E08C0F"/>
                      </a:solidFill>
                      <a:prstDash val="solid"/>
                      <a:round/>
                      <a:headEnd type="none" w="med" len="med"/>
                      <a:tailEnd type="none" w="med" len="med"/>
                    </a:lnT>
                    <a:lnB w="7620" cap="flat" cmpd="sng" algn="ctr">
                      <a:solidFill>
                        <a:srgbClr val="E08C0F"/>
                      </a:solidFill>
                      <a:prstDash val="solid"/>
                      <a:round/>
                      <a:headEnd type="none" w="med" len="med"/>
                      <a:tailEnd type="none" w="med" len="med"/>
                    </a:lnB>
                    <a:solidFill>
                      <a:srgbClr val="FFFFFF"/>
                    </a:solidFill>
                  </a:tcPr>
                </a:tc>
                <a:extLst>
                  <a:ext uri="{0D108BD9-81ED-4DB2-BD59-A6C34878D82A}">
                    <a16:rowId xmlns:a16="http://schemas.microsoft.com/office/drawing/2014/main" val="1581939092"/>
                  </a:ext>
                </a:extLst>
              </a:tr>
            </a:tbl>
          </a:graphicData>
        </a:graphic>
      </p:graphicFrame>
      <p:graphicFrame>
        <p:nvGraphicFramePr>
          <p:cNvPr id="13" name="Table 12">
            <a:extLst>
              <a:ext uri="{FF2B5EF4-FFF2-40B4-BE49-F238E27FC236}">
                <a16:creationId xmlns:a16="http://schemas.microsoft.com/office/drawing/2014/main" id="{651495A4-6150-4C84-B4BE-ABE91917E8B0}"/>
              </a:ext>
            </a:extLst>
          </p:cNvPr>
          <p:cNvGraphicFramePr>
            <a:graphicFrameLocks noGrp="1"/>
          </p:cNvGraphicFramePr>
          <p:nvPr>
            <p:extLst>
              <p:ext uri="{D42A27DB-BD31-4B8C-83A1-F6EECF244321}">
                <p14:modId xmlns:p14="http://schemas.microsoft.com/office/powerpoint/2010/main" val="2515416795"/>
              </p:ext>
            </p:extLst>
          </p:nvPr>
        </p:nvGraphicFramePr>
        <p:xfrm>
          <a:off x="6929843" y="293833"/>
          <a:ext cx="4972812" cy="1463040"/>
        </p:xfrm>
        <a:graphic>
          <a:graphicData uri="http://schemas.openxmlformats.org/drawingml/2006/table">
            <a:tbl>
              <a:tblPr/>
              <a:tblGrid>
                <a:gridCol w="1657604">
                  <a:extLst>
                    <a:ext uri="{9D8B030D-6E8A-4147-A177-3AD203B41FA5}">
                      <a16:colId xmlns:a16="http://schemas.microsoft.com/office/drawing/2014/main" val="3827682539"/>
                    </a:ext>
                  </a:extLst>
                </a:gridCol>
                <a:gridCol w="1657604">
                  <a:extLst>
                    <a:ext uri="{9D8B030D-6E8A-4147-A177-3AD203B41FA5}">
                      <a16:colId xmlns:a16="http://schemas.microsoft.com/office/drawing/2014/main" val="2788815146"/>
                    </a:ext>
                  </a:extLst>
                </a:gridCol>
                <a:gridCol w="1657604">
                  <a:extLst>
                    <a:ext uri="{9D8B030D-6E8A-4147-A177-3AD203B41FA5}">
                      <a16:colId xmlns:a16="http://schemas.microsoft.com/office/drawing/2014/main" val="231803172"/>
                    </a:ext>
                  </a:extLst>
                </a:gridCol>
              </a:tblGrid>
              <a:tr h="0">
                <a:tc>
                  <a:txBody>
                    <a:bodyPr/>
                    <a:lstStyle/>
                    <a:p>
                      <a:pPr algn="l"/>
                      <a:r>
                        <a:rPr lang="en-IN" dirty="0" err="1">
                          <a:effectLst/>
                        </a:rPr>
                        <a:t>subject_id</a:t>
                      </a:r>
                      <a:endParaRPr lang="en-IN" dirty="0">
                        <a:effectLst/>
                      </a:endParaRPr>
                    </a:p>
                  </a:txBody>
                  <a:tcPr>
                    <a:lnL w="7620" cap="flat" cmpd="sng" algn="ctr">
                      <a:solidFill>
                        <a:srgbClr val="B09518"/>
                      </a:solidFill>
                      <a:prstDash val="solid"/>
                      <a:round/>
                      <a:headEnd type="none" w="med" len="med"/>
                      <a:tailEnd type="none" w="med" len="med"/>
                    </a:lnL>
                    <a:lnR w="7620" cap="flat" cmpd="sng" algn="ctr">
                      <a:solidFill>
                        <a:srgbClr val="509218"/>
                      </a:solidFill>
                      <a:prstDash val="solid"/>
                      <a:round/>
                      <a:headEnd type="none" w="med" len="med"/>
                      <a:tailEnd type="none" w="med" len="med"/>
                    </a:lnR>
                    <a:lnT w="7620" cap="flat" cmpd="sng" algn="ctr">
                      <a:solidFill>
                        <a:srgbClr val="B09518"/>
                      </a:solidFill>
                      <a:prstDash val="solid"/>
                      <a:round/>
                      <a:headEnd type="none" w="med" len="med"/>
                      <a:tailEnd type="none" w="med" len="med"/>
                    </a:lnT>
                    <a:lnB w="7620" cap="flat" cmpd="sng" algn="ctr">
                      <a:solidFill>
                        <a:srgbClr val="509118"/>
                      </a:solidFill>
                      <a:prstDash val="solid"/>
                      <a:round/>
                      <a:headEnd type="none" w="med" len="med"/>
                      <a:tailEnd type="none" w="med" len="med"/>
                    </a:lnB>
                    <a:solidFill>
                      <a:srgbClr val="FFFFFF"/>
                    </a:solidFill>
                  </a:tcPr>
                </a:tc>
                <a:tc>
                  <a:txBody>
                    <a:bodyPr/>
                    <a:lstStyle/>
                    <a:p>
                      <a:pPr algn="l"/>
                      <a:r>
                        <a:rPr lang="en-IN" dirty="0" err="1">
                          <a:effectLst/>
                        </a:rPr>
                        <a:t>subject_name</a:t>
                      </a:r>
                      <a:endParaRPr lang="en-IN" dirty="0">
                        <a:effectLst/>
                      </a:endParaRPr>
                    </a:p>
                  </a:txBody>
                  <a:tcPr>
                    <a:lnL w="7620" cap="flat" cmpd="sng" algn="ctr">
                      <a:solidFill>
                        <a:srgbClr val="5092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218"/>
                      </a:solidFill>
                      <a:prstDash val="solid"/>
                      <a:round/>
                      <a:headEnd type="none" w="med" len="med"/>
                      <a:tailEnd type="none" w="med" len="med"/>
                    </a:lnT>
                    <a:lnB w="7620" cap="flat" cmpd="sng" algn="ctr">
                      <a:solidFill>
                        <a:srgbClr val="709818"/>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509118"/>
                      </a:solidFill>
                      <a:prstDash val="solid"/>
                      <a:round/>
                      <a:headEnd type="none" w="med" len="med"/>
                      <a:tailEnd type="none" w="med" len="med"/>
                    </a:lnL>
                    <a:lnR w="7620" cap="flat" cmpd="sng" algn="ctr">
                      <a:solidFill>
                        <a:srgbClr val="5091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B0A618"/>
                      </a:solidFill>
                      <a:prstDash val="solid"/>
                      <a:round/>
                      <a:headEnd type="none" w="med" len="med"/>
                      <a:tailEnd type="none" w="med" len="med"/>
                    </a:lnB>
                    <a:solidFill>
                      <a:srgbClr val="FFFFFF"/>
                    </a:solidFill>
                  </a:tcPr>
                </a:tc>
                <a:extLst>
                  <a:ext uri="{0D108BD9-81ED-4DB2-BD59-A6C34878D82A}">
                    <a16:rowId xmlns:a16="http://schemas.microsoft.com/office/drawing/2014/main" val="1119637256"/>
                  </a:ext>
                </a:extLst>
              </a:tr>
              <a:tr h="0">
                <a:tc>
                  <a:txBody>
                    <a:bodyPr/>
                    <a:lstStyle/>
                    <a:p>
                      <a:r>
                        <a:rPr lang="en-IN">
                          <a:effectLst/>
                        </a:rPr>
                        <a:t>1</a:t>
                      </a:r>
                    </a:p>
                  </a:txBody>
                  <a:tcPr>
                    <a:lnL w="7620" cap="flat" cmpd="sng" algn="ctr">
                      <a:solidFill>
                        <a:srgbClr val="509118"/>
                      </a:solidFill>
                      <a:prstDash val="solid"/>
                      <a:round/>
                      <a:headEnd type="none" w="med" len="med"/>
                      <a:tailEnd type="none" w="med" len="med"/>
                    </a:lnL>
                    <a:lnR w="7620" cap="flat" cmpd="sng" algn="ctr">
                      <a:solidFill>
                        <a:srgbClr val="709818"/>
                      </a:solidFill>
                      <a:prstDash val="solid"/>
                      <a:round/>
                      <a:headEnd type="none" w="med" len="med"/>
                      <a:tailEnd type="none" w="med" len="med"/>
                    </a:lnR>
                    <a:lnT w="7620" cap="flat" cmpd="sng" algn="ctr">
                      <a:solidFill>
                        <a:srgbClr val="509118"/>
                      </a:solidFill>
                      <a:prstDash val="solid"/>
                      <a:round/>
                      <a:headEnd type="none" w="med" len="med"/>
                      <a:tailEnd type="none" w="med" len="med"/>
                    </a:lnT>
                    <a:lnB w="7620" cap="flat" cmpd="sng" algn="ctr">
                      <a:solidFill>
                        <a:srgbClr val="D07318"/>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7098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709818"/>
                      </a:solidFill>
                      <a:prstDash val="solid"/>
                      <a:round/>
                      <a:headEnd type="none" w="med" len="med"/>
                      <a:tailEnd type="none" w="med" len="med"/>
                    </a:lnT>
                    <a:lnB w="7620" cap="flat" cmpd="sng" algn="ctr">
                      <a:solidFill>
                        <a:srgbClr val="D07918"/>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B0A618"/>
                      </a:solidFill>
                      <a:prstDash val="solid"/>
                      <a:round/>
                      <a:headEnd type="none" w="med" len="med"/>
                      <a:tailEnd type="none" w="med" len="med"/>
                    </a:lnL>
                    <a:lnR w="7620" cap="flat" cmpd="sng" algn="ctr">
                      <a:solidFill>
                        <a:srgbClr val="B0A618"/>
                      </a:solidFill>
                      <a:prstDash val="solid"/>
                      <a:round/>
                      <a:headEnd type="none" w="med" len="med"/>
                      <a:tailEnd type="none" w="med" len="med"/>
                    </a:lnR>
                    <a:lnT w="7620" cap="flat" cmpd="sng" algn="ctr">
                      <a:solidFill>
                        <a:srgbClr val="B0A6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extLst>
                  <a:ext uri="{0D108BD9-81ED-4DB2-BD59-A6C34878D82A}">
                    <a16:rowId xmlns:a16="http://schemas.microsoft.com/office/drawing/2014/main" val="1333326606"/>
                  </a:ext>
                </a:extLst>
              </a:tr>
              <a:tr h="0">
                <a:tc>
                  <a:txBody>
                    <a:bodyPr/>
                    <a:lstStyle/>
                    <a:p>
                      <a:r>
                        <a:rPr lang="en-IN">
                          <a:effectLst/>
                        </a:rPr>
                        <a:t>2</a:t>
                      </a:r>
                    </a:p>
                  </a:txBody>
                  <a:tcPr>
                    <a:lnL w="7620" cap="flat" cmpd="sng" algn="ctr">
                      <a:solidFill>
                        <a:srgbClr val="D07318"/>
                      </a:solidFill>
                      <a:prstDash val="solid"/>
                      <a:round/>
                      <a:headEnd type="none" w="med" len="med"/>
                      <a:tailEnd type="none" w="med" len="med"/>
                    </a:lnL>
                    <a:lnR w="7620" cap="flat" cmpd="sng" algn="ctr">
                      <a:solidFill>
                        <a:srgbClr val="D07918"/>
                      </a:solidFill>
                      <a:prstDash val="solid"/>
                      <a:round/>
                      <a:headEnd type="none" w="med" len="med"/>
                      <a:tailEnd type="none" w="med" len="med"/>
                    </a:lnR>
                    <a:lnT w="7620" cap="flat" cmpd="sng" algn="ctr">
                      <a:solidFill>
                        <a:srgbClr val="D07318"/>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D07918"/>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D07918"/>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000273"/>
                      </a:solidFill>
                      <a:prstDash val="solid"/>
                      <a:round/>
                      <a:headEnd type="none" w="med" len="med"/>
                      <a:tailEnd type="none" w="med" len="med"/>
                    </a:lnL>
                    <a:lnR w="7620" cap="flat" cmpd="sng" algn="ctr">
                      <a:solidFill>
                        <a:srgbClr val="0002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515009543"/>
                  </a:ext>
                </a:extLst>
              </a:tr>
              <a:tr h="0">
                <a:tc>
                  <a:txBody>
                    <a:bodyPr/>
                    <a:lstStyle/>
                    <a:p>
                      <a:r>
                        <a:rPr lang="en-IN">
                          <a:effectLst/>
                        </a:rPr>
                        <a:t>3</a:t>
                      </a:r>
                    </a:p>
                  </a:txBody>
                  <a:tcPr>
                    <a:lnL w="7620" cap="flat" cmpd="sng" algn="ctr">
                      <a:solidFill>
                        <a:srgbClr val="000273"/>
                      </a:solidFill>
                      <a:prstDash val="solid"/>
                      <a:round/>
                      <a:headEnd type="none" w="med" len="med"/>
                      <a:tailEnd type="none" w="med" len="med"/>
                    </a:lnL>
                    <a:lnR w="7620" cap="flat" cmpd="sng" algn="ctr">
                      <a:solidFill>
                        <a:srgbClr val="A00573"/>
                      </a:solidFill>
                      <a:prstDash val="solid"/>
                      <a:round/>
                      <a:headEnd type="none" w="med" len="med"/>
                      <a:tailEnd type="none" w="med" len="med"/>
                    </a:lnR>
                    <a:lnT w="7620" cap="flat" cmpd="sng" algn="ctr">
                      <a:solidFill>
                        <a:srgbClr val="000273"/>
                      </a:solidFill>
                      <a:prstDash val="solid"/>
                      <a:round/>
                      <a:headEnd type="none" w="med" len="med"/>
                      <a:tailEnd type="none" w="med" len="med"/>
                    </a:lnT>
                    <a:lnB w="7620" cap="flat" cmpd="sng" algn="ctr">
                      <a:solidFill>
                        <a:srgbClr val="000273"/>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A005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A00573"/>
                      </a:solidFill>
                      <a:prstDash val="solid"/>
                      <a:round/>
                      <a:headEnd type="none" w="med" len="med"/>
                      <a:tailEnd type="none" w="med" len="med"/>
                    </a:lnT>
                    <a:lnB w="7620" cap="flat" cmpd="sng" algn="ctr">
                      <a:solidFill>
                        <a:srgbClr val="A00573"/>
                      </a:solidFill>
                      <a:prstDash val="solid"/>
                      <a:round/>
                      <a:headEnd type="none" w="med" len="med"/>
                      <a:tailEnd type="none" w="med" len="med"/>
                    </a:lnB>
                    <a:solidFill>
                      <a:srgbClr val="FFFFFF"/>
                    </a:solidFill>
                  </a:tcPr>
                </a:tc>
                <a:tc>
                  <a:txBody>
                    <a:bodyPr/>
                    <a:lstStyle/>
                    <a:p>
                      <a:r>
                        <a:rPr lang="en-IN" dirty="0">
                          <a:effectLst/>
                        </a:rPr>
                        <a:t>Php Teacher</a:t>
                      </a:r>
                    </a:p>
                  </a:txBody>
                  <a:tcPr>
                    <a:lnL w="7620" cap="flat" cmpd="sng" algn="ctr">
                      <a:solidFill>
                        <a:srgbClr val="E00873"/>
                      </a:solidFill>
                      <a:prstDash val="solid"/>
                      <a:round/>
                      <a:headEnd type="none" w="med" len="med"/>
                      <a:tailEnd type="none" w="med" len="med"/>
                    </a:lnL>
                    <a:lnR w="7620" cap="flat" cmpd="sng" algn="ctr">
                      <a:solidFill>
                        <a:srgbClr val="E00873"/>
                      </a:solidFill>
                      <a:prstDash val="solid"/>
                      <a:round/>
                      <a:headEnd type="none" w="med" len="med"/>
                      <a:tailEnd type="none" w="med" len="med"/>
                    </a:lnR>
                    <a:lnT w="7620" cap="flat" cmpd="sng" algn="ctr">
                      <a:solidFill>
                        <a:srgbClr val="E00873"/>
                      </a:solidFill>
                      <a:prstDash val="solid"/>
                      <a:round/>
                      <a:headEnd type="none" w="med" len="med"/>
                      <a:tailEnd type="none" w="med" len="med"/>
                    </a:lnT>
                    <a:lnB w="7620" cap="flat" cmpd="sng" algn="ctr">
                      <a:solidFill>
                        <a:srgbClr val="E00873"/>
                      </a:solidFill>
                      <a:prstDash val="solid"/>
                      <a:round/>
                      <a:headEnd type="none" w="med" len="med"/>
                      <a:tailEnd type="none" w="med" len="med"/>
                    </a:lnB>
                    <a:solidFill>
                      <a:srgbClr val="FFFFFF"/>
                    </a:solidFill>
                  </a:tcPr>
                </a:tc>
                <a:extLst>
                  <a:ext uri="{0D108BD9-81ED-4DB2-BD59-A6C34878D82A}">
                    <a16:rowId xmlns:a16="http://schemas.microsoft.com/office/drawing/2014/main" val="980094041"/>
                  </a:ext>
                </a:extLst>
              </a:tr>
            </a:tbl>
          </a:graphicData>
        </a:graphic>
      </p:graphicFrame>
      <p:sp>
        <p:nvSpPr>
          <p:cNvPr id="15" name="TextBox 14">
            <a:extLst>
              <a:ext uri="{FF2B5EF4-FFF2-40B4-BE49-F238E27FC236}">
                <a16:creationId xmlns:a16="http://schemas.microsoft.com/office/drawing/2014/main" id="{165004D5-F384-4677-8996-BDD93B5B22CD}"/>
              </a:ext>
            </a:extLst>
          </p:cNvPr>
          <p:cNvSpPr txBox="1"/>
          <p:nvPr/>
        </p:nvSpPr>
        <p:spPr>
          <a:xfrm>
            <a:off x="8100833" y="2956794"/>
            <a:ext cx="2017450" cy="369332"/>
          </a:xfrm>
          <a:prstGeom prst="rect">
            <a:avLst/>
          </a:prstGeom>
          <a:solidFill>
            <a:srgbClr val="99FF33"/>
          </a:solidFill>
        </p:spPr>
        <p:txBody>
          <a:bodyPr wrap="square">
            <a:spAutoFit/>
          </a:bodyPr>
          <a:lstStyle/>
          <a:p>
            <a:pPr algn="l"/>
            <a:r>
              <a:rPr lang="en-IN" b="0" i="0" dirty="0">
                <a:solidFill>
                  <a:srgbClr val="212529"/>
                </a:solidFill>
                <a:effectLst/>
                <a:latin typeface="system-ui"/>
              </a:rPr>
              <a:t>Quick Recap</a:t>
            </a:r>
          </a:p>
        </p:txBody>
      </p:sp>
      <p:sp>
        <p:nvSpPr>
          <p:cNvPr id="17" name="TextBox 16">
            <a:extLst>
              <a:ext uri="{FF2B5EF4-FFF2-40B4-BE49-F238E27FC236}">
                <a16:creationId xmlns:a16="http://schemas.microsoft.com/office/drawing/2014/main" id="{026CC34C-C1C9-4B7E-B06C-FA179B7B6672}"/>
              </a:ext>
            </a:extLst>
          </p:cNvPr>
          <p:cNvSpPr txBox="1"/>
          <p:nvPr/>
        </p:nvSpPr>
        <p:spPr>
          <a:xfrm>
            <a:off x="5759306" y="3345921"/>
            <a:ext cx="6094520" cy="2585323"/>
          </a:xfrm>
          <a:prstGeom prst="rect">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13500000" scaled="1"/>
            <a:tileRect/>
          </a:gradFill>
        </p:spPr>
        <p:txBody>
          <a:bodyPr wrap="square">
            <a:spAutoFit/>
          </a:bodyPr>
          <a:lstStyle/>
          <a:p>
            <a:pPr algn="l">
              <a:buFont typeface="+mj-lt"/>
              <a:buAutoNum type="arabicPeriod"/>
            </a:pPr>
            <a:r>
              <a:rPr lang="en-US" b="0" i="0" dirty="0">
                <a:solidFill>
                  <a:srgbClr val="212529"/>
                </a:solidFill>
                <a:effectLst/>
                <a:latin typeface="system-ui"/>
              </a:rPr>
              <a:t>For a table to be in the Second Normal form, it should be in the First Normal form and it should not have Partial Dependency.</a:t>
            </a:r>
          </a:p>
          <a:p>
            <a:pPr algn="l">
              <a:buFont typeface="+mj-lt"/>
              <a:buAutoNum type="arabicPeriod"/>
            </a:pPr>
            <a:r>
              <a:rPr lang="en-US" b="0" i="0" dirty="0">
                <a:solidFill>
                  <a:srgbClr val="212529"/>
                </a:solidFill>
                <a:effectLst/>
                <a:latin typeface="system-ui"/>
              </a:rPr>
              <a:t>Partial Dependency exists, when for a composite primary key, any attribute in the table depends only on a part of the primary key and not on the complete primary key.</a:t>
            </a:r>
          </a:p>
          <a:p>
            <a:pPr algn="l">
              <a:buFont typeface="+mj-lt"/>
              <a:buAutoNum type="arabicPeriod"/>
            </a:pPr>
            <a:r>
              <a:rPr lang="en-US" b="0" i="0" dirty="0">
                <a:solidFill>
                  <a:srgbClr val="212529"/>
                </a:solidFill>
                <a:effectLst/>
                <a:latin typeface="system-ui"/>
              </a:rPr>
              <a:t>To remove Partial dependency, we can divide the table, remove the attribute which is causing partial dependency, and move it to some other table where it fits in well.</a:t>
            </a:r>
          </a:p>
        </p:txBody>
      </p:sp>
    </p:spTree>
    <p:extLst>
      <p:ext uri="{BB962C8B-B14F-4D97-AF65-F5344CB8AC3E}">
        <p14:creationId xmlns:p14="http://schemas.microsoft.com/office/powerpoint/2010/main" val="284751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2736</Words>
  <Application>Microsoft Office PowerPoint</Application>
  <PresentationFormat>Widescreen</PresentationFormat>
  <Paragraphs>415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inter-regular</vt:lpstr>
      <vt:lpstr>system-ui</vt:lpstr>
      <vt:lpstr>urw-din</vt:lpstr>
      <vt:lpstr>var(--bs-font-monospace)</vt:lpstr>
      <vt:lpstr>Office Theme</vt:lpstr>
      <vt:lpstr>Normalization Rule in SQL</vt:lpstr>
      <vt:lpstr>Problems Without Normalization </vt:lpstr>
      <vt:lpstr>PowerPoint Presentation</vt:lpstr>
      <vt:lpstr>PowerPoint Presentation</vt:lpstr>
      <vt:lpstr>First Normal Form (1NF) </vt:lpstr>
      <vt:lpstr>Second Normal Form (2NF) </vt:lpstr>
      <vt:lpstr>What is Partial Dependency? </vt:lpstr>
      <vt:lpstr>But where is Partial Dependency? </vt:lpstr>
      <vt:lpstr>PowerPoint Presentation</vt:lpstr>
      <vt:lpstr>Third Normal Form (3NF) </vt:lpstr>
      <vt:lpstr>How to remove Transitive Dependency? </vt:lpstr>
      <vt:lpstr>Boyce-Codd Normal Form (BCNF) </vt:lpstr>
      <vt:lpstr>PowerPoint Presentation</vt:lpstr>
      <vt:lpstr>PowerPoint Presentation</vt:lpstr>
      <vt:lpstr>Fourth Normal Form (4NF) </vt:lpstr>
      <vt:lpstr>How to satisfy 4th Normal 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Rule in SQL</dc:title>
  <dc:creator>Sarita Lad</dc:creator>
  <cp:lastModifiedBy>Sarita Lad</cp:lastModifiedBy>
  <cp:revision>15</cp:revision>
  <dcterms:created xsi:type="dcterms:W3CDTF">2022-01-31T23:57:11Z</dcterms:created>
  <dcterms:modified xsi:type="dcterms:W3CDTF">2022-02-01T01:44:23Z</dcterms:modified>
</cp:coreProperties>
</file>