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301" r:id="rId3"/>
    <p:sldId id="303" r:id="rId4"/>
    <p:sldId id="306" r:id="rId5"/>
    <p:sldId id="283" r:id="rId6"/>
    <p:sldId id="305" r:id="rId7"/>
    <p:sldId id="307"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02"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BC19B7A1-72A1-432B-8E69-FA039EABB82A}"/>
    <pc:docChg chg="modSld">
      <pc:chgData name="Sarita Lad" userId="0ca18101c1a054c8" providerId="LiveId" clId="{BC19B7A1-72A1-432B-8E69-FA039EABB82A}" dt="2022-06-06T05:59:29.958" v="3" actId="1076"/>
      <pc:docMkLst>
        <pc:docMk/>
      </pc:docMkLst>
      <pc:sldChg chg="addSp modSp mod">
        <pc:chgData name="Sarita Lad" userId="0ca18101c1a054c8" providerId="LiveId" clId="{BC19B7A1-72A1-432B-8E69-FA039EABB82A}" dt="2022-06-06T05:59:29.958" v="3" actId="1076"/>
        <pc:sldMkLst>
          <pc:docMk/>
          <pc:sldMk cId="1416526633" sldId="301"/>
        </pc:sldMkLst>
        <pc:spChg chg="add mod">
          <ac:chgData name="Sarita Lad" userId="0ca18101c1a054c8" providerId="LiveId" clId="{BC19B7A1-72A1-432B-8E69-FA039EABB82A}" dt="2022-06-06T05:59:29.958" v="3" actId="1076"/>
          <ac:spMkLst>
            <pc:docMk/>
            <pc:sldMk cId="1416526633" sldId="301"/>
            <ac:spMk id="5" creationId="{1AA344B2-A761-DE7A-2FF1-52E3D1E2D5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t>‹#›</a:t>
            </a:fld>
            <a:endParaRPr lang="en-IN"/>
          </a:p>
        </p:txBody>
      </p:sp>
    </p:spTree>
    <p:extLst>
      <p:ext uri="{BB962C8B-B14F-4D97-AF65-F5344CB8AC3E}">
        <p14:creationId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9/15/2022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9/15/2022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Angular Directives </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b="1" dirty="0"/>
              <a:t>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b="0" i="0" dirty="0">
                <a:solidFill>
                  <a:schemeClr val="tx1"/>
                </a:solidFill>
                <a:effectLst/>
                <a:latin typeface="Arial" panose="020B0604020202020204" pitchFamily="34" charset="0"/>
                <a:cs typeface="Arial" panose="020B0604020202020204" pitchFamily="34" charset="0"/>
              </a:rPr>
              <a:t> Directives in Angular is basically a JavaScript or TypeScript based class. You typically declare it as @directive, there are 3 directives in Angular.</a:t>
            </a:r>
          </a:p>
          <a:p>
            <a:r>
              <a:rPr lang="en-US" b="1" i="0" dirty="0">
                <a:solidFill>
                  <a:schemeClr val="tx1"/>
                </a:solidFill>
                <a:effectLst/>
                <a:latin typeface="Arial" panose="020B0604020202020204" pitchFamily="34" charset="0"/>
                <a:cs typeface="Arial" panose="020B0604020202020204" pitchFamily="34" charset="0"/>
              </a:rPr>
              <a:t>Component directives :</a:t>
            </a:r>
            <a:r>
              <a:rPr lang="en-US" b="0" i="0" dirty="0">
                <a:solidFill>
                  <a:schemeClr val="tx1"/>
                </a:solidFill>
                <a:effectLst/>
                <a:latin typeface="Arial" panose="020B0604020202020204" pitchFamily="34" charset="0"/>
                <a:cs typeface="Arial" panose="020B0604020202020204" pitchFamily="34" charset="0"/>
              </a:rPr>
              <a:t>form the main class. It possesses the details about how the component should be instantiated, processed and utilized at runtime.</a:t>
            </a:r>
          </a:p>
          <a:p>
            <a:pPr algn="l"/>
            <a:r>
              <a:rPr lang="en-US" b="1" i="0" dirty="0">
                <a:solidFill>
                  <a:schemeClr val="tx1"/>
                </a:solidFill>
                <a:effectLst/>
                <a:latin typeface="Arial" panose="020B0604020202020204" pitchFamily="34" charset="0"/>
                <a:cs typeface="Arial" panose="020B0604020202020204" pitchFamily="34" charset="0"/>
              </a:rPr>
              <a:t>Structural Directives</a:t>
            </a:r>
          </a:p>
          <a:p>
            <a:pPr algn="l"/>
            <a:r>
              <a:rPr lang="en-US" b="0" i="0" dirty="0">
                <a:solidFill>
                  <a:schemeClr val="tx1"/>
                </a:solidFill>
                <a:effectLst/>
                <a:latin typeface="Arial" panose="020B0604020202020204" pitchFamily="34" charset="0"/>
                <a:cs typeface="Arial" panose="020B0604020202020204" pitchFamily="34" charset="0"/>
              </a:rPr>
              <a:t>As far as a structure directive is concerned, it is associated with manipulating the DOM elements. You will find an </a:t>
            </a:r>
            <a:r>
              <a:rPr lang="en-US" b="1" i="0" dirty="0">
                <a:solidFill>
                  <a:schemeClr val="tx1"/>
                </a:solidFill>
                <a:effectLst/>
                <a:latin typeface="Arial" panose="020B0604020202020204" pitchFamily="34" charset="0"/>
                <a:cs typeface="Arial" panose="020B0604020202020204" pitchFamily="34" charset="0"/>
              </a:rPr>
              <a:t>asterisk (*) prefix</a:t>
            </a:r>
            <a:r>
              <a:rPr lang="en-US" b="0" i="0" dirty="0">
                <a:solidFill>
                  <a:schemeClr val="tx1"/>
                </a:solidFill>
                <a:effectLst/>
                <a:latin typeface="Arial" panose="020B0604020202020204" pitchFamily="34" charset="0"/>
                <a:cs typeface="Arial" panose="020B0604020202020204" pitchFamily="34" charset="0"/>
              </a:rPr>
              <a:t> before the directive. We can take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ngFor</a:t>
            </a:r>
            <a:r>
              <a:rPr lang="en-US" b="0" i="0" dirty="0">
                <a:solidFill>
                  <a:schemeClr val="tx1"/>
                </a:solidFill>
                <a:effectLst/>
                <a:latin typeface="Arial" panose="020B0604020202020204" pitchFamily="34" charset="0"/>
                <a:cs typeface="Arial" panose="020B0604020202020204" pitchFamily="34" charset="0"/>
              </a:rPr>
              <a:t> and </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ngIf</a:t>
            </a:r>
            <a:r>
              <a:rPr lang="en-US" b="0" i="0" dirty="0">
                <a:solidFill>
                  <a:schemeClr val="tx1"/>
                </a:solidFill>
                <a:effectLst/>
                <a:latin typeface="Arial" panose="020B0604020202020204" pitchFamily="34" charset="0"/>
                <a:cs typeface="Arial" panose="020B0604020202020204" pitchFamily="34" charset="0"/>
              </a:rPr>
              <a:t> as examples here.&lt;</a:t>
            </a:r>
            <a:r>
              <a:rPr lang="en-US" b="0" i="0" dirty="0" err="1">
                <a:solidFill>
                  <a:schemeClr val="tx1"/>
                </a:solidFill>
                <a:effectLst/>
                <a:latin typeface="Arial" panose="020B0604020202020204" pitchFamily="34" charset="0"/>
                <a:cs typeface="Arial" panose="020B0604020202020204" pitchFamily="34" charset="0"/>
              </a:rPr>
              <a:t>ol</a:t>
            </a:r>
            <a:r>
              <a:rPr lang="en-US" b="0" i="0" dirty="0">
                <a:solidFill>
                  <a:schemeClr val="tx1"/>
                </a:solidFill>
                <a:effectLst/>
                <a:latin typeface="Arial" panose="020B0604020202020204" pitchFamily="34" charset="0"/>
                <a:cs typeface="Arial" panose="020B0604020202020204" pitchFamily="34" charset="0"/>
              </a:rPr>
              <a:t>&gt;&lt;</a:t>
            </a:r>
            <a:r>
              <a:rPr lang="en-US" b="0" i="0" dirty="0" err="1">
                <a:solidFill>
                  <a:schemeClr val="tx1"/>
                </a:solidFill>
                <a:effectLst/>
                <a:latin typeface="Arial" panose="020B0604020202020204" pitchFamily="34" charset="0"/>
                <a:cs typeface="Arial" panose="020B0604020202020204" pitchFamily="34" charset="0"/>
              </a:rPr>
              <a:t>ul</a:t>
            </a:r>
            <a:r>
              <a:rPr lang="en-US" b="0" i="0" dirty="0">
                <a:solidFill>
                  <a:schemeClr val="tx1"/>
                </a:solidFill>
                <a:effectLst/>
                <a:latin typeface="Arial" panose="020B0604020202020204" pitchFamily="34" charset="0"/>
                <a:cs typeface="Arial" panose="020B0604020202020204" pitchFamily="34" charset="0"/>
              </a:rPr>
              <a:t>&gt;&lt;table&gt;&lt;tr&gt;</a:t>
            </a:r>
          </a:p>
          <a:p>
            <a:pPr algn="l"/>
            <a:r>
              <a:rPr lang="en-US" b="1" i="0" dirty="0">
                <a:solidFill>
                  <a:schemeClr val="tx1"/>
                </a:solidFill>
                <a:effectLst/>
                <a:latin typeface="Arial" panose="020B0604020202020204" pitchFamily="34" charset="0"/>
                <a:cs typeface="Arial" panose="020B0604020202020204" pitchFamily="34" charset="0"/>
              </a:rPr>
              <a:t>Attribute Directives</a:t>
            </a:r>
          </a:p>
          <a:p>
            <a:pPr algn="l"/>
            <a:r>
              <a:rPr lang="en-US" b="0" i="0" dirty="0">
                <a:solidFill>
                  <a:schemeClr val="tx1"/>
                </a:solidFill>
                <a:effectLst/>
                <a:latin typeface="Arial" panose="020B0604020202020204" pitchFamily="34" charset="0"/>
                <a:cs typeface="Arial" panose="020B0604020202020204" pitchFamily="34" charset="0"/>
              </a:rPr>
              <a:t>When it comes to altering the behavior and look of the DOM element, you turn to attribute directives. </a:t>
            </a:r>
          </a:p>
          <a:p>
            <a:endParaRPr lang="en-US" dirty="0">
              <a:solidFill>
                <a:schemeClr val="tx1"/>
              </a:solidFill>
            </a:endParaRPr>
          </a:p>
        </p:txBody>
      </p:sp>
      <p:sp>
        <p:nvSpPr>
          <p:cNvPr id="5" name="TextBox 4">
            <a:extLst>
              <a:ext uri="{FF2B5EF4-FFF2-40B4-BE49-F238E27FC236}">
                <a16:creationId xmlns:a16="http://schemas.microsoft.com/office/drawing/2014/main" id="{1AA344B2-A761-DE7A-2FF1-52E3D1E2D5DB}"/>
              </a:ext>
            </a:extLst>
          </p:cNvPr>
          <p:cNvSpPr txBox="1"/>
          <p:nvPr/>
        </p:nvSpPr>
        <p:spPr>
          <a:xfrm>
            <a:off x="425824" y="6122045"/>
            <a:ext cx="10738552" cy="369332"/>
          </a:xfrm>
          <a:prstGeom prst="rect">
            <a:avLst/>
          </a:prstGeom>
          <a:noFill/>
        </p:spPr>
        <p:txBody>
          <a:bodyPr wrap="square">
            <a:spAutoFit/>
          </a:bodyPr>
          <a:lstStyle/>
          <a:p>
            <a:r>
              <a:rPr lang="en-IN" dirty="0"/>
              <a:t>https://www.telerik.com/blogs/angular-basics-data-binding-part-6-input-decorator</a:t>
            </a:r>
          </a:p>
        </p:txBody>
      </p:sp>
    </p:spTree>
    <p:extLst>
      <p:ext uri="{BB962C8B-B14F-4D97-AF65-F5344CB8AC3E}">
        <p14:creationId xmlns:p14="http://schemas.microsoft.com/office/powerpoint/2010/main" val="141652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pPr algn="l" fontAlgn="base"/>
            <a:r>
              <a:rPr lang="en-IN" b="1" i="0" dirty="0">
                <a:solidFill>
                  <a:srgbClr val="273239"/>
                </a:solidFill>
                <a:effectLst/>
                <a:latin typeface="sofia-pro"/>
              </a:rPr>
              <a:t>Structural Directives in Angular</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a:xfrm>
            <a:off x="726724" y="1253331"/>
            <a:ext cx="9839046" cy="3188040"/>
          </a:xfrm>
        </p:spPr>
        <p:txBody>
          <a:bodyPr>
            <a:normAutofit/>
          </a:bodyPr>
          <a:lstStyle/>
          <a:p>
            <a:r>
              <a:rPr lang="en-US" b="0" i="0" dirty="0">
                <a:solidFill>
                  <a:srgbClr val="273239"/>
                </a:solidFill>
                <a:effectLst/>
                <a:latin typeface="urw-din"/>
              </a:rPr>
              <a:t>Structural directives are responsible for the Structure and Layout of the DOM Element. It is used to hide or display the things on the DOM. Structural Directives can be easily identified using the ‘*’. Every Structural Directive is preceded by a ‘*’ symbol.</a:t>
            </a:r>
          </a:p>
          <a:p>
            <a:r>
              <a:rPr lang="en-IN" b="1" i="0" dirty="0">
                <a:solidFill>
                  <a:srgbClr val="273239"/>
                </a:solidFill>
                <a:effectLst/>
                <a:latin typeface="urw-din"/>
              </a:rPr>
              <a:t> *</a:t>
            </a:r>
            <a:r>
              <a:rPr lang="en-IN" b="1" i="0" dirty="0" err="1">
                <a:solidFill>
                  <a:srgbClr val="273239"/>
                </a:solidFill>
                <a:effectLst/>
                <a:latin typeface="urw-din"/>
              </a:rPr>
              <a:t>ngIf</a:t>
            </a:r>
            <a:r>
              <a:rPr lang="en-IN" b="1" i="0" dirty="0">
                <a:solidFill>
                  <a:srgbClr val="273239"/>
                </a:solidFill>
                <a:effectLst/>
                <a:latin typeface="urw-din"/>
              </a:rPr>
              <a:t>,*</a:t>
            </a:r>
            <a:r>
              <a:rPr lang="en-IN" b="1" i="0" dirty="0" err="1">
                <a:solidFill>
                  <a:srgbClr val="273239"/>
                </a:solidFill>
                <a:effectLst/>
                <a:latin typeface="urw-din"/>
              </a:rPr>
              <a:t>ngIf</a:t>
            </a:r>
            <a:r>
              <a:rPr lang="en-IN" b="1" i="0" dirty="0">
                <a:solidFill>
                  <a:srgbClr val="273239"/>
                </a:solidFill>
                <a:effectLst/>
                <a:latin typeface="urw-din"/>
              </a:rPr>
              <a:t> else,*</a:t>
            </a:r>
            <a:r>
              <a:rPr lang="en-IN" b="1" i="0" dirty="0" err="1">
                <a:solidFill>
                  <a:srgbClr val="273239"/>
                </a:solidFill>
                <a:effectLst/>
                <a:latin typeface="urw-din"/>
              </a:rPr>
              <a:t>ngFor</a:t>
            </a:r>
            <a:r>
              <a:rPr lang="en-IN" b="1" i="0" dirty="0">
                <a:solidFill>
                  <a:srgbClr val="273239"/>
                </a:solidFill>
                <a:effectLst/>
                <a:latin typeface="urw-din"/>
              </a:rPr>
              <a:t>,*</a:t>
            </a:r>
            <a:r>
              <a:rPr lang="en-IN" b="1" i="0" dirty="0" err="1">
                <a:solidFill>
                  <a:srgbClr val="273239"/>
                </a:solidFill>
                <a:effectLst/>
                <a:latin typeface="urw-din"/>
              </a:rPr>
              <a:t>ngSwitch</a:t>
            </a:r>
            <a:endParaRPr lang="en-US" dirty="0">
              <a:solidFill>
                <a:srgbClr val="273239"/>
              </a:solidFill>
              <a:latin typeface="urw-din"/>
            </a:endParaRPr>
          </a:p>
          <a:p>
            <a:endParaRPr lang="en-US" dirty="0"/>
          </a:p>
        </p:txBody>
      </p:sp>
      <p:sp>
        <p:nvSpPr>
          <p:cNvPr id="6" name="Rectangle 1">
            <a:extLst>
              <a:ext uri="{FF2B5EF4-FFF2-40B4-BE49-F238E27FC236}">
                <a16:creationId xmlns:a16="http://schemas.microsoft.com/office/drawing/2014/main" id="{1FCC7DCA-B6C9-4471-AB54-3727B2B1138E}"/>
              </a:ext>
            </a:extLst>
          </p:cNvPr>
          <p:cNvSpPr>
            <a:spLocks noChangeArrowheads="1"/>
          </p:cNvSpPr>
          <p:nvPr/>
        </p:nvSpPr>
        <p:spPr bwMode="auto">
          <a:xfrm>
            <a:off x="983277" y="3295191"/>
            <a:ext cx="10201794" cy="3018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73239"/>
                </a:solidFill>
                <a:effectLst/>
                <a:latin typeface="urw-din"/>
              </a:rPr>
              <a:t>ngIf</a:t>
            </a:r>
            <a:r>
              <a:rPr kumimoji="0" lang="en-US" altLang="en-US" sz="2400" b="0" i="0" u="none" strike="noStrike" cap="none" normalizeH="0" baseline="0" dirty="0">
                <a:ln>
                  <a:noFill/>
                </a:ln>
                <a:solidFill>
                  <a:srgbClr val="273239"/>
                </a:solidFill>
                <a:effectLst/>
                <a:latin typeface="urw-din"/>
              </a:rPr>
              <a:t> is used to display or hide the DOM Element based on the expression value assigned to it. The expression value may be either true or false.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err="1">
                <a:ln>
                  <a:noFill/>
                </a:ln>
                <a:solidFill>
                  <a:srgbClr val="273239"/>
                </a:solidFill>
                <a:effectLst/>
                <a:latin typeface="Consolas" panose="020B0609020204030204" pitchFamily="49" charset="0"/>
              </a:rPr>
              <a:t>boolean</a:t>
            </a:r>
            <a:r>
              <a:rPr kumimoji="0" lang="en-US" altLang="en-US" sz="2400" b="0" i="0" u="none" strike="noStrike" cap="none" normalizeH="0" baseline="0" dirty="0">
                <a:ln>
                  <a:noFill/>
                </a:ln>
                <a:solidFill>
                  <a:srgbClr val="273239"/>
                </a:solidFill>
                <a:effectLst/>
                <a:latin typeface="Consolas" panose="020B0609020204030204" pitchFamily="49" charset="0"/>
              </a:rPr>
              <a:t>"&gt; &lt;/div&gt;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In the above Syntax, </a:t>
            </a:r>
            <a:r>
              <a:rPr kumimoji="0" lang="en-US" altLang="en-US" sz="2400" b="0" i="0" u="none" strike="noStrike" cap="none" normalizeH="0" baseline="0" dirty="0" err="1">
                <a:ln>
                  <a:noFill/>
                </a:ln>
                <a:solidFill>
                  <a:srgbClr val="273239"/>
                </a:solidFill>
                <a:effectLst/>
                <a:latin typeface="urw-din"/>
              </a:rPr>
              <a:t>boolean</a:t>
            </a:r>
            <a:r>
              <a:rPr kumimoji="0" lang="en-US" altLang="en-US" sz="2400" b="0" i="0" u="none" strike="noStrike" cap="none" normalizeH="0" baseline="0" dirty="0">
                <a:ln>
                  <a:noFill/>
                </a:ln>
                <a:solidFill>
                  <a:srgbClr val="273239"/>
                </a:solidFill>
                <a:effectLst/>
                <a:latin typeface="urw-din"/>
              </a:rPr>
              <a:t> stands for either true or false value. Hence, it leads to 2 valid syntaxes as below :</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="true"&gt;     display o/p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&lt;div *</a:t>
            </a:r>
            <a:r>
              <a:rPr kumimoji="0" lang="en-US" altLang="en-US" sz="2400" b="0" i="0" u="none" strike="noStrike" cap="none" normalizeH="0" baseline="0" dirty="0" err="1">
                <a:ln>
                  <a:noFill/>
                </a:ln>
                <a:solidFill>
                  <a:srgbClr val="273239"/>
                </a:solidFill>
                <a:effectLst/>
                <a:latin typeface="Consolas" panose="020B0609020204030204" pitchFamily="49" charset="0"/>
              </a:rPr>
              <a:t>ngIf</a:t>
            </a:r>
            <a:r>
              <a:rPr kumimoji="0" lang="en-US" altLang="en-US" sz="2400" b="0" i="0" u="none" strike="noStrike" cap="none" normalizeH="0" baseline="0" dirty="0">
                <a:ln>
                  <a:noFill/>
                </a:ln>
                <a:solidFill>
                  <a:srgbClr val="273239"/>
                </a:solidFill>
                <a:effectLst/>
                <a:latin typeface="Consolas" panose="020B0609020204030204" pitchFamily="49" charset="0"/>
              </a:rPr>
              <a:t>="false"&gt;not display  &lt;/div&gt;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37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61A8-DAEF-48FB-AB4E-E2067BEA2B5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apple-system"/>
              </a:rPr>
              <a:t>Angular </a:t>
            </a:r>
            <a:r>
              <a:rPr kumimoji="0" lang="en-US" altLang="en-US" sz="4400" b="0" i="0" u="none" strike="noStrike" cap="none" normalizeH="0" baseline="0" dirty="0" err="1">
                <a:ln>
                  <a:noFill/>
                </a:ln>
                <a:solidFill>
                  <a:srgbClr val="000000"/>
                </a:solidFill>
                <a:effectLst/>
                <a:latin typeface="-apple-system"/>
              </a:rPr>
              <a:t>ngFor</a:t>
            </a:r>
            <a:r>
              <a:rPr kumimoji="0" lang="en-US" altLang="en-US" sz="4400" b="0" i="0" u="none" strike="noStrike" cap="none" normalizeH="0" baseline="0" dirty="0">
                <a:ln>
                  <a:noFill/>
                </a:ln>
                <a:solidFill>
                  <a:srgbClr val="000000"/>
                </a:solidFill>
                <a:effectLst/>
                <a:latin typeface="-apple-system"/>
              </a:rPr>
              <a:t> directive</a:t>
            </a:r>
            <a:endParaRPr lang="en-IN" dirty="0"/>
          </a:p>
        </p:txBody>
      </p:sp>
      <p:sp>
        <p:nvSpPr>
          <p:cNvPr id="3" name="Rectangle 1">
            <a:extLst>
              <a:ext uri="{FF2B5EF4-FFF2-40B4-BE49-F238E27FC236}">
                <a16:creationId xmlns:a16="http://schemas.microsoft.com/office/drawing/2014/main" id="{7BC45F4B-D5C4-4EEA-94BB-5A7976BC1593}"/>
              </a:ext>
            </a:extLst>
          </p:cNvPr>
          <p:cNvSpPr>
            <a:spLocks noChangeArrowheads="1"/>
          </p:cNvSpPr>
          <p:nvPr/>
        </p:nvSpPr>
        <p:spPr bwMode="auto">
          <a:xfrm>
            <a:off x="838200" y="1600354"/>
            <a:ext cx="9433250" cy="221599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Angular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directive iterates over a collection of data like an array, list, </a:t>
            </a:r>
            <a:r>
              <a:rPr kumimoji="0" lang="en-US" altLang="en-US" sz="2400" b="0" i="0" u="none" strike="noStrike" cap="none" normalizeH="0" baseline="0" dirty="0" err="1">
                <a:ln>
                  <a:noFill/>
                </a:ln>
                <a:solidFill>
                  <a:srgbClr val="000000"/>
                </a:solidFill>
                <a:effectLst/>
                <a:latin typeface="-apple-system"/>
              </a:rPr>
              <a:t>etc</a:t>
            </a:r>
            <a:r>
              <a:rPr kumimoji="0" lang="en-US" altLang="en-US" sz="2400" b="0" i="0" u="none" strike="noStrike" cap="none" normalizeH="0" baseline="0" dirty="0">
                <a:ln>
                  <a:noFill/>
                </a:ln>
                <a:solidFill>
                  <a:srgbClr val="000000"/>
                </a:solidFill>
                <a:effectLst/>
                <a:latin typeface="-apple-system"/>
              </a:rPr>
              <a:t>, and creates an HTML element for each of the items from an HTML template. It helps us to build lists or tables to display tabular data in a nice </a:t>
            </a:r>
            <a:r>
              <a:rPr kumimoji="0" lang="en-US" altLang="en-US" sz="2400" b="0" i="0" u="none" strike="noStrike" cap="none" normalizeH="0" baseline="0" dirty="0" err="1">
                <a:ln>
                  <a:noFill/>
                </a:ln>
                <a:solidFill>
                  <a:srgbClr val="000000"/>
                </a:solidFill>
                <a:effectLst/>
                <a:latin typeface="-apple-system"/>
              </a:rPr>
              <a:t>way.The</a:t>
            </a:r>
            <a:r>
              <a:rPr kumimoji="0" lang="en-US" altLang="en-US" sz="2400" b="0" i="0" u="none" strike="noStrike" cap="none" normalizeH="0" baseline="0" dirty="0">
                <a:ln>
                  <a:noFill/>
                </a:ln>
                <a:solidFill>
                  <a:srgbClr val="000000"/>
                </a:solidFill>
                <a:effectLst/>
                <a:latin typeface="-apple-system"/>
              </a:rPr>
              <a:t> </a:t>
            </a:r>
            <a:r>
              <a:rPr kumimoji="0" lang="en-US" altLang="en-US" sz="2400" b="0" i="0" u="none" strike="noStrike" cap="none" normalizeH="0" baseline="0" dirty="0" err="1">
                <a:ln>
                  <a:noFill/>
                </a:ln>
                <a:solidFill>
                  <a:srgbClr val="000000"/>
                </a:solidFill>
                <a:effectLst/>
                <a:latin typeface="-apple-system"/>
              </a:rPr>
              <a:t>ngFor</a:t>
            </a:r>
            <a:r>
              <a:rPr kumimoji="0" lang="en-US" altLang="en-US" sz="2400" b="0" i="0" u="none" strike="noStrike" cap="none" normalizeH="0" baseline="0" dirty="0">
                <a:ln>
                  <a:noFill/>
                </a:ln>
                <a:solidFill>
                  <a:srgbClr val="000000"/>
                </a:solidFill>
                <a:effectLst/>
                <a:latin typeface="-apple-system"/>
              </a:rPr>
              <a:t> also exports several local variables like Index, First, Last, odd, even &amp; </a:t>
            </a:r>
            <a:r>
              <a:rPr kumimoji="0" lang="en-US" altLang="en-US" sz="2400" b="0" i="0" u="none" strike="noStrike" cap="none" normalizeH="0" baseline="0" dirty="0" err="1">
                <a:ln>
                  <a:noFill/>
                </a:ln>
                <a:solidFill>
                  <a:srgbClr val="000000"/>
                </a:solidFill>
                <a:effectLst/>
                <a:latin typeface="-apple-system"/>
              </a:rPr>
              <a:t>trackby.etc</a:t>
            </a:r>
            <a:r>
              <a:rPr kumimoji="0" lang="en-US" altLang="en-US" sz="2400" b="0" i="0" u="none" strike="noStrike" cap="none" normalizeH="0" baseline="0" dirty="0">
                <a:ln>
                  <a:noFill/>
                </a:ln>
                <a:solidFill>
                  <a:srgbClr val="000000"/>
                </a:solidFill>
                <a:effectLst/>
                <a:latin typeface="-apple-system"/>
              </a:rPr>
              <a:t>. In this article, we will learn the following</a:t>
            </a:r>
            <a:r>
              <a:rPr kumimoji="0" lang="en-US" altLang="en-US" sz="2400"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F8F40837-32AF-447A-BED6-363C95762E2C}"/>
              </a:ext>
            </a:extLst>
          </p:cNvPr>
          <p:cNvSpPr txBox="1"/>
          <p:nvPr/>
        </p:nvSpPr>
        <p:spPr>
          <a:xfrm>
            <a:off x="838200" y="3925468"/>
            <a:ext cx="6097554" cy="369332"/>
          </a:xfrm>
          <a:prstGeom prst="rect">
            <a:avLst/>
          </a:prstGeom>
          <a:noFill/>
        </p:spPr>
        <p:txBody>
          <a:bodyPr wrap="square">
            <a:spAutoFit/>
          </a:bodyPr>
          <a:lstStyle/>
          <a:p>
            <a:pPr algn="l" fontAlgn="base"/>
            <a:r>
              <a:rPr lang="en-IN" b="1" i="0" dirty="0">
                <a:effectLst/>
                <a:latin typeface="-apple-system"/>
              </a:rPr>
              <a:t>Syntax of </a:t>
            </a:r>
            <a:r>
              <a:rPr lang="en-IN" b="1" i="0" dirty="0" err="1">
                <a:effectLst/>
                <a:latin typeface="-apple-system"/>
              </a:rPr>
              <a:t>ngFor</a:t>
            </a:r>
            <a:endParaRPr lang="en-IN" b="1" i="0" dirty="0">
              <a:effectLst/>
              <a:latin typeface="-apple-system"/>
            </a:endParaRPr>
          </a:p>
        </p:txBody>
      </p:sp>
      <p:sp>
        <p:nvSpPr>
          <p:cNvPr id="7" name="TextBox 6">
            <a:extLst>
              <a:ext uri="{FF2B5EF4-FFF2-40B4-BE49-F238E27FC236}">
                <a16:creationId xmlns:a16="http://schemas.microsoft.com/office/drawing/2014/main" id="{29E83599-DDE0-4922-BA1A-882478DCF338}"/>
              </a:ext>
            </a:extLst>
          </p:cNvPr>
          <p:cNvSpPr txBox="1"/>
          <p:nvPr/>
        </p:nvSpPr>
        <p:spPr>
          <a:xfrm>
            <a:off x="2795296" y="4110134"/>
            <a:ext cx="6097554" cy="923330"/>
          </a:xfrm>
          <a:prstGeom prst="rect">
            <a:avLst/>
          </a:prstGeom>
          <a:noFill/>
        </p:spPr>
        <p:txBody>
          <a:bodyPr wrap="square">
            <a:spAutoFit/>
          </a:bodyPr>
          <a:lstStyle/>
          <a:p>
            <a:pPr algn="l" fontAlgn="base"/>
            <a:r>
              <a:rPr lang="en-US" b="0" i="0" dirty="0">
                <a:solidFill>
                  <a:srgbClr val="006FE0"/>
                </a:solidFill>
                <a:effectLst/>
                <a:latin typeface="inherit"/>
              </a:rPr>
              <a:t>&lt;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8080"/>
                </a:solidFill>
                <a:effectLst/>
                <a:latin typeface="inherit"/>
              </a:rPr>
              <a:t>element *</a:t>
            </a:r>
            <a:r>
              <a:rPr lang="en-US" b="0" i="0" dirty="0" err="1">
                <a:solidFill>
                  <a:srgbClr val="000000"/>
                </a:solidFill>
                <a:effectLst/>
                <a:latin typeface="inherit"/>
              </a:rPr>
              <a:t>ngFor</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let</a:t>
            </a:r>
            <a:r>
              <a:rPr lang="en-US" b="0" i="0" dirty="0">
                <a:solidFill>
                  <a:srgbClr val="006FE0"/>
                </a:solidFill>
                <a:effectLst/>
                <a:latin typeface="inherit"/>
              </a:rPr>
              <a:t> &lt;</a:t>
            </a:r>
            <a:r>
              <a:rPr lang="en-US" b="0" i="0" dirty="0">
                <a:solidFill>
                  <a:srgbClr val="000000"/>
                </a:solidFill>
                <a:effectLst/>
                <a:latin typeface="inherit"/>
              </a:rPr>
              <a:t>item</a:t>
            </a:r>
            <a:r>
              <a:rPr lang="en-US" b="0" i="0" dirty="0">
                <a:solidFill>
                  <a:srgbClr val="006FE0"/>
                </a:solidFill>
                <a:effectLst/>
                <a:latin typeface="inherit"/>
              </a:rPr>
              <a:t>&gt; </a:t>
            </a:r>
            <a:r>
              <a:rPr lang="en-US" b="0" i="0" dirty="0">
                <a:solidFill>
                  <a:srgbClr val="000000"/>
                </a:solidFill>
                <a:effectLst/>
                <a:latin typeface="inherit"/>
              </a:rPr>
              <a:t>of</a:t>
            </a:r>
            <a:r>
              <a:rPr lang="en-US" b="0" i="0" dirty="0">
                <a:solidFill>
                  <a:srgbClr val="006FE0"/>
                </a:solidFill>
                <a:effectLst/>
                <a:latin typeface="inherit"/>
              </a:rPr>
              <a:t> &lt;</a:t>
            </a:r>
            <a:r>
              <a:rPr lang="en-US" b="0" i="0" dirty="0">
                <a:solidFill>
                  <a:srgbClr val="000000"/>
                </a:solidFill>
                <a:effectLst/>
                <a:latin typeface="inherit"/>
              </a:rPr>
              <a:t>items</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0000"/>
                </a:solidFill>
                <a:effectLst/>
                <a:latin typeface="Verdana" panose="020B0604030504040204" pitchFamily="34" charset="0"/>
              </a:rPr>
              <a:t>”</a:t>
            </a:r>
            <a:r>
              <a:rPr lang="en-US" b="0" i="0" dirty="0">
                <a:solidFill>
                  <a:srgbClr val="006FE0"/>
                </a:solidFill>
                <a:effectLst/>
                <a:latin typeface="inherit"/>
              </a:rPr>
              <a:t>&gt; </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&lt;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Template</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&lt;</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html</a:t>
            </a:r>
            <a:r>
              <a:rPr lang="en-US" b="0" i="0" dirty="0">
                <a:solidFill>
                  <a:srgbClr val="000000"/>
                </a:solidFill>
                <a:effectLst/>
                <a:latin typeface="Verdana" panose="020B0604030504040204" pitchFamily="34" charset="0"/>
              </a:rPr>
              <a:t>-</a:t>
            </a:r>
            <a:r>
              <a:rPr lang="en-US" b="0" i="0" dirty="0">
                <a:solidFill>
                  <a:srgbClr val="000000"/>
                </a:solidFill>
                <a:effectLst/>
                <a:latin typeface="inherit"/>
              </a:rPr>
              <a:t>element</a:t>
            </a:r>
            <a:r>
              <a:rPr lang="en-US" b="0" i="0" dirty="0">
                <a:solidFill>
                  <a:srgbClr val="006FE0"/>
                </a:solidFill>
                <a:effectLst/>
                <a:latin typeface="inherit"/>
              </a:rPr>
              <a:t>&gt;</a:t>
            </a:r>
            <a:endParaRPr lang="en-US" b="0" i="0" dirty="0">
              <a:solidFill>
                <a:srgbClr val="000000"/>
              </a:solidFill>
              <a:effectLst/>
              <a:latin typeface="Verdana" panose="020B0604030504040204" pitchFamily="34" charset="0"/>
            </a:endParaRPr>
          </a:p>
        </p:txBody>
      </p:sp>
      <p:sp>
        <p:nvSpPr>
          <p:cNvPr id="10" name="TextBox 9">
            <a:extLst>
              <a:ext uri="{FF2B5EF4-FFF2-40B4-BE49-F238E27FC236}">
                <a16:creationId xmlns:a16="http://schemas.microsoft.com/office/drawing/2014/main" id="{F8116901-812F-4BB2-85BF-EFAD5706EC36}"/>
              </a:ext>
            </a:extLst>
          </p:cNvPr>
          <p:cNvSpPr txBox="1"/>
          <p:nvPr/>
        </p:nvSpPr>
        <p:spPr>
          <a:xfrm>
            <a:off x="986713" y="5251710"/>
            <a:ext cx="1364601" cy="369332"/>
          </a:xfrm>
          <a:prstGeom prst="rect">
            <a:avLst/>
          </a:prstGeom>
          <a:noFill/>
        </p:spPr>
        <p:txBody>
          <a:bodyPr wrap="square">
            <a:spAutoFit/>
          </a:bodyPr>
          <a:lstStyle/>
          <a:p>
            <a:pPr algn="l" fontAlgn="base"/>
            <a:r>
              <a:rPr lang="en-IN" b="1" i="0" dirty="0">
                <a:effectLst/>
                <a:latin typeface="-apple-system"/>
              </a:rPr>
              <a:t>Using </a:t>
            </a:r>
            <a:r>
              <a:rPr lang="en-IN" b="1" i="0" dirty="0" err="1">
                <a:effectLst/>
                <a:latin typeface="-apple-system"/>
              </a:rPr>
              <a:t>ngFor</a:t>
            </a:r>
            <a:endParaRPr lang="en-IN" b="1" i="0" dirty="0">
              <a:effectLst/>
              <a:latin typeface="-apple-system"/>
            </a:endParaRPr>
          </a:p>
        </p:txBody>
      </p:sp>
      <p:sp>
        <p:nvSpPr>
          <p:cNvPr id="13" name="TextBox 12">
            <a:extLst>
              <a:ext uri="{FF2B5EF4-FFF2-40B4-BE49-F238E27FC236}">
                <a16:creationId xmlns:a16="http://schemas.microsoft.com/office/drawing/2014/main" id="{5454AC56-7E45-46E0-9E9D-BC6FDFEB5C4A}"/>
              </a:ext>
            </a:extLst>
          </p:cNvPr>
          <p:cNvSpPr txBox="1"/>
          <p:nvPr/>
        </p:nvSpPr>
        <p:spPr>
          <a:xfrm>
            <a:off x="2209022" y="5103674"/>
            <a:ext cx="6097554" cy="1754326"/>
          </a:xfrm>
          <a:prstGeom prst="rect">
            <a:avLst/>
          </a:prstGeom>
          <a:noFill/>
        </p:spPr>
        <p:txBody>
          <a:bodyPr wrap="square">
            <a:spAutoFit/>
          </a:bodyPr>
          <a:lstStyle/>
          <a:p>
            <a:r>
              <a:rPr lang="en-IN" dirty="0"/>
              <a:t> </a:t>
            </a:r>
          </a:p>
          <a:p>
            <a:r>
              <a:rPr lang="en-IN" dirty="0"/>
              <a:t>  &lt;</a:t>
            </a:r>
            <a:r>
              <a:rPr lang="en-IN" dirty="0" err="1"/>
              <a:t>ul</a:t>
            </a:r>
            <a:r>
              <a:rPr lang="en-IN" dirty="0"/>
              <a:t>&gt;</a:t>
            </a:r>
          </a:p>
          <a:p>
            <a:r>
              <a:rPr lang="en-IN" dirty="0"/>
              <a:t>    &lt;li *</a:t>
            </a:r>
            <a:r>
              <a:rPr lang="en-IN" dirty="0" err="1"/>
              <a:t>ngFor</a:t>
            </a:r>
            <a:r>
              <a:rPr lang="en-IN" dirty="0"/>
              <a:t>="let movie of movies"&gt;</a:t>
            </a:r>
          </a:p>
          <a:p>
            <a:r>
              <a:rPr lang="en-IN" dirty="0"/>
              <a:t>      {{ </a:t>
            </a:r>
            <a:r>
              <a:rPr lang="en-IN" dirty="0" err="1"/>
              <a:t>movie.title</a:t>
            </a:r>
            <a:r>
              <a:rPr lang="en-IN" dirty="0"/>
              <a:t> }} - {{</a:t>
            </a:r>
            <a:r>
              <a:rPr lang="en-IN" dirty="0" err="1"/>
              <a:t>movie.director</a:t>
            </a:r>
            <a:r>
              <a:rPr lang="en-IN" dirty="0"/>
              <a:t>}}</a:t>
            </a:r>
          </a:p>
          <a:p>
            <a:r>
              <a:rPr lang="en-IN" dirty="0"/>
              <a:t>    &lt;/li&gt;</a:t>
            </a:r>
          </a:p>
          <a:p>
            <a:r>
              <a:rPr lang="en-IN" dirty="0"/>
              <a:t>  &lt;/</a:t>
            </a:r>
            <a:r>
              <a:rPr lang="en-IN" dirty="0" err="1"/>
              <a:t>ul</a:t>
            </a:r>
            <a:r>
              <a:rPr lang="en-IN" dirty="0"/>
              <a:t>&gt;</a:t>
            </a:r>
          </a:p>
        </p:txBody>
      </p:sp>
    </p:spTree>
    <p:extLst>
      <p:ext uri="{BB962C8B-B14F-4D97-AF65-F5344CB8AC3E}">
        <p14:creationId xmlns:p14="http://schemas.microsoft.com/office/powerpoint/2010/main" val="105612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0651-3EA5-429D-AC9D-9F198A84E64C}"/>
              </a:ext>
            </a:extLst>
          </p:cNvPr>
          <p:cNvSpPr>
            <a:spLocks noGrp="1"/>
          </p:cNvSpPr>
          <p:nvPr>
            <p:ph type="title"/>
          </p:nvPr>
        </p:nvSpPr>
        <p:spPr/>
        <p:txBody>
          <a:bodyPr/>
          <a:lstStyle/>
          <a:p>
            <a:r>
              <a:rPr lang="en-IN" dirty="0"/>
              <a:t>Nested </a:t>
            </a:r>
            <a:r>
              <a:rPr lang="en-IN" dirty="0" err="1"/>
              <a:t>ngFor</a:t>
            </a:r>
            <a:r>
              <a:rPr lang="en-IN" dirty="0"/>
              <a:t> Loop Example</a:t>
            </a:r>
          </a:p>
        </p:txBody>
      </p:sp>
      <p:sp>
        <p:nvSpPr>
          <p:cNvPr id="4" name="TextBox 3">
            <a:extLst>
              <a:ext uri="{FF2B5EF4-FFF2-40B4-BE49-F238E27FC236}">
                <a16:creationId xmlns:a16="http://schemas.microsoft.com/office/drawing/2014/main" id="{B4703632-67E9-4CA4-B10B-A119CDF606B8}"/>
              </a:ext>
            </a:extLst>
          </p:cNvPr>
          <p:cNvSpPr txBox="1"/>
          <p:nvPr/>
        </p:nvSpPr>
        <p:spPr>
          <a:xfrm>
            <a:off x="838200" y="1344697"/>
            <a:ext cx="6097554" cy="2862322"/>
          </a:xfrm>
          <a:prstGeom prst="rect">
            <a:avLst/>
          </a:prstGeom>
          <a:noFill/>
        </p:spPr>
        <p:txBody>
          <a:bodyPr wrap="square">
            <a:spAutoFit/>
          </a:bodyPr>
          <a:lstStyle/>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employee of employees;"</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0000"/>
                </a:solidFill>
                <a:effectLst/>
                <a:latin typeface="inherit"/>
              </a:rPr>
              <a:t>employee</a:t>
            </a:r>
            <a:r>
              <a:rPr lang="en-IN" b="0" i="0" dirty="0">
                <a:solidFill>
                  <a:srgbClr val="333333"/>
                </a:solidFill>
                <a:effectLst/>
                <a:latin typeface="inherit"/>
              </a:rPr>
              <a:t>.</a:t>
            </a:r>
            <a:r>
              <a:rPr lang="en-IN" b="0" i="0" dirty="0">
                <a:solidFill>
                  <a:srgbClr val="000000"/>
                </a:solidFill>
                <a:effectLst/>
                <a:latin typeface="inherit"/>
              </a:rPr>
              <a:t>name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employee</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table </a:t>
            </a:r>
            <a:r>
              <a:rPr lang="en-IN" b="1" i="0" dirty="0">
                <a:solidFill>
                  <a:srgbClr val="800080"/>
                </a:solidFill>
                <a:effectLst/>
                <a:latin typeface="inherit"/>
              </a:rPr>
              <a:t>class</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'table table-</a:t>
            </a:r>
            <a:r>
              <a:rPr lang="en-IN" b="0" i="0" dirty="0" err="1">
                <a:solidFill>
                  <a:srgbClr val="DD1144"/>
                </a:solidFill>
                <a:effectLst/>
                <a:latin typeface="inherit"/>
              </a:rPr>
              <a:t>sm</a:t>
            </a:r>
            <a:r>
              <a:rPr lang="en-IN" b="0" i="0" dirty="0">
                <a:solidFill>
                  <a:srgbClr val="DD1144"/>
                </a:solidFill>
                <a:effectLst/>
                <a:latin typeface="inherit"/>
              </a:rPr>
              <a:t> '</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err="1">
                <a:solidFill>
                  <a:srgbClr val="000000"/>
                </a:solidFill>
                <a:effectLst/>
                <a:latin typeface="inherit"/>
              </a:rPr>
              <a:t>tbody</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skill of </a:t>
            </a:r>
            <a:r>
              <a:rPr lang="en-IN" b="0" i="0" dirty="0" err="1">
                <a:solidFill>
                  <a:srgbClr val="DD1144"/>
                </a:solidFill>
                <a:effectLst/>
                <a:latin typeface="inherit"/>
              </a:rPr>
              <a:t>employee.skills</a:t>
            </a:r>
            <a:r>
              <a:rPr lang="en-IN" b="0" i="0" dirty="0">
                <a:solidFill>
                  <a:srgbClr val="DD1144"/>
                </a:solidFill>
                <a:effectLst/>
                <a:latin typeface="inherit"/>
              </a:rPr>
              <a:t>;"</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skill</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skill</a:t>
            </a:r>
            <a:r>
              <a:rPr lang="en-IN" b="0" i="0" dirty="0" err="1">
                <a:solidFill>
                  <a:srgbClr val="333333"/>
                </a:solidFill>
                <a:effectLst/>
                <a:latin typeface="inherit"/>
              </a:rPr>
              <a:t>.</a:t>
            </a:r>
            <a:r>
              <a:rPr lang="en-IN" b="0" i="0" dirty="0" err="1">
                <a:solidFill>
                  <a:srgbClr val="000000"/>
                </a:solidFill>
                <a:effectLst/>
                <a:latin typeface="inherit"/>
              </a:rPr>
              <a:t>exp</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E5BC0FE9-01C3-42DB-B8C1-DD31B0A1FE18}"/>
              </a:ext>
            </a:extLst>
          </p:cNvPr>
          <p:cNvSpPr txBox="1"/>
          <p:nvPr/>
        </p:nvSpPr>
        <p:spPr>
          <a:xfrm>
            <a:off x="1070688" y="4207019"/>
            <a:ext cx="6097554" cy="369332"/>
          </a:xfrm>
          <a:prstGeom prst="rect">
            <a:avLst/>
          </a:prstGeom>
          <a:noFill/>
        </p:spPr>
        <p:txBody>
          <a:bodyPr wrap="square">
            <a:spAutoFit/>
          </a:bodyPr>
          <a:lstStyle/>
          <a:p>
            <a:pPr algn="l" fontAlgn="base"/>
            <a:r>
              <a:rPr lang="en-IN" b="1" i="0" dirty="0">
                <a:effectLst/>
                <a:latin typeface="-apple-system"/>
              </a:rPr>
              <a:t>Finding the Index</a:t>
            </a:r>
          </a:p>
        </p:txBody>
      </p:sp>
      <p:sp>
        <p:nvSpPr>
          <p:cNvPr id="8" name="TextBox 7">
            <a:extLst>
              <a:ext uri="{FF2B5EF4-FFF2-40B4-BE49-F238E27FC236}">
                <a16:creationId xmlns:a16="http://schemas.microsoft.com/office/drawing/2014/main" id="{50F711B9-B487-4EC6-A39D-2F7677F3ED5C}"/>
              </a:ext>
            </a:extLst>
          </p:cNvPr>
          <p:cNvSpPr txBox="1"/>
          <p:nvPr/>
        </p:nvSpPr>
        <p:spPr>
          <a:xfrm>
            <a:off x="1359937" y="4692025"/>
            <a:ext cx="6097554" cy="2031325"/>
          </a:xfrm>
          <a:prstGeom prst="rect">
            <a:avLst/>
          </a:prstGeom>
          <a:noFill/>
        </p:spPr>
        <p:txBody>
          <a:bodyPr wrap="square">
            <a:spAutoFit/>
          </a:bodyPr>
          <a:lstStyle/>
          <a:p>
            <a:pPr algn="l" fontAlgn="base"/>
            <a:r>
              <a:rPr lang="en-IN" b="0" i="0" dirty="0">
                <a:solidFill>
                  <a:srgbClr val="006FE0"/>
                </a:solidFill>
                <a:effectLst/>
                <a:latin typeface="inherit"/>
              </a:rPr>
              <a:t>&lt;</a:t>
            </a:r>
            <a:r>
              <a:rPr lang="en-IN" b="0" i="0" dirty="0">
                <a:solidFill>
                  <a:srgbClr val="000000"/>
                </a:solidFill>
                <a:effectLst/>
                <a:latin typeface="inherit"/>
              </a:rPr>
              <a:t>tr</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err="1">
                <a:solidFill>
                  <a:srgbClr val="000000"/>
                </a:solidFill>
                <a:effectLst/>
                <a:latin typeface="inherit"/>
              </a:rPr>
              <a:t>ngFor</a:t>
            </a:r>
            <a:r>
              <a:rPr lang="en-IN" b="0" i="0" dirty="0">
                <a:solidFill>
                  <a:srgbClr val="000000"/>
                </a:solidFill>
                <a:effectLst/>
                <a:latin typeface="Verdana" panose="020B0604030504040204" pitchFamily="34" charset="0"/>
              </a:rPr>
              <a:t>=</a:t>
            </a:r>
            <a:r>
              <a:rPr lang="en-IN" b="0" i="0" dirty="0">
                <a:solidFill>
                  <a:srgbClr val="DD1144"/>
                </a:solidFill>
                <a:effectLst/>
                <a:latin typeface="inherit"/>
              </a:rPr>
              <a:t>"let movie of movies; let </a:t>
            </a:r>
            <a:r>
              <a:rPr lang="en-IN" b="0" i="0" dirty="0" err="1">
                <a:solidFill>
                  <a:srgbClr val="DD1144"/>
                </a:solidFill>
                <a:effectLst/>
                <a:latin typeface="inherit"/>
              </a:rPr>
              <a:t>i</a:t>
            </a:r>
            <a:r>
              <a:rPr lang="en-IN" b="0" i="0" dirty="0">
                <a:solidFill>
                  <a:srgbClr val="DD1144"/>
                </a:solidFill>
                <a:effectLst/>
                <a:latin typeface="inherit"/>
              </a:rPr>
              <a:t>=index;"</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 </a:t>
            </a:r>
            <a:r>
              <a:rPr lang="en-IN" b="0" i="0" dirty="0">
                <a:solidFill>
                  <a:srgbClr val="333333"/>
                </a:solidFill>
                <a:effectLst/>
                <a:latin typeface="inherit"/>
              </a:rPr>
              <a:t>{{</a:t>
            </a:r>
            <a:r>
              <a:rPr lang="en-IN" b="0" i="0" dirty="0" err="1">
                <a:solidFill>
                  <a:srgbClr val="000000"/>
                </a:solidFill>
                <a:effectLst/>
                <a:latin typeface="inherit"/>
              </a:rPr>
              <a:t>i</a:t>
            </a:r>
            <a:r>
              <a:rPr lang="en-IN" b="0" i="0" dirty="0">
                <a:solidFill>
                  <a:srgbClr val="333333"/>
                </a:solidFill>
                <a:effectLst/>
                <a:latin typeface="inherit"/>
              </a:rPr>
              <a:t>}}</a:t>
            </a:r>
            <a:r>
              <a:rPr lang="en-IN" b="0" i="0" dirty="0">
                <a:solidFill>
                  <a:srgbClr val="006FE0"/>
                </a:solidFill>
                <a:effectLst/>
                <a:latin typeface="inherit"/>
              </a:rPr>
              <a:t> &lt;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title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director</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cast</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808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&lt;</a:t>
            </a:r>
            <a:r>
              <a:rPr lang="en-IN" b="0" i="0" dirty="0">
                <a:solidFill>
                  <a:srgbClr val="008080"/>
                </a:solidFill>
                <a:effectLst/>
                <a:latin typeface="inherit"/>
              </a:rPr>
              <a:t>td</a:t>
            </a:r>
            <a:r>
              <a:rPr lang="en-IN" b="0" i="0" dirty="0">
                <a:solidFill>
                  <a:srgbClr val="006FE0"/>
                </a:solidFill>
                <a:effectLst/>
                <a:latin typeface="inherit"/>
              </a:rPr>
              <a:t>&gt;</a:t>
            </a:r>
            <a:r>
              <a:rPr lang="en-IN" b="0" i="0" dirty="0">
                <a:solidFill>
                  <a:srgbClr val="333333"/>
                </a:solidFill>
                <a:effectLst/>
                <a:latin typeface="inherit"/>
              </a:rPr>
              <a:t>{{</a:t>
            </a:r>
            <a:r>
              <a:rPr lang="en-IN" b="0" i="0" dirty="0" err="1">
                <a:solidFill>
                  <a:srgbClr val="000000"/>
                </a:solidFill>
                <a:effectLst/>
                <a:latin typeface="inherit"/>
              </a:rPr>
              <a:t>movie</a:t>
            </a:r>
            <a:r>
              <a:rPr lang="en-IN" b="0" i="0" dirty="0" err="1">
                <a:solidFill>
                  <a:srgbClr val="333333"/>
                </a:solidFill>
                <a:effectLst/>
                <a:latin typeface="inherit"/>
              </a:rPr>
              <a:t>.</a:t>
            </a:r>
            <a:r>
              <a:rPr lang="en-IN" b="0" i="0" dirty="0" err="1">
                <a:solidFill>
                  <a:srgbClr val="000000"/>
                </a:solidFill>
                <a:effectLst/>
                <a:latin typeface="inherit"/>
              </a:rPr>
              <a:t>releaseDate</a:t>
            </a:r>
            <a:r>
              <a:rPr lang="en-IN" b="0" i="0" dirty="0">
                <a:solidFill>
                  <a:srgbClr val="333333"/>
                </a:solidFill>
                <a:effectLst/>
                <a:latin typeface="inherit"/>
              </a:rPr>
              <a:t>}}</a:t>
            </a:r>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td</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&lt;</a:t>
            </a:r>
            <a:r>
              <a:rPr lang="en-IN" b="0" i="0" dirty="0">
                <a:solidFill>
                  <a:srgbClr val="000000"/>
                </a:solidFill>
                <a:effectLst/>
                <a:latin typeface="Verdana" panose="020B0604030504040204" pitchFamily="34" charset="0"/>
              </a:rPr>
              <a:t>/</a:t>
            </a:r>
            <a:r>
              <a:rPr lang="en-IN" b="0" i="0" dirty="0">
                <a:solidFill>
                  <a:srgbClr val="000000"/>
                </a:solidFill>
                <a:effectLst/>
                <a:latin typeface="inherit"/>
              </a:rPr>
              <a:t>tr</a:t>
            </a:r>
            <a:r>
              <a:rPr lang="en-IN" b="0" i="0" dirty="0">
                <a:solidFill>
                  <a:srgbClr val="006FE0"/>
                </a:solidFill>
                <a:effectLst/>
                <a:latin typeface="inherit"/>
              </a:rPr>
              <a:t>&gt;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3940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r>
              <a:rPr lang="en-US" b="1" i="0" dirty="0">
                <a:solidFill>
                  <a:schemeClr val="tx1"/>
                </a:solidFill>
                <a:effectLst/>
                <a:latin typeface="Arial" panose="020B0604020202020204" pitchFamily="34" charset="0"/>
                <a:cs typeface="Arial" panose="020B0604020202020204" pitchFamily="34" charset="0"/>
              </a:rPr>
              <a:t>Attribute Directives</a:t>
            </a:r>
            <a:br>
              <a:rPr lang="en-US" b="1" i="0" dirty="0">
                <a:solidFill>
                  <a:schemeClr val="tx1"/>
                </a:solidFill>
                <a:effectLst/>
                <a:latin typeface="Arial" panose="020B0604020202020204" pitchFamily="34" charset="0"/>
                <a:cs typeface="Arial" panose="020B0604020202020204" pitchFamily="34" charset="0"/>
              </a:rPr>
            </a:br>
            <a:endParaRPr lang="en-US" dirty="0"/>
          </a:p>
        </p:txBody>
      </p:sp>
      <p:sp>
        <p:nvSpPr>
          <p:cNvPr id="5" name="Rectangle 2">
            <a:extLst>
              <a:ext uri="{FF2B5EF4-FFF2-40B4-BE49-F238E27FC236}">
                <a16:creationId xmlns:a16="http://schemas.microsoft.com/office/drawing/2014/main" id="{E88FC7BE-1080-4B37-BE06-EDE5155A87A8}"/>
              </a:ext>
            </a:extLst>
          </p:cNvPr>
          <p:cNvSpPr>
            <a:spLocks noChangeArrowheads="1"/>
          </p:cNvSpPr>
          <p:nvPr/>
        </p:nvSpPr>
        <p:spPr bwMode="auto">
          <a:xfrm>
            <a:off x="1411548" y="1007114"/>
            <a:ext cx="9438716"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ngStyle</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C247CA-62C8-45B2-8DF9-838A341D344E}"/>
              </a:ext>
            </a:extLst>
          </p:cNvPr>
          <p:cNvSpPr>
            <a:spLocks noChangeArrowheads="1"/>
          </p:cNvSpPr>
          <p:nvPr/>
        </p:nvSpPr>
        <p:spPr bwMode="auto">
          <a:xfrm>
            <a:off x="1411548" y="2354783"/>
            <a:ext cx="7988423"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urw-din"/>
              </a:rPr>
              <a:t>Syntax:</a:t>
            </a: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&lt;element [</a:t>
            </a:r>
            <a:r>
              <a:rPr kumimoji="0" lang="en-US" altLang="en-US" sz="2400" b="0" i="0" u="none" strike="noStrike" cap="none" normalizeH="0" baseline="0" dirty="0" err="1">
                <a:ln>
                  <a:noFill/>
                </a:ln>
                <a:solidFill>
                  <a:srgbClr val="273239"/>
                </a:solidFill>
                <a:effectLst/>
                <a:latin typeface="Consolas" panose="020B0609020204030204" pitchFamily="49" charset="0"/>
              </a:rPr>
              <a:t>ngClass</a:t>
            </a:r>
            <a:r>
              <a:rPr kumimoji="0" lang="en-US" altLang="en-US" sz="2400" b="0" i="0" u="none" strike="noStrike" cap="none" normalizeH="0" baseline="0" dirty="0">
                <a:ln>
                  <a:noFill/>
                </a:ln>
                <a:solidFill>
                  <a:srgbClr val="273239"/>
                </a:solidFill>
                <a:effectLst/>
                <a:latin typeface="Consolas" panose="020B0609020204030204" pitchFamily="49" charset="0"/>
              </a:rPr>
              <a:t>] = "</a:t>
            </a:r>
            <a:r>
              <a:rPr kumimoji="0" lang="en-US" altLang="en-US" sz="2400" b="0" i="0" u="none" strike="noStrike" cap="none" normalizeH="0" baseline="0" dirty="0" err="1">
                <a:ln>
                  <a:noFill/>
                </a:ln>
                <a:solidFill>
                  <a:srgbClr val="273239"/>
                </a:solidFill>
                <a:effectLst/>
                <a:latin typeface="Consolas" panose="020B0609020204030204" pitchFamily="49" charset="0"/>
              </a:rPr>
              <a:t>typescript_property</a:t>
            </a:r>
            <a:r>
              <a:rPr kumimoji="0" lang="en-US" altLang="en-US" sz="2400" b="0" i="0" u="none" strike="noStrike" cap="none" normalizeH="0" baseline="0" dirty="0">
                <a:ln>
                  <a:noFill/>
                </a:ln>
                <a:solidFill>
                  <a:srgbClr val="273239"/>
                </a:solidFill>
                <a:effectLst/>
                <a:latin typeface="Consolas" panose="020B0609020204030204" pitchFamily="49" charset="0"/>
              </a:rPr>
              <a:t>"&gt;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004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406A-7D16-B090-BE93-574EC8B16B98}"/>
              </a:ext>
            </a:extLst>
          </p:cNvPr>
          <p:cNvSpPr>
            <a:spLocks noGrp="1"/>
          </p:cNvSpPr>
          <p:nvPr>
            <p:ph type="title"/>
          </p:nvPr>
        </p:nvSpPr>
        <p:spPr/>
        <p:txBody>
          <a:bodyPr/>
          <a:lstStyle/>
          <a:p>
            <a:r>
              <a:rPr lang="en-IN" dirty="0"/>
              <a:t>*</a:t>
            </a:r>
            <a:r>
              <a:rPr lang="en-IN" dirty="0" err="1"/>
              <a:t>ngIf</a:t>
            </a:r>
            <a:r>
              <a:rPr lang="en-IN" dirty="0"/>
              <a:t> Example</a:t>
            </a:r>
          </a:p>
        </p:txBody>
      </p:sp>
      <p:sp>
        <p:nvSpPr>
          <p:cNvPr id="5" name="TextBox 4">
            <a:extLst>
              <a:ext uri="{FF2B5EF4-FFF2-40B4-BE49-F238E27FC236}">
                <a16:creationId xmlns:a16="http://schemas.microsoft.com/office/drawing/2014/main" id="{1DFD613F-FF73-06CF-5344-1730FC94BE62}"/>
              </a:ext>
            </a:extLst>
          </p:cNvPr>
          <p:cNvSpPr txBox="1"/>
          <p:nvPr/>
        </p:nvSpPr>
        <p:spPr>
          <a:xfrm>
            <a:off x="529389" y="1432900"/>
            <a:ext cx="11662611" cy="1815882"/>
          </a:xfrm>
          <a:prstGeom prst="rect">
            <a:avLst/>
          </a:prstGeom>
          <a:noFill/>
        </p:spPr>
        <p:txBody>
          <a:bodyPr wrap="square">
            <a:spAutoFit/>
          </a:bodyPr>
          <a:lstStyle/>
          <a:p>
            <a:r>
              <a:rPr lang="en-US" sz="2800" dirty="0"/>
              <a:t>&lt;h2&gt;This is the child component&lt;/h2&gt;</a:t>
            </a:r>
          </a:p>
          <a:p>
            <a:r>
              <a:rPr lang="en-US" sz="2800" dirty="0"/>
              <a:t>&lt;p&gt;</a:t>
            </a:r>
            <a:r>
              <a:rPr lang="en-US" sz="2800" dirty="0" err="1"/>
              <a:t>newcomp</a:t>
            </a:r>
            <a:r>
              <a:rPr lang="en-US" sz="2800" dirty="0"/>
              <a:t> works!&lt;/p&gt;</a:t>
            </a:r>
          </a:p>
          <a:p>
            <a:r>
              <a:rPr lang="en-US" sz="2800" dirty="0"/>
              <a:t>&lt;h4 *</a:t>
            </a:r>
            <a:r>
              <a:rPr lang="en-US" sz="2800" dirty="0" err="1"/>
              <a:t>ngIf</a:t>
            </a:r>
            <a:r>
              <a:rPr lang="en-US" sz="2800" dirty="0"/>
              <a:t>='!vegan; else </a:t>
            </a:r>
            <a:r>
              <a:rPr lang="en-US" sz="2800" dirty="0" err="1"/>
              <a:t>elseBlock</a:t>
            </a:r>
            <a:r>
              <a:rPr lang="en-US" sz="2800" dirty="0"/>
              <a:t>'&gt;Here is your Chicken wings and fries&lt;/h4&gt;</a:t>
            </a:r>
          </a:p>
          <a:p>
            <a:r>
              <a:rPr lang="en-US" sz="2800" dirty="0"/>
              <a:t>&lt;ng-template #elseBlock&gt;Here is your Vegan salad&lt;/ng-template&gt;</a:t>
            </a:r>
            <a:endParaRPr lang="en-IN" sz="2800" dirty="0"/>
          </a:p>
        </p:txBody>
      </p:sp>
      <p:sp>
        <p:nvSpPr>
          <p:cNvPr id="7" name="TextBox 6">
            <a:extLst>
              <a:ext uri="{FF2B5EF4-FFF2-40B4-BE49-F238E27FC236}">
                <a16:creationId xmlns:a16="http://schemas.microsoft.com/office/drawing/2014/main" id="{0B0189E6-B05E-1630-174A-433A160577A8}"/>
              </a:ext>
            </a:extLst>
          </p:cNvPr>
          <p:cNvSpPr txBox="1"/>
          <p:nvPr/>
        </p:nvSpPr>
        <p:spPr>
          <a:xfrm>
            <a:off x="529390" y="3609219"/>
            <a:ext cx="11662610" cy="1200329"/>
          </a:xfrm>
          <a:prstGeom prst="rect">
            <a:avLst/>
          </a:prstGeom>
          <a:noFill/>
        </p:spPr>
        <p:txBody>
          <a:bodyPr wrap="square">
            <a:spAutoFit/>
          </a:bodyPr>
          <a:lstStyle/>
          <a:p>
            <a:r>
              <a:rPr lang="en-US" dirty="0"/>
              <a:t>Here we are saying if vegan is true, serve vegan salad, and if vegan is false, serve chicken and chips.</a:t>
            </a:r>
          </a:p>
          <a:p>
            <a:endParaRPr lang="en-US" dirty="0"/>
          </a:p>
          <a:p>
            <a:r>
              <a:rPr lang="en-US" dirty="0"/>
              <a:t>Now we need to initialize the vegan variable in the component file. Navigate to the </a:t>
            </a:r>
            <a:r>
              <a:rPr lang="en-US" dirty="0" err="1"/>
              <a:t>component.ts</a:t>
            </a:r>
            <a:r>
              <a:rPr lang="en-US" dirty="0"/>
              <a:t> file and make sure it looks like this:</a:t>
            </a:r>
            <a:endParaRPr lang="en-IN" dirty="0"/>
          </a:p>
        </p:txBody>
      </p:sp>
      <p:sp>
        <p:nvSpPr>
          <p:cNvPr id="10" name="TextBox 9">
            <a:extLst>
              <a:ext uri="{FF2B5EF4-FFF2-40B4-BE49-F238E27FC236}">
                <a16:creationId xmlns:a16="http://schemas.microsoft.com/office/drawing/2014/main" id="{171F194A-E783-4FAC-76BA-3CC1D8C1400F}"/>
              </a:ext>
            </a:extLst>
          </p:cNvPr>
          <p:cNvSpPr txBox="1"/>
          <p:nvPr/>
        </p:nvSpPr>
        <p:spPr>
          <a:xfrm>
            <a:off x="1042736" y="5015547"/>
            <a:ext cx="10311064" cy="1477328"/>
          </a:xfrm>
          <a:prstGeom prst="rect">
            <a:avLst/>
          </a:prstGeom>
          <a:noFill/>
        </p:spPr>
        <p:txBody>
          <a:bodyPr wrap="square">
            <a:spAutoFit/>
          </a:bodyPr>
          <a:lstStyle/>
          <a:p>
            <a:r>
              <a:rPr lang="en-IN" dirty="0"/>
              <a:t>export class </a:t>
            </a:r>
            <a:r>
              <a:rPr lang="en-IN" dirty="0" err="1"/>
              <a:t>NewcompComponent</a:t>
            </a:r>
            <a:r>
              <a:rPr lang="en-IN" dirty="0"/>
              <a:t> implements </a:t>
            </a:r>
            <a:r>
              <a:rPr lang="en-IN" dirty="0" err="1"/>
              <a:t>OnInit</a:t>
            </a:r>
            <a:r>
              <a:rPr lang="en-IN" dirty="0"/>
              <a:t> {</a:t>
            </a:r>
          </a:p>
          <a:p>
            <a:r>
              <a:rPr lang="en-IN" dirty="0"/>
              <a:t>vegan = true;</a:t>
            </a:r>
          </a:p>
          <a:p>
            <a:r>
              <a:rPr lang="en-IN" dirty="0"/>
              <a:t>  constructor() { }</a:t>
            </a:r>
          </a:p>
          <a:p>
            <a:r>
              <a:rPr lang="en-IN" dirty="0" err="1"/>
              <a:t>ngOnInit</a:t>
            </a:r>
            <a:r>
              <a:rPr lang="en-IN" dirty="0"/>
              <a:t>(): void {</a:t>
            </a:r>
          </a:p>
          <a:p>
            <a:r>
              <a:rPr lang="en-IN" dirty="0"/>
              <a:t>  }</a:t>
            </a:r>
          </a:p>
        </p:txBody>
      </p:sp>
    </p:spTree>
    <p:extLst>
      <p:ext uri="{BB962C8B-B14F-4D97-AF65-F5344CB8AC3E}">
        <p14:creationId xmlns:p14="http://schemas.microsoft.com/office/powerpoint/2010/main" val="422997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870</TotalTime>
  <Words>763</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-apple-system</vt:lpstr>
      <vt:lpstr>Arial</vt:lpstr>
      <vt:lpstr>Calibri</vt:lpstr>
      <vt:lpstr>Calibri Light</vt:lpstr>
      <vt:lpstr>Consolas</vt:lpstr>
      <vt:lpstr>inherit</vt:lpstr>
      <vt:lpstr>Segoe UI</vt:lpstr>
      <vt:lpstr>sofia-pro</vt:lpstr>
      <vt:lpstr>Trebuchet MS</vt:lpstr>
      <vt:lpstr>urw-din</vt:lpstr>
      <vt:lpstr>Verdana</vt:lpstr>
      <vt:lpstr>2018</vt:lpstr>
      <vt:lpstr>Angular Directives </vt:lpstr>
      <vt:lpstr>Directives in Angular:</vt:lpstr>
      <vt:lpstr>Structural Directives in Angular</vt:lpstr>
      <vt:lpstr>Angular ngFor directive</vt:lpstr>
      <vt:lpstr>Nested ngFor Loop Example</vt:lpstr>
      <vt:lpstr>Attribute Directives </vt:lpstr>
      <vt:lpstr>*ngIf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28</cp:revision>
  <dcterms:created xsi:type="dcterms:W3CDTF">2019-03-07T07:10:25Z</dcterms:created>
  <dcterms:modified xsi:type="dcterms:W3CDTF">2022-09-15T06:44:38Z</dcterms:modified>
</cp:coreProperties>
</file>