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0" r:id="rId3"/>
    <p:sldId id="267" r:id="rId4"/>
    <p:sldId id="268" r:id="rId5"/>
    <p:sldId id="271" r:id="rId6"/>
    <p:sldId id="273" r:id="rId7"/>
    <p:sldId id="274" r:id="rId8"/>
    <p:sldId id="272" r:id="rId9"/>
    <p:sldId id="275" r:id="rId10"/>
    <p:sldId id="276" r:id="rId11"/>
    <p:sldId id="277" r:id="rId12"/>
    <p:sldId id="278" r:id="rId13"/>
    <p:sldId id="27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5302" autoAdjust="0"/>
  </p:normalViewPr>
  <p:slideViewPr>
    <p:cSldViewPr snapToGrid="0">
      <p:cViewPr varScale="1">
        <p:scale>
          <a:sx n="75" d="100"/>
          <a:sy n="75" d="100"/>
        </p:scale>
        <p:origin x="-974"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474CCF-98B4-411A-8810-C31E8C29E19B}" type="datetimeFigureOut">
              <a:rPr lang="en-US" smtClean="0"/>
              <a:pPr/>
              <a:t>3/14/2024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1FD0E78-183D-4F7D-A18B-8A4BED7B69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474CCF-98B4-411A-8810-C31E8C29E19B}"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474CCF-98B4-411A-8810-C31E8C29E19B}"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474CCF-98B4-411A-8810-C31E8C29E19B}"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474CCF-98B4-411A-8810-C31E8C29E19B}"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74CCF-98B4-411A-8810-C31E8C29E19B}"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474CCF-98B4-411A-8810-C31E8C29E19B}"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1FD0E78-183D-4F7D-A18B-8A4BED7B6988}"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474CCF-98B4-411A-8810-C31E8C29E19B}" type="datetimeFigureOut">
              <a:rPr lang="en-US" smtClean="0"/>
              <a:pPr/>
              <a:t>3/14/2024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FD0E78-183D-4F7D-A18B-8A4BED7B6988}"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template-driven-for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a:xfrm>
            <a:off x="1320800" y="965200"/>
            <a:ext cx="9087104" cy="1036320"/>
          </a:xfrm>
        </p:spPr>
        <p:txBody>
          <a:bodyPr/>
          <a:lstStyle/>
          <a:p>
            <a:r>
              <a:rPr lang="en-IN" b="0" i="0" dirty="0">
                <a:solidFill>
                  <a:srgbClr val="212529"/>
                </a:solidFill>
                <a:effectLst/>
                <a:latin typeface="-apple-system"/>
              </a:rPr>
              <a:t>Template Driven Forms</a:t>
            </a: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a:xfrm>
            <a:off x="711200" y="3210560"/>
            <a:ext cx="10472928" cy="1770576"/>
          </a:xfrm>
        </p:spPr>
        <p:txBody>
          <a:bodyPr>
            <a:normAutofit/>
          </a:bodyPr>
          <a:lstStyle/>
          <a:p>
            <a:r>
              <a:rPr lang="en-US" dirty="0" err="1"/>
              <a:t>Sarita</a:t>
            </a:r>
            <a:r>
              <a:rPr lang="en-US" dirty="0"/>
              <a:t>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2CDDE-0398-4CA8-B245-BA1B93855047}"/>
              </a:ext>
            </a:extLst>
          </p:cNvPr>
          <p:cNvSpPr>
            <a:spLocks noGrp="1"/>
          </p:cNvSpPr>
          <p:nvPr>
            <p:ph type="title"/>
          </p:nvPr>
        </p:nvSpPr>
        <p:spPr/>
        <p:txBody>
          <a:bodyPr>
            <a:normAutofit fontScale="90000"/>
          </a:bodyPr>
          <a:lstStyle/>
          <a:p>
            <a:r>
              <a:rPr lang="en-IN" b="1" i="0" dirty="0">
                <a:effectLst/>
                <a:latin typeface="-apple-system"/>
              </a:rPr>
              <a:t>Model</a:t>
            </a:r>
            <a:br>
              <a:rPr lang="en-IN" b="1" i="0" dirty="0">
                <a:effectLst/>
                <a:latin typeface="-apple-system"/>
              </a:rPr>
            </a:br>
            <a:endParaRPr lang="en-IN" dirty="0"/>
          </a:p>
        </p:txBody>
      </p:sp>
      <p:sp>
        <p:nvSpPr>
          <p:cNvPr id="4" name="TextBox 3">
            <a:extLst>
              <a:ext uri="{FF2B5EF4-FFF2-40B4-BE49-F238E27FC236}">
                <a16:creationId xmlns:a16="http://schemas.microsoft.com/office/drawing/2014/main" xmlns="" id="{162637D6-1F5B-409E-89EE-A230BE04C66A}"/>
              </a:ext>
            </a:extLst>
          </p:cNvPr>
          <p:cNvSpPr txBox="1"/>
          <p:nvPr/>
        </p:nvSpPr>
        <p:spPr>
          <a:xfrm>
            <a:off x="838200" y="1367522"/>
            <a:ext cx="6096000" cy="646331"/>
          </a:xfrm>
          <a:prstGeom prst="rect">
            <a:avLst/>
          </a:prstGeom>
          <a:noFill/>
        </p:spPr>
        <p:txBody>
          <a:bodyPr wrap="square">
            <a:spAutoFit/>
          </a:bodyPr>
          <a:lstStyle/>
          <a:p>
            <a:r>
              <a:rPr lang="en-US" dirty="0"/>
              <a:t>In Reactive Forms approach, It is our responsibility to build the Model using </a:t>
            </a:r>
            <a:r>
              <a:rPr lang="en-US" dirty="0" err="1"/>
              <a:t>FormGroup</a:t>
            </a:r>
            <a:r>
              <a:rPr lang="en-US" dirty="0"/>
              <a:t>, </a:t>
            </a:r>
            <a:r>
              <a:rPr lang="en-US" dirty="0" err="1"/>
              <a:t>FormControl</a:t>
            </a:r>
            <a:r>
              <a:rPr lang="en-US" dirty="0"/>
              <a:t> and </a:t>
            </a:r>
            <a:r>
              <a:rPr lang="en-US" dirty="0" err="1"/>
              <a:t>FormArray</a:t>
            </a:r>
            <a:r>
              <a:rPr lang="en-US" dirty="0"/>
              <a:t>.</a:t>
            </a:r>
            <a:endParaRPr lang="en-IN" dirty="0"/>
          </a:p>
        </p:txBody>
      </p:sp>
      <p:sp>
        <p:nvSpPr>
          <p:cNvPr id="6" name="TextBox 5">
            <a:extLst>
              <a:ext uri="{FF2B5EF4-FFF2-40B4-BE49-F238E27FC236}">
                <a16:creationId xmlns:a16="http://schemas.microsoft.com/office/drawing/2014/main" xmlns="" id="{A0CCDD78-9D77-4021-BA2E-0E3A67FC2F7F}"/>
              </a:ext>
            </a:extLst>
          </p:cNvPr>
          <p:cNvSpPr txBox="1"/>
          <p:nvPr/>
        </p:nvSpPr>
        <p:spPr>
          <a:xfrm>
            <a:off x="838200" y="1999209"/>
            <a:ext cx="9238593" cy="369332"/>
          </a:xfrm>
          <a:prstGeom prst="rect">
            <a:avLst/>
          </a:prstGeom>
          <a:noFill/>
        </p:spPr>
        <p:txBody>
          <a:bodyPr wrap="square">
            <a:spAutoFit/>
          </a:bodyPr>
          <a:lstStyle/>
          <a:p>
            <a:r>
              <a:rPr lang="en-US" dirty="0"/>
              <a:t>The </a:t>
            </a:r>
            <a:r>
              <a:rPr lang="en-US" dirty="0" err="1"/>
              <a:t>FormGroup</a:t>
            </a:r>
            <a:r>
              <a:rPr lang="en-US" dirty="0"/>
              <a:t>, </a:t>
            </a:r>
            <a:r>
              <a:rPr lang="en-US" dirty="0" err="1"/>
              <a:t>FormControl</a:t>
            </a:r>
            <a:r>
              <a:rPr lang="en-US" dirty="0"/>
              <a:t> &amp; </a:t>
            </a:r>
            <a:r>
              <a:rPr lang="en-US" dirty="0" err="1"/>
              <a:t>FormArray</a:t>
            </a:r>
            <a:r>
              <a:rPr lang="en-US" dirty="0"/>
              <a:t> are the three building blocks of the Angular Forms.</a:t>
            </a:r>
            <a:endParaRPr lang="en-IN" dirty="0"/>
          </a:p>
        </p:txBody>
      </p:sp>
      <p:sp>
        <p:nvSpPr>
          <p:cNvPr id="8" name="TextBox 7">
            <a:extLst>
              <a:ext uri="{FF2B5EF4-FFF2-40B4-BE49-F238E27FC236}">
                <a16:creationId xmlns:a16="http://schemas.microsoft.com/office/drawing/2014/main" xmlns="" id="{72AA650C-41C0-4108-9AB2-6D4190E04216}"/>
              </a:ext>
            </a:extLst>
          </p:cNvPr>
          <p:cNvSpPr txBox="1"/>
          <p:nvPr/>
        </p:nvSpPr>
        <p:spPr>
          <a:xfrm>
            <a:off x="838200" y="2505670"/>
            <a:ext cx="8797159" cy="923330"/>
          </a:xfrm>
          <a:prstGeom prst="rect">
            <a:avLst/>
          </a:prstGeom>
          <a:noFill/>
        </p:spPr>
        <p:txBody>
          <a:bodyPr wrap="square">
            <a:spAutoFit/>
          </a:bodyPr>
          <a:lstStyle/>
          <a:p>
            <a:r>
              <a:rPr lang="en-US" dirty="0" err="1"/>
              <a:t>FormControl</a:t>
            </a:r>
            <a:r>
              <a:rPr lang="en-US" dirty="0"/>
              <a:t> encapsulates the state of a single form element in our form. It stores the value and state of the form element and helps us to interact with them using properties &amp; methods.</a:t>
            </a:r>
            <a:endParaRPr lang="en-IN" dirty="0"/>
          </a:p>
        </p:txBody>
      </p:sp>
      <p:sp>
        <p:nvSpPr>
          <p:cNvPr id="10" name="TextBox 9">
            <a:extLst>
              <a:ext uri="{FF2B5EF4-FFF2-40B4-BE49-F238E27FC236}">
                <a16:creationId xmlns:a16="http://schemas.microsoft.com/office/drawing/2014/main" xmlns="" id="{34E1C857-6AAE-4FDA-8BB2-C22AD825ECF3}"/>
              </a:ext>
            </a:extLst>
          </p:cNvPr>
          <p:cNvSpPr txBox="1"/>
          <p:nvPr/>
        </p:nvSpPr>
        <p:spPr>
          <a:xfrm>
            <a:off x="838200" y="3429000"/>
            <a:ext cx="8621110" cy="646331"/>
          </a:xfrm>
          <a:prstGeom prst="rect">
            <a:avLst/>
          </a:prstGeom>
          <a:noFill/>
        </p:spPr>
        <p:txBody>
          <a:bodyPr wrap="square">
            <a:spAutoFit/>
          </a:bodyPr>
          <a:lstStyle/>
          <a:p>
            <a:r>
              <a:rPr lang="en-US" dirty="0" err="1"/>
              <a:t>FormGroup</a:t>
            </a:r>
            <a:r>
              <a:rPr lang="en-US" dirty="0"/>
              <a:t> represents a collection of form Controls. It can also contain form groups and form arrays. In fact, an angular form is a </a:t>
            </a:r>
            <a:r>
              <a:rPr lang="en-US" dirty="0" err="1"/>
              <a:t>FormGroup</a:t>
            </a:r>
            <a:r>
              <a:rPr lang="en-US" dirty="0"/>
              <a:t>.</a:t>
            </a:r>
            <a:endParaRPr lang="en-IN" dirty="0"/>
          </a:p>
        </p:txBody>
      </p:sp>
      <p:sp>
        <p:nvSpPr>
          <p:cNvPr id="12" name="TextBox 11">
            <a:extLst>
              <a:ext uri="{FF2B5EF4-FFF2-40B4-BE49-F238E27FC236}">
                <a16:creationId xmlns:a16="http://schemas.microsoft.com/office/drawing/2014/main" xmlns="" id="{84AEE75D-67E8-42AF-8630-07927AD3CBAB}"/>
              </a:ext>
            </a:extLst>
          </p:cNvPr>
          <p:cNvSpPr txBox="1"/>
          <p:nvPr/>
        </p:nvSpPr>
        <p:spPr>
          <a:xfrm>
            <a:off x="838200" y="4290149"/>
            <a:ext cx="8797159" cy="1200329"/>
          </a:xfrm>
          <a:prstGeom prst="rect">
            <a:avLst/>
          </a:prstGeom>
          <a:noFill/>
        </p:spPr>
        <p:txBody>
          <a:bodyPr wrap="square">
            <a:spAutoFit/>
          </a:bodyPr>
          <a:lstStyle/>
          <a:p>
            <a:r>
              <a:rPr lang="en-US" dirty="0"/>
              <a:t>we need to import </a:t>
            </a:r>
            <a:r>
              <a:rPr lang="en-US" dirty="0" err="1"/>
              <a:t>FormGroup</a:t>
            </a:r>
            <a:r>
              <a:rPr lang="en-US" dirty="0"/>
              <a:t>, </a:t>
            </a:r>
            <a:r>
              <a:rPr lang="en-US" dirty="0" err="1"/>
              <a:t>FormControl</a:t>
            </a:r>
            <a:r>
              <a:rPr lang="en-US" dirty="0"/>
              <a:t> &amp; Validator from the @angular/forms. </a:t>
            </a:r>
          </a:p>
          <a:p>
            <a:r>
              <a:rPr lang="en-US" dirty="0"/>
              <a:t>Open the </a:t>
            </a:r>
            <a:r>
              <a:rPr lang="en-US" dirty="0" err="1"/>
              <a:t>app.component.ts</a:t>
            </a:r>
            <a:r>
              <a:rPr lang="en-US" dirty="0"/>
              <a:t> and the add following import statement.</a:t>
            </a:r>
          </a:p>
          <a:p>
            <a:r>
              <a:rPr lang="en-US" dirty="0"/>
              <a:t>import { </a:t>
            </a:r>
            <a:r>
              <a:rPr lang="en-US" dirty="0" err="1"/>
              <a:t>FormGroup</a:t>
            </a:r>
            <a:r>
              <a:rPr lang="en-US" dirty="0"/>
              <a:t>, </a:t>
            </a:r>
            <a:r>
              <a:rPr lang="en-US" dirty="0" err="1"/>
              <a:t>FormControl</a:t>
            </a:r>
            <a:r>
              <a:rPr lang="en-US" dirty="0"/>
              <a:t>, Validators } from '@angular/forms'</a:t>
            </a:r>
          </a:p>
          <a:p>
            <a:r>
              <a:rPr lang="en-US" dirty="0"/>
              <a:t> </a:t>
            </a:r>
          </a:p>
        </p:txBody>
      </p:sp>
    </p:spTree>
    <p:extLst>
      <p:ext uri="{BB962C8B-B14F-4D97-AF65-F5344CB8AC3E}">
        <p14:creationId xmlns:p14="http://schemas.microsoft.com/office/powerpoint/2010/main" xmlns="" val="106403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1400DC8-A6ED-4677-AB48-E9E403F47906}"/>
              </a:ext>
            </a:extLst>
          </p:cNvPr>
          <p:cNvSpPr txBox="1"/>
          <p:nvPr/>
        </p:nvSpPr>
        <p:spPr>
          <a:xfrm>
            <a:off x="956441" y="333731"/>
            <a:ext cx="6096000" cy="646331"/>
          </a:xfrm>
          <a:prstGeom prst="rect">
            <a:avLst/>
          </a:prstGeom>
          <a:noFill/>
        </p:spPr>
        <p:txBody>
          <a:bodyPr wrap="square">
            <a:spAutoFit/>
          </a:bodyPr>
          <a:lstStyle/>
          <a:p>
            <a:r>
              <a:rPr lang="en-US" b="1" dirty="0" err="1"/>
              <a:t>FormGroup</a:t>
            </a:r>
            <a:endParaRPr lang="en-US" b="1" dirty="0"/>
          </a:p>
          <a:p>
            <a:r>
              <a:rPr lang="en-US" dirty="0"/>
              <a:t>The </a:t>
            </a:r>
            <a:r>
              <a:rPr lang="en-US" dirty="0" err="1"/>
              <a:t>FormGroup</a:t>
            </a:r>
            <a:r>
              <a:rPr lang="en-US" dirty="0"/>
              <a:t> is created with the following syntax</a:t>
            </a:r>
            <a:endParaRPr lang="en-IN" dirty="0"/>
          </a:p>
        </p:txBody>
      </p:sp>
      <p:sp>
        <p:nvSpPr>
          <p:cNvPr id="6" name="TextBox 5">
            <a:extLst>
              <a:ext uri="{FF2B5EF4-FFF2-40B4-BE49-F238E27FC236}">
                <a16:creationId xmlns:a16="http://schemas.microsoft.com/office/drawing/2014/main" xmlns="" id="{65C10884-3303-49AE-9C24-90451713BE95}"/>
              </a:ext>
            </a:extLst>
          </p:cNvPr>
          <p:cNvSpPr txBox="1"/>
          <p:nvPr/>
        </p:nvSpPr>
        <p:spPr>
          <a:xfrm>
            <a:off x="956441" y="1144892"/>
            <a:ext cx="6096000" cy="646331"/>
          </a:xfrm>
          <a:prstGeom prst="rect">
            <a:avLst/>
          </a:prstGeom>
          <a:noFill/>
        </p:spPr>
        <p:txBody>
          <a:bodyPr wrap="square">
            <a:spAutoFit/>
          </a:bodyPr>
          <a:lstStyle/>
          <a:p>
            <a:r>
              <a:rPr lang="en-IN" dirty="0" err="1"/>
              <a:t>contactForm</a:t>
            </a:r>
            <a:r>
              <a:rPr lang="en-IN" dirty="0"/>
              <a:t> = new </a:t>
            </a:r>
            <a:r>
              <a:rPr lang="en-IN" dirty="0" err="1"/>
              <a:t>FormGroup</a:t>
            </a:r>
            <a:r>
              <a:rPr lang="en-IN" dirty="0" smtClean="0"/>
              <a:t>({</a:t>
            </a:r>
          </a:p>
          <a:p>
            <a:r>
              <a:rPr lang="en-IN" dirty="0" smtClean="0"/>
              <a:t>})</a:t>
            </a:r>
            <a:endParaRPr lang="en-IN" dirty="0"/>
          </a:p>
        </p:txBody>
      </p:sp>
      <p:sp>
        <p:nvSpPr>
          <p:cNvPr id="8" name="TextBox 7">
            <a:extLst>
              <a:ext uri="{FF2B5EF4-FFF2-40B4-BE49-F238E27FC236}">
                <a16:creationId xmlns:a16="http://schemas.microsoft.com/office/drawing/2014/main" xmlns="" id="{928892D2-0329-4032-844A-A919F732D881}"/>
              </a:ext>
            </a:extLst>
          </p:cNvPr>
          <p:cNvSpPr txBox="1"/>
          <p:nvPr/>
        </p:nvSpPr>
        <p:spPr>
          <a:xfrm>
            <a:off x="1072055" y="1679054"/>
            <a:ext cx="9932276" cy="646331"/>
          </a:xfrm>
          <a:prstGeom prst="rect">
            <a:avLst/>
          </a:prstGeom>
          <a:noFill/>
        </p:spPr>
        <p:txBody>
          <a:bodyPr wrap="square">
            <a:spAutoFit/>
          </a:bodyPr>
          <a:lstStyle/>
          <a:p>
            <a:r>
              <a:rPr lang="en-US" dirty="0"/>
              <a:t>The </a:t>
            </a:r>
            <a:r>
              <a:rPr lang="en-US" dirty="0" err="1"/>
              <a:t>FormGroup</a:t>
            </a:r>
            <a:r>
              <a:rPr lang="en-US" dirty="0"/>
              <a:t> takes 3 arguments. a collection of a child </a:t>
            </a:r>
            <a:r>
              <a:rPr lang="en-US" dirty="0" err="1"/>
              <a:t>FormControl</a:t>
            </a:r>
            <a:r>
              <a:rPr lang="en-US" dirty="0"/>
              <a:t>, a validator, and an asynchronous validator. The validators are optional.</a:t>
            </a:r>
            <a:endParaRPr lang="en-IN" dirty="0"/>
          </a:p>
        </p:txBody>
      </p:sp>
      <p:sp>
        <p:nvSpPr>
          <p:cNvPr id="10" name="TextBox 9">
            <a:extLst>
              <a:ext uri="{FF2B5EF4-FFF2-40B4-BE49-F238E27FC236}">
                <a16:creationId xmlns:a16="http://schemas.microsoft.com/office/drawing/2014/main" xmlns="" id="{7030FB88-1877-40ED-8120-4B3AEA815955}"/>
              </a:ext>
            </a:extLst>
          </p:cNvPr>
          <p:cNvSpPr txBox="1"/>
          <p:nvPr/>
        </p:nvSpPr>
        <p:spPr>
          <a:xfrm>
            <a:off x="1072055" y="2325385"/>
            <a:ext cx="6096000" cy="369332"/>
          </a:xfrm>
          <a:prstGeom prst="rect">
            <a:avLst/>
          </a:prstGeom>
          <a:noFill/>
        </p:spPr>
        <p:txBody>
          <a:bodyPr wrap="square">
            <a:spAutoFit/>
          </a:bodyPr>
          <a:lstStyle/>
          <a:p>
            <a:pPr algn="l" fontAlgn="base"/>
            <a:r>
              <a:rPr lang="en-IN" b="1" i="0" dirty="0" err="1">
                <a:effectLst/>
                <a:latin typeface="-apple-system"/>
              </a:rPr>
              <a:t>FormControl</a:t>
            </a:r>
            <a:endParaRPr lang="en-IN" b="1" i="0" dirty="0">
              <a:effectLst/>
              <a:latin typeface="-apple-system"/>
            </a:endParaRPr>
          </a:p>
        </p:txBody>
      </p:sp>
      <p:sp>
        <p:nvSpPr>
          <p:cNvPr id="12" name="TextBox 11">
            <a:extLst>
              <a:ext uri="{FF2B5EF4-FFF2-40B4-BE49-F238E27FC236}">
                <a16:creationId xmlns:a16="http://schemas.microsoft.com/office/drawing/2014/main" xmlns="" id="{1B610B8A-A89D-49CE-9EC9-D799CA56363F}"/>
              </a:ext>
            </a:extLst>
          </p:cNvPr>
          <p:cNvSpPr txBox="1"/>
          <p:nvPr/>
        </p:nvSpPr>
        <p:spPr>
          <a:xfrm>
            <a:off x="1072055" y="2702516"/>
            <a:ext cx="8071945" cy="646331"/>
          </a:xfrm>
          <a:prstGeom prst="rect">
            <a:avLst/>
          </a:prstGeom>
          <a:noFill/>
        </p:spPr>
        <p:txBody>
          <a:bodyPr wrap="square">
            <a:spAutoFit/>
          </a:bodyPr>
          <a:lstStyle/>
          <a:p>
            <a:r>
              <a:rPr lang="en-US" dirty="0"/>
              <a:t>The first argument to </a:t>
            </a:r>
            <a:r>
              <a:rPr lang="en-US" dirty="0" err="1"/>
              <a:t>FormGroup</a:t>
            </a:r>
            <a:r>
              <a:rPr lang="en-US" dirty="0"/>
              <a:t> is the collection of </a:t>
            </a:r>
            <a:r>
              <a:rPr lang="en-US" dirty="0" err="1"/>
              <a:t>FormControl</a:t>
            </a:r>
            <a:r>
              <a:rPr lang="en-US" dirty="0"/>
              <a:t>. They are added using the </a:t>
            </a:r>
            <a:r>
              <a:rPr lang="en-US" dirty="0" err="1"/>
              <a:t>FormControl</a:t>
            </a:r>
            <a:r>
              <a:rPr lang="en-US" dirty="0"/>
              <a:t> method as shown below</a:t>
            </a:r>
            <a:endParaRPr lang="en-IN" dirty="0"/>
          </a:p>
        </p:txBody>
      </p:sp>
      <p:sp>
        <p:nvSpPr>
          <p:cNvPr id="14" name="TextBox 13">
            <a:extLst>
              <a:ext uri="{FF2B5EF4-FFF2-40B4-BE49-F238E27FC236}">
                <a16:creationId xmlns:a16="http://schemas.microsoft.com/office/drawing/2014/main" xmlns="" id="{AD436399-CB52-4306-9214-8787CEDDD942}"/>
              </a:ext>
            </a:extLst>
          </p:cNvPr>
          <p:cNvSpPr txBox="1"/>
          <p:nvPr/>
        </p:nvSpPr>
        <p:spPr>
          <a:xfrm>
            <a:off x="1471449" y="3725978"/>
            <a:ext cx="6096000" cy="2308324"/>
          </a:xfrm>
          <a:prstGeom prst="rect">
            <a:avLst/>
          </a:prstGeom>
          <a:noFill/>
        </p:spPr>
        <p:txBody>
          <a:bodyPr wrap="square">
            <a:spAutoFit/>
          </a:bodyPr>
          <a:lstStyle/>
          <a:p>
            <a:r>
              <a:rPr lang="en-IN" dirty="0" err="1"/>
              <a:t>contactForm</a:t>
            </a:r>
            <a:r>
              <a:rPr lang="en-IN" dirty="0"/>
              <a:t> = new </a:t>
            </a:r>
            <a:r>
              <a:rPr lang="en-IN" dirty="0" err="1"/>
              <a:t>FormGroup</a:t>
            </a:r>
            <a:r>
              <a:rPr lang="en-IN" dirty="0"/>
              <a:t>( {</a:t>
            </a:r>
          </a:p>
          <a:p>
            <a:r>
              <a:rPr lang="en-IN" dirty="0"/>
              <a:t>  </a:t>
            </a:r>
            <a:r>
              <a:rPr lang="en-IN" dirty="0" err="1"/>
              <a:t>firstname</a:t>
            </a:r>
            <a:r>
              <a:rPr lang="en-IN" dirty="0"/>
              <a:t>: new </a:t>
            </a:r>
            <a:r>
              <a:rPr lang="en-IN" dirty="0" err="1"/>
              <a:t>FormControl</a:t>
            </a:r>
            <a:r>
              <a:rPr lang="en-IN" dirty="0"/>
              <a:t>(),</a:t>
            </a:r>
          </a:p>
          <a:p>
            <a:r>
              <a:rPr lang="en-IN" dirty="0"/>
              <a:t>  </a:t>
            </a:r>
            <a:r>
              <a:rPr lang="en-IN" dirty="0" err="1"/>
              <a:t>lastname</a:t>
            </a:r>
            <a:r>
              <a:rPr lang="en-IN" dirty="0"/>
              <a:t>: new </a:t>
            </a:r>
            <a:r>
              <a:rPr lang="en-IN" dirty="0" err="1"/>
              <a:t>FormControl</a:t>
            </a:r>
            <a:r>
              <a:rPr lang="en-IN" dirty="0"/>
              <a:t>(),</a:t>
            </a:r>
          </a:p>
          <a:p>
            <a:r>
              <a:rPr lang="en-IN" dirty="0"/>
              <a:t>  email: new </a:t>
            </a:r>
            <a:r>
              <a:rPr lang="en-IN" dirty="0" err="1"/>
              <a:t>FormControl</a:t>
            </a:r>
            <a:r>
              <a:rPr lang="en-IN" dirty="0"/>
              <a:t>(),</a:t>
            </a:r>
          </a:p>
          <a:p>
            <a:r>
              <a:rPr lang="en-IN" dirty="0"/>
              <a:t>  gender: new </a:t>
            </a:r>
            <a:r>
              <a:rPr lang="en-IN" dirty="0" err="1"/>
              <a:t>FormControl</a:t>
            </a:r>
            <a:r>
              <a:rPr lang="en-IN" dirty="0"/>
              <a:t>(),</a:t>
            </a:r>
          </a:p>
          <a:p>
            <a:r>
              <a:rPr lang="en-IN" dirty="0"/>
              <a:t>  </a:t>
            </a:r>
            <a:r>
              <a:rPr lang="en-IN" dirty="0" err="1"/>
              <a:t>isMarried</a:t>
            </a:r>
            <a:r>
              <a:rPr lang="en-IN" dirty="0"/>
              <a:t>: new </a:t>
            </a:r>
            <a:r>
              <a:rPr lang="en-IN" dirty="0" err="1"/>
              <a:t>FormControl</a:t>
            </a:r>
            <a:r>
              <a:rPr lang="en-IN" dirty="0"/>
              <a:t>(),</a:t>
            </a:r>
          </a:p>
          <a:p>
            <a:r>
              <a:rPr lang="en-IN" dirty="0"/>
              <a:t>  country: new </a:t>
            </a:r>
            <a:r>
              <a:rPr lang="en-IN" dirty="0" err="1"/>
              <a:t>FormControl</a:t>
            </a:r>
            <a:r>
              <a:rPr lang="en-IN" dirty="0"/>
              <a:t>()</a:t>
            </a:r>
          </a:p>
          <a:p>
            <a:r>
              <a:rPr lang="en-IN" dirty="0"/>
              <a:t>})</a:t>
            </a:r>
          </a:p>
        </p:txBody>
      </p:sp>
    </p:spTree>
    <p:extLst>
      <p:ext uri="{BB962C8B-B14F-4D97-AF65-F5344CB8AC3E}">
        <p14:creationId xmlns:p14="http://schemas.microsoft.com/office/powerpoint/2010/main" xmlns="" val="339797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1600593-32A9-4B74-A3B9-50E4FBC08A85}"/>
              </a:ext>
            </a:extLst>
          </p:cNvPr>
          <p:cNvSpPr txBox="1"/>
          <p:nvPr/>
        </p:nvSpPr>
        <p:spPr>
          <a:xfrm>
            <a:off x="924910" y="396114"/>
            <a:ext cx="7367752" cy="2031325"/>
          </a:xfrm>
          <a:prstGeom prst="rect">
            <a:avLst/>
          </a:prstGeom>
          <a:noFill/>
        </p:spPr>
        <p:txBody>
          <a:bodyPr wrap="square">
            <a:spAutoFit/>
          </a:bodyPr>
          <a:lstStyle/>
          <a:p>
            <a:r>
              <a:rPr lang="en-US" dirty="0"/>
              <a:t>In the above, we have created an instance of a </a:t>
            </a:r>
            <a:r>
              <a:rPr lang="en-US" dirty="0" err="1"/>
              <a:t>FormGroup</a:t>
            </a:r>
            <a:r>
              <a:rPr lang="en-US" dirty="0"/>
              <a:t> and named it as </a:t>
            </a:r>
            <a:r>
              <a:rPr lang="en-US" dirty="0" err="1"/>
              <a:t>contactForm</a:t>
            </a:r>
            <a:r>
              <a:rPr lang="en-US" dirty="0"/>
              <a:t>. </a:t>
            </a:r>
            <a:r>
              <a:rPr lang="en-US" dirty="0" err="1"/>
              <a:t>contactForm</a:t>
            </a:r>
            <a:r>
              <a:rPr lang="en-US" dirty="0"/>
              <a:t> is our top-level </a:t>
            </a:r>
            <a:r>
              <a:rPr lang="en-US" dirty="0" err="1"/>
              <a:t>FormGroup</a:t>
            </a:r>
            <a:r>
              <a:rPr lang="en-US" dirty="0"/>
              <a:t>. Under the </a:t>
            </a:r>
            <a:r>
              <a:rPr lang="en-US" dirty="0" err="1"/>
              <a:t>contactForm</a:t>
            </a:r>
            <a:r>
              <a:rPr lang="en-US" dirty="0"/>
              <a:t>, we have five </a:t>
            </a:r>
            <a:r>
              <a:rPr lang="en-US" dirty="0" err="1"/>
              <a:t>FormControl</a:t>
            </a:r>
            <a:r>
              <a:rPr lang="en-US" dirty="0"/>
              <a:t> instances each representing the properties </a:t>
            </a:r>
            <a:r>
              <a:rPr lang="en-US" dirty="0" err="1"/>
              <a:t>firstname</a:t>
            </a:r>
            <a:r>
              <a:rPr lang="en-US" dirty="0"/>
              <a:t>. </a:t>
            </a:r>
            <a:r>
              <a:rPr lang="en-US" dirty="0" err="1"/>
              <a:t>lastname.email</a:t>
            </a:r>
            <a:r>
              <a:rPr lang="en-US" dirty="0"/>
              <a:t>, gender, </a:t>
            </a:r>
            <a:r>
              <a:rPr lang="en-US" dirty="0" err="1"/>
              <a:t>ismarried</a:t>
            </a:r>
            <a:r>
              <a:rPr lang="en-US" dirty="0"/>
              <a:t> &amp; country.</a:t>
            </a:r>
          </a:p>
          <a:p>
            <a:endParaRPr lang="en-US" dirty="0"/>
          </a:p>
          <a:p>
            <a:r>
              <a:rPr lang="en-US" dirty="0"/>
              <a:t>The Other two arguments to </a:t>
            </a:r>
            <a:r>
              <a:rPr lang="en-US" dirty="0" err="1"/>
              <a:t>FormGroup</a:t>
            </a:r>
            <a:r>
              <a:rPr lang="en-US" dirty="0"/>
              <a:t> are Sync Validator &amp; Async Validator. They are optional.</a:t>
            </a:r>
            <a:endParaRPr lang="en-IN" dirty="0"/>
          </a:p>
        </p:txBody>
      </p:sp>
      <p:sp>
        <p:nvSpPr>
          <p:cNvPr id="5" name="TextBox 4">
            <a:extLst>
              <a:ext uri="{FF2B5EF4-FFF2-40B4-BE49-F238E27FC236}">
                <a16:creationId xmlns:a16="http://schemas.microsoft.com/office/drawing/2014/main" xmlns="" id="{B158151A-A1DF-4391-B8E5-197AE760128C}"/>
              </a:ext>
            </a:extLst>
          </p:cNvPr>
          <p:cNvSpPr txBox="1"/>
          <p:nvPr/>
        </p:nvSpPr>
        <p:spPr>
          <a:xfrm>
            <a:off x="924910" y="2427439"/>
            <a:ext cx="6096000" cy="369332"/>
          </a:xfrm>
          <a:prstGeom prst="rect">
            <a:avLst/>
          </a:prstGeom>
          <a:noFill/>
        </p:spPr>
        <p:txBody>
          <a:bodyPr wrap="square">
            <a:spAutoFit/>
          </a:bodyPr>
          <a:lstStyle/>
          <a:p>
            <a:pPr algn="l" fontAlgn="base"/>
            <a:r>
              <a:rPr lang="en-US" b="1" i="0" dirty="0">
                <a:effectLst/>
                <a:latin typeface="-apple-system"/>
              </a:rPr>
              <a:t>Binding the template to the model</a:t>
            </a:r>
          </a:p>
        </p:txBody>
      </p:sp>
      <p:sp>
        <p:nvSpPr>
          <p:cNvPr id="7" name="TextBox 6">
            <a:extLst>
              <a:ext uri="{FF2B5EF4-FFF2-40B4-BE49-F238E27FC236}">
                <a16:creationId xmlns:a16="http://schemas.microsoft.com/office/drawing/2014/main" xmlns="" id="{AB5DFF0E-F439-4C10-A6B8-967600B8D2DD}"/>
              </a:ext>
            </a:extLst>
          </p:cNvPr>
          <p:cNvSpPr txBox="1"/>
          <p:nvPr/>
        </p:nvSpPr>
        <p:spPr>
          <a:xfrm>
            <a:off x="924910" y="2815192"/>
            <a:ext cx="8219090" cy="369332"/>
          </a:xfrm>
          <a:prstGeom prst="rect">
            <a:avLst/>
          </a:prstGeom>
          <a:noFill/>
        </p:spPr>
        <p:txBody>
          <a:bodyPr wrap="square">
            <a:spAutoFit/>
          </a:bodyPr>
          <a:lstStyle/>
          <a:p>
            <a:r>
              <a:rPr lang="en-IN" b="0" dirty="0">
                <a:solidFill>
                  <a:srgbClr val="ABB2BF"/>
                </a:solidFill>
                <a:effectLst/>
                <a:latin typeface="Consolas" panose="020B0609020204030204" pitchFamily="49" charset="0"/>
              </a:rPr>
              <a:t>&lt;</a:t>
            </a:r>
            <a:r>
              <a:rPr lang="en-IN" b="0" dirty="0">
                <a:solidFill>
                  <a:srgbClr val="E06C75"/>
                </a:solidFill>
                <a:effectLst/>
                <a:latin typeface="Consolas" panose="020B0609020204030204" pitchFamily="49" charset="0"/>
              </a:rPr>
              <a:t>form</a:t>
            </a:r>
            <a:r>
              <a:rPr lang="en-IN" b="0" dirty="0">
                <a:solidFill>
                  <a:srgbClr val="ABB2BF"/>
                </a:solidFill>
                <a:effectLst/>
                <a:latin typeface="Consolas" panose="020B0609020204030204" pitchFamily="49" charset="0"/>
              </a:rPr>
              <a:t> </a:t>
            </a:r>
            <a:r>
              <a:rPr lang="en-IN" b="0" dirty="0">
                <a:solidFill>
                  <a:srgbClr val="D19A66"/>
                </a:solidFill>
                <a:effectLst/>
                <a:latin typeface="Consolas" panose="020B0609020204030204" pitchFamily="49" charset="0"/>
              </a:rPr>
              <a:t>[</a:t>
            </a:r>
            <a:r>
              <a:rPr lang="en-IN" b="0" dirty="0" err="1">
                <a:solidFill>
                  <a:srgbClr val="D19A66"/>
                </a:solidFill>
                <a:effectLst/>
                <a:latin typeface="Consolas" panose="020B0609020204030204" pitchFamily="49" charset="0"/>
              </a:rPr>
              <a:t>formGroup</a:t>
            </a:r>
            <a:r>
              <a:rPr lang="en-IN" b="0" dirty="0">
                <a:solidFill>
                  <a:srgbClr val="D19A66"/>
                </a:solidFill>
                <a:effectLst/>
                <a:latin typeface="Consolas" panose="020B0609020204030204" pitchFamily="49" charset="0"/>
              </a:rPr>
              <a: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0" dirty="0" err="1">
                <a:solidFill>
                  <a:srgbClr val="E06C75"/>
                </a:solidFill>
                <a:effectLst/>
                <a:latin typeface="Consolas" panose="020B0609020204030204" pitchFamily="49" charset="0"/>
              </a:rPr>
              <a:t>contactForm</a:t>
            </a:r>
            <a:r>
              <a:rPr lang="en-IN" b="0" dirty="0">
                <a:solidFill>
                  <a:srgbClr val="98C379"/>
                </a:solidFill>
                <a:effectLst/>
                <a:latin typeface="Consolas" panose="020B0609020204030204" pitchFamily="49" charset="0"/>
              </a:rPr>
              <a:t>"</a:t>
            </a:r>
            <a:r>
              <a:rPr lang="en-IN" b="0" dirty="0">
                <a:solidFill>
                  <a:srgbClr val="ABB2BF"/>
                </a:solidFill>
                <a:effectLst/>
                <a:latin typeface="Consolas" panose="020B0609020204030204" pitchFamily="49" charset="0"/>
              </a:rPr>
              <a:t> </a:t>
            </a:r>
            <a:r>
              <a:rPr lang="en-IN" b="0" dirty="0">
                <a:solidFill>
                  <a:srgbClr val="D19A66"/>
                </a:solidFill>
                <a:effectLst/>
                <a:latin typeface="Consolas" panose="020B0609020204030204" pitchFamily="49" charset="0"/>
              </a:rPr>
              <a:t>(</a:t>
            </a:r>
            <a:r>
              <a:rPr lang="en-IN" b="0" dirty="0" err="1">
                <a:solidFill>
                  <a:srgbClr val="D19A66"/>
                </a:solidFill>
                <a:effectLst/>
                <a:latin typeface="Consolas" panose="020B0609020204030204" pitchFamily="49" charset="0"/>
              </a:rPr>
              <a:t>ngSubmit</a:t>
            </a:r>
            <a:r>
              <a:rPr lang="en-IN" b="0" dirty="0">
                <a:solidFill>
                  <a:srgbClr val="D19A66"/>
                </a:solidFill>
                <a:effectLst/>
                <a:latin typeface="Consolas" panose="020B0609020204030204" pitchFamily="49" charset="0"/>
              </a:rPr>
              <a: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1" dirty="0" err="1">
                <a:solidFill>
                  <a:srgbClr val="49A4EE"/>
                </a:solidFill>
                <a:effectLst/>
                <a:latin typeface="Consolas" panose="020B0609020204030204" pitchFamily="49" charset="0"/>
              </a:rPr>
              <a:t>onSubmit</a:t>
            </a:r>
            <a:r>
              <a:rPr lang="en-IN" b="0" dirty="0">
                <a:solidFill>
                  <a:srgbClr val="ABB2BF"/>
                </a:solidFill>
                <a:effectLst/>
                <a:latin typeface="Consolas" panose="020B0609020204030204" pitchFamily="49" charset="0"/>
              </a:rPr>
              <a:t>()</a:t>
            </a:r>
            <a:r>
              <a:rPr lang="en-IN" b="0" dirty="0">
                <a:solidFill>
                  <a:srgbClr val="98C379"/>
                </a:solidFill>
                <a:effectLst/>
                <a:latin typeface="Consolas" panose="020B0609020204030204" pitchFamily="49" charset="0"/>
              </a:rPr>
              <a:t>"</a:t>
            </a:r>
            <a:r>
              <a:rPr lang="en-IN" b="0" dirty="0">
                <a:solidFill>
                  <a:srgbClr val="ABB2BF"/>
                </a:solidFill>
                <a:effectLst/>
                <a:latin typeface="Consolas" panose="020B0609020204030204" pitchFamily="49" charset="0"/>
              </a:rPr>
              <a:t>&gt;</a:t>
            </a:r>
          </a:p>
        </p:txBody>
      </p:sp>
      <p:sp>
        <p:nvSpPr>
          <p:cNvPr id="9" name="TextBox 8">
            <a:extLst>
              <a:ext uri="{FF2B5EF4-FFF2-40B4-BE49-F238E27FC236}">
                <a16:creationId xmlns:a16="http://schemas.microsoft.com/office/drawing/2014/main" xmlns="" id="{AEF39E3C-2906-4F4A-8998-AF55F0A1742D}"/>
              </a:ext>
            </a:extLst>
          </p:cNvPr>
          <p:cNvSpPr txBox="1"/>
          <p:nvPr/>
        </p:nvSpPr>
        <p:spPr>
          <a:xfrm>
            <a:off x="1008993" y="3313386"/>
            <a:ext cx="9175531" cy="1754326"/>
          </a:xfrm>
          <a:prstGeom prst="rect">
            <a:avLst/>
          </a:prstGeom>
          <a:noFill/>
        </p:spPr>
        <p:txBody>
          <a:bodyPr wrap="square">
            <a:spAutoFit/>
          </a:bodyPr>
          <a:lstStyle/>
          <a:p>
            <a:r>
              <a:rPr lang="en-US" dirty="0"/>
              <a:t>We have used the square bracket (one-way binding) around </a:t>
            </a:r>
            <a:r>
              <a:rPr lang="en-US" dirty="0" err="1"/>
              <a:t>FormGroup</a:t>
            </a:r>
            <a:r>
              <a:rPr lang="en-US" dirty="0"/>
              <a:t> directive and set that equal the model.</a:t>
            </a:r>
          </a:p>
          <a:p>
            <a:endParaRPr lang="en-US" dirty="0"/>
          </a:p>
          <a:p>
            <a:r>
              <a:rPr lang="en-US" dirty="0"/>
              <a:t>Next, we need to bind form fields to the </a:t>
            </a:r>
            <a:r>
              <a:rPr lang="en-US" dirty="0" err="1"/>
              <a:t>FormControl</a:t>
            </a:r>
            <a:r>
              <a:rPr lang="en-US" dirty="0"/>
              <a:t> models. We use the </a:t>
            </a:r>
            <a:r>
              <a:rPr lang="en-US" dirty="0" err="1"/>
              <a:t>FormControlName</a:t>
            </a:r>
            <a:r>
              <a:rPr lang="en-US" dirty="0"/>
              <a:t> directive for this. We add this directive to every form field element in our form. The value is set to the name of the corresponding </a:t>
            </a:r>
            <a:r>
              <a:rPr lang="en-US" dirty="0" err="1"/>
              <a:t>FormControl</a:t>
            </a:r>
            <a:r>
              <a:rPr lang="en-US" dirty="0"/>
              <a:t> instance in the component class.</a:t>
            </a:r>
            <a:endParaRPr lang="en-IN" dirty="0"/>
          </a:p>
        </p:txBody>
      </p:sp>
      <p:sp>
        <p:nvSpPr>
          <p:cNvPr id="11" name="TextBox 10">
            <a:extLst>
              <a:ext uri="{FF2B5EF4-FFF2-40B4-BE49-F238E27FC236}">
                <a16:creationId xmlns:a16="http://schemas.microsoft.com/office/drawing/2014/main" xmlns="" id="{E0B5F927-1E9C-4E84-9E61-DF95EB373573}"/>
              </a:ext>
            </a:extLst>
          </p:cNvPr>
          <p:cNvSpPr txBox="1"/>
          <p:nvPr/>
        </p:nvSpPr>
        <p:spPr>
          <a:xfrm>
            <a:off x="1008993" y="5417291"/>
            <a:ext cx="8912772" cy="646331"/>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8080"/>
                </a:solidFill>
                <a:effectLst/>
                <a:latin typeface="inherit"/>
              </a:rPr>
              <a:t>input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000000"/>
                </a:solidFill>
                <a:effectLst/>
                <a:latin typeface="inherit"/>
              </a:rPr>
              <a:t>id</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formControlName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000000"/>
                </a:solidFill>
                <a:effectLst/>
                <a:latin typeface="inherit"/>
              </a:rPr>
              <a:t>id</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formControlName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xmlns="" val="87349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E32A5E-4A1E-44E6-82A8-D413C65EFC1C}"/>
              </a:ext>
            </a:extLst>
          </p:cNvPr>
          <p:cNvSpPr txBox="1"/>
          <p:nvPr/>
        </p:nvSpPr>
        <p:spPr>
          <a:xfrm>
            <a:off x="1313793" y="398658"/>
            <a:ext cx="6096000" cy="369332"/>
          </a:xfrm>
          <a:prstGeom prst="rect">
            <a:avLst/>
          </a:prstGeom>
          <a:noFill/>
        </p:spPr>
        <p:txBody>
          <a:bodyPr wrap="square">
            <a:spAutoFit/>
          </a:bodyPr>
          <a:lstStyle/>
          <a:p>
            <a:pPr algn="l" fontAlgn="base"/>
            <a:r>
              <a:rPr lang="en-IN" b="1" i="0" dirty="0">
                <a:effectLst/>
                <a:latin typeface="-apple-system"/>
              </a:rPr>
              <a:t>Submit form</a:t>
            </a:r>
          </a:p>
        </p:txBody>
      </p:sp>
      <p:sp>
        <p:nvSpPr>
          <p:cNvPr id="6" name="TextBox 5">
            <a:extLst>
              <a:ext uri="{FF2B5EF4-FFF2-40B4-BE49-F238E27FC236}">
                <a16:creationId xmlns:a16="http://schemas.microsoft.com/office/drawing/2014/main" xmlns="" id="{32702AEA-2BA3-4432-A7D5-84EEB621F365}"/>
              </a:ext>
            </a:extLst>
          </p:cNvPr>
          <p:cNvSpPr txBox="1"/>
          <p:nvPr/>
        </p:nvSpPr>
        <p:spPr>
          <a:xfrm>
            <a:off x="1135117" y="932141"/>
            <a:ext cx="8355724" cy="1754326"/>
          </a:xfrm>
          <a:prstGeom prst="rect">
            <a:avLst/>
          </a:prstGeom>
          <a:noFill/>
        </p:spPr>
        <p:txBody>
          <a:bodyPr wrap="square">
            <a:spAutoFit/>
          </a:bodyPr>
          <a:lstStyle/>
          <a:p>
            <a:r>
              <a:rPr lang="en-US" dirty="0"/>
              <a:t>We submit the form data to the component using the Angular directive named </a:t>
            </a:r>
            <a:r>
              <a:rPr lang="en-US" dirty="0" err="1"/>
              <a:t>ngSubmit</a:t>
            </a:r>
            <a:r>
              <a:rPr lang="en-US" dirty="0"/>
              <a:t>.  Note that we already have a submit button in our form. The </a:t>
            </a:r>
            <a:r>
              <a:rPr lang="en-US" dirty="0" err="1"/>
              <a:t>ngSubmit</a:t>
            </a:r>
            <a:r>
              <a:rPr lang="en-US" dirty="0"/>
              <a:t> directive binds itself to the click event of the submit button. We are using event binding (parentheses) to bind </a:t>
            </a:r>
            <a:r>
              <a:rPr lang="en-US" dirty="0" err="1"/>
              <a:t>ngSubmit</a:t>
            </a:r>
            <a:r>
              <a:rPr lang="en-US" dirty="0"/>
              <a:t> to </a:t>
            </a:r>
            <a:r>
              <a:rPr lang="en-US" dirty="0" err="1"/>
              <a:t>OnSubmit</a:t>
            </a:r>
            <a:r>
              <a:rPr lang="en-US" dirty="0"/>
              <a:t> method. When the user clicks on the submit button </a:t>
            </a:r>
            <a:r>
              <a:rPr lang="en-US" dirty="0" err="1"/>
              <a:t>ngSubmit</a:t>
            </a:r>
            <a:r>
              <a:rPr lang="en-US" dirty="0"/>
              <a:t> invokes the </a:t>
            </a:r>
            <a:r>
              <a:rPr lang="en-US" dirty="0" err="1"/>
              <a:t>OnSubmit</a:t>
            </a:r>
            <a:r>
              <a:rPr lang="en-US" dirty="0"/>
              <a:t> method on the Component class</a:t>
            </a:r>
          </a:p>
          <a:p>
            <a:endParaRPr lang="en-US" dirty="0"/>
          </a:p>
        </p:txBody>
      </p:sp>
      <p:sp>
        <p:nvSpPr>
          <p:cNvPr id="8" name="TextBox 7">
            <a:extLst>
              <a:ext uri="{FF2B5EF4-FFF2-40B4-BE49-F238E27FC236}">
                <a16:creationId xmlns:a16="http://schemas.microsoft.com/office/drawing/2014/main" xmlns="" id="{EAA14BE6-218C-473D-AC25-69F84CF76353}"/>
              </a:ext>
            </a:extLst>
          </p:cNvPr>
          <p:cNvSpPr txBox="1"/>
          <p:nvPr/>
        </p:nvSpPr>
        <p:spPr>
          <a:xfrm>
            <a:off x="1135117" y="2686467"/>
            <a:ext cx="6096000" cy="369332"/>
          </a:xfrm>
          <a:prstGeom prst="rect">
            <a:avLst/>
          </a:prstGeom>
          <a:noFill/>
        </p:spPr>
        <p:txBody>
          <a:bodyPr wrap="square">
            <a:spAutoFit/>
          </a:bodyPr>
          <a:lstStyle/>
          <a:p>
            <a:r>
              <a:rPr lang="en-IN" dirty="0"/>
              <a:t>&lt;form [</a:t>
            </a:r>
            <a:r>
              <a:rPr lang="en-IN" dirty="0" err="1"/>
              <a:t>formGroup</a:t>
            </a:r>
            <a:r>
              <a:rPr lang="en-IN" dirty="0"/>
              <a:t>]="</a:t>
            </a:r>
            <a:r>
              <a:rPr lang="en-IN" dirty="0" err="1"/>
              <a:t>contactForm</a:t>
            </a:r>
            <a:r>
              <a:rPr lang="en-IN" dirty="0"/>
              <a:t>" (</a:t>
            </a:r>
            <a:r>
              <a:rPr lang="en-IN" dirty="0" err="1"/>
              <a:t>ngSubmit</a:t>
            </a:r>
            <a:r>
              <a:rPr lang="en-IN" dirty="0"/>
              <a:t>)="</a:t>
            </a:r>
            <a:r>
              <a:rPr lang="en-IN" dirty="0" err="1"/>
              <a:t>onSubmit</a:t>
            </a:r>
            <a:r>
              <a:rPr lang="en-IN" dirty="0"/>
              <a:t>()"&gt;</a:t>
            </a:r>
          </a:p>
        </p:txBody>
      </p:sp>
      <p:sp>
        <p:nvSpPr>
          <p:cNvPr id="12" name="TextBox 11">
            <a:extLst>
              <a:ext uri="{FF2B5EF4-FFF2-40B4-BE49-F238E27FC236}">
                <a16:creationId xmlns:a16="http://schemas.microsoft.com/office/drawing/2014/main" xmlns="" id="{F6407CBD-4D4D-4B06-8E12-603E217A3067}"/>
              </a:ext>
            </a:extLst>
          </p:cNvPr>
          <p:cNvSpPr txBox="1"/>
          <p:nvPr/>
        </p:nvSpPr>
        <p:spPr>
          <a:xfrm>
            <a:off x="1208689" y="3244334"/>
            <a:ext cx="6096000" cy="369332"/>
          </a:xfrm>
          <a:prstGeom prst="rect">
            <a:avLst/>
          </a:prstGeom>
          <a:noFill/>
        </p:spPr>
        <p:txBody>
          <a:bodyPr wrap="square">
            <a:spAutoFit/>
          </a:bodyPr>
          <a:lstStyle/>
          <a:p>
            <a:pPr algn="l" fontAlgn="base"/>
            <a:r>
              <a:rPr lang="en-US" b="1" i="0" dirty="0">
                <a:effectLst/>
                <a:latin typeface="-apple-system"/>
              </a:rPr>
              <a:t>Receive the data in the Component class</a:t>
            </a:r>
          </a:p>
        </p:txBody>
      </p:sp>
      <p:sp>
        <p:nvSpPr>
          <p:cNvPr id="14" name="TextBox 13">
            <a:extLst>
              <a:ext uri="{FF2B5EF4-FFF2-40B4-BE49-F238E27FC236}">
                <a16:creationId xmlns:a16="http://schemas.microsoft.com/office/drawing/2014/main" xmlns="" id="{2625D3D1-7A51-4DFD-B4BD-5D0A701F8F91}"/>
              </a:ext>
            </a:extLst>
          </p:cNvPr>
          <p:cNvSpPr txBox="1"/>
          <p:nvPr/>
        </p:nvSpPr>
        <p:spPr>
          <a:xfrm>
            <a:off x="1208689" y="3848367"/>
            <a:ext cx="7725104" cy="646331"/>
          </a:xfrm>
          <a:prstGeom prst="rect">
            <a:avLst/>
          </a:prstGeom>
          <a:noFill/>
        </p:spPr>
        <p:txBody>
          <a:bodyPr wrap="square">
            <a:spAutoFit/>
          </a:bodyPr>
          <a:lstStyle/>
          <a:p>
            <a:r>
              <a:rPr lang="en-US" dirty="0"/>
              <a:t>The last step is to receive the form data in the component class. All we need to do is to create the </a:t>
            </a:r>
            <a:r>
              <a:rPr lang="en-US" dirty="0" err="1"/>
              <a:t>onSubmit</a:t>
            </a:r>
            <a:r>
              <a:rPr lang="en-US" dirty="0"/>
              <a:t> method in our component class.</a:t>
            </a:r>
            <a:endParaRPr lang="en-IN" dirty="0"/>
          </a:p>
        </p:txBody>
      </p:sp>
      <p:sp>
        <p:nvSpPr>
          <p:cNvPr id="16" name="TextBox 15">
            <a:extLst>
              <a:ext uri="{FF2B5EF4-FFF2-40B4-BE49-F238E27FC236}">
                <a16:creationId xmlns:a16="http://schemas.microsoft.com/office/drawing/2014/main" xmlns="" id="{A25AD44A-C1FC-4D2C-922E-37521B38DCB9}"/>
              </a:ext>
            </a:extLst>
          </p:cNvPr>
          <p:cNvSpPr txBox="1"/>
          <p:nvPr/>
        </p:nvSpPr>
        <p:spPr>
          <a:xfrm>
            <a:off x="1639614" y="4810125"/>
            <a:ext cx="6096000" cy="1200329"/>
          </a:xfrm>
          <a:prstGeom prst="rect">
            <a:avLst/>
          </a:prstGeom>
          <a:noFill/>
        </p:spPr>
        <p:txBody>
          <a:bodyPr wrap="square">
            <a:spAutoFit/>
          </a:bodyPr>
          <a:lstStyle/>
          <a:p>
            <a:r>
              <a:rPr lang="en-IN" dirty="0" err="1"/>
              <a:t>onSubmit</a:t>
            </a:r>
            <a:r>
              <a:rPr lang="en-IN" dirty="0"/>
              <a:t>() </a:t>
            </a:r>
          </a:p>
          <a:p>
            <a:r>
              <a:rPr lang="en-IN" dirty="0"/>
              <a:t>{</a:t>
            </a:r>
          </a:p>
          <a:p>
            <a:r>
              <a:rPr lang="en-IN" dirty="0"/>
              <a:t>  console.log(</a:t>
            </a:r>
            <a:r>
              <a:rPr lang="en-IN" dirty="0" err="1"/>
              <a:t>this.contactForm.value</a:t>
            </a:r>
            <a:r>
              <a:rPr lang="en-IN" dirty="0"/>
              <a:t>);</a:t>
            </a:r>
          </a:p>
          <a:p>
            <a:r>
              <a:rPr lang="en-IN" dirty="0"/>
              <a:t>}</a:t>
            </a:r>
          </a:p>
        </p:txBody>
      </p:sp>
    </p:spTree>
    <p:extLst>
      <p:ext uri="{BB962C8B-B14F-4D97-AF65-F5344CB8AC3E}">
        <p14:creationId xmlns:p14="http://schemas.microsoft.com/office/powerpoint/2010/main" xmlns="" val="275632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98CFFBA-4B73-4197-AB28-2099EFCE123B}"/>
              </a:ext>
            </a:extLst>
          </p:cNvPr>
          <p:cNvSpPr>
            <a:spLocks noGrp="1"/>
          </p:cNvSpPr>
          <p:nvPr>
            <p:ph type="title"/>
          </p:nvPr>
        </p:nvSpPr>
        <p:spPr/>
        <p:txBody>
          <a:bodyPr>
            <a:normAutofit fontScale="90000"/>
          </a:bodyPr>
          <a:lstStyle/>
          <a:p>
            <a:r>
              <a:rPr lang="en-IN" b="0" i="0" dirty="0">
                <a:effectLst/>
                <a:latin typeface="-apple-system"/>
              </a:rPr>
              <a:t>Angular Forms</a:t>
            </a:r>
            <a:br>
              <a:rPr lang="en-IN" b="0" i="0" dirty="0">
                <a:effectLst/>
                <a:latin typeface="-apple-system"/>
              </a:rPr>
            </a:br>
            <a:endParaRPr lang="en-IN" dirty="0"/>
          </a:p>
        </p:txBody>
      </p:sp>
      <p:sp>
        <p:nvSpPr>
          <p:cNvPr id="5" name="Content Placeholder 4">
            <a:extLst>
              <a:ext uri="{FF2B5EF4-FFF2-40B4-BE49-F238E27FC236}">
                <a16:creationId xmlns:a16="http://schemas.microsoft.com/office/drawing/2014/main" xmlns="" id="{823027E9-7DF7-4314-961A-FCDA9C424117}"/>
              </a:ext>
            </a:extLst>
          </p:cNvPr>
          <p:cNvSpPr>
            <a:spLocks noGrp="1"/>
          </p:cNvSpPr>
          <p:nvPr>
            <p:ph idx="1"/>
          </p:nvPr>
        </p:nvSpPr>
        <p:spPr>
          <a:xfrm>
            <a:off x="726724" y="1253331"/>
            <a:ext cx="11039452" cy="3877962"/>
          </a:xfrm>
        </p:spPr>
        <p:txBody>
          <a:bodyPr/>
          <a:lstStyle/>
          <a:p>
            <a:r>
              <a:rPr lang="en-US" b="0" i="0" dirty="0">
                <a:solidFill>
                  <a:srgbClr val="000000"/>
                </a:solidFill>
                <a:effectLst/>
                <a:latin typeface="-apple-system"/>
              </a:rPr>
              <a:t>The Angular forms are used to collect the data from the user. </a:t>
            </a:r>
            <a:endParaRPr lang="en-IN" dirty="0"/>
          </a:p>
        </p:txBody>
      </p:sp>
      <p:sp>
        <p:nvSpPr>
          <p:cNvPr id="6" name="TextBox 5">
            <a:extLst>
              <a:ext uri="{FF2B5EF4-FFF2-40B4-BE49-F238E27FC236}">
                <a16:creationId xmlns:a16="http://schemas.microsoft.com/office/drawing/2014/main" xmlns="" id="{E5EB18A0-CF57-4331-BA72-D802B6880895}"/>
              </a:ext>
            </a:extLst>
          </p:cNvPr>
          <p:cNvSpPr txBox="1"/>
          <p:nvPr/>
        </p:nvSpPr>
        <p:spPr>
          <a:xfrm>
            <a:off x="845598" y="1763943"/>
            <a:ext cx="6094520" cy="1754326"/>
          </a:xfrm>
          <a:prstGeom prst="rect">
            <a:avLst/>
          </a:prstGeom>
          <a:noFill/>
        </p:spPr>
        <p:txBody>
          <a:bodyPr wrap="square">
            <a:spAutoFit/>
          </a:bodyPr>
          <a:lstStyle/>
          <a:p>
            <a:pPr algn="l" fontAlgn="base"/>
            <a:r>
              <a:rPr lang="en-US" b="0" i="0" dirty="0" smtClean="0">
                <a:solidFill>
                  <a:srgbClr val="000000"/>
                </a:solidFill>
                <a:effectLst/>
                <a:latin typeface="-apple-system"/>
              </a:rPr>
              <a:t>The things forms  </a:t>
            </a:r>
            <a:r>
              <a:rPr lang="en-US" b="0" i="0" dirty="0">
                <a:solidFill>
                  <a:srgbClr val="000000"/>
                </a:solidFill>
                <a:effectLst/>
                <a:latin typeface="-apple-system"/>
              </a:rPr>
              <a:t>are expected to do</a:t>
            </a:r>
          </a:p>
          <a:p>
            <a:pPr algn="l" fontAlgn="base">
              <a:buFont typeface="Arial" panose="020B0604020202020204" pitchFamily="34" charset="0"/>
              <a:buChar char="•"/>
            </a:pPr>
            <a:r>
              <a:rPr lang="en-US" b="0" i="0" dirty="0">
                <a:solidFill>
                  <a:srgbClr val="000000"/>
                </a:solidFill>
                <a:effectLst/>
                <a:latin typeface="-apple-system"/>
              </a:rPr>
              <a:t>Initialize the forms fields and present it to the user</a:t>
            </a:r>
          </a:p>
          <a:p>
            <a:pPr algn="l" fontAlgn="base">
              <a:buFont typeface="Arial" panose="020B0604020202020204" pitchFamily="34" charset="0"/>
              <a:buChar char="•"/>
            </a:pPr>
            <a:r>
              <a:rPr lang="en-US" b="0" i="0" dirty="0">
                <a:solidFill>
                  <a:srgbClr val="000000"/>
                </a:solidFill>
                <a:effectLst/>
                <a:latin typeface="-apple-system"/>
              </a:rPr>
              <a:t>Capture the data from the user</a:t>
            </a:r>
          </a:p>
          <a:p>
            <a:pPr algn="l" fontAlgn="base">
              <a:buFont typeface="Arial" panose="020B0604020202020204" pitchFamily="34" charset="0"/>
              <a:buChar char="•"/>
            </a:pPr>
            <a:r>
              <a:rPr lang="en-US" b="0" i="0" dirty="0">
                <a:solidFill>
                  <a:srgbClr val="000000"/>
                </a:solidFill>
                <a:effectLst/>
                <a:latin typeface="-apple-system"/>
              </a:rPr>
              <a:t>Track changes made to the fields</a:t>
            </a:r>
          </a:p>
          <a:p>
            <a:pPr algn="l" fontAlgn="base">
              <a:buFont typeface="Arial" panose="020B0604020202020204" pitchFamily="34" charset="0"/>
              <a:buChar char="•"/>
            </a:pPr>
            <a:r>
              <a:rPr lang="en-US" b="0" i="0" dirty="0">
                <a:solidFill>
                  <a:srgbClr val="000000"/>
                </a:solidFill>
                <a:effectLst/>
                <a:latin typeface="-apple-system"/>
              </a:rPr>
              <a:t>Validate the inputs</a:t>
            </a:r>
          </a:p>
          <a:p>
            <a:pPr algn="l" fontAlgn="base">
              <a:buFont typeface="Arial" panose="020B0604020202020204" pitchFamily="34" charset="0"/>
              <a:buChar char="•"/>
            </a:pPr>
            <a:r>
              <a:rPr lang="en-US" b="0" i="0" dirty="0">
                <a:solidFill>
                  <a:srgbClr val="000000"/>
                </a:solidFill>
                <a:effectLst/>
                <a:latin typeface="-apple-system"/>
              </a:rPr>
              <a:t>Display helpful errors to the user</a:t>
            </a:r>
          </a:p>
        </p:txBody>
      </p:sp>
      <p:sp>
        <p:nvSpPr>
          <p:cNvPr id="8" name="TextBox 7">
            <a:extLst>
              <a:ext uri="{FF2B5EF4-FFF2-40B4-BE49-F238E27FC236}">
                <a16:creationId xmlns:a16="http://schemas.microsoft.com/office/drawing/2014/main" xmlns="" id="{7F606A44-CA97-45B4-AC91-C667CB36B91C}"/>
              </a:ext>
            </a:extLst>
          </p:cNvPr>
          <p:cNvSpPr txBox="1"/>
          <p:nvPr/>
        </p:nvSpPr>
        <p:spPr>
          <a:xfrm>
            <a:off x="845598" y="3567216"/>
            <a:ext cx="9948526" cy="1200329"/>
          </a:xfrm>
          <a:prstGeom prst="rect">
            <a:avLst/>
          </a:prstGeom>
          <a:noFill/>
        </p:spPr>
        <p:txBody>
          <a:bodyPr wrap="square">
            <a:spAutoFit/>
          </a:bodyPr>
          <a:lstStyle/>
          <a:p>
            <a:r>
              <a:rPr lang="en-US" i="0" dirty="0">
                <a:solidFill>
                  <a:srgbClr val="000000"/>
                </a:solidFill>
                <a:effectLst/>
                <a:latin typeface="-apple-system"/>
              </a:rPr>
              <a:t>There are 2 ways in Angular to design a form.</a:t>
            </a:r>
          </a:p>
          <a:p>
            <a:pPr marL="342900" indent="-342900">
              <a:buFont typeface="+mj-lt"/>
              <a:buAutoNum type="arabicPeriod"/>
            </a:pPr>
            <a:r>
              <a:rPr lang="en-US" i="0" dirty="0">
                <a:solidFill>
                  <a:srgbClr val="000000"/>
                </a:solidFill>
                <a:effectLst/>
                <a:latin typeface="-apple-system"/>
              </a:rPr>
              <a:t>Angular Template-driven Forms  used for One way binding to send data from template (</a:t>
            </a:r>
            <a:r>
              <a:rPr lang="en-US" i="0" dirty="0" err="1">
                <a:solidFill>
                  <a:srgbClr val="000000"/>
                </a:solidFill>
                <a:effectLst/>
                <a:latin typeface="-apple-system"/>
              </a:rPr>
              <a:t>HtML</a:t>
            </a:r>
            <a:r>
              <a:rPr lang="en-US" i="0" dirty="0">
                <a:solidFill>
                  <a:srgbClr val="000000"/>
                </a:solidFill>
                <a:effectLst/>
                <a:latin typeface="-apple-system"/>
              </a:rPr>
              <a:t>) to </a:t>
            </a:r>
            <a:r>
              <a:rPr lang="en-US" i="0" dirty="0" err="1">
                <a:solidFill>
                  <a:srgbClr val="000000"/>
                </a:solidFill>
                <a:effectLst/>
                <a:latin typeface="-apple-system"/>
              </a:rPr>
              <a:t>component.ts</a:t>
            </a:r>
            <a:r>
              <a:rPr lang="en-US" i="0" dirty="0">
                <a:solidFill>
                  <a:srgbClr val="000000"/>
                </a:solidFill>
                <a:effectLst/>
                <a:latin typeface="-apple-system"/>
              </a:rPr>
              <a:t> =&gt;</a:t>
            </a:r>
            <a:r>
              <a:rPr lang="en-US" i="0" dirty="0" err="1">
                <a:solidFill>
                  <a:srgbClr val="000000"/>
                </a:solidFill>
                <a:effectLst/>
                <a:latin typeface="-apple-system"/>
              </a:rPr>
              <a:t>FormsModules</a:t>
            </a:r>
            <a:r>
              <a:rPr lang="en-US" i="0" dirty="0">
                <a:solidFill>
                  <a:srgbClr val="000000"/>
                </a:solidFill>
                <a:effectLst/>
                <a:latin typeface="-apple-system"/>
              </a:rPr>
              <a:t>  is imported</a:t>
            </a:r>
          </a:p>
          <a:p>
            <a:pPr marL="342900" indent="-342900">
              <a:buFont typeface="+mj-lt"/>
              <a:buAutoNum type="arabicPeriod"/>
            </a:pPr>
            <a:r>
              <a:rPr lang="en-US" dirty="0">
                <a:solidFill>
                  <a:srgbClr val="000000"/>
                </a:solidFill>
                <a:latin typeface="-apple-system"/>
              </a:rPr>
              <a:t>Angular Model-driven Forms / </a:t>
            </a:r>
            <a:r>
              <a:rPr lang="en-US" dirty="0" err="1">
                <a:solidFill>
                  <a:srgbClr val="000000"/>
                </a:solidFill>
                <a:latin typeface="-apple-system"/>
              </a:rPr>
              <a:t>ReactiveForm</a:t>
            </a:r>
            <a:r>
              <a:rPr lang="en-US" dirty="0">
                <a:solidFill>
                  <a:srgbClr val="000000"/>
                </a:solidFill>
                <a:latin typeface="-apple-system"/>
              </a:rPr>
              <a:t> =&gt; </a:t>
            </a:r>
            <a:r>
              <a:rPr lang="en-US" dirty="0" err="1">
                <a:solidFill>
                  <a:srgbClr val="000000"/>
                </a:solidFill>
                <a:latin typeface="-apple-system"/>
              </a:rPr>
              <a:t>ReactiveFormsModule</a:t>
            </a:r>
            <a:r>
              <a:rPr lang="en-US" dirty="0">
                <a:solidFill>
                  <a:srgbClr val="000000"/>
                </a:solidFill>
                <a:latin typeface="-apple-system"/>
              </a:rPr>
              <a:t> </a:t>
            </a:r>
            <a:endParaRPr lang="en-IN" dirty="0"/>
          </a:p>
        </p:txBody>
      </p:sp>
    </p:spTree>
    <p:extLst>
      <p:ext uri="{BB962C8B-B14F-4D97-AF65-F5344CB8AC3E}">
        <p14:creationId xmlns:p14="http://schemas.microsoft.com/office/powerpoint/2010/main" xmlns="" val="391297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98CFFBA-4B73-4197-AB28-2099EFCE123B}"/>
              </a:ext>
            </a:extLst>
          </p:cNvPr>
          <p:cNvSpPr>
            <a:spLocks noGrp="1"/>
          </p:cNvSpPr>
          <p:nvPr>
            <p:ph type="title"/>
          </p:nvPr>
        </p:nvSpPr>
        <p:spPr>
          <a:xfrm>
            <a:off x="558800" y="142240"/>
            <a:ext cx="10972800" cy="1143000"/>
          </a:xfrm>
        </p:spPr>
        <p:txBody>
          <a:bodyPr>
            <a:normAutofit fontScale="90000"/>
          </a:bodyPr>
          <a:lstStyle/>
          <a:p>
            <a:r>
              <a:rPr lang="en-IN" b="1" i="0" dirty="0">
                <a:effectLst/>
                <a:latin typeface="-apple-system"/>
              </a:rPr>
              <a:t>Template-driven forms approach</a:t>
            </a:r>
            <a:br>
              <a:rPr lang="en-IN" b="1" i="0" dirty="0">
                <a:effectLst/>
                <a:latin typeface="-apple-system"/>
              </a:rPr>
            </a:br>
            <a:endParaRPr lang="en-IN" dirty="0"/>
          </a:p>
        </p:txBody>
      </p:sp>
      <p:sp>
        <p:nvSpPr>
          <p:cNvPr id="5" name="Content Placeholder 4">
            <a:extLst>
              <a:ext uri="{FF2B5EF4-FFF2-40B4-BE49-F238E27FC236}">
                <a16:creationId xmlns:a16="http://schemas.microsoft.com/office/drawing/2014/main" xmlns="" id="{823027E9-7DF7-4314-961A-FCDA9C424117}"/>
              </a:ext>
            </a:extLst>
          </p:cNvPr>
          <p:cNvSpPr>
            <a:spLocks noGrp="1"/>
          </p:cNvSpPr>
          <p:nvPr>
            <p:ph idx="1"/>
          </p:nvPr>
        </p:nvSpPr>
        <p:spPr>
          <a:xfrm>
            <a:off x="353565" y="791693"/>
            <a:ext cx="9438716" cy="5053380"/>
          </a:xfrm>
        </p:spPr>
        <p:txBody>
          <a:bodyPr/>
          <a:lstStyle/>
          <a:p>
            <a:r>
              <a:rPr lang="en-US" b="0" i="0" dirty="0">
                <a:solidFill>
                  <a:srgbClr val="000000"/>
                </a:solidFill>
                <a:effectLst/>
                <a:latin typeface="-apple-system"/>
              </a:rPr>
              <a:t>In </a:t>
            </a:r>
            <a:r>
              <a:rPr lang="en-US" b="0" i="0" u="none" strike="noStrike" dirty="0">
                <a:effectLst/>
                <a:latin typeface="-apple-system"/>
                <a:hlinkClick r:id="rId2"/>
              </a:rPr>
              <a:t>Template-driven approach</a:t>
            </a:r>
            <a:r>
              <a:rPr lang="en-US" b="0" i="0" dirty="0">
                <a:solidFill>
                  <a:srgbClr val="000000"/>
                </a:solidFill>
                <a:effectLst/>
                <a:latin typeface="-apple-system"/>
              </a:rPr>
              <a:t> is the easiest way to build the Angular forms. The logic of the form is placed in the template. </a:t>
            </a:r>
            <a:endParaRPr lang="en-IN" dirty="0"/>
          </a:p>
        </p:txBody>
      </p:sp>
      <p:sp>
        <p:nvSpPr>
          <p:cNvPr id="2" name="Rectangle 1">
            <a:extLst>
              <a:ext uri="{FF2B5EF4-FFF2-40B4-BE49-F238E27FC236}">
                <a16:creationId xmlns:a16="http://schemas.microsoft.com/office/drawing/2014/main" xmlns="" id="{267357EF-68A9-43C3-B014-BBB30355D465}"/>
              </a:ext>
            </a:extLst>
          </p:cNvPr>
          <p:cNvSpPr>
            <a:spLocks noChangeArrowheads="1"/>
          </p:cNvSpPr>
          <p:nvPr/>
        </p:nvSpPr>
        <p:spPr bwMode="auto">
          <a:xfrm>
            <a:off x="648070" y="1589298"/>
            <a:ext cx="7670307" cy="2154436"/>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Template-driven forms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The form is set up using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controls are set up using the </a:t>
            </a: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also provides the two-way data binding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The Validations are configured in the template via directives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C52E483D-59B5-4647-B0FE-B054C44EBC5E}"/>
              </a:ext>
            </a:extLst>
          </p:cNvPr>
          <p:cNvSpPr txBox="1"/>
          <p:nvPr/>
        </p:nvSpPr>
        <p:spPr>
          <a:xfrm>
            <a:off x="648070" y="3244334"/>
            <a:ext cx="6094520" cy="369332"/>
          </a:xfrm>
          <a:prstGeom prst="rect">
            <a:avLst/>
          </a:prstGeom>
          <a:noFill/>
        </p:spPr>
        <p:txBody>
          <a:bodyPr wrap="square">
            <a:spAutoFit/>
          </a:bodyPr>
          <a:lstStyle/>
          <a:p>
            <a:pPr algn="l" fontAlgn="base"/>
            <a:r>
              <a:rPr lang="en-IN" b="1" i="0" dirty="0">
                <a:effectLst/>
                <a:latin typeface="-apple-system"/>
              </a:rPr>
              <a:t>Important :                           Import </a:t>
            </a:r>
            <a:r>
              <a:rPr lang="en-IN" b="1" i="0" dirty="0" err="1">
                <a:effectLst/>
                <a:latin typeface="-apple-system"/>
              </a:rPr>
              <a:t>FormsModule</a:t>
            </a:r>
            <a:endParaRPr lang="en-IN" b="1" i="0" dirty="0">
              <a:effectLst/>
              <a:latin typeface="-apple-system"/>
            </a:endParaRPr>
          </a:p>
        </p:txBody>
      </p:sp>
      <p:sp>
        <p:nvSpPr>
          <p:cNvPr id="4" name="Rectangle 2">
            <a:extLst>
              <a:ext uri="{FF2B5EF4-FFF2-40B4-BE49-F238E27FC236}">
                <a16:creationId xmlns:a16="http://schemas.microsoft.com/office/drawing/2014/main" xmlns="" id="{ECB90D0F-DF64-49D6-A2FE-12B5BF064DC6}"/>
              </a:ext>
            </a:extLst>
          </p:cNvPr>
          <p:cNvSpPr>
            <a:spLocks noChangeArrowheads="1"/>
          </p:cNvSpPr>
          <p:nvPr/>
        </p:nvSpPr>
        <p:spPr bwMode="auto">
          <a:xfrm>
            <a:off x="754602" y="3743734"/>
            <a:ext cx="6181459" cy="1231106"/>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pple-system"/>
              </a:rPr>
              <a:t>ngForm</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Once, we have a form with few form elements, the angular automatically converts it into a Template-driven form. This is done by the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directive.</a:t>
            </a:r>
            <a:endParaRPr kumimoji="0" lang="en-US" altLang="en-US" sz="2000" b="0" i="0" u="none" strike="noStrike" cap="none" normalizeH="0" baseline="0" dirty="0">
              <a:ln>
                <a:noFill/>
              </a:ln>
              <a:solidFill>
                <a:schemeClr val="tx1"/>
              </a:solidFill>
              <a:effectLst/>
            </a:endParaRPr>
          </a:p>
        </p:txBody>
      </p:sp>
      <p:sp>
        <p:nvSpPr>
          <p:cNvPr id="8" name="Rectangle 3">
            <a:extLst>
              <a:ext uri="{FF2B5EF4-FFF2-40B4-BE49-F238E27FC236}">
                <a16:creationId xmlns:a16="http://schemas.microsoft.com/office/drawing/2014/main" xmlns="" id="{5CC110AC-91CB-4E9B-87D0-6A950A237189}"/>
              </a:ext>
            </a:extLst>
          </p:cNvPr>
          <p:cNvSpPr>
            <a:spLocks noChangeArrowheads="1"/>
          </p:cNvSpPr>
          <p:nvPr/>
        </p:nvSpPr>
        <p:spPr bwMode="auto">
          <a:xfrm>
            <a:off x="644406" y="5106432"/>
            <a:ext cx="9144211" cy="1568688"/>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When we include </a:t>
            </a:r>
            <a:r>
              <a:rPr kumimoji="0" lang="en-US" altLang="en-US" sz="2000" b="0" i="0" u="none" strike="noStrike" cap="none" normalizeH="0" baseline="0" dirty="0" err="1">
                <a:ln>
                  <a:noFill/>
                </a:ln>
                <a:solidFill>
                  <a:srgbClr val="000000"/>
                </a:solidFill>
                <a:effectLst/>
                <a:latin typeface="-apple-system"/>
              </a:rPr>
              <a:t>FormsModule</a:t>
            </a:r>
            <a:r>
              <a:rPr kumimoji="0" lang="en-US" altLang="en-US" sz="2000" b="0" i="0" u="none" strike="noStrike" cap="none" normalizeH="0" baseline="0" dirty="0">
                <a:ln>
                  <a:noFill/>
                </a:ln>
                <a:solidFill>
                  <a:srgbClr val="000000"/>
                </a:solidFill>
                <a:effectLst/>
                <a:latin typeface="-apple-system"/>
              </a:rPr>
              <a:t>, the Angular is going to look out for any &lt;form&gt; tag in our HTML template. Angular does this via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a:t>
            </a:r>
            <a:r>
              <a:rPr kumimoji="0" lang="en-US" altLang="en-US" sz="2000" b="0" i="0" u="none" strike="noStrike" cap="none" normalizeH="0" baseline="0" dirty="0">
                <a:ln>
                  <a:noFill/>
                </a:ln>
                <a:solidFill>
                  <a:schemeClr val="tx1"/>
                </a:solidFill>
                <a:effectLst/>
                <a:latin typeface="-apple-system"/>
                <a:hlinkClick r:id="rId3"/>
              </a:rPr>
              <a:t>directive</a:t>
            </a:r>
            <a:r>
              <a:rPr kumimoji="0" lang="en-US" altLang="en-US" sz="2000" b="0" i="0" u="none" strike="noStrike" cap="none" normalizeH="0" baseline="0" dirty="0">
                <a:ln>
                  <a:noFill/>
                </a:ln>
                <a:solidFill>
                  <a:srgbClr val="000000"/>
                </a:solidFill>
                <a:effectLst/>
                <a:latin typeface="-apple-system"/>
              </a:rPr>
              <a:t>.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directive automatically detects the &lt;form&gt; tag and automatically binds to it. You do not have to do anything on your part to invoke and bind the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directive.</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xmlns="" val="21472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882D8-C87F-4259-AB58-3B7A88ED2E78}"/>
              </a:ext>
            </a:extLst>
          </p:cNvPr>
          <p:cNvSpPr>
            <a:spLocks noGrp="1" noChangeArrowheads="1"/>
          </p:cNvSpPr>
          <p:nvPr>
            <p:ph type="title"/>
          </p:nvPr>
        </p:nvSpPr>
        <p:spPr bwMode="auto">
          <a:xfrm>
            <a:off x="353565" y="523074"/>
            <a:ext cx="3293850" cy="307777"/>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ngForm</a:t>
            </a:r>
            <a:r>
              <a:rPr kumimoji="0" lang="en-US" altLang="en-US" sz="2000" b="0" i="0" u="none" strike="noStrike" cap="none" normalizeH="0" baseline="0" dirty="0">
                <a:ln>
                  <a:noFill/>
                </a:ln>
                <a:solidFill>
                  <a:srgbClr val="000000"/>
                </a:solidFill>
                <a:effectLst/>
                <a:latin typeface="-apple-system"/>
              </a:rPr>
              <a:t> does the following</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xmlns="" id="{4CDE88C5-3081-42F3-A3EE-FF04284B095B}"/>
              </a:ext>
            </a:extLst>
          </p:cNvPr>
          <p:cNvSpPr>
            <a:spLocks noGrp="1" noChangeArrowheads="1"/>
          </p:cNvSpPr>
          <p:nvPr>
            <p:ph idx="1"/>
          </p:nvPr>
        </p:nvSpPr>
        <p:spPr bwMode="auto">
          <a:xfrm>
            <a:off x="478300" y="967467"/>
            <a:ext cx="8927572" cy="1815882"/>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Binds itself to the &lt;Form&gt; directive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Creates a top-level </a:t>
            </a:r>
            <a:r>
              <a:rPr kumimoji="0" lang="en-US" altLang="en-US" sz="2000" b="0" i="0" u="none" strike="noStrike" cap="none" normalizeH="0" baseline="0" dirty="0" err="1">
                <a:ln>
                  <a:noFill/>
                </a:ln>
                <a:solidFill>
                  <a:srgbClr val="000000"/>
                </a:solidFill>
                <a:effectLst/>
                <a:latin typeface="-apple-system"/>
              </a:rPr>
              <a:t>FormGroup</a:t>
            </a:r>
            <a:r>
              <a:rPr kumimoji="0" lang="en-US" altLang="en-US" sz="2000" b="0" i="0" u="none" strike="noStrike" cap="none" normalizeH="0" baseline="0" dirty="0">
                <a:ln>
                  <a:noFill/>
                </a:ln>
                <a:solidFill>
                  <a:srgbClr val="000000"/>
                </a:solidFill>
                <a:effectLst/>
                <a:latin typeface="-apple-system"/>
              </a:rPr>
              <a:t> instance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apple-system"/>
              </a:rPr>
              <a:t>Creates </a:t>
            </a:r>
            <a:r>
              <a:rPr kumimoji="0" lang="en-US" altLang="en-US" sz="2000" b="0" i="0" u="none" strike="noStrike" cap="none" normalizeH="0" baseline="0" dirty="0" err="1">
                <a:ln>
                  <a:noFill/>
                </a:ln>
                <a:solidFill>
                  <a:srgbClr val="000000"/>
                </a:solidFill>
                <a:effectLst/>
                <a:latin typeface="-apple-system"/>
              </a:rPr>
              <a:t>FormControl</a:t>
            </a:r>
            <a:r>
              <a:rPr kumimoji="0" lang="en-US" altLang="en-US" sz="2000" b="0" i="0" u="none" strike="noStrike" cap="none" normalizeH="0" baseline="0" dirty="0">
                <a:ln>
                  <a:noFill/>
                </a:ln>
                <a:solidFill>
                  <a:srgbClr val="000000"/>
                </a:solidFill>
                <a:effectLst/>
                <a:latin typeface="-apple-system"/>
              </a:rPr>
              <a:t> instance for each of child control, which has </a:t>
            </a:r>
            <a:r>
              <a:rPr kumimoji="0" lang="en-US" altLang="en-US" sz="2000" b="0" i="0" u="none" strike="noStrike" cap="none" normalizeH="0" baseline="0" dirty="0" err="1">
                <a:ln>
                  <a:noFill/>
                </a:ln>
                <a:solidFill>
                  <a:srgbClr val="000000"/>
                </a:solidFill>
                <a:effectLst/>
                <a:latin typeface="-apple-system"/>
              </a:rPr>
              <a:t>ngModel</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Creates </a:t>
            </a:r>
            <a:r>
              <a:rPr kumimoji="0" lang="en-US" altLang="en-US" sz="2000" b="0" i="0" u="none" strike="noStrike" cap="none" normalizeH="0" baseline="0" dirty="0" err="1">
                <a:ln>
                  <a:noFill/>
                </a:ln>
                <a:solidFill>
                  <a:srgbClr val="000000"/>
                </a:solidFill>
                <a:effectLst/>
                <a:latin typeface="-apple-system"/>
              </a:rPr>
              <a:t>FormGroup</a:t>
            </a:r>
            <a:r>
              <a:rPr kumimoji="0" lang="en-US" altLang="en-US" sz="2000" b="0" i="0" u="none" strike="noStrike" cap="none" normalizeH="0" baseline="0" dirty="0">
                <a:ln>
                  <a:noFill/>
                </a:ln>
                <a:solidFill>
                  <a:srgbClr val="000000"/>
                </a:solidFill>
                <a:effectLst/>
                <a:latin typeface="-apple-system"/>
              </a:rPr>
              <a:t> instance for each of the  </a:t>
            </a:r>
            <a:r>
              <a:rPr kumimoji="0" lang="en-US" altLang="en-US" sz="2000" b="0" i="0" u="none" strike="noStrike" cap="none" normalizeH="0" baseline="0" dirty="0" err="1">
                <a:ln>
                  <a:noFill/>
                </a:ln>
                <a:solidFill>
                  <a:srgbClr val="000000"/>
                </a:solidFill>
                <a:effectLst/>
                <a:latin typeface="-apple-system"/>
              </a:rPr>
              <a:t>NgModelGroup</a:t>
            </a:r>
            <a:r>
              <a:rPr kumimoji="0" lang="en-US" altLang="en-US" sz="2000" b="0" i="0" u="none" strike="noStrike" cap="none" normalizeH="0" baseline="0" dirty="0">
                <a:ln>
                  <a:noFill/>
                </a:ln>
                <a:solidFill>
                  <a:srgbClr val="000000"/>
                </a:solidFill>
                <a:effectLst/>
                <a:latin typeface="-apple-system"/>
              </a:rPr>
              <a:t> directive.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42C6A23F-086A-4773-ABFB-CE076F59929A}"/>
              </a:ext>
            </a:extLst>
          </p:cNvPr>
          <p:cNvSpPr txBox="1"/>
          <p:nvPr/>
        </p:nvSpPr>
        <p:spPr>
          <a:xfrm>
            <a:off x="396645" y="2531841"/>
            <a:ext cx="6094520" cy="369332"/>
          </a:xfrm>
          <a:prstGeom prst="rect">
            <a:avLst/>
          </a:prstGeom>
          <a:noFill/>
        </p:spPr>
        <p:txBody>
          <a:bodyPr wrap="square">
            <a:spAutoFit/>
          </a:bodyPr>
          <a:lstStyle/>
          <a:p>
            <a:pPr algn="l" fontAlgn="base"/>
            <a:r>
              <a:rPr lang="en-IN" b="1" i="0" dirty="0" err="1">
                <a:effectLst/>
                <a:latin typeface="-apple-system"/>
              </a:rPr>
              <a:t>FormControl</a:t>
            </a:r>
            <a:endParaRPr lang="en-IN" b="1" i="0" dirty="0">
              <a:effectLst/>
              <a:latin typeface="-apple-system"/>
            </a:endParaRPr>
          </a:p>
        </p:txBody>
      </p:sp>
      <p:sp>
        <p:nvSpPr>
          <p:cNvPr id="10" name="TextBox 9">
            <a:extLst>
              <a:ext uri="{FF2B5EF4-FFF2-40B4-BE49-F238E27FC236}">
                <a16:creationId xmlns:a16="http://schemas.microsoft.com/office/drawing/2014/main" xmlns="" id="{B038FB0A-FE84-4DF8-A03F-E603E77D2D0E}"/>
              </a:ext>
            </a:extLst>
          </p:cNvPr>
          <p:cNvSpPr txBox="1"/>
          <p:nvPr/>
        </p:nvSpPr>
        <p:spPr>
          <a:xfrm>
            <a:off x="353565" y="2970325"/>
            <a:ext cx="9162850" cy="1200329"/>
          </a:xfrm>
          <a:prstGeom prst="rect">
            <a:avLst/>
          </a:prstGeom>
          <a:noFill/>
        </p:spPr>
        <p:txBody>
          <a:bodyPr wrap="square">
            <a:spAutoFit/>
          </a:bodyPr>
          <a:lstStyle/>
          <a:p>
            <a:r>
              <a:rPr lang="en-US" dirty="0"/>
              <a:t>The </a:t>
            </a:r>
            <a:r>
              <a:rPr lang="en-US" dirty="0" err="1"/>
              <a:t>FormControl</a:t>
            </a:r>
            <a:r>
              <a:rPr lang="en-US" dirty="0"/>
              <a:t> is the basic building block of the Angular Forms. It represents a single input field in an Angular form. The Angular Forms Module binds the input element to a </a:t>
            </a:r>
            <a:r>
              <a:rPr lang="en-US" dirty="0" err="1"/>
              <a:t>FormControl</a:t>
            </a:r>
            <a:r>
              <a:rPr lang="en-US" dirty="0"/>
              <a:t>. We use the </a:t>
            </a:r>
            <a:r>
              <a:rPr lang="en-US" dirty="0" err="1"/>
              <a:t>FormControl</a:t>
            </a:r>
            <a:r>
              <a:rPr lang="en-US" dirty="0"/>
              <a:t> instance to track the value, user interaction and validation status of an individual form element. Each individual Form element is a </a:t>
            </a:r>
            <a:r>
              <a:rPr lang="en-US" dirty="0" err="1"/>
              <a:t>FormControl</a:t>
            </a:r>
            <a:endParaRPr lang="en-IN" dirty="0"/>
          </a:p>
        </p:txBody>
      </p:sp>
      <p:sp>
        <p:nvSpPr>
          <p:cNvPr id="12" name="TextBox 11">
            <a:extLst>
              <a:ext uri="{FF2B5EF4-FFF2-40B4-BE49-F238E27FC236}">
                <a16:creationId xmlns:a16="http://schemas.microsoft.com/office/drawing/2014/main" xmlns="" id="{D38317A0-6BD8-40C7-9FEB-600A6271D1B4}"/>
              </a:ext>
            </a:extLst>
          </p:cNvPr>
          <p:cNvSpPr txBox="1"/>
          <p:nvPr/>
        </p:nvSpPr>
        <p:spPr>
          <a:xfrm>
            <a:off x="396646" y="4402108"/>
            <a:ext cx="6094520" cy="369332"/>
          </a:xfrm>
          <a:prstGeom prst="rect">
            <a:avLst/>
          </a:prstGeom>
          <a:noFill/>
        </p:spPr>
        <p:txBody>
          <a:bodyPr wrap="square">
            <a:spAutoFit/>
          </a:bodyPr>
          <a:lstStyle/>
          <a:p>
            <a:pPr algn="l" fontAlgn="base"/>
            <a:r>
              <a:rPr lang="en-IN" b="1" i="0" dirty="0">
                <a:effectLst/>
                <a:latin typeface="-apple-system"/>
              </a:rPr>
              <a:t>Submit Form</a:t>
            </a:r>
          </a:p>
        </p:txBody>
      </p:sp>
      <p:sp>
        <p:nvSpPr>
          <p:cNvPr id="14" name="TextBox 13">
            <a:extLst>
              <a:ext uri="{FF2B5EF4-FFF2-40B4-BE49-F238E27FC236}">
                <a16:creationId xmlns:a16="http://schemas.microsoft.com/office/drawing/2014/main" xmlns="" id="{A0F6D07C-EF5E-489B-9BAD-18EB489FF670}"/>
              </a:ext>
            </a:extLst>
          </p:cNvPr>
          <p:cNvSpPr txBox="1"/>
          <p:nvPr/>
        </p:nvSpPr>
        <p:spPr>
          <a:xfrm>
            <a:off x="396645" y="4857598"/>
            <a:ext cx="8773987" cy="923330"/>
          </a:xfrm>
          <a:prstGeom prst="rect">
            <a:avLst/>
          </a:prstGeom>
          <a:noFill/>
        </p:spPr>
        <p:txBody>
          <a:bodyPr wrap="square">
            <a:spAutoFit/>
          </a:bodyPr>
          <a:lstStyle/>
          <a:p>
            <a:r>
              <a:rPr lang="en-US" dirty="0"/>
              <a:t>We use the </a:t>
            </a:r>
            <a:r>
              <a:rPr lang="en-US" dirty="0" err="1"/>
              <a:t>ngSubmit</a:t>
            </a:r>
            <a:r>
              <a:rPr lang="en-US" dirty="0"/>
              <a:t> event, to submit the form data to the component class. We use the event binding (parentheses) to bind </a:t>
            </a:r>
            <a:r>
              <a:rPr lang="en-US" dirty="0" err="1"/>
              <a:t>ngSubmit</a:t>
            </a:r>
            <a:r>
              <a:rPr lang="en-US" dirty="0"/>
              <a:t> to </a:t>
            </a:r>
            <a:r>
              <a:rPr lang="en-US" dirty="0" err="1"/>
              <a:t>OnSubmit</a:t>
            </a:r>
            <a:r>
              <a:rPr lang="en-US" dirty="0"/>
              <a:t> method in the component class. When the user clicks on the submit button, the </a:t>
            </a:r>
            <a:r>
              <a:rPr lang="en-US" dirty="0" err="1"/>
              <a:t>ngSubmit</a:t>
            </a:r>
            <a:r>
              <a:rPr lang="en-US" dirty="0"/>
              <a:t> event will fire</a:t>
            </a:r>
            <a:endParaRPr lang="en-IN" dirty="0"/>
          </a:p>
        </p:txBody>
      </p:sp>
      <p:sp>
        <p:nvSpPr>
          <p:cNvPr id="16" name="TextBox 15">
            <a:extLst>
              <a:ext uri="{FF2B5EF4-FFF2-40B4-BE49-F238E27FC236}">
                <a16:creationId xmlns:a16="http://schemas.microsoft.com/office/drawing/2014/main" xmlns="" id="{3A91EED8-6507-4AB6-B81F-DC3574427F1C}"/>
              </a:ext>
            </a:extLst>
          </p:cNvPr>
          <p:cNvSpPr txBox="1"/>
          <p:nvPr/>
        </p:nvSpPr>
        <p:spPr>
          <a:xfrm>
            <a:off x="838623" y="6011760"/>
            <a:ext cx="7890029" cy="646331"/>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form</a:t>
            </a:r>
            <a:r>
              <a:rPr lang="en-IN" b="0" i="0" dirty="0">
                <a:solidFill>
                  <a:srgbClr val="006FE0"/>
                </a:solidFill>
                <a:effectLst/>
                <a:latin typeface="inherit"/>
              </a:rPr>
              <a:t> </a:t>
            </a:r>
            <a:r>
              <a:rPr lang="en-IN" b="0" i="0" dirty="0">
                <a:solidFill>
                  <a:srgbClr val="B85C00"/>
                </a:solidFill>
                <a:effectLst/>
                <a:latin typeface="inherit"/>
              </a:rPr>
              <a:t>#contactForm="ngForm" (</a:t>
            </a:r>
            <a:r>
              <a:rPr lang="en-IN" b="0" i="0" dirty="0" err="1">
                <a:solidFill>
                  <a:srgbClr val="B85C00"/>
                </a:solidFill>
                <a:effectLst/>
                <a:latin typeface="inherit"/>
              </a:rPr>
              <a:t>ngSubmit</a:t>
            </a:r>
            <a:r>
              <a:rPr lang="en-IN" b="0" i="0" dirty="0">
                <a:solidFill>
                  <a:srgbClr val="B85C00"/>
                </a:solidFill>
                <a:effectLst/>
                <a:latin typeface="inherit"/>
              </a:rPr>
              <a:t>)="</a:t>
            </a:r>
            <a:r>
              <a:rPr lang="en-IN" b="0" i="0" dirty="0" err="1">
                <a:solidFill>
                  <a:srgbClr val="B85C00"/>
                </a:solidFill>
                <a:effectLst/>
                <a:latin typeface="inherit"/>
              </a:rPr>
              <a:t>onSubmit</a:t>
            </a:r>
            <a:r>
              <a:rPr lang="en-IN" b="0" i="0" dirty="0">
                <a:solidFill>
                  <a:srgbClr val="B85C00"/>
                </a:solidFill>
                <a:effectLst/>
                <a:latin typeface="inherit"/>
              </a:rPr>
              <a:t>(</a:t>
            </a:r>
            <a:r>
              <a:rPr lang="en-IN" b="0" i="0" dirty="0" err="1">
                <a:solidFill>
                  <a:srgbClr val="B85C00"/>
                </a:solidFill>
                <a:effectLst/>
                <a:latin typeface="inherit"/>
              </a:rPr>
              <a:t>contactForm</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xmlns="" val="202426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FE8DC-F624-48F5-BE03-F7BF3EAECE42}"/>
              </a:ext>
            </a:extLst>
          </p:cNvPr>
          <p:cNvSpPr>
            <a:spLocks noGrp="1"/>
          </p:cNvSpPr>
          <p:nvPr>
            <p:ph type="title"/>
          </p:nvPr>
        </p:nvSpPr>
        <p:spPr/>
        <p:txBody>
          <a:bodyPr>
            <a:normAutofit fontScale="90000"/>
          </a:bodyPr>
          <a:lstStyle/>
          <a:p>
            <a:r>
              <a:rPr lang="en-IN" b="1" i="0" dirty="0">
                <a:effectLst/>
                <a:latin typeface="-apple-system"/>
              </a:rPr>
              <a:t>Receive Form Data</a:t>
            </a:r>
            <a:br>
              <a:rPr lang="en-IN" b="1" i="0" dirty="0">
                <a:effectLst/>
                <a:latin typeface="-apple-system"/>
              </a:rPr>
            </a:br>
            <a:endParaRPr lang="en-IN" dirty="0"/>
          </a:p>
        </p:txBody>
      </p:sp>
      <p:sp>
        <p:nvSpPr>
          <p:cNvPr id="4" name="TextBox 3">
            <a:extLst>
              <a:ext uri="{FF2B5EF4-FFF2-40B4-BE49-F238E27FC236}">
                <a16:creationId xmlns:a16="http://schemas.microsoft.com/office/drawing/2014/main" xmlns="" id="{F9E3B428-8A22-4E7A-804F-1940FA2B1617}"/>
              </a:ext>
            </a:extLst>
          </p:cNvPr>
          <p:cNvSpPr txBox="1"/>
          <p:nvPr/>
        </p:nvSpPr>
        <p:spPr>
          <a:xfrm>
            <a:off x="838200" y="1213528"/>
            <a:ext cx="9630053" cy="1200329"/>
          </a:xfrm>
          <a:prstGeom prst="rect">
            <a:avLst/>
          </a:prstGeom>
          <a:noFill/>
        </p:spPr>
        <p:txBody>
          <a:bodyPr wrap="square">
            <a:spAutoFit/>
          </a:bodyPr>
          <a:lstStyle/>
          <a:p>
            <a:r>
              <a:rPr lang="en-US" dirty="0"/>
              <a:t>We need to receive the data in component class from our form. To do this we need to create the </a:t>
            </a:r>
            <a:r>
              <a:rPr lang="en-US" dirty="0" err="1"/>
              <a:t>onSubmit</a:t>
            </a:r>
            <a:r>
              <a:rPr lang="en-US" dirty="0"/>
              <a:t> method in our component class. The submit method receives the reference to the </a:t>
            </a:r>
            <a:r>
              <a:rPr lang="en-US" dirty="0" err="1"/>
              <a:t>ngForm</a:t>
            </a:r>
            <a:r>
              <a:rPr lang="en-US" dirty="0"/>
              <a:t> directive, which we named is as </a:t>
            </a:r>
            <a:r>
              <a:rPr lang="en-US" dirty="0" err="1"/>
              <a:t>contactForm</a:t>
            </a:r>
            <a:r>
              <a:rPr lang="en-US" dirty="0"/>
              <a:t>. The </a:t>
            </a:r>
            <a:r>
              <a:rPr lang="en-US" dirty="0" err="1"/>
              <a:t>contactForm</a:t>
            </a:r>
            <a:r>
              <a:rPr lang="en-US" dirty="0"/>
              <a:t> exposes the value method which returns the form fields as a </a:t>
            </a:r>
            <a:r>
              <a:rPr lang="en-US" dirty="0" err="1"/>
              <a:t>Json</a:t>
            </a:r>
            <a:r>
              <a:rPr lang="en-US" dirty="0"/>
              <a:t> object.</a:t>
            </a:r>
            <a:endParaRPr lang="en-IN" dirty="0"/>
          </a:p>
        </p:txBody>
      </p:sp>
      <p:sp>
        <p:nvSpPr>
          <p:cNvPr id="6" name="TextBox 5">
            <a:extLst>
              <a:ext uri="{FF2B5EF4-FFF2-40B4-BE49-F238E27FC236}">
                <a16:creationId xmlns:a16="http://schemas.microsoft.com/office/drawing/2014/main" xmlns="" id="{C1273648-4E4F-4A74-A1D7-87BDCB6A9371}"/>
              </a:ext>
            </a:extLst>
          </p:cNvPr>
          <p:cNvSpPr txBox="1"/>
          <p:nvPr/>
        </p:nvSpPr>
        <p:spPr>
          <a:xfrm>
            <a:off x="623657" y="2384885"/>
            <a:ext cx="6094520" cy="1200329"/>
          </a:xfrm>
          <a:prstGeom prst="rect">
            <a:avLst/>
          </a:prstGeom>
          <a:noFill/>
        </p:spPr>
        <p:txBody>
          <a:bodyPr wrap="square">
            <a:spAutoFit/>
          </a:bodyPr>
          <a:lstStyle/>
          <a:p>
            <a:r>
              <a:rPr lang="en-IN" dirty="0"/>
              <a:t> </a:t>
            </a:r>
            <a:r>
              <a:rPr lang="en-IN" dirty="0" err="1"/>
              <a:t>onSubmit</a:t>
            </a:r>
            <a:r>
              <a:rPr lang="en-IN" dirty="0"/>
              <a:t>(</a:t>
            </a:r>
            <a:r>
              <a:rPr lang="en-IN" dirty="0" err="1"/>
              <a:t>contactForm</a:t>
            </a:r>
            <a:r>
              <a:rPr lang="en-IN" dirty="0"/>
              <a:t>) </a:t>
            </a:r>
          </a:p>
          <a:p>
            <a:r>
              <a:rPr lang="en-IN" dirty="0"/>
              <a:t>{</a:t>
            </a:r>
          </a:p>
          <a:p>
            <a:r>
              <a:rPr lang="en-IN" dirty="0"/>
              <a:t>    console.log(</a:t>
            </a:r>
            <a:r>
              <a:rPr lang="en-IN" dirty="0" err="1"/>
              <a:t>contactForm.value</a:t>
            </a:r>
            <a:r>
              <a:rPr lang="en-IN" dirty="0"/>
              <a:t>);</a:t>
            </a:r>
          </a:p>
          <a:p>
            <a:r>
              <a:rPr lang="en-IN" dirty="0"/>
              <a:t>  }</a:t>
            </a:r>
          </a:p>
        </p:txBody>
      </p:sp>
      <p:sp>
        <p:nvSpPr>
          <p:cNvPr id="8" name="TextBox 7">
            <a:extLst>
              <a:ext uri="{FF2B5EF4-FFF2-40B4-BE49-F238E27FC236}">
                <a16:creationId xmlns:a16="http://schemas.microsoft.com/office/drawing/2014/main" xmlns="" id="{12363146-5089-418B-B911-FCD59328A6B3}"/>
              </a:ext>
            </a:extLst>
          </p:cNvPr>
          <p:cNvSpPr txBox="1"/>
          <p:nvPr/>
        </p:nvSpPr>
        <p:spPr>
          <a:xfrm>
            <a:off x="996519" y="5157642"/>
            <a:ext cx="6094520" cy="1200329"/>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Value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json</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Valid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valid</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Touched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touched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pre</a:t>
            </a:r>
            <a:r>
              <a:rPr lang="en-IN" b="0" i="0" dirty="0">
                <a:solidFill>
                  <a:srgbClr val="006FE0"/>
                </a:solidFill>
                <a:effectLst/>
                <a:latin typeface="inherit"/>
              </a:rPr>
              <a:t>&gt;</a:t>
            </a:r>
            <a:r>
              <a:rPr lang="en-IN" b="0" i="0" dirty="0">
                <a:solidFill>
                  <a:srgbClr val="000000"/>
                </a:solidFill>
                <a:effectLst/>
                <a:latin typeface="inherit"/>
              </a:rPr>
              <a:t>Submitted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contactForm</a:t>
            </a:r>
            <a:r>
              <a:rPr lang="en-IN" b="0" i="0" dirty="0" err="1">
                <a:solidFill>
                  <a:srgbClr val="333333"/>
                </a:solidFill>
                <a:effectLst/>
                <a:latin typeface="inherit"/>
              </a:rPr>
              <a:t>.</a:t>
            </a:r>
            <a:r>
              <a:rPr lang="en-IN" b="0" i="0" dirty="0" err="1">
                <a:solidFill>
                  <a:srgbClr val="000000"/>
                </a:solidFill>
                <a:effectLst/>
                <a:latin typeface="inherit"/>
              </a:rPr>
              <a:t>submitted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pre</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11" name="TextBox 10">
            <a:extLst>
              <a:ext uri="{FF2B5EF4-FFF2-40B4-BE49-F238E27FC236}">
                <a16:creationId xmlns:a16="http://schemas.microsoft.com/office/drawing/2014/main" xmlns="" id="{6B680078-0064-4E32-80E4-4E3BF6399CE4}"/>
              </a:ext>
            </a:extLst>
          </p:cNvPr>
          <p:cNvSpPr txBox="1"/>
          <p:nvPr/>
        </p:nvSpPr>
        <p:spPr>
          <a:xfrm>
            <a:off x="838200" y="3956245"/>
            <a:ext cx="6094520" cy="646331"/>
          </a:xfrm>
          <a:prstGeom prst="rect">
            <a:avLst/>
          </a:prstGeom>
          <a:noFill/>
        </p:spPr>
        <p:txBody>
          <a:bodyPr wrap="square">
            <a:spAutoFit/>
          </a:bodyPr>
          <a:lstStyle/>
          <a:p>
            <a:r>
              <a:rPr lang="en-US" dirty="0"/>
              <a:t>We have access to the </a:t>
            </a:r>
            <a:r>
              <a:rPr lang="en-US" dirty="0" err="1"/>
              <a:t>ngForm</a:t>
            </a:r>
            <a:r>
              <a:rPr lang="en-US" dirty="0"/>
              <a:t> instance via the local template variable #contactForm.</a:t>
            </a:r>
            <a:endParaRPr lang="en-IN" dirty="0"/>
          </a:p>
        </p:txBody>
      </p:sp>
    </p:spTree>
    <p:extLst>
      <p:ext uri="{BB962C8B-B14F-4D97-AF65-F5344CB8AC3E}">
        <p14:creationId xmlns:p14="http://schemas.microsoft.com/office/powerpoint/2010/main" xmlns="" val="412836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D0B4F-12DA-4E2F-8239-605F3D1DAE1C}"/>
              </a:ext>
            </a:extLst>
          </p:cNvPr>
          <p:cNvSpPr>
            <a:spLocks noGrp="1"/>
          </p:cNvSpPr>
          <p:nvPr>
            <p:ph type="title"/>
          </p:nvPr>
        </p:nvSpPr>
        <p:spPr/>
        <p:txBody>
          <a:bodyPr>
            <a:normAutofit fontScale="90000"/>
          </a:bodyPr>
          <a:lstStyle/>
          <a:p>
            <a:r>
              <a:rPr lang="en-US" b="1" i="0" dirty="0">
                <a:effectLst/>
                <a:latin typeface="-apple-system"/>
              </a:rPr>
              <a:t>Set value in template-driven forms</a:t>
            </a:r>
            <a:br>
              <a:rPr lang="en-US" b="1" i="0" dirty="0">
                <a:effectLst/>
                <a:latin typeface="-apple-system"/>
              </a:rPr>
            </a:br>
            <a:endParaRPr lang="en-IN" dirty="0"/>
          </a:p>
        </p:txBody>
      </p:sp>
      <p:sp>
        <p:nvSpPr>
          <p:cNvPr id="4" name="TextBox 3">
            <a:extLst>
              <a:ext uri="{FF2B5EF4-FFF2-40B4-BE49-F238E27FC236}">
                <a16:creationId xmlns:a16="http://schemas.microsoft.com/office/drawing/2014/main" xmlns="" id="{848243FF-5BCC-4235-A427-AB155924C583}"/>
              </a:ext>
            </a:extLst>
          </p:cNvPr>
          <p:cNvSpPr txBox="1"/>
          <p:nvPr/>
        </p:nvSpPr>
        <p:spPr>
          <a:xfrm>
            <a:off x="838200" y="1224197"/>
            <a:ext cx="6094520" cy="1200329"/>
          </a:xfrm>
          <a:prstGeom prst="rect">
            <a:avLst/>
          </a:prstGeom>
          <a:noFill/>
        </p:spPr>
        <p:txBody>
          <a:bodyPr wrap="square">
            <a:spAutoFit/>
          </a:bodyPr>
          <a:lstStyle/>
          <a:p>
            <a:r>
              <a:rPr lang="en-US" dirty="0"/>
              <a:t>There are two ways you can set the value of the form elements</a:t>
            </a:r>
          </a:p>
          <a:p>
            <a:endParaRPr lang="en-US" dirty="0"/>
          </a:p>
          <a:p>
            <a:r>
              <a:rPr lang="en-US" dirty="0"/>
              <a:t>Two-way data binding</a:t>
            </a:r>
          </a:p>
          <a:p>
            <a:r>
              <a:rPr lang="en-US" dirty="0"/>
              <a:t>Use the template reference variable</a:t>
            </a:r>
            <a:endParaRPr lang="en-IN" dirty="0"/>
          </a:p>
        </p:txBody>
      </p:sp>
      <p:sp>
        <p:nvSpPr>
          <p:cNvPr id="6" name="TextBox 5">
            <a:extLst>
              <a:ext uri="{FF2B5EF4-FFF2-40B4-BE49-F238E27FC236}">
                <a16:creationId xmlns:a16="http://schemas.microsoft.com/office/drawing/2014/main" xmlns="" id="{F7B119F5-E043-4BCE-9F31-1A8A44E5AA6C}"/>
              </a:ext>
            </a:extLst>
          </p:cNvPr>
          <p:cNvSpPr txBox="1"/>
          <p:nvPr/>
        </p:nvSpPr>
        <p:spPr>
          <a:xfrm>
            <a:off x="838200" y="2549760"/>
            <a:ext cx="9692196" cy="4524315"/>
          </a:xfrm>
          <a:prstGeom prst="rect">
            <a:avLst/>
          </a:prstGeom>
          <a:noFill/>
        </p:spPr>
        <p:txBody>
          <a:bodyPr wrap="square">
            <a:spAutoFit/>
          </a:bodyPr>
          <a:lstStyle/>
          <a:p>
            <a:r>
              <a:rPr lang="en-US" dirty="0"/>
              <a:t>Before we set the default value, it is better to create a model class for the above form. Open the </a:t>
            </a:r>
            <a:r>
              <a:rPr lang="en-US" dirty="0" err="1"/>
              <a:t>app.component.ts</a:t>
            </a:r>
            <a:r>
              <a:rPr lang="en-US" dirty="0"/>
              <a:t> and add the following class</a:t>
            </a:r>
          </a:p>
          <a:p>
            <a:r>
              <a:rPr lang="en-US" dirty="0"/>
              <a:t>export class contact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r>
              <a:rPr lang="en-US" dirty="0" err="1"/>
              <a:t>email:string</a:t>
            </a:r>
            <a:r>
              <a:rPr lang="en-US" dirty="0"/>
              <a:t>;</a:t>
            </a:r>
          </a:p>
          <a:p>
            <a:r>
              <a:rPr lang="en-US" dirty="0"/>
              <a:t>  </a:t>
            </a:r>
            <a:r>
              <a:rPr lang="en-US" dirty="0" err="1"/>
              <a:t>gender:string</a:t>
            </a:r>
            <a:r>
              <a:rPr lang="en-US" dirty="0"/>
              <a:t>;</a:t>
            </a:r>
          </a:p>
          <a:p>
            <a:r>
              <a:rPr lang="en-US" dirty="0"/>
              <a:t>  </a:t>
            </a:r>
            <a:r>
              <a:rPr lang="en-US" dirty="0" err="1"/>
              <a:t>isMarried:boolean</a:t>
            </a:r>
            <a:r>
              <a:rPr lang="en-US" dirty="0"/>
              <a:t>;</a:t>
            </a:r>
          </a:p>
          <a:p>
            <a:r>
              <a:rPr lang="en-US" dirty="0"/>
              <a:t>  </a:t>
            </a:r>
            <a:r>
              <a:rPr lang="en-US" dirty="0" err="1"/>
              <a:t>country:string</a:t>
            </a:r>
            <a:r>
              <a:rPr lang="en-US" dirty="0"/>
              <a:t>;</a:t>
            </a:r>
          </a:p>
          <a:p>
            <a:r>
              <a:rPr lang="en-US" dirty="0"/>
              <a:t>  address: {</a:t>
            </a:r>
          </a:p>
          <a:p>
            <a:r>
              <a:rPr lang="en-US" dirty="0"/>
              <a:t>    </a:t>
            </a:r>
            <a:r>
              <a:rPr lang="en-US" dirty="0" err="1"/>
              <a:t>city:string</a:t>
            </a:r>
            <a:r>
              <a:rPr lang="en-US" dirty="0"/>
              <a:t>;</a:t>
            </a:r>
          </a:p>
          <a:p>
            <a:r>
              <a:rPr lang="en-US" dirty="0"/>
              <a:t>    </a:t>
            </a:r>
            <a:r>
              <a:rPr lang="en-US" dirty="0" err="1"/>
              <a:t>street:string</a:t>
            </a:r>
            <a:r>
              <a:rPr lang="en-US" dirty="0"/>
              <a:t>;</a:t>
            </a:r>
          </a:p>
          <a:p>
            <a:r>
              <a:rPr lang="en-US" dirty="0"/>
              <a:t>    </a:t>
            </a:r>
            <a:r>
              <a:rPr lang="en-US" dirty="0" err="1"/>
              <a:t>pincode:string</a:t>
            </a:r>
            <a:r>
              <a:rPr lang="en-US" dirty="0"/>
              <a:t>;</a:t>
            </a:r>
          </a:p>
          <a:p>
            <a:r>
              <a:rPr lang="en-US" dirty="0"/>
              <a:t>  }</a:t>
            </a:r>
          </a:p>
          <a:p>
            <a:r>
              <a:rPr lang="en-US" dirty="0"/>
              <a:t>} </a:t>
            </a:r>
          </a:p>
          <a:p>
            <a:r>
              <a:rPr lang="en-US" dirty="0"/>
              <a:t> </a:t>
            </a:r>
          </a:p>
        </p:txBody>
      </p:sp>
    </p:spTree>
    <p:extLst>
      <p:ext uri="{BB962C8B-B14F-4D97-AF65-F5344CB8AC3E}">
        <p14:creationId xmlns:p14="http://schemas.microsoft.com/office/powerpoint/2010/main" xmlns="" val="223667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96AB309-F93A-4C7E-96FE-A5968FAC7920}"/>
              </a:ext>
            </a:extLst>
          </p:cNvPr>
          <p:cNvSpPr txBox="1"/>
          <p:nvPr/>
        </p:nvSpPr>
        <p:spPr>
          <a:xfrm>
            <a:off x="924911" y="326271"/>
            <a:ext cx="8050924" cy="1477328"/>
          </a:xfrm>
          <a:prstGeom prst="rect">
            <a:avLst/>
          </a:prstGeom>
          <a:noFill/>
        </p:spPr>
        <p:txBody>
          <a:bodyPr wrap="square">
            <a:spAutoFit/>
          </a:bodyPr>
          <a:lstStyle/>
          <a:p>
            <a:r>
              <a:rPr lang="en-US" dirty="0"/>
              <a:t>The following code uses the [(</a:t>
            </a:r>
            <a:r>
              <a:rPr lang="en-US" dirty="0" err="1"/>
              <a:t>ngModel</a:t>
            </a:r>
            <a:r>
              <a:rPr lang="en-US" dirty="0"/>
              <a:t>)]="</a:t>
            </a:r>
            <a:r>
              <a:rPr lang="en-US" dirty="0" err="1"/>
              <a:t>contact.firstname</a:t>
            </a:r>
            <a:r>
              <a:rPr lang="en-US" dirty="0"/>
              <a:t>" to bind the </a:t>
            </a:r>
            <a:r>
              <a:rPr lang="en-US" dirty="0" err="1"/>
              <a:t>firstname</a:t>
            </a:r>
            <a:r>
              <a:rPr lang="en-US" dirty="0"/>
              <a:t> HTML element to the </a:t>
            </a:r>
            <a:r>
              <a:rPr lang="en-US" dirty="0" err="1"/>
              <a:t>contact.firstname</a:t>
            </a:r>
            <a:r>
              <a:rPr lang="en-US" dirty="0"/>
              <a:t> field in the component class. The advantageous here is that any changes made in the form are automatically propagated to the component class and changes made in component class are immediately shown in the form.</a:t>
            </a:r>
            <a:endParaRPr lang="en-IN" dirty="0"/>
          </a:p>
        </p:txBody>
      </p:sp>
      <p:sp>
        <p:nvSpPr>
          <p:cNvPr id="6" name="TextBox 5">
            <a:extLst>
              <a:ext uri="{FF2B5EF4-FFF2-40B4-BE49-F238E27FC236}">
                <a16:creationId xmlns:a16="http://schemas.microsoft.com/office/drawing/2014/main" xmlns="" id="{59B8E5EB-272E-46E5-8B3C-69DF1D5EA48F}"/>
              </a:ext>
            </a:extLst>
          </p:cNvPr>
          <p:cNvSpPr txBox="1"/>
          <p:nvPr/>
        </p:nvSpPr>
        <p:spPr>
          <a:xfrm>
            <a:off x="1051035" y="1953510"/>
            <a:ext cx="7588469" cy="923330"/>
          </a:xfrm>
          <a:prstGeom prst="rect">
            <a:avLst/>
          </a:prstGeom>
          <a:noFill/>
        </p:spPr>
        <p:txBody>
          <a:bodyPr wrap="square">
            <a:spAutoFit/>
          </a:bodyPr>
          <a:lstStyle/>
          <a:p>
            <a:r>
              <a:rPr lang="en-US" dirty="0"/>
              <a:t>&lt;label for="</a:t>
            </a:r>
            <a:r>
              <a:rPr lang="en-US" dirty="0" err="1"/>
              <a:t>firstname</a:t>
            </a:r>
            <a:r>
              <a:rPr lang="en-US" dirty="0"/>
              <a:t>"&gt;First Name &lt;/label&gt;</a:t>
            </a:r>
          </a:p>
          <a:p>
            <a:r>
              <a:rPr lang="en-US" dirty="0"/>
              <a:t>&lt;input type="text" id="</a:t>
            </a:r>
            <a:r>
              <a:rPr lang="en-US" dirty="0" err="1"/>
              <a:t>firstname</a:t>
            </a:r>
            <a:r>
              <a:rPr lang="en-US" dirty="0"/>
              <a:t>" name="</a:t>
            </a:r>
            <a:r>
              <a:rPr lang="en-US" dirty="0" err="1"/>
              <a:t>firstname</a:t>
            </a:r>
            <a:r>
              <a:rPr lang="en-US" dirty="0"/>
              <a:t>" [(</a:t>
            </a:r>
            <a:r>
              <a:rPr lang="en-US" dirty="0" err="1"/>
              <a:t>ngModel</a:t>
            </a:r>
            <a:r>
              <a:rPr lang="en-US" dirty="0"/>
              <a:t>)]="</a:t>
            </a:r>
            <a:r>
              <a:rPr lang="en-US" dirty="0" err="1"/>
              <a:t>contact.firstname</a:t>
            </a:r>
            <a:r>
              <a:rPr lang="en-US" dirty="0"/>
              <a:t>"&gt;</a:t>
            </a:r>
            <a:endParaRPr lang="en-IN" dirty="0"/>
          </a:p>
        </p:txBody>
      </p:sp>
      <p:sp>
        <p:nvSpPr>
          <p:cNvPr id="8" name="TextBox 7">
            <a:extLst>
              <a:ext uri="{FF2B5EF4-FFF2-40B4-BE49-F238E27FC236}">
                <a16:creationId xmlns:a16="http://schemas.microsoft.com/office/drawing/2014/main" xmlns="" id="{3214A5AB-C8AE-495C-90CA-A395BBD38EC6}"/>
              </a:ext>
            </a:extLst>
          </p:cNvPr>
          <p:cNvSpPr txBox="1"/>
          <p:nvPr/>
        </p:nvSpPr>
        <p:spPr>
          <a:xfrm>
            <a:off x="1051034" y="3191865"/>
            <a:ext cx="10089931" cy="1477328"/>
          </a:xfrm>
          <a:prstGeom prst="rect">
            <a:avLst/>
          </a:prstGeom>
          <a:noFill/>
        </p:spPr>
        <p:txBody>
          <a:bodyPr wrap="square">
            <a:spAutoFit/>
          </a:bodyPr>
          <a:lstStyle/>
          <a:p>
            <a:r>
              <a:rPr lang="en-IN" dirty="0"/>
              <a:t>Reset form</a:t>
            </a:r>
          </a:p>
          <a:p>
            <a:r>
              <a:rPr lang="en-IN" dirty="0"/>
              <a:t>&lt;button type="button" (click)="reset(</a:t>
            </a:r>
            <a:r>
              <a:rPr lang="en-IN" dirty="0" err="1"/>
              <a:t>contactForm</a:t>
            </a:r>
            <a:r>
              <a:rPr lang="en-IN" dirty="0"/>
              <a:t>)"&gt;Reset&lt;/button&gt;</a:t>
            </a:r>
          </a:p>
          <a:p>
            <a:r>
              <a:rPr lang="en-IN" dirty="0"/>
              <a:t> To Use Template </a:t>
            </a:r>
            <a:r>
              <a:rPr lang="en-IN" dirty="0" err="1"/>
              <a:t>Varible</a:t>
            </a:r>
            <a:r>
              <a:rPr lang="en-IN" dirty="0"/>
              <a:t> set Value follow Link </a:t>
            </a:r>
          </a:p>
          <a:p>
            <a:endParaRPr lang="en-IN" dirty="0"/>
          </a:p>
          <a:p>
            <a:r>
              <a:rPr lang="en-IN" dirty="0"/>
              <a:t>https://www.tektutorialshub.com/angular/how-to-set-value-in-template-driven-forms-in-angular/</a:t>
            </a:r>
          </a:p>
        </p:txBody>
      </p:sp>
    </p:spTree>
    <p:extLst>
      <p:ext uri="{BB962C8B-B14F-4D97-AF65-F5344CB8AC3E}">
        <p14:creationId xmlns:p14="http://schemas.microsoft.com/office/powerpoint/2010/main" xmlns="" val="115493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9B23F-39C7-41DE-A3B7-73871C606D55}"/>
              </a:ext>
            </a:extLst>
          </p:cNvPr>
          <p:cNvSpPr>
            <a:spLocks noGrp="1"/>
          </p:cNvSpPr>
          <p:nvPr>
            <p:ph type="title"/>
          </p:nvPr>
        </p:nvSpPr>
        <p:spPr/>
        <p:txBody>
          <a:bodyPr/>
          <a:lstStyle/>
          <a:p>
            <a:r>
              <a:rPr lang="en-IN" dirty="0"/>
              <a:t>Model Driven Forms</a:t>
            </a:r>
          </a:p>
        </p:txBody>
      </p:sp>
      <p:sp>
        <p:nvSpPr>
          <p:cNvPr id="3" name="Text Placeholder 2">
            <a:extLst>
              <a:ext uri="{FF2B5EF4-FFF2-40B4-BE49-F238E27FC236}">
                <a16:creationId xmlns:a16="http://schemas.microsoft.com/office/drawing/2014/main" xmlns="" id="{ADE287CB-1A4A-4651-B04D-4D17D0773144}"/>
              </a:ext>
            </a:extLst>
          </p:cNvPr>
          <p:cNvSpPr>
            <a:spLocks noGrp="1"/>
          </p:cNvSpPr>
          <p:nvPr>
            <p:ph type="body" idx="1"/>
          </p:nvPr>
        </p:nvSpPr>
        <p:spPr/>
        <p:txBody>
          <a:bodyPr/>
          <a:lstStyle/>
          <a:p>
            <a:r>
              <a:rPr lang="en-IN" dirty="0" smtClean="0"/>
              <a:t>Reactive Form:</a:t>
            </a:r>
            <a:endParaRPr lang="en-IN" dirty="0"/>
          </a:p>
        </p:txBody>
      </p:sp>
    </p:spTree>
    <p:extLst>
      <p:ext uri="{BB962C8B-B14F-4D97-AF65-F5344CB8AC3E}">
        <p14:creationId xmlns:p14="http://schemas.microsoft.com/office/powerpoint/2010/main" xmlns="" val="8616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0EE0C-E44D-45FF-999E-BBFE9496220E}"/>
              </a:ext>
            </a:extLst>
          </p:cNvPr>
          <p:cNvSpPr>
            <a:spLocks noGrp="1"/>
          </p:cNvSpPr>
          <p:nvPr>
            <p:ph type="title"/>
          </p:nvPr>
        </p:nvSpPr>
        <p:spPr>
          <a:xfrm>
            <a:off x="701040" y="135128"/>
            <a:ext cx="11074400" cy="1143000"/>
          </a:xfrm>
        </p:spPr>
        <p:txBody>
          <a:bodyPr/>
          <a:lstStyle/>
          <a:p>
            <a:pPr algn="l" fontAlgn="base"/>
            <a:r>
              <a:rPr lang="en-US" b="1" i="0" dirty="0">
                <a:effectLst/>
                <a:latin typeface="-apple-system"/>
              </a:rPr>
              <a:t>How to use Reactive Forms?</a:t>
            </a:r>
          </a:p>
        </p:txBody>
      </p:sp>
      <p:sp>
        <p:nvSpPr>
          <p:cNvPr id="6" name="TextBox 5">
            <a:extLst>
              <a:ext uri="{FF2B5EF4-FFF2-40B4-BE49-F238E27FC236}">
                <a16:creationId xmlns:a16="http://schemas.microsoft.com/office/drawing/2014/main" xmlns="" id="{94CE0840-F962-48C0-BF61-8968272E3CEE}"/>
              </a:ext>
            </a:extLst>
          </p:cNvPr>
          <p:cNvSpPr txBox="1"/>
          <p:nvPr/>
        </p:nvSpPr>
        <p:spPr>
          <a:xfrm>
            <a:off x="995855" y="1451043"/>
            <a:ext cx="6096000" cy="646331"/>
          </a:xfrm>
          <a:prstGeom prst="rect">
            <a:avLst/>
          </a:prstGeom>
          <a:noFill/>
        </p:spPr>
        <p:txBody>
          <a:bodyPr wrap="square">
            <a:spAutoFit/>
          </a:bodyPr>
          <a:lstStyle/>
          <a:p>
            <a:r>
              <a:rPr lang="en-US" dirty="0"/>
              <a:t>Reactive forms ( also known as Model-driven forms) is one of the two ways to build Angular forms. </a:t>
            </a:r>
            <a:endParaRPr lang="en-IN" dirty="0"/>
          </a:p>
        </p:txBody>
      </p:sp>
      <p:sp>
        <p:nvSpPr>
          <p:cNvPr id="8" name="TextBox 7">
            <a:extLst>
              <a:ext uri="{FF2B5EF4-FFF2-40B4-BE49-F238E27FC236}">
                <a16:creationId xmlns:a16="http://schemas.microsoft.com/office/drawing/2014/main" xmlns="" id="{2049CEA8-173C-44D0-91CE-0DA4474B4D94}"/>
              </a:ext>
            </a:extLst>
          </p:cNvPr>
          <p:cNvSpPr txBox="1"/>
          <p:nvPr/>
        </p:nvSpPr>
        <p:spPr>
          <a:xfrm>
            <a:off x="838200" y="2097374"/>
            <a:ext cx="8148145" cy="1200329"/>
          </a:xfrm>
          <a:prstGeom prst="rect">
            <a:avLst/>
          </a:prstGeom>
          <a:noFill/>
        </p:spPr>
        <p:txBody>
          <a:bodyPr wrap="square">
            <a:spAutoFit/>
          </a:bodyPr>
          <a:lstStyle/>
          <a:p>
            <a:r>
              <a:rPr lang="en-US" dirty="0"/>
              <a:t>Reactive forms are forms where we define the structure of the form in the component class. </a:t>
            </a:r>
            <a:r>
              <a:rPr lang="en-US" dirty="0" err="1"/>
              <a:t>i.e</a:t>
            </a:r>
            <a:r>
              <a:rPr lang="en-US" dirty="0"/>
              <a:t> we create the form model with Form Groups, Form Controls, and Form Arrays. We also define the validation rules in the component class. Then, we bind it to the HTML form in the template. </a:t>
            </a:r>
            <a:endParaRPr lang="en-IN" dirty="0"/>
          </a:p>
        </p:txBody>
      </p:sp>
      <p:sp>
        <p:nvSpPr>
          <p:cNvPr id="10" name="TextBox 9">
            <a:extLst>
              <a:ext uri="{FF2B5EF4-FFF2-40B4-BE49-F238E27FC236}">
                <a16:creationId xmlns:a16="http://schemas.microsoft.com/office/drawing/2014/main" xmlns="" id="{DD85B67A-1F99-4059-819F-0CB37E252B06}"/>
              </a:ext>
            </a:extLst>
          </p:cNvPr>
          <p:cNvSpPr txBox="1"/>
          <p:nvPr/>
        </p:nvSpPr>
        <p:spPr>
          <a:xfrm>
            <a:off x="995855" y="3436801"/>
            <a:ext cx="6096000" cy="1477328"/>
          </a:xfrm>
          <a:prstGeom prst="rect">
            <a:avLst/>
          </a:prstGeom>
          <a:noFill/>
        </p:spPr>
        <p:txBody>
          <a:bodyPr wrap="square">
            <a:spAutoFit/>
          </a:bodyPr>
          <a:lstStyle/>
          <a:p>
            <a:r>
              <a:rPr lang="en-US" dirty="0"/>
              <a:t>Import  </a:t>
            </a:r>
            <a:r>
              <a:rPr lang="en-US" dirty="0" err="1"/>
              <a:t>ReactiveFormsModule</a:t>
            </a:r>
            <a:endParaRPr lang="en-US" dirty="0"/>
          </a:p>
          <a:p>
            <a:r>
              <a:rPr lang="en-US" dirty="0"/>
              <a:t>Create Form Model in component class using Form Group, Form Control &amp; Form Arrays</a:t>
            </a:r>
          </a:p>
          <a:p>
            <a:r>
              <a:rPr lang="en-US" dirty="0"/>
              <a:t>Create the HTML Form resembling the Form Model.</a:t>
            </a:r>
          </a:p>
          <a:p>
            <a:r>
              <a:rPr lang="en-US" dirty="0"/>
              <a:t>Bind the HTML Form to the Form Model</a:t>
            </a:r>
            <a:endParaRPr lang="en-IN" dirty="0"/>
          </a:p>
        </p:txBody>
      </p:sp>
    </p:spTree>
    <p:extLst>
      <p:ext uri="{BB962C8B-B14F-4D97-AF65-F5344CB8AC3E}">
        <p14:creationId xmlns:p14="http://schemas.microsoft.com/office/powerpoint/2010/main" xmlns="" val="410008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2503</TotalTime>
  <Words>1256</Words>
  <Application>Microsoft Office PowerPoint</Application>
  <PresentationFormat>Custom</PresentationFormat>
  <Paragraphs>130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Template Driven Forms</vt:lpstr>
      <vt:lpstr>Angular Forms </vt:lpstr>
      <vt:lpstr>Template-driven forms approach </vt:lpstr>
      <vt:lpstr>The ngForm does the following </vt:lpstr>
      <vt:lpstr>Receive Form Data </vt:lpstr>
      <vt:lpstr>Set value in template-driven forms </vt:lpstr>
      <vt:lpstr>Slide 7</vt:lpstr>
      <vt:lpstr>Model Driven Forms</vt:lpstr>
      <vt:lpstr>How to use Reactive Forms?</vt:lpstr>
      <vt:lpstr>Model </vt:lpstr>
      <vt:lpstr>Slide 11</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99</cp:revision>
  <dcterms:created xsi:type="dcterms:W3CDTF">2019-03-07T07:10:25Z</dcterms:created>
  <dcterms:modified xsi:type="dcterms:W3CDTF">2024-03-14T12:15:34Z</dcterms:modified>
</cp:coreProperties>
</file>