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7" r:id="rId4"/>
    <p:sldId id="261" r:id="rId5"/>
    <p:sldId id="257" r:id="rId6"/>
    <p:sldId id="263" r:id="rId7"/>
    <p:sldId id="264" r:id="rId8"/>
    <p:sldId id="266" r:id="rId9"/>
    <p:sldId id="265"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EE486D6E-6BA8-4C52-924A-59253267AF57}"/>
              </a:ext>
            </a:extLst>
          </p:cNvPr>
          <p:cNvSpPr>
            <a:spLocks noGrp="1"/>
          </p:cNvSpPr>
          <p:nvPr>
            <p:ph type="subTitle" idx="1" hasCustomPrompt="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Microsoft Technology</a:t>
            </a:r>
            <a:endParaRPr lang="en-US" dirty="0"/>
          </a:p>
        </p:txBody>
      </p:sp>
      <p:sp>
        <p:nvSpPr>
          <p:cNvPr id="4" name="Date Placeholder 3">
            <a:extLst>
              <a:ext uri="{FF2B5EF4-FFF2-40B4-BE49-F238E27FC236}">
                <a16:creationId xmlns=""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pPr/>
              <a:t>2/15/2024</a:t>
            </a:fld>
            <a:endParaRPr lang="en-US"/>
          </a:p>
        </p:txBody>
      </p:sp>
      <p:sp>
        <p:nvSpPr>
          <p:cNvPr id="5" name="Footer Placeholder 4">
            <a:extLst>
              <a:ext uri="{FF2B5EF4-FFF2-40B4-BE49-F238E27FC236}">
                <a16:creationId xmlns="" xmlns:a16="http://schemas.microsoft.com/office/drawing/2014/main" id="{5318EDC7-CDC2-4407-9F8F-C0CEAA400966}"/>
              </a:ext>
            </a:extLst>
          </p:cNvPr>
          <p:cNvSpPr>
            <a:spLocks noGrp="1"/>
          </p:cNvSpPr>
          <p:nvPr>
            <p:ph type="ftr" sz="quarter" idx="11"/>
          </p:nvPr>
        </p:nvSpPr>
        <p:spPr/>
        <p:txBody>
          <a:bodyPr/>
          <a:lstStyle/>
          <a:p>
            <a:r>
              <a:rPr lang="en-IN" dirty="0" err="1" smtClean="0"/>
              <a:t>Sarita</a:t>
            </a:r>
            <a:r>
              <a:rPr lang="en-IN" dirty="0" smtClean="0"/>
              <a:t> Lad Corporate Trainer for CG,LTI,HCL, DXC Technology</a:t>
            </a:r>
            <a:endParaRPr lang="en-US" dirty="0"/>
          </a:p>
        </p:txBody>
      </p:sp>
      <p:sp>
        <p:nvSpPr>
          <p:cNvPr id="6" name="Slide Number Placeholder 5">
            <a:extLst>
              <a:ext uri="{FF2B5EF4-FFF2-40B4-BE49-F238E27FC236}">
                <a16:creationId xmlns=""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7" name="Straight Connector 16">
            <a:extLst>
              <a:ext uri="{FF2B5EF4-FFF2-40B4-BE49-F238E27FC236}">
                <a16:creationId xmlns=""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12-08-3.jpg"/>
          <p:cNvPicPr>
            <a:picLocks noChangeAspect="1"/>
          </p:cNvPicPr>
          <p:nvPr userDrawn="1"/>
        </p:nvPicPr>
        <p:blipFill>
          <a:blip r:embed="rId2" cstate="print"/>
          <a:stretch>
            <a:fillRect/>
          </a:stretch>
        </p:blipFill>
        <p:spPr>
          <a:xfrm>
            <a:off x="1111723" y="1902950"/>
            <a:ext cx="1456944" cy="1804416"/>
          </a:xfrm>
          <a:prstGeom prst="rect">
            <a:avLst/>
          </a:prstGeom>
        </p:spPr>
      </p:pic>
    </p:spTree>
    <p:extLst>
      <p:ext uri="{BB962C8B-B14F-4D97-AF65-F5344CB8AC3E}">
        <p14:creationId xmlns=""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pPr/>
              <a:t>2/15/2024</a:t>
            </a:fld>
            <a:endParaRPr lang="en-US"/>
          </a:p>
        </p:txBody>
      </p:sp>
      <p:sp>
        <p:nvSpPr>
          <p:cNvPr id="5" name="Footer Placeholder 4">
            <a:extLst>
              <a:ext uri="{FF2B5EF4-FFF2-40B4-BE49-F238E27FC236}">
                <a16:creationId xmlns=""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pPr/>
              <a:t>2/15/2024</a:t>
            </a:fld>
            <a:endParaRPr lang="en-US"/>
          </a:p>
        </p:txBody>
      </p:sp>
      <p:sp>
        <p:nvSpPr>
          <p:cNvPr id="5" name="Footer Placeholder 4">
            <a:extLst>
              <a:ext uri="{FF2B5EF4-FFF2-40B4-BE49-F238E27FC236}">
                <a16:creationId xmlns=""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grpSp>
        <p:nvGrpSpPr>
          <p:cNvPr id="14" name="Group 13">
            <a:extLst>
              <a:ext uri="{FF2B5EF4-FFF2-40B4-BE49-F238E27FC236}">
                <a16:creationId xmlns=""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 xmlns:a16="http://schemas.microsoft.com/office/drawing/2014/main" id="{289441B2-4EF5-4599-887F-42F7A59ADD2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pPr/>
              <a:t>2/15/2024</a:t>
            </a:fld>
            <a:endParaRPr lang="en-US"/>
          </a:p>
        </p:txBody>
      </p:sp>
      <p:sp>
        <p:nvSpPr>
          <p:cNvPr id="5" name="Footer Placeholder 4">
            <a:extLst>
              <a:ext uri="{FF2B5EF4-FFF2-40B4-BE49-F238E27FC236}">
                <a16:creationId xmlns=""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pPr/>
              <a:t>‹#›</a:t>
            </a:fld>
            <a:endParaRPr lang="en-US"/>
          </a:p>
        </p:txBody>
      </p:sp>
      <p:pic>
        <p:nvPicPr>
          <p:cNvPr id="20481" name="Picture 1"/>
          <p:cNvPicPr>
            <a:picLocks noChangeAspect="1" noChangeArrowheads="1"/>
          </p:cNvPicPr>
          <p:nvPr userDrawn="1"/>
        </p:nvPicPr>
        <p:blipFill>
          <a:blip r:embed="rId3"/>
          <a:srcRect/>
          <a:stretch>
            <a:fillRect/>
          </a:stretch>
        </p:blipFill>
        <p:spPr bwMode="auto">
          <a:xfrm>
            <a:off x="9601200" y="321046"/>
            <a:ext cx="2590800" cy="695325"/>
          </a:xfrm>
          <a:prstGeom prst="rect">
            <a:avLst/>
          </a:prstGeom>
          <a:noFill/>
          <a:ln w="9525">
            <a:noFill/>
            <a:miter lim="800000"/>
            <a:headEnd/>
            <a:tailEnd/>
          </a:ln>
          <a:effectLst/>
        </p:spPr>
      </p:pic>
    </p:spTree>
    <p:extLst>
      <p:ext uri="{BB962C8B-B14F-4D97-AF65-F5344CB8AC3E}">
        <p14:creationId xmlns=""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70F9218A-B816-4B5F-A0BE-D0AAD688BCDE}"/>
              </a:ext>
            </a:extLst>
          </p:cNvPr>
          <p:cNvSpPr/>
          <p:nvPr userDrawn="1"/>
        </p:nvSpPr>
        <p:spPr>
          <a:xfrm>
            <a:off x="3782293" y="111095"/>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pPr/>
              <a:t>2/15/2024</a:t>
            </a:fld>
            <a:endParaRPr lang="en-US"/>
          </a:p>
        </p:txBody>
      </p:sp>
      <p:sp>
        <p:nvSpPr>
          <p:cNvPr id="6" name="Slide Number Placeholder 5">
            <a:extLst>
              <a:ext uri="{FF2B5EF4-FFF2-40B4-BE49-F238E27FC236}">
                <a16:creationId xmlns=""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4" name="Straight Connector 13">
            <a:extLst>
              <a:ext uri="{FF2B5EF4-FFF2-40B4-BE49-F238E27FC236}">
                <a16:creationId xmlns=""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descr="12-08-3.jpg"/>
          <p:cNvPicPr>
            <a:picLocks noChangeAspect="1"/>
          </p:cNvPicPr>
          <p:nvPr userDrawn="1"/>
        </p:nvPicPr>
        <p:blipFill>
          <a:blip r:embed="rId2" cstate="print"/>
          <a:stretch>
            <a:fillRect/>
          </a:stretch>
        </p:blipFill>
        <p:spPr>
          <a:xfrm>
            <a:off x="1051902" y="2108049"/>
            <a:ext cx="1456944" cy="1804416"/>
          </a:xfrm>
          <a:prstGeom prst="rect">
            <a:avLst/>
          </a:prstGeom>
        </p:spPr>
      </p:pic>
      <p:sp>
        <p:nvSpPr>
          <p:cNvPr id="16" name="Footer Placeholder 4">
            <a:extLst>
              <a:ext uri="{FF2B5EF4-FFF2-40B4-BE49-F238E27FC236}">
                <a16:creationId xmlns="" xmlns:a16="http://schemas.microsoft.com/office/drawing/2014/main" id="{5318EDC7-CDC2-4407-9F8F-C0CEAA400966}"/>
              </a:ext>
            </a:extLst>
          </p:cNvPr>
          <p:cNvSpPr txBox="1">
            <a:spLocks/>
          </p:cNvSpPr>
          <p:nvPr userDrawn="1"/>
        </p:nvSpPr>
        <p:spPr>
          <a:xfrm>
            <a:off x="4002992" y="6141281"/>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Sarita</a:t>
            </a:r>
            <a:r>
              <a:rPr kumimoji="0" lang="en-IN" sz="1200" b="0" i="0" u="none" strike="noStrike" kern="1200" cap="none" spc="0" normalizeH="0" baseline="0" noProof="0" dirty="0" smtClean="0">
                <a:ln>
                  <a:noFill/>
                </a:ln>
                <a:solidFill>
                  <a:schemeClr val="tx1">
                    <a:tint val="75000"/>
                  </a:schemeClr>
                </a:solidFill>
                <a:effectLst/>
                <a:uLnTx/>
                <a:uFillTx/>
                <a:latin typeface="+mn-lt"/>
                <a:ea typeface="+mn-ea"/>
                <a:cs typeface="+mn-cs"/>
              </a:rPr>
              <a:t> Lad Corporate Trainer for CG,LTI,HCL, DXC Technology</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pPr/>
              <a:t>2/15/2024</a:t>
            </a:fld>
            <a:endParaRPr lang="en-US"/>
          </a:p>
        </p:txBody>
      </p:sp>
      <p:sp>
        <p:nvSpPr>
          <p:cNvPr id="6" name="Footer Placeholder 5">
            <a:extLst>
              <a:ext uri="{FF2B5EF4-FFF2-40B4-BE49-F238E27FC236}">
                <a16:creationId xmlns=""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pPr/>
              <a:t>‹#›</a:t>
            </a:fld>
            <a:endParaRPr lang="en-US"/>
          </a:p>
        </p:txBody>
      </p:sp>
      <p:pic>
        <p:nvPicPr>
          <p:cNvPr id="18433" name="Picture 1"/>
          <p:cNvPicPr>
            <a:picLocks noChangeAspect="1" noChangeArrowheads="1"/>
          </p:cNvPicPr>
          <p:nvPr userDrawn="1"/>
        </p:nvPicPr>
        <p:blipFill>
          <a:blip r:embed="rId2"/>
          <a:srcRect/>
          <a:stretch>
            <a:fillRect/>
          </a:stretch>
        </p:blipFill>
        <p:spPr bwMode="auto">
          <a:xfrm>
            <a:off x="9601200" y="133039"/>
            <a:ext cx="2590800" cy="695325"/>
          </a:xfrm>
          <a:prstGeom prst="rect">
            <a:avLst/>
          </a:prstGeom>
          <a:noFill/>
          <a:ln w="9525">
            <a:noFill/>
            <a:miter lim="800000"/>
            <a:headEnd/>
            <a:tailEnd/>
          </a:ln>
          <a:effectLst/>
        </p:spPr>
      </p:pic>
    </p:spTree>
    <p:extLst>
      <p:ext uri="{BB962C8B-B14F-4D97-AF65-F5344CB8AC3E}">
        <p14:creationId xmlns=""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pPr/>
              <a:t>2/15/2024</a:t>
            </a:fld>
            <a:endParaRPr lang="en-US"/>
          </a:p>
        </p:txBody>
      </p:sp>
      <p:sp>
        <p:nvSpPr>
          <p:cNvPr id="8" name="Footer Placeholder 7">
            <a:extLst>
              <a:ext uri="{FF2B5EF4-FFF2-40B4-BE49-F238E27FC236}">
                <a16:creationId xmlns=""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pPr/>
              <a:t>‹#›</a:t>
            </a:fld>
            <a:endParaRPr lang="en-US"/>
          </a:p>
        </p:txBody>
      </p:sp>
      <p:pic>
        <p:nvPicPr>
          <p:cNvPr id="17409" name="Picture 1"/>
          <p:cNvPicPr>
            <a:picLocks noChangeAspect="1" noChangeArrowheads="1"/>
          </p:cNvPicPr>
          <p:nvPr userDrawn="1"/>
        </p:nvPicPr>
        <p:blipFill>
          <a:blip r:embed="rId2"/>
          <a:srcRect/>
          <a:stretch>
            <a:fillRect/>
          </a:stretch>
        </p:blipFill>
        <p:spPr bwMode="auto">
          <a:xfrm>
            <a:off x="9492241" y="141584"/>
            <a:ext cx="2590800" cy="695325"/>
          </a:xfrm>
          <a:prstGeom prst="rect">
            <a:avLst/>
          </a:prstGeom>
          <a:noFill/>
          <a:ln w="9525">
            <a:noFill/>
            <a:miter lim="800000"/>
            <a:headEnd/>
            <a:tailEnd/>
          </a:ln>
          <a:effectLst/>
        </p:spPr>
      </p:pic>
    </p:spTree>
    <p:extLst>
      <p:ext uri="{BB962C8B-B14F-4D97-AF65-F5344CB8AC3E}">
        <p14:creationId xmlns=""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pPr/>
              <a:t>2/15/2024</a:t>
            </a:fld>
            <a:endParaRPr lang="en-US"/>
          </a:p>
        </p:txBody>
      </p:sp>
      <p:sp>
        <p:nvSpPr>
          <p:cNvPr id="4" name="Footer Placeholder 3">
            <a:extLst>
              <a:ext uri="{FF2B5EF4-FFF2-40B4-BE49-F238E27FC236}">
                <a16:creationId xmlns=""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pPr/>
              <a:t>‹#›</a:t>
            </a:fld>
            <a:endParaRPr lang="en-US"/>
          </a:p>
        </p:txBody>
      </p:sp>
      <p:pic>
        <p:nvPicPr>
          <p:cNvPr id="16385" name="Picture 1"/>
          <p:cNvPicPr>
            <a:picLocks noChangeAspect="1" noChangeArrowheads="1"/>
          </p:cNvPicPr>
          <p:nvPr userDrawn="1"/>
        </p:nvPicPr>
        <p:blipFill>
          <a:blip r:embed="rId2"/>
          <a:srcRect/>
          <a:stretch>
            <a:fillRect/>
          </a:stretch>
        </p:blipFill>
        <p:spPr bwMode="auto">
          <a:xfrm>
            <a:off x="9601200" y="209951"/>
            <a:ext cx="2590800" cy="695325"/>
          </a:xfrm>
          <a:prstGeom prst="rect">
            <a:avLst/>
          </a:prstGeom>
          <a:noFill/>
          <a:ln w="9525">
            <a:noFill/>
            <a:miter lim="800000"/>
            <a:headEnd/>
            <a:tailEnd/>
          </a:ln>
          <a:effectLst/>
        </p:spPr>
      </p:pic>
    </p:spTree>
    <p:extLst>
      <p:ext uri="{BB962C8B-B14F-4D97-AF65-F5344CB8AC3E}">
        <p14:creationId xmlns=""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 xmlns:a16="http://schemas.microsoft.com/office/drawing/2014/main" id="{16EAC91E-9BE5-4729-AA9E-F5E9394A8D1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pPr/>
              <a:t>2/15/2024</a:t>
            </a:fld>
            <a:endParaRPr lang="en-US"/>
          </a:p>
        </p:txBody>
      </p:sp>
      <p:sp>
        <p:nvSpPr>
          <p:cNvPr id="3" name="Footer Placeholder 2">
            <a:extLst>
              <a:ext uri="{FF2B5EF4-FFF2-40B4-BE49-F238E27FC236}">
                <a16:creationId xmlns=""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pPr/>
              <a:t>2/15/2024</a:t>
            </a:fld>
            <a:endParaRPr lang="en-US"/>
          </a:p>
        </p:txBody>
      </p:sp>
      <p:sp>
        <p:nvSpPr>
          <p:cNvPr id="6" name="Footer Placeholder 5">
            <a:extLst>
              <a:ext uri="{FF2B5EF4-FFF2-40B4-BE49-F238E27FC236}">
                <a16:creationId xmlns=""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pPr/>
              <a:t>‹#›</a:t>
            </a:fld>
            <a:endParaRPr lang="en-US"/>
          </a:p>
        </p:txBody>
      </p:sp>
      <p:pic>
        <p:nvPicPr>
          <p:cNvPr id="14337" name="Picture 1"/>
          <p:cNvPicPr>
            <a:picLocks noChangeAspect="1" noChangeArrowheads="1"/>
          </p:cNvPicPr>
          <p:nvPr userDrawn="1"/>
        </p:nvPicPr>
        <p:blipFill>
          <a:blip r:embed="rId2"/>
          <a:srcRect/>
          <a:stretch>
            <a:fillRect/>
          </a:stretch>
        </p:blipFill>
        <p:spPr bwMode="auto">
          <a:xfrm>
            <a:off x="9601200" y="141585"/>
            <a:ext cx="2590800" cy="695325"/>
          </a:xfrm>
          <a:prstGeom prst="rect">
            <a:avLst/>
          </a:prstGeom>
          <a:noFill/>
          <a:ln w="9525">
            <a:noFill/>
            <a:miter lim="800000"/>
            <a:headEnd/>
            <a:tailEnd/>
          </a:ln>
          <a:effectLst/>
        </p:spPr>
      </p:pic>
    </p:spTree>
    <p:extLst>
      <p:ext uri="{BB962C8B-B14F-4D97-AF65-F5344CB8AC3E}">
        <p14:creationId xmlns=""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pPr/>
              <a:t>2/15/2024</a:t>
            </a:fld>
            <a:endParaRPr lang="en-US"/>
          </a:p>
        </p:txBody>
      </p:sp>
      <p:sp>
        <p:nvSpPr>
          <p:cNvPr id="6" name="Footer Placeholder 5">
            <a:extLst>
              <a:ext uri="{FF2B5EF4-FFF2-40B4-BE49-F238E27FC236}">
                <a16:creationId xmlns=""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pPr/>
              <a:t>2/15/2024</a:t>
            </a:fld>
            <a:endParaRPr lang="en-US"/>
          </a:p>
        </p:txBody>
      </p:sp>
      <p:sp>
        <p:nvSpPr>
          <p:cNvPr id="5" name="Footer Placeholder 4">
            <a:extLst>
              <a:ext uri="{FF2B5EF4-FFF2-40B4-BE49-F238E27FC236}">
                <a16:creationId xmlns=""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0F88C2-D62C-496E-8359-A6E42ABBE5C2}"/>
              </a:ext>
            </a:extLst>
          </p:cNvPr>
          <p:cNvSpPr>
            <a:spLocks noGrp="1"/>
          </p:cNvSpPr>
          <p:nvPr>
            <p:ph type="ctrTitle"/>
          </p:nvPr>
        </p:nvSpPr>
        <p:spPr/>
        <p:txBody>
          <a:bodyPr/>
          <a:lstStyle/>
          <a:p>
            <a:pPr fontAlgn="base"/>
            <a:r>
              <a:rPr lang="en-IN" b="0" i="0" dirty="0">
                <a:effectLst/>
                <a:latin typeface="-apple-system"/>
              </a:rPr>
              <a:t>Angular Routing</a:t>
            </a:r>
          </a:p>
        </p:txBody>
      </p:sp>
      <p:sp>
        <p:nvSpPr>
          <p:cNvPr id="3" name="Subtitle 2">
            <a:extLst>
              <a:ext uri="{FF2B5EF4-FFF2-40B4-BE49-F238E27FC236}">
                <a16:creationId xmlns=""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 xmlns:p14="http://schemas.microsoft.com/office/powerpoint/2010/main" val="926091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EEFDC-790E-4E47-A515-1EBCF1F2F2CD}"/>
              </a:ext>
            </a:extLst>
          </p:cNvPr>
          <p:cNvSpPr>
            <a:spLocks noGrp="1"/>
          </p:cNvSpPr>
          <p:nvPr>
            <p:ph type="title"/>
          </p:nvPr>
        </p:nvSpPr>
        <p:spPr/>
        <p:txBody>
          <a:bodyPr/>
          <a:lstStyle/>
          <a:p>
            <a:pPr algn="l" fontAlgn="base"/>
            <a:r>
              <a:rPr lang="en-IN" b="1" i="0" dirty="0">
                <a:effectLst/>
                <a:latin typeface="-apple-system"/>
              </a:rPr>
              <a:t>What is Routing?</a:t>
            </a:r>
          </a:p>
        </p:txBody>
      </p:sp>
      <p:sp>
        <p:nvSpPr>
          <p:cNvPr id="16" name="Content Placeholder 15">
            <a:extLst>
              <a:ext uri="{FF2B5EF4-FFF2-40B4-BE49-F238E27FC236}">
                <a16:creationId xmlns="" xmlns:a16="http://schemas.microsoft.com/office/drawing/2014/main" id="{C110FDCF-2EC3-46D4-A98B-824D58833898}"/>
              </a:ext>
            </a:extLst>
          </p:cNvPr>
          <p:cNvSpPr>
            <a:spLocks noGrp="1"/>
          </p:cNvSpPr>
          <p:nvPr>
            <p:ph idx="1"/>
          </p:nvPr>
        </p:nvSpPr>
        <p:spPr/>
        <p:txBody>
          <a:bodyPr>
            <a:normAutofit fontScale="92500" lnSpcReduction="10000"/>
          </a:bodyPr>
          <a:lstStyle/>
          <a:p>
            <a:r>
              <a:rPr lang="en-US" b="0" i="0" dirty="0">
                <a:solidFill>
                  <a:srgbClr val="000000"/>
                </a:solidFill>
                <a:effectLst/>
                <a:latin typeface="-apple-system"/>
              </a:rPr>
              <a:t>Routing allows you to move from one part of the application to another part or one View to another View.</a:t>
            </a:r>
          </a:p>
          <a:p>
            <a:pPr algn="l" fontAlgn="base"/>
            <a:r>
              <a:rPr lang="en-US" b="1" i="0" dirty="0">
                <a:effectLst/>
                <a:latin typeface="-apple-system"/>
              </a:rPr>
              <a:t>The Angular Router Module</a:t>
            </a:r>
          </a:p>
          <a:p>
            <a:pPr algn="l" fontAlgn="base"/>
            <a:r>
              <a:rPr lang="en-US" b="0" i="0" dirty="0">
                <a:solidFill>
                  <a:srgbClr val="000000"/>
                </a:solidFill>
                <a:effectLst/>
                <a:latin typeface="-apple-system"/>
              </a:rPr>
              <a:t>The Router is a separate module in Angular. It is in its own library package, </a:t>
            </a:r>
            <a:r>
              <a:rPr lang="en-US" b="0" i="1" dirty="0">
                <a:solidFill>
                  <a:srgbClr val="000000"/>
                </a:solidFill>
                <a:effectLst/>
                <a:latin typeface="-apple-system"/>
              </a:rPr>
              <a:t>@angular/router</a:t>
            </a:r>
            <a:r>
              <a:rPr lang="en-US" b="0" i="0" dirty="0">
                <a:solidFill>
                  <a:srgbClr val="000000"/>
                </a:solidFill>
                <a:effectLst/>
                <a:latin typeface="-apple-system"/>
              </a:rPr>
              <a:t>. The Router Module provides the necessary service providers and directives for navigating through application views.</a:t>
            </a:r>
          </a:p>
          <a:p>
            <a:pPr algn="l" fontAlgn="base"/>
            <a:r>
              <a:rPr lang="en-US" b="0" i="0" dirty="0">
                <a:solidFill>
                  <a:srgbClr val="000000"/>
                </a:solidFill>
                <a:effectLst/>
                <a:latin typeface="-apple-system"/>
              </a:rPr>
              <a:t>Using Angular Router you can</a:t>
            </a:r>
          </a:p>
          <a:p>
            <a:pPr algn="l" fontAlgn="base">
              <a:buFont typeface="Arial" panose="020B0604020202020204" pitchFamily="34" charset="0"/>
              <a:buChar char="•"/>
            </a:pPr>
            <a:r>
              <a:rPr lang="en-US" b="0" i="0" dirty="0">
                <a:solidFill>
                  <a:srgbClr val="000000"/>
                </a:solidFill>
                <a:effectLst/>
                <a:latin typeface="-apple-system"/>
              </a:rPr>
              <a:t>Navigate to a specific view by typing a URL in the address bar</a:t>
            </a:r>
          </a:p>
          <a:p>
            <a:pPr algn="l" fontAlgn="base">
              <a:buFont typeface="Arial" panose="020B0604020202020204" pitchFamily="34" charset="0"/>
              <a:buChar char="•"/>
            </a:pPr>
            <a:r>
              <a:rPr lang="en-US" b="0" i="0" dirty="0">
                <a:solidFill>
                  <a:srgbClr val="000000"/>
                </a:solidFill>
                <a:effectLst/>
                <a:latin typeface="-apple-system"/>
              </a:rPr>
              <a:t>Pass optional parameters to the View</a:t>
            </a:r>
          </a:p>
          <a:p>
            <a:pPr algn="l" fontAlgn="base">
              <a:buFont typeface="Arial" panose="020B0604020202020204" pitchFamily="34" charset="0"/>
              <a:buChar char="•"/>
            </a:pPr>
            <a:r>
              <a:rPr lang="en-US" b="0" i="0" dirty="0">
                <a:solidFill>
                  <a:srgbClr val="000000"/>
                </a:solidFill>
                <a:effectLst/>
                <a:latin typeface="-apple-system"/>
              </a:rPr>
              <a:t>Bind the clickable elements to the View and load the view when the user performs application tasks</a:t>
            </a:r>
          </a:p>
          <a:p>
            <a:pPr algn="l" fontAlgn="base">
              <a:buFont typeface="Arial" panose="020B0604020202020204" pitchFamily="34" charset="0"/>
              <a:buChar char="•"/>
            </a:pPr>
            <a:r>
              <a:rPr lang="en-US" b="0" i="0" dirty="0">
                <a:solidFill>
                  <a:srgbClr val="000000"/>
                </a:solidFill>
                <a:effectLst/>
                <a:latin typeface="-apple-system"/>
              </a:rPr>
              <a:t>Handles back and forward buttons of the browser</a:t>
            </a:r>
          </a:p>
          <a:p>
            <a:pPr algn="l" fontAlgn="base">
              <a:buFont typeface="Arial" panose="020B0604020202020204" pitchFamily="34" charset="0"/>
              <a:buChar char="•"/>
            </a:pPr>
            <a:r>
              <a:rPr lang="en-US" b="0" i="0" dirty="0">
                <a:solidFill>
                  <a:srgbClr val="000000"/>
                </a:solidFill>
                <a:effectLst/>
                <a:latin typeface="-apple-system"/>
              </a:rPr>
              <a:t>Allows you to dynamically load the view</a:t>
            </a:r>
          </a:p>
          <a:p>
            <a:pPr algn="l" fontAlgn="base">
              <a:buFont typeface="Arial" panose="020B0604020202020204" pitchFamily="34" charset="0"/>
              <a:buChar char="•"/>
            </a:pPr>
            <a:r>
              <a:rPr lang="en-US" b="0" i="0" dirty="0">
                <a:solidFill>
                  <a:srgbClr val="000000"/>
                </a:solidFill>
                <a:effectLst/>
                <a:latin typeface="-apple-system"/>
              </a:rPr>
              <a:t>Protect the routes from unauthorized users using Guards</a:t>
            </a:r>
          </a:p>
          <a:p>
            <a:endParaRPr lang="en-US" dirty="0"/>
          </a:p>
        </p:txBody>
      </p:sp>
    </p:spTree>
    <p:extLst>
      <p:ext uri="{BB962C8B-B14F-4D97-AF65-F5344CB8AC3E}">
        <p14:creationId xmlns="" xmlns:p14="http://schemas.microsoft.com/office/powerpoint/2010/main" val="1330197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solidFill>
              </a:rPr>
              <a:t>CLI command to create routing Module</a:t>
            </a:r>
            <a:endParaRPr lang="en-US" b="1" dirty="0">
              <a:solidFill>
                <a:schemeClr val="accent1"/>
              </a:solidFill>
            </a:endParaRPr>
          </a:p>
        </p:txBody>
      </p:sp>
      <p:sp>
        <p:nvSpPr>
          <p:cNvPr id="1025" name="Rectangle 1"/>
          <p:cNvSpPr>
            <a:spLocks noChangeArrowheads="1"/>
          </p:cNvSpPr>
          <p:nvPr/>
        </p:nvSpPr>
        <p:spPr bwMode="auto">
          <a:xfrm>
            <a:off x="948906" y="2018580"/>
            <a:ext cx="10136037"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000000"/>
                </a:solidFill>
                <a:effectLst/>
                <a:latin typeface="inherit"/>
                <a:cs typeface="Arial" pitchFamily="34" charset="0"/>
              </a:rPr>
              <a:t>ng</a:t>
            </a:r>
            <a:r>
              <a:rPr kumimoji="0" lang="en-US" sz="2800" b="0" i="0" u="none" strike="noStrike" cap="none" normalizeH="0" baseline="0" dirty="0" smtClean="0">
                <a:ln>
                  <a:noFill/>
                </a:ln>
                <a:solidFill>
                  <a:srgbClr val="000000"/>
                </a:solidFill>
                <a:effectLst/>
                <a:latin typeface="inherit"/>
                <a:cs typeface="Arial" pitchFamily="34" charset="0"/>
              </a:rPr>
              <a:t> generate module app-routing --module app --flat</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EEFDC-790E-4E47-A515-1EBCF1F2F2CD}"/>
              </a:ext>
            </a:extLst>
          </p:cNvPr>
          <p:cNvSpPr>
            <a:spLocks noGrp="1"/>
          </p:cNvSpPr>
          <p:nvPr>
            <p:ph type="title"/>
          </p:nvPr>
        </p:nvSpPr>
        <p:spPr>
          <a:xfrm>
            <a:off x="415709" y="0"/>
            <a:ext cx="9438716" cy="797605"/>
          </a:xfrm>
        </p:spPr>
        <p:txBody>
          <a:bodyPr/>
          <a:lstStyle/>
          <a:p>
            <a:pPr algn="l" fontAlgn="base"/>
            <a:r>
              <a:rPr lang="en-US" b="1" i="0" dirty="0">
                <a:effectLst/>
                <a:latin typeface="-apple-system"/>
              </a:rPr>
              <a:t>Components of Angular Router Module</a:t>
            </a:r>
          </a:p>
        </p:txBody>
      </p:sp>
      <p:sp>
        <p:nvSpPr>
          <p:cNvPr id="5" name="Rectangle 2">
            <a:extLst>
              <a:ext uri="{FF2B5EF4-FFF2-40B4-BE49-F238E27FC236}">
                <a16:creationId xmlns="" xmlns:a16="http://schemas.microsoft.com/office/drawing/2014/main" id="{AC5FB7AF-931F-4B88-A505-AAB20F31848C}"/>
              </a:ext>
            </a:extLst>
          </p:cNvPr>
          <p:cNvSpPr>
            <a:spLocks noChangeArrowheads="1"/>
          </p:cNvSpPr>
          <p:nvPr/>
        </p:nvSpPr>
        <p:spPr bwMode="auto">
          <a:xfrm>
            <a:off x="268228" y="573073"/>
            <a:ext cx="11017190" cy="6155531"/>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pple-system"/>
              </a:rPr>
              <a:t>Router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Angular Router is an object that enables navigation from one component to the next component as users perform application tasks like clicking on menus links, buttons or clicking on back/forward button on the browser. We can access the router object and use its methods like navigate() or </a:t>
            </a:r>
            <a:r>
              <a:rPr kumimoji="0" lang="en-US" altLang="en-US" sz="2000" b="0" i="0" u="none" strike="noStrike" cap="none" normalizeH="0" baseline="0" dirty="0" err="1">
                <a:ln>
                  <a:noFill/>
                </a:ln>
                <a:solidFill>
                  <a:srgbClr val="000000"/>
                </a:solidFill>
                <a:effectLst/>
                <a:latin typeface="-apple-system"/>
              </a:rPr>
              <a:t>navigateByUrl</a:t>
            </a:r>
            <a:r>
              <a:rPr kumimoji="0" lang="en-US" altLang="en-US" sz="2000" b="0" i="0" u="none" strike="noStrike" cap="none" normalizeH="0" baseline="0" dirty="0">
                <a:ln>
                  <a:noFill/>
                </a:ln>
                <a:solidFill>
                  <a:srgbClr val="000000"/>
                </a:solidFill>
                <a:effectLst/>
                <a:latin typeface="-apple-system"/>
              </a:rPr>
              <a:t>(), to navigate to a route</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pple-system"/>
              </a:rPr>
              <a:t>Route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Route tells the Angular Router which view to display when a user clicks a link or pastes a URL into the browser address bar. Every Route consists of a path and a component it is mapped to. The Router object parses and builds the final URL using the Route</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pple-system"/>
              </a:rPr>
              <a:t>Routes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Routes is an array of Route objects our application supports</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pple-system"/>
              </a:rPr>
              <a:t>Router-Outlet</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a:t>
            </a:r>
            <a:r>
              <a:rPr kumimoji="0" lang="en-US" altLang="en-US" sz="2000" b="0" i="0" u="none" strike="noStrike" cap="none" normalizeH="0" baseline="0" dirty="0" err="1">
                <a:ln>
                  <a:noFill/>
                </a:ln>
                <a:solidFill>
                  <a:srgbClr val="000000"/>
                </a:solidFill>
                <a:effectLst/>
                <a:latin typeface="-apple-system"/>
              </a:rPr>
              <a:t>outerOutlet</a:t>
            </a:r>
            <a:r>
              <a:rPr kumimoji="0" lang="en-US" altLang="en-US" sz="2000" b="0" i="0" u="none" strike="noStrike" cap="none" normalizeH="0" baseline="0" dirty="0">
                <a:ln>
                  <a:noFill/>
                </a:ln>
                <a:solidFill>
                  <a:srgbClr val="000000"/>
                </a:solidFill>
                <a:effectLst/>
                <a:latin typeface="-apple-system"/>
              </a:rPr>
              <a:t> is a directive (&lt;router-outlet&gt;) that serves as a placeholder, where the Router should display the view</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pple-system"/>
              </a:rPr>
              <a:t>RouterLink</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a:t>
            </a:r>
            <a:r>
              <a:rPr kumimoji="0" lang="en-US" altLang="en-US" sz="2000" b="0" i="0" u="none" strike="noStrike" cap="none" normalizeH="0" baseline="0" dirty="0" err="1">
                <a:ln>
                  <a:noFill/>
                </a:ln>
                <a:solidFill>
                  <a:srgbClr val="000000"/>
                </a:solidFill>
                <a:effectLst/>
                <a:latin typeface="-apple-system"/>
              </a:rPr>
              <a:t>RouterLink</a:t>
            </a:r>
            <a:r>
              <a:rPr kumimoji="0" lang="en-US" altLang="en-US" sz="2000" b="0" i="0" u="none" strike="noStrike" cap="none" normalizeH="0" baseline="0" dirty="0">
                <a:ln>
                  <a:noFill/>
                </a:ln>
                <a:solidFill>
                  <a:srgbClr val="000000"/>
                </a:solidFill>
                <a:effectLst/>
                <a:latin typeface="-apple-system"/>
              </a:rPr>
              <a:t> is a directive that binds the HTML element to a Route. Clicking on the HTML element, which is bound to a </a:t>
            </a:r>
            <a:r>
              <a:rPr kumimoji="0" lang="en-US" altLang="en-US" sz="2000" b="0" i="0" u="none" strike="noStrike" cap="none" normalizeH="0" baseline="0" dirty="0" err="1">
                <a:ln>
                  <a:noFill/>
                </a:ln>
                <a:solidFill>
                  <a:srgbClr val="000000"/>
                </a:solidFill>
                <a:effectLst/>
                <a:latin typeface="-apple-system"/>
              </a:rPr>
              <a:t>RouterLink</a:t>
            </a:r>
            <a:r>
              <a:rPr kumimoji="0" lang="en-US" altLang="en-US" sz="2000" b="0" i="0" u="none" strike="noStrike" cap="none" normalizeH="0" baseline="0" dirty="0">
                <a:ln>
                  <a:noFill/>
                </a:ln>
                <a:solidFill>
                  <a:srgbClr val="000000"/>
                </a:solidFill>
                <a:effectLst/>
                <a:latin typeface="-apple-system"/>
              </a:rPr>
              <a:t>, will result in navigation to the Route. The </a:t>
            </a:r>
            <a:r>
              <a:rPr kumimoji="0" lang="en-US" altLang="en-US" sz="2000" b="0" i="0" u="none" strike="noStrike" cap="none" normalizeH="0" baseline="0" dirty="0" err="1">
                <a:ln>
                  <a:noFill/>
                </a:ln>
                <a:solidFill>
                  <a:srgbClr val="000000"/>
                </a:solidFill>
                <a:effectLst/>
                <a:latin typeface="-apple-system"/>
              </a:rPr>
              <a:t>RouterLink</a:t>
            </a:r>
            <a:r>
              <a:rPr kumimoji="0" lang="en-US" altLang="en-US" sz="2000" b="0" i="0" u="none" strike="noStrike" cap="none" normalizeH="0" baseline="0" dirty="0">
                <a:ln>
                  <a:noFill/>
                </a:ln>
                <a:solidFill>
                  <a:srgbClr val="000000"/>
                </a:solidFill>
                <a:effectLst/>
                <a:latin typeface="-apple-system"/>
              </a:rPr>
              <a:t> may contain parameters to be passed to the route’s component.</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 xmlns:p14="http://schemas.microsoft.com/office/powerpoint/2010/main" val="208892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 xmlns:a16="http://schemas.microsoft.com/office/drawing/2014/main" id="{C110FDCF-2EC3-46D4-A98B-824D58833898}"/>
              </a:ext>
            </a:extLst>
          </p:cNvPr>
          <p:cNvSpPr>
            <a:spLocks noGrp="1"/>
          </p:cNvSpPr>
          <p:nvPr>
            <p:ph idx="1"/>
          </p:nvPr>
        </p:nvSpPr>
        <p:spPr>
          <a:xfrm>
            <a:off x="345454" y="356674"/>
            <a:ext cx="11039452" cy="505338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pple-system"/>
              </a:rPr>
              <a:t>RouterLinkActive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apple-system"/>
              </a:rPr>
              <a:t>RouterLinkActive</a:t>
            </a:r>
            <a:r>
              <a:rPr kumimoji="0" lang="en-US" altLang="en-US" sz="2400" b="0" i="0" u="none" strike="noStrike" cap="none" normalizeH="0" baseline="0" dirty="0">
                <a:ln>
                  <a:noFill/>
                </a:ln>
                <a:solidFill>
                  <a:srgbClr val="000000"/>
                </a:solidFill>
                <a:effectLst/>
                <a:latin typeface="-apple-system"/>
              </a:rPr>
              <a:t> is a directive for adding or removing classes from an HTML element that is bound to a </a:t>
            </a:r>
            <a:r>
              <a:rPr kumimoji="0" lang="en-US" altLang="en-US" sz="2400" b="0" i="0" u="none" strike="noStrike" cap="none" normalizeH="0" baseline="0" dirty="0" err="1">
                <a:ln>
                  <a:noFill/>
                </a:ln>
                <a:solidFill>
                  <a:srgbClr val="000000"/>
                </a:solidFill>
                <a:effectLst/>
                <a:latin typeface="-apple-system"/>
              </a:rPr>
              <a:t>RouterLink</a:t>
            </a:r>
            <a:r>
              <a:rPr kumimoji="0" lang="en-US" altLang="en-US" sz="2400" b="0" i="0" u="none" strike="noStrike" cap="none" normalizeH="0" baseline="0" dirty="0">
                <a:ln>
                  <a:noFill/>
                </a:ln>
                <a:solidFill>
                  <a:srgbClr val="000000"/>
                </a:solidFill>
                <a:effectLst/>
                <a:latin typeface="-apple-system"/>
              </a:rPr>
              <a:t>. Using this directive, we can toggle CSS classes for active </a:t>
            </a:r>
            <a:r>
              <a:rPr kumimoji="0" lang="en-US" altLang="en-US" sz="2400" b="0" i="0" u="none" strike="noStrike" cap="none" normalizeH="0" baseline="0" dirty="0" err="1">
                <a:ln>
                  <a:noFill/>
                </a:ln>
                <a:solidFill>
                  <a:srgbClr val="000000"/>
                </a:solidFill>
                <a:effectLst/>
                <a:latin typeface="-apple-system"/>
              </a:rPr>
              <a:t>RouterLinks</a:t>
            </a:r>
            <a:r>
              <a:rPr kumimoji="0" lang="en-US" altLang="en-US" sz="2400" b="0" i="0" u="none" strike="noStrike" cap="none" normalizeH="0" baseline="0" dirty="0">
                <a:ln>
                  <a:noFill/>
                </a:ln>
                <a:solidFill>
                  <a:srgbClr val="000000"/>
                </a:solidFill>
                <a:effectLst/>
                <a:latin typeface="-apple-system"/>
              </a:rPr>
              <a:t> based on the current </a:t>
            </a:r>
            <a:r>
              <a:rPr kumimoji="0" lang="en-US" altLang="en-US" sz="2400" b="0" i="0" u="none" strike="noStrike" cap="none" normalizeH="0" baseline="0" dirty="0" err="1">
                <a:ln>
                  <a:noFill/>
                </a:ln>
                <a:solidFill>
                  <a:srgbClr val="000000"/>
                </a:solidFill>
                <a:effectLst/>
                <a:latin typeface="-apple-system"/>
              </a:rPr>
              <a:t>RouterState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pple-system"/>
              </a:rPr>
              <a:t>ActivatedRoute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a:t>
            </a:r>
            <a:r>
              <a:rPr kumimoji="0" lang="en-US" altLang="en-US" sz="2400" b="0" i="0" u="none" strike="noStrike" cap="none" normalizeH="0" baseline="0" dirty="0" err="1">
                <a:ln>
                  <a:noFill/>
                </a:ln>
                <a:solidFill>
                  <a:srgbClr val="000000"/>
                </a:solidFill>
                <a:effectLst/>
                <a:latin typeface="-apple-system"/>
              </a:rPr>
              <a:t>ActivatedRoute</a:t>
            </a:r>
            <a:r>
              <a:rPr kumimoji="0" lang="en-US" altLang="en-US" sz="2400" b="0" i="0" u="none" strike="noStrike" cap="none" normalizeH="0" baseline="0" dirty="0">
                <a:ln>
                  <a:noFill/>
                </a:ln>
                <a:solidFill>
                  <a:srgbClr val="000000"/>
                </a:solidFill>
                <a:effectLst/>
                <a:latin typeface="-apple-system"/>
              </a:rPr>
              <a:t> is an object that represents the currently activated route associated with the loaded Component.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endParaRPr lang="en-US" dirty="0"/>
          </a:p>
        </p:txBody>
      </p:sp>
      <p:sp>
        <p:nvSpPr>
          <p:cNvPr id="5" name="Rectangle 1">
            <a:extLst>
              <a:ext uri="{FF2B5EF4-FFF2-40B4-BE49-F238E27FC236}">
                <a16:creationId xmlns="" xmlns:a16="http://schemas.microsoft.com/office/drawing/2014/main" id="{5AC636EB-0FD5-47B6-82F3-F9B2177D5337}"/>
              </a:ext>
            </a:extLst>
          </p:cNvPr>
          <p:cNvSpPr>
            <a:spLocks noChangeArrowheads="1"/>
          </p:cNvSpPr>
          <p:nvPr/>
        </p:nvSpPr>
        <p:spPr bwMode="auto">
          <a:xfrm>
            <a:off x="417251" y="3024559"/>
            <a:ext cx="10591060" cy="2215991"/>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pple-system"/>
              </a:rPr>
              <a:t>RouterState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current state of the router including a tree of the currently activated routes together with convenience methods for traversing the route tree.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pple-system"/>
              </a:rPr>
              <a:t>RouteLink</a:t>
            </a:r>
            <a:r>
              <a:rPr kumimoji="0" lang="en-US" altLang="en-US" sz="2400" b="1" i="0" u="none" strike="noStrike" cap="none" normalizeH="0" baseline="0" dirty="0">
                <a:ln>
                  <a:noFill/>
                </a:ln>
                <a:solidFill>
                  <a:schemeClr val="tx1"/>
                </a:solidFill>
                <a:effectLst/>
                <a:latin typeface="-apple-system"/>
              </a:rPr>
              <a:t> Parameters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Parameters or arguments to the Route. It is an array which you can bind to </a:t>
            </a:r>
            <a:r>
              <a:rPr kumimoji="0" lang="en-US" altLang="en-US" sz="2400" b="0" i="0" u="none" strike="noStrike" cap="none" normalizeH="0" baseline="0" dirty="0" err="1">
                <a:ln>
                  <a:noFill/>
                </a:ln>
                <a:solidFill>
                  <a:srgbClr val="000000"/>
                </a:solidFill>
                <a:effectLst/>
                <a:latin typeface="-apple-system"/>
              </a:rPr>
              <a:t>RouterLink</a:t>
            </a:r>
            <a:r>
              <a:rPr kumimoji="0" lang="en-US" altLang="en-US" sz="2400" b="0" i="0" u="none" strike="noStrike" cap="none" normalizeH="0" baseline="0" dirty="0">
                <a:ln>
                  <a:noFill/>
                </a:ln>
                <a:solidFill>
                  <a:srgbClr val="000000"/>
                </a:solidFill>
                <a:effectLst/>
                <a:latin typeface="-apple-system"/>
              </a:rPr>
              <a:t> directive or pass it as an argument to the </a:t>
            </a:r>
            <a:r>
              <a:rPr kumimoji="0" lang="en-US" altLang="en-US" sz="2400" b="0" i="0" u="none" strike="noStrike" cap="none" normalizeH="0" baseline="0" dirty="0" err="1">
                <a:ln>
                  <a:noFill/>
                </a:ln>
                <a:solidFill>
                  <a:srgbClr val="000000"/>
                </a:solidFill>
                <a:effectLst/>
                <a:latin typeface="-apple-system"/>
              </a:rPr>
              <a:t>Router.navigate</a:t>
            </a:r>
            <a:r>
              <a:rPr kumimoji="0" lang="en-US" altLang="en-US" sz="2400" b="0" i="0" u="none" strike="noStrike" cap="none" normalizeH="0" baseline="0" dirty="0">
                <a:ln>
                  <a:noFill/>
                </a:ln>
                <a:solidFill>
                  <a:srgbClr val="000000"/>
                </a:solidFill>
                <a:effectLst/>
                <a:latin typeface="-apple-system"/>
              </a:rPr>
              <a:t> method.</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 xmlns:p14="http://schemas.microsoft.com/office/powerpoint/2010/main" val="229076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EEFDC-790E-4E47-A515-1EBCF1F2F2CD}"/>
              </a:ext>
            </a:extLst>
          </p:cNvPr>
          <p:cNvSpPr>
            <a:spLocks noGrp="1"/>
          </p:cNvSpPr>
          <p:nvPr>
            <p:ph type="title"/>
          </p:nvPr>
        </p:nvSpPr>
        <p:spPr/>
        <p:txBody>
          <a:bodyPr/>
          <a:lstStyle/>
          <a:p>
            <a:pPr algn="l" fontAlgn="base"/>
            <a:r>
              <a:rPr lang="en-US" b="1" i="0" dirty="0">
                <a:effectLst/>
                <a:latin typeface="-apple-system"/>
              </a:rPr>
              <a:t>How to configure Angular Router?</a:t>
            </a:r>
          </a:p>
        </p:txBody>
      </p:sp>
      <p:sp>
        <p:nvSpPr>
          <p:cNvPr id="16" name="Content Placeholder 15">
            <a:extLst>
              <a:ext uri="{FF2B5EF4-FFF2-40B4-BE49-F238E27FC236}">
                <a16:creationId xmlns="" xmlns:a16="http://schemas.microsoft.com/office/drawing/2014/main" id="{C110FDCF-2EC3-46D4-A98B-824D58833898}"/>
              </a:ext>
            </a:extLst>
          </p:cNvPr>
          <p:cNvSpPr>
            <a:spLocks noGrp="1"/>
          </p:cNvSpPr>
          <p:nvPr>
            <p:ph idx="1"/>
          </p:nvPr>
        </p:nvSpPr>
        <p:spPr/>
        <p:txBody>
          <a:bodyPr/>
          <a:lstStyle/>
          <a:p>
            <a:pPr algn="l" fontAlgn="base"/>
            <a:r>
              <a:rPr lang="en-US" b="0" i="0" dirty="0">
                <a:solidFill>
                  <a:srgbClr val="000000"/>
                </a:solidFill>
                <a:effectLst/>
                <a:latin typeface="-apple-system"/>
              </a:rPr>
              <a:t>To Configure the Router in Angular, you need to follow these steps</a:t>
            </a:r>
          </a:p>
          <a:p>
            <a:pPr algn="l" fontAlgn="base">
              <a:buFont typeface="Arial" panose="020B0604020202020204" pitchFamily="34" charset="0"/>
              <a:buChar char="•"/>
            </a:pPr>
            <a:r>
              <a:rPr lang="en-US" b="0" i="0" dirty="0">
                <a:solidFill>
                  <a:srgbClr val="000000"/>
                </a:solidFill>
                <a:effectLst/>
                <a:latin typeface="-apple-system"/>
              </a:rPr>
              <a:t>Set the &lt;base </a:t>
            </a:r>
            <a:r>
              <a:rPr lang="en-US" b="0" i="0" dirty="0" err="1">
                <a:solidFill>
                  <a:srgbClr val="000000"/>
                </a:solidFill>
                <a:effectLst/>
                <a:latin typeface="-apple-system"/>
              </a:rPr>
              <a:t>href</a:t>
            </a:r>
            <a:r>
              <a:rPr lang="en-US" b="0" i="0" dirty="0">
                <a:solidFill>
                  <a:srgbClr val="000000"/>
                </a:solidFill>
                <a:effectLst/>
                <a:latin typeface="-apple-system"/>
              </a:rPr>
              <a:t>&gt;</a:t>
            </a:r>
          </a:p>
          <a:p>
            <a:pPr algn="l" fontAlgn="base">
              <a:buFont typeface="Arial" panose="020B0604020202020204" pitchFamily="34" charset="0"/>
              <a:buChar char="•"/>
            </a:pPr>
            <a:r>
              <a:rPr lang="en-US" b="0" i="0" dirty="0">
                <a:solidFill>
                  <a:srgbClr val="000000"/>
                </a:solidFill>
                <a:effectLst/>
                <a:latin typeface="-apple-system"/>
              </a:rPr>
              <a:t>Define routes for the view</a:t>
            </a:r>
          </a:p>
          <a:p>
            <a:pPr algn="l" fontAlgn="base">
              <a:buFont typeface="Arial" panose="020B0604020202020204" pitchFamily="34" charset="0"/>
              <a:buChar char="•"/>
            </a:pPr>
            <a:r>
              <a:rPr lang="en-US" b="0" i="0" dirty="0">
                <a:solidFill>
                  <a:srgbClr val="000000"/>
                </a:solidFill>
                <a:effectLst/>
                <a:latin typeface="-apple-system"/>
              </a:rPr>
              <a:t>Register the Router Service with Routes</a:t>
            </a:r>
          </a:p>
          <a:p>
            <a:pPr algn="l" fontAlgn="base">
              <a:buFont typeface="Arial" panose="020B0604020202020204" pitchFamily="34" charset="0"/>
              <a:buChar char="•"/>
            </a:pPr>
            <a:r>
              <a:rPr lang="en-US" b="0" i="0" dirty="0">
                <a:solidFill>
                  <a:srgbClr val="000000"/>
                </a:solidFill>
                <a:effectLst/>
                <a:latin typeface="-apple-system"/>
              </a:rPr>
              <a:t>Map HTML Element actions to Route</a:t>
            </a:r>
          </a:p>
          <a:p>
            <a:pPr algn="l" fontAlgn="base">
              <a:buFont typeface="Arial" panose="020B0604020202020204" pitchFamily="34" charset="0"/>
              <a:buChar char="•"/>
            </a:pPr>
            <a:r>
              <a:rPr lang="en-US" b="0" i="0" dirty="0">
                <a:solidFill>
                  <a:srgbClr val="000000"/>
                </a:solidFill>
                <a:effectLst/>
                <a:latin typeface="-apple-system"/>
              </a:rPr>
              <a:t>Choose where you want to display the view</a:t>
            </a:r>
          </a:p>
          <a:p>
            <a:endParaRPr lang="en-US" dirty="0"/>
          </a:p>
        </p:txBody>
      </p:sp>
    </p:spTree>
    <p:extLst>
      <p:ext uri="{BB962C8B-B14F-4D97-AF65-F5344CB8AC3E}">
        <p14:creationId xmlns="" xmlns:p14="http://schemas.microsoft.com/office/powerpoint/2010/main" val="29110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D78FD26-B56B-4BFF-9136-D99C5D60B7DA}"/>
              </a:ext>
            </a:extLst>
          </p:cNvPr>
          <p:cNvSpPr>
            <a:spLocks noGrp="1"/>
          </p:cNvSpPr>
          <p:nvPr>
            <p:ph type="title"/>
          </p:nvPr>
        </p:nvSpPr>
        <p:spPr>
          <a:xfrm>
            <a:off x="477852" y="0"/>
            <a:ext cx="9438716" cy="797605"/>
          </a:xfrm>
        </p:spPr>
        <p:txBody>
          <a:bodyPr/>
          <a:lstStyle/>
          <a:p>
            <a:r>
              <a:rPr lang="en-US" dirty="0"/>
              <a:t>Route configuration:</a:t>
            </a:r>
            <a:endParaRPr lang="en-IN" dirty="0"/>
          </a:p>
        </p:txBody>
      </p:sp>
      <p:sp>
        <p:nvSpPr>
          <p:cNvPr id="6" name="Content Placeholder 5">
            <a:extLst>
              <a:ext uri="{FF2B5EF4-FFF2-40B4-BE49-F238E27FC236}">
                <a16:creationId xmlns="" xmlns:a16="http://schemas.microsoft.com/office/drawing/2014/main" id="{8C19A422-3BA6-44F5-94A2-055C67DF77E0}"/>
              </a:ext>
            </a:extLst>
          </p:cNvPr>
          <p:cNvSpPr>
            <a:spLocks noGrp="1"/>
          </p:cNvSpPr>
          <p:nvPr>
            <p:ph idx="1"/>
          </p:nvPr>
        </p:nvSpPr>
        <p:spPr>
          <a:xfrm>
            <a:off x="477852" y="562449"/>
            <a:ext cx="11039452" cy="5053380"/>
          </a:xfrm>
        </p:spPr>
        <p:txBody>
          <a:bodyPr/>
          <a:lstStyle/>
          <a:p>
            <a:pPr algn="l" fontAlgn="base"/>
            <a:r>
              <a:rPr lang="en-IN" b="0" i="0" dirty="0">
                <a:solidFill>
                  <a:srgbClr val="008080"/>
                </a:solidFill>
                <a:effectLst/>
                <a:latin typeface="inherit"/>
              </a:rPr>
              <a:t>export </a:t>
            </a:r>
            <a:r>
              <a:rPr lang="en-IN" b="0" i="0" dirty="0" err="1">
                <a:solidFill>
                  <a:srgbClr val="800080"/>
                </a:solidFill>
                <a:effectLst/>
                <a:latin typeface="inherit"/>
              </a:rPr>
              <a:t>const</a:t>
            </a:r>
            <a:r>
              <a:rPr lang="en-IN" b="0" i="0" dirty="0">
                <a:solidFill>
                  <a:srgbClr val="006FE0"/>
                </a:solidFill>
                <a:effectLst/>
                <a:latin typeface="inherit"/>
              </a:rPr>
              <a:t> </a:t>
            </a:r>
            <a:r>
              <a:rPr lang="en-IN" b="0" i="0" dirty="0" err="1">
                <a:solidFill>
                  <a:srgbClr val="000000"/>
                </a:solidFill>
                <a:effectLst/>
                <a:latin typeface="inherit"/>
              </a:rPr>
              <a:t>appRoutes</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Routes</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redirectTo</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'home'</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pathMatch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'full'</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6FE0"/>
              </a:solidFill>
              <a:effectLst/>
              <a:latin typeface="inherit"/>
            </a:endParaRPr>
          </a:p>
          <a:p>
            <a:pPr algn="l" fontAlgn="base"/>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'home'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component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HomeComponent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'contact'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component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ContactComponent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'product'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component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ProductComponent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component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PageNotFoundComponent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r>
              <a:rPr lang="en-IN" b="1" i="0" dirty="0">
                <a:effectLst/>
                <a:latin typeface="-apple-system"/>
              </a:rPr>
              <a:t>Default Route</a:t>
            </a:r>
          </a:p>
          <a:p>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000000"/>
                </a:solidFill>
                <a:effectLst/>
                <a:latin typeface="Verdana" panose="020B0604030504040204" pitchFamily="34" charset="0"/>
              </a:rPr>
              <a:t>path</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DD1144"/>
                </a:solidFill>
                <a:effectLst/>
                <a:latin typeface="Verdana" panose="020B0604030504040204" pitchFamily="34" charset="0"/>
              </a:rPr>
              <a:t>''</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err="1">
                <a:solidFill>
                  <a:srgbClr val="000000"/>
                </a:solidFill>
                <a:effectLst/>
                <a:latin typeface="Verdana" panose="020B0604030504040204" pitchFamily="34" charset="0"/>
              </a:rPr>
              <a:t>redirectTo</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DD1144"/>
                </a:solidFill>
                <a:effectLst/>
                <a:latin typeface="Verdana" panose="020B0604030504040204" pitchFamily="34" charset="0"/>
              </a:rPr>
              <a:t>'home'</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err="1">
                <a:solidFill>
                  <a:srgbClr val="000000"/>
                </a:solidFill>
                <a:effectLst/>
                <a:latin typeface="Verdana" panose="020B0604030504040204" pitchFamily="34" charset="0"/>
              </a:rPr>
              <a:t>pathMatch</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DD1144"/>
                </a:solidFill>
                <a:effectLst/>
                <a:latin typeface="Verdana" panose="020B0604030504040204" pitchFamily="34" charset="0"/>
              </a:rPr>
              <a:t>'full'</a:t>
            </a:r>
            <a:r>
              <a:rPr lang="en-US" b="0" i="0" dirty="0">
                <a:solidFill>
                  <a:srgbClr val="006FE0"/>
                </a:solidFill>
                <a:effectLst/>
                <a:latin typeface="Verdana" panose="020B0604030504040204" pitchFamily="34" charset="0"/>
              </a:rPr>
              <a:t> </a:t>
            </a:r>
            <a:r>
              <a:rPr lang="en-US" b="0" i="0" dirty="0">
                <a:solidFill>
                  <a:srgbClr val="333333"/>
                </a:solidFill>
                <a:effectLst/>
                <a:latin typeface="Verdana" panose="020B0604030504040204" pitchFamily="34" charset="0"/>
              </a:rPr>
              <a:t>},</a:t>
            </a:r>
            <a:endParaRPr lang="en-IN" dirty="0"/>
          </a:p>
        </p:txBody>
      </p:sp>
      <p:sp>
        <p:nvSpPr>
          <p:cNvPr id="11" name="TextBox 10">
            <a:extLst>
              <a:ext uri="{FF2B5EF4-FFF2-40B4-BE49-F238E27FC236}">
                <a16:creationId xmlns="" xmlns:a16="http://schemas.microsoft.com/office/drawing/2014/main" id="{9C2DA6BB-B435-426C-98A0-A92492E5861C}"/>
              </a:ext>
            </a:extLst>
          </p:cNvPr>
          <p:cNvSpPr txBox="1"/>
          <p:nvPr/>
        </p:nvSpPr>
        <p:spPr>
          <a:xfrm>
            <a:off x="747942" y="4700950"/>
            <a:ext cx="10606597" cy="1569660"/>
          </a:xfrm>
          <a:prstGeom prst="rect">
            <a:avLst/>
          </a:prstGeom>
          <a:noFill/>
        </p:spPr>
        <p:txBody>
          <a:bodyPr wrap="square">
            <a:spAutoFit/>
          </a:bodyPr>
          <a:lstStyle/>
          <a:p>
            <a:r>
              <a:rPr lang="en-US" sz="2400" b="0" i="0" dirty="0">
                <a:solidFill>
                  <a:srgbClr val="000000"/>
                </a:solidFill>
                <a:effectLst/>
                <a:latin typeface="-apple-system"/>
              </a:rPr>
              <a:t>The path is empty, indicates the default route. The default route is redirected to the home path using the </a:t>
            </a:r>
            <a:r>
              <a:rPr lang="en-US" sz="2400" b="0" i="0" dirty="0" err="1">
                <a:solidFill>
                  <a:srgbClr val="000000"/>
                </a:solidFill>
                <a:effectLst/>
                <a:latin typeface="-apple-system"/>
              </a:rPr>
              <a:t>RedirectTo</a:t>
            </a:r>
            <a:r>
              <a:rPr lang="en-US" sz="2400" b="0" i="0" dirty="0">
                <a:solidFill>
                  <a:srgbClr val="000000"/>
                </a:solidFill>
                <a:effectLst/>
                <a:latin typeface="-apple-system"/>
              </a:rPr>
              <a:t> argument. This route means that, when you navigate to the root of your application /, you are redirected to the home path (/home), which in turn displays the </a:t>
            </a:r>
            <a:r>
              <a:rPr lang="en-US" sz="2400" b="0" i="0" dirty="0" err="1">
                <a:solidFill>
                  <a:srgbClr val="000000"/>
                </a:solidFill>
                <a:effectLst/>
                <a:latin typeface="-apple-system"/>
              </a:rPr>
              <a:t>HomeComponent</a:t>
            </a:r>
            <a:r>
              <a:rPr lang="en-US" sz="2400" b="0" i="0" dirty="0">
                <a:solidFill>
                  <a:srgbClr val="000000"/>
                </a:solidFill>
                <a:effectLst/>
                <a:latin typeface="-apple-system"/>
              </a:rPr>
              <a:t>.</a:t>
            </a:r>
            <a:endParaRPr lang="en-IN" sz="2400" dirty="0"/>
          </a:p>
        </p:txBody>
      </p:sp>
    </p:spTree>
    <p:extLst>
      <p:ext uri="{BB962C8B-B14F-4D97-AF65-F5344CB8AC3E}">
        <p14:creationId xmlns="" xmlns:p14="http://schemas.microsoft.com/office/powerpoint/2010/main" val="3345784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D78FD26-B56B-4BFF-9136-D99C5D60B7DA}"/>
              </a:ext>
            </a:extLst>
          </p:cNvPr>
          <p:cNvSpPr>
            <a:spLocks noGrp="1"/>
          </p:cNvSpPr>
          <p:nvPr>
            <p:ph type="title"/>
          </p:nvPr>
        </p:nvSpPr>
        <p:spPr/>
        <p:txBody>
          <a:bodyPr/>
          <a:lstStyle/>
          <a:p>
            <a:r>
              <a:rPr lang="en-IN" dirty="0" err="1" smtClean="0"/>
              <a:t>Programatic</a:t>
            </a:r>
            <a:r>
              <a:rPr lang="en-IN" dirty="0" smtClean="0"/>
              <a:t> way for Routing</a:t>
            </a:r>
            <a:endParaRPr lang="en-IN" dirty="0"/>
          </a:p>
        </p:txBody>
      </p:sp>
      <p:sp>
        <p:nvSpPr>
          <p:cNvPr id="6" name="Content Placeholder 5">
            <a:extLst>
              <a:ext uri="{FF2B5EF4-FFF2-40B4-BE49-F238E27FC236}">
                <a16:creationId xmlns="" xmlns:a16="http://schemas.microsoft.com/office/drawing/2014/main" id="{8C19A422-3BA6-44F5-94A2-055C67DF77E0}"/>
              </a:ext>
            </a:extLst>
          </p:cNvPr>
          <p:cNvSpPr>
            <a:spLocks noGrp="1"/>
          </p:cNvSpPr>
          <p:nvPr>
            <p:ph idx="1"/>
          </p:nvPr>
        </p:nvSpPr>
        <p:spPr/>
        <p:txBody>
          <a:bodyPr/>
          <a:lstStyle/>
          <a:p>
            <a:r>
              <a:rPr lang="en-IN" dirty="0" smtClean="0"/>
              <a:t>Navigate()</a:t>
            </a:r>
          </a:p>
          <a:p>
            <a:r>
              <a:rPr lang="en-IN" dirty="0" err="1" smtClean="0"/>
              <a:t>navigateByUrl</a:t>
            </a:r>
            <a:r>
              <a:rPr lang="en-IN" dirty="0" smtClean="0"/>
              <a:t>()</a:t>
            </a:r>
          </a:p>
          <a:p>
            <a:pPr>
              <a:buNone/>
            </a:pPr>
            <a:endParaRPr lang="en-IN" dirty="0"/>
          </a:p>
        </p:txBody>
      </p:sp>
      <p:sp>
        <p:nvSpPr>
          <p:cNvPr id="4097" name="Rectangle 1"/>
          <p:cNvSpPr>
            <a:spLocks noChangeArrowheads="1"/>
          </p:cNvSpPr>
          <p:nvPr/>
        </p:nvSpPr>
        <p:spPr bwMode="auto">
          <a:xfrm>
            <a:off x="1069675" y="2441275"/>
            <a:ext cx="7981025" cy="1673525"/>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cs typeface="Arial" pitchFamily="34" charset="0"/>
              </a:rPr>
              <a:t>Sometime, we need to access routing inside the component instead of template. Then, we need to follow below steps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cs typeface="Arial" pitchFamily="34" charset="0"/>
              </a:rPr>
              <a:t>Inject instance of </a:t>
            </a:r>
            <a:r>
              <a:rPr kumimoji="0" lang="en-US" sz="1800" b="1" i="0" u="none" strike="noStrike" cap="none" normalizeH="0" baseline="0" dirty="0" smtClean="0">
                <a:ln>
                  <a:noFill/>
                </a:ln>
                <a:solidFill>
                  <a:srgbClr val="000000"/>
                </a:solidFill>
                <a:effectLst/>
                <a:latin typeface="inherit"/>
                <a:cs typeface="Arial" pitchFamily="34" charset="0"/>
              </a:rPr>
              <a:t>Router</a:t>
            </a:r>
            <a:r>
              <a:rPr kumimoji="0" lang="en-US" sz="1800" b="0" i="0" u="none" strike="noStrike" cap="none" normalizeH="0" baseline="0" dirty="0" smtClean="0">
                <a:ln>
                  <a:noFill/>
                </a:ln>
                <a:solidFill>
                  <a:srgbClr val="000000"/>
                </a:solidFill>
                <a:effectLst/>
                <a:latin typeface="Verdana" pitchFamily="34" charset="0"/>
                <a:cs typeface="Arial" pitchFamily="34" charset="0"/>
              </a:rPr>
              <a:t> and </a:t>
            </a:r>
            <a:r>
              <a:rPr kumimoji="0" lang="en-US" sz="1800" b="1" i="0" u="none" strike="noStrike" cap="none" normalizeH="0" baseline="0" dirty="0" err="1" smtClean="0">
                <a:ln>
                  <a:noFill/>
                </a:ln>
                <a:solidFill>
                  <a:srgbClr val="000000"/>
                </a:solidFill>
                <a:effectLst/>
                <a:latin typeface="inherit"/>
                <a:cs typeface="Arial" pitchFamily="34" charset="0"/>
              </a:rPr>
              <a:t>ActivatedRoute</a:t>
            </a:r>
            <a:r>
              <a:rPr kumimoji="0" lang="en-US" sz="1800" b="0" i="0" u="none" strike="noStrike" cap="none" normalizeH="0" baseline="0" dirty="0" smtClean="0">
                <a:ln>
                  <a:noFill/>
                </a:ln>
                <a:solidFill>
                  <a:srgbClr val="000000"/>
                </a:solidFill>
                <a:effectLst/>
                <a:latin typeface="Verdana" pitchFamily="34" charset="0"/>
                <a:cs typeface="Arial" pitchFamily="34" charset="0"/>
              </a:rPr>
              <a:t> in the corresponding component.</a:t>
            </a:r>
            <a:endParaRPr kumimoji="0" lang="en-US" sz="1100" b="0" i="0" u="none" strike="noStrike" cap="none" normalizeH="0" baseline="0" dirty="0" smtClean="0">
              <a:ln>
                <a:noFill/>
              </a:ln>
              <a:solidFill>
                <a:srgbClr val="000000"/>
              </a:solidFill>
              <a:effectLst/>
              <a:latin typeface="inheri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inherit"/>
                <a:cs typeface="Arial" pitchFamily="34" charset="0"/>
              </a:rPr>
              <a:t>import { Router, </a:t>
            </a:r>
            <a:r>
              <a:rPr kumimoji="0" lang="en-US" sz="1100" b="0" i="0" u="none" strike="noStrike" cap="none" normalizeH="0" baseline="0" dirty="0" err="1" smtClean="0">
                <a:ln>
                  <a:noFill/>
                </a:ln>
                <a:solidFill>
                  <a:srgbClr val="000000"/>
                </a:solidFill>
                <a:effectLst/>
                <a:latin typeface="inherit"/>
                <a:cs typeface="Arial" pitchFamily="34" charset="0"/>
              </a:rPr>
              <a:t>ActivatedRoute</a:t>
            </a:r>
            <a:r>
              <a:rPr kumimoji="0" lang="en-US" sz="1100" b="0" i="0" u="none" strike="noStrike" cap="none" normalizeH="0" baseline="0" dirty="0" smtClean="0">
                <a:ln>
                  <a:noFill/>
                </a:ln>
                <a:solidFill>
                  <a:srgbClr val="000000"/>
                </a:solidFill>
                <a:effectLst/>
                <a:latin typeface="inherit"/>
                <a:cs typeface="Arial" pitchFamily="34" charset="0"/>
              </a:rPr>
              <a:t> } from '@angular/router';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inheri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inherit"/>
                <a:cs typeface="Arial" pitchFamily="34" charset="0"/>
              </a:rPr>
              <a:t>constructor(private router: Router, private route: </a:t>
            </a:r>
            <a:r>
              <a:rPr kumimoji="0" lang="en-US" sz="1100" b="0" i="0" u="none" strike="noStrike" cap="none" normalizeH="0" baseline="0" dirty="0" err="1" smtClean="0">
                <a:ln>
                  <a:noFill/>
                </a:ln>
                <a:solidFill>
                  <a:srgbClr val="000000"/>
                </a:solidFill>
                <a:effectLst/>
                <a:latin typeface="inherit"/>
                <a:cs typeface="Arial" pitchFamily="34" charset="0"/>
              </a:rPr>
              <a:t>ActivatedRoute</a:t>
            </a:r>
            <a:r>
              <a:rPr kumimoji="0" lang="en-US" sz="1100" b="0" i="0" u="none" strike="noStrike" cap="none" normalizeH="0" baseline="0" dirty="0" smtClean="0">
                <a:ln>
                  <a:noFill/>
                </a:ln>
                <a:solidFill>
                  <a:srgbClr val="000000"/>
                </a:solidFill>
                <a:effectLst/>
                <a:latin typeface="inherit"/>
                <a:cs typeface="Arial" pitchFamily="34"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1098430" y="4348038"/>
            <a:ext cx="6096000" cy="646331"/>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r>
              <a:rPr lang="en-US" b="1" dirty="0" smtClean="0"/>
              <a:t>Router</a:t>
            </a:r>
            <a:r>
              <a:rPr lang="en-US" dirty="0" smtClean="0"/>
              <a:t> provides the function to do </a:t>
            </a:r>
            <a:r>
              <a:rPr lang="en-US" b="1" dirty="0" smtClean="0"/>
              <a:t>routing operations</a:t>
            </a:r>
            <a:r>
              <a:rPr lang="en-US" dirty="0" smtClean="0"/>
              <a:t>.</a:t>
            </a:r>
          </a:p>
          <a:p>
            <a:r>
              <a:rPr lang="en-US" b="1" dirty="0" smtClean="0"/>
              <a:t>Route</a:t>
            </a:r>
            <a:r>
              <a:rPr lang="en-US" dirty="0" smtClean="0"/>
              <a:t> refers the current </a:t>
            </a:r>
            <a:r>
              <a:rPr lang="en-US" b="1" dirty="0" smtClean="0"/>
              <a:t>activate route.</a:t>
            </a:r>
            <a:endParaRPr lang="en-US" dirty="0"/>
          </a:p>
        </p:txBody>
      </p:sp>
      <p:sp>
        <p:nvSpPr>
          <p:cNvPr id="7" name="Rectangle 6"/>
          <p:cNvSpPr/>
          <p:nvPr/>
        </p:nvSpPr>
        <p:spPr>
          <a:xfrm>
            <a:off x="1124309" y="5512604"/>
            <a:ext cx="6096000" cy="646331"/>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en-US" dirty="0" smtClean="0"/>
              <a:t>Use router’s navigate function.</a:t>
            </a:r>
          </a:p>
          <a:p>
            <a:r>
              <a:rPr lang="en-US" dirty="0" err="1" smtClean="0"/>
              <a:t>this.router.navigate</a:t>
            </a:r>
            <a:r>
              <a:rPr lang="en-US" dirty="0" smtClean="0"/>
              <a:t>(['about']);</a:t>
            </a:r>
            <a:endParaRPr lang="en-IN" dirty="0"/>
          </a:p>
        </p:txBody>
      </p:sp>
    </p:spTree>
    <p:extLst>
      <p:ext uri="{BB962C8B-B14F-4D97-AF65-F5344CB8AC3E}">
        <p14:creationId xmlns="" xmlns:p14="http://schemas.microsoft.com/office/powerpoint/2010/main" val="3978755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D78FD26-B56B-4BFF-9136-D99C5D60B7DA}"/>
              </a:ext>
            </a:extLst>
          </p:cNvPr>
          <p:cNvSpPr>
            <a:spLocks noGrp="1"/>
          </p:cNvSpPr>
          <p:nvPr>
            <p:ph type="title"/>
          </p:nvPr>
        </p:nvSpPr>
        <p:spPr/>
        <p:txBody>
          <a:bodyPr/>
          <a:lstStyle/>
          <a:p>
            <a:r>
              <a:rPr lang="en-IN" b="1" dirty="0" smtClean="0">
                <a:solidFill>
                  <a:schemeClr val="accent1"/>
                </a:solidFill>
              </a:rPr>
              <a:t>navigate :expects route an Array</a:t>
            </a:r>
            <a:r>
              <a:rPr lang="en-IN" dirty="0" smtClean="0"/>
              <a:t>:</a:t>
            </a:r>
            <a:endParaRPr lang="en-IN" dirty="0"/>
          </a:p>
        </p:txBody>
      </p:sp>
      <p:sp>
        <p:nvSpPr>
          <p:cNvPr id="6" name="Content Placeholder 5">
            <a:extLst>
              <a:ext uri="{FF2B5EF4-FFF2-40B4-BE49-F238E27FC236}">
                <a16:creationId xmlns="" xmlns:a16="http://schemas.microsoft.com/office/drawing/2014/main" id="{8C19A422-3BA6-44F5-94A2-055C67DF77E0}"/>
              </a:ext>
            </a:extLst>
          </p:cNvPr>
          <p:cNvSpPr>
            <a:spLocks noGrp="1"/>
          </p:cNvSpPr>
          <p:nvPr>
            <p:ph idx="1"/>
          </p:nvPr>
        </p:nvSpPr>
        <p:spPr>
          <a:xfrm>
            <a:off x="726724" y="1253331"/>
            <a:ext cx="11039452" cy="2361137"/>
          </a:xfrm>
        </p:spPr>
        <p:txBody>
          <a:bodyPr/>
          <a:lstStyle/>
          <a:p>
            <a:r>
              <a:rPr lang="en-US" b="1" dirty="0" smtClean="0"/>
              <a:t>navigate</a:t>
            </a:r>
            <a:r>
              <a:rPr lang="en-US" dirty="0" smtClean="0"/>
              <a:t> function expects an array with necessary path information.</a:t>
            </a:r>
          </a:p>
          <a:p>
            <a:r>
              <a:rPr lang="en-US" dirty="0" smtClean="0"/>
              <a:t>Using relative path</a:t>
            </a:r>
          </a:p>
          <a:p>
            <a:r>
              <a:rPr lang="en-US" dirty="0" smtClean="0"/>
              <a:t>Route path is similar to web page URL and it supports relative path as well. To access </a:t>
            </a:r>
            <a:r>
              <a:rPr lang="en-US" b="1" dirty="0" err="1" smtClean="0"/>
              <a:t>AboutComponent</a:t>
            </a:r>
            <a:r>
              <a:rPr lang="en-US" dirty="0" smtClean="0"/>
              <a:t> from another component, say </a:t>
            </a:r>
            <a:r>
              <a:rPr lang="en-US" b="1" dirty="0" err="1" smtClean="0"/>
              <a:t>HomePageComponent</a:t>
            </a:r>
            <a:r>
              <a:rPr lang="en-US" dirty="0" smtClean="0"/>
              <a:t>, simple use .. notation as in web </a:t>
            </a:r>
            <a:r>
              <a:rPr lang="en-US" dirty="0" err="1" smtClean="0"/>
              <a:t>url</a:t>
            </a:r>
            <a:r>
              <a:rPr lang="en-US" dirty="0" smtClean="0"/>
              <a:t> or folder path.</a:t>
            </a:r>
          </a:p>
          <a:p>
            <a:endParaRPr lang="en-IN" dirty="0"/>
          </a:p>
        </p:txBody>
      </p:sp>
      <p:sp>
        <p:nvSpPr>
          <p:cNvPr id="3073" name="Rectangle 1"/>
          <p:cNvSpPr>
            <a:spLocks noChangeArrowheads="1"/>
          </p:cNvSpPr>
          <p:nvPr/>
        </p:nvSpPr>
        <p:spPr bwMode="auto">
          <a:xfrm>
            <a:off x="1155939" y="3881887"/>
            <a:ext cx="6314535" cy="30777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inherit"/>
                <a:cs typeface="Arial" pitchFamily="34" charset="0"/>
              </a:rPr>
              <a:t>&lt;a </a:t>
            </a:r>
            <a:r>
              <a:rPr kumimoji="0" lang="en-US" sz="1400" b="0" i="0" u="none" strike="noStrike" cap="none" normalizeH="0" baseline="0" dirty="0" err="1" smtClean="0">
                <a:ln>
                  <a:noFill/>
                </a:ln>
                <a:solidFill>
                  <a:srgbClr val="000000"/>
                </a:solidFill>
                <a:effectLst/>
                <a:latin typeface="inherit"/>
                <a:cs typeface="Arial" pitchFamily="34" charset="0"/>
              </a:rPr>
              <a:t>routerLink</a:t>
            </a:r>
            <a:r>
              <a:rPr kumimoji="0" lang="en-US" sz="1400" b="0" i="0" u="none" strike="noStrike" cap="none" normalizeH="0" baseline="0" dirty="0" smtClean="0">
                <a:ln>
                  <a:noFill/>
                </a:ln>
                <a:solidFill>
                  <a:srgbClr val="000000"/>
                </a:solidFill>
                <a:effectLst/>
                <a:latin typeface="inherit"/>
                <a:cs typeface="Arial" pitchFamily="34" charset="0"/>
              </a:rPr>
              <a:t>="../about"&gt;Relative Route to about component&lt;/a&gt;</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3074" name="Rectangle 2"/>
          <p:cNvSpPr>
            <a:spLocks noChangeArrowheads="1"/>
          </p:cNvSpPr>
          <p:nvPr/>
        </p:nvSpPr>
        <p:spPr bwMode="auto">
          <a:xfrm>
            <a:off x="1190445" y="4796286"/>
            <a:ext cx="6814868" cy="877163"/>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cs typeface="Arial" pitchFamily="34" charset="0"/>
              </a:rPr>
              <a:t>To access relative path in the component −</a:t>
            </a:r>
            <a:endParaRPr kumimoji="0" lang="en-US" sz="1100" b="0" i="0" u="none" strike="noStrike" cap="none" normalizeH="0" baseline="0" dirty="0" smtClean="0">
              <a:ln>
                <a:noFill/>
              </a:ln>
              <a:solidFill>
                <a:srgbClr val="000000"/>
              </a:solidFill>
              <a:effectLst/>
              <a:latin typeface="inheri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inherit"/>
                <a:cs typeface="Arial" pitchFamily="34" charset="0"/>
              </a:rPr>
              <a:t>import { </a:t>
            </a:r>
            <a:r>
              <a:rPr kumimoji="0" lang="en-US" sz="1100" b="0" i="0" u="none" strike="noStrike" cap="none" normalizeH="0" baseline="0" dirty="0" err="1" smtClean="0">
                <a:ln>
                  <a:noFill/>
                </a:ln>
                <a:solidFill>
                  <a:srgbClr val="000000"/>
                </a:solidFill>
                <a:effectLst/>
                <a:latin typeface="inherit"/>
                <a:cs typeface="Arial" pitchFamily="34" charset="0"/>
              </a:rPr>
              <a:t>NavigationExtras</a:t>
            </a:r>
            <a:r>
              <a:rPr kumimoji="0" lang="en-US" sz="1100" b="0" i="0" u="none" strike="noStrike" cap="none" normalizeH="0" baseline="0" dirty="0" smtClean="0">
                <a:ln>
                  <a:noFill/>
                </a:ln>
                <a:solidFill>
                  <a:srgbClr val="000000"/>
                </a:solidFill>
                <a:effectLst/>
                <a:latin typeface="inherit"/>
                <a:cs typeface="Arial" pitchFamily="34" charset="0"/>
              </a:rPr>
              <a:t> } from '@angular/router';</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smtClean="0">
              <a:solidFill>
                <a:srgbClr val="000000"/>
              </a:solidFill>
              <a:latin typeface="inheri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inherit"/>
                <a:cs typeface="Arial" pitchFamily="34" charset="0"/>
              </a:rPr>
              <a:t> </a:t>
            </a:r>
            <a:r>
              <a:rPr kumimoji="0" lang="en-US" sz="1100" b="0" i="0" u="none" strike="noStrike" cap="none" normalizeH="0" baseline="0" dirty="0" err="1" smtClean="0">
                <a:ln>
                  <a:noFill/>
                </a:ln>
                <a:solidFill>
                  <a:srgbClr val="000000"/>
                </a:solidFill>
                <a:effectLst/>
                <a:latin typeface="inherit"/>
                <a:cs typeface="Arial" pitchFamily="34" charset="0"/>
              </a:rPr>
              <a:t>this.router.navigate</a:t>
            </a:r>
            <a:r>
              <a:rPr kumimoji="0" lang="en-US" sz="1100" b="0" i="0" u="none" strike="noStrike" cap="none" normalizeH="0" baseline="0" dirty="0" smtClean="0">
                <a:ln>
                  <a:noFill/>
                </a:ln>
                <a:solidFill>
                  <a:srgbClr val="000000"/>
                </a:solidFill>
                <a:effectLst/>
                <a:latin typeface="inherit"/>
                <a:cs typeface="Arial" pitchFamily="34" charset="0"/>
              </a:rPr>
              <a:t>(['about'], { </a:t>
            </a:r>
            <a:r>
              <a:rPr kumimoji="0" lang="en-US" sz="1100" b="0" i="0" u="none" strike="noStrike" cap="none" normalizeH="0" baseline="0" dirty="0" err="1" smtClean="0">
                <a:ln>
                  <a:noFill/>
                </a:ln>
                <a:solidFill>
                  <a:srgbClr val="000000"/>
                </a:solidFill>
                <a:effectLst/>
                <a:latin typeface="inherit"/>
                <a:cs typeface="Arial" pitchFamily="34" charset="0"/>
              </a:rPr>
              <a:t>relativeTo</a:t>
            </a:r>
            <a:r>
              <a:rPr kumimoji="0" lang="en-US" sz="1100" b="0" i="0" u="none" strike="noStrike" cap="none" normalizeH="0" baseline="0" dirty="0" smtClean="0">
                <a:ln>
                  <a:noFill/>
                </a:ln>
                <a:solidFill>
                  <a:srgbClr val="000000"/>
                </a:solidFill>
                <a:effectLst/>
                <a:latin typeface="inherit"/>
                <a:cs typeface="Arial" pitchFamily="34" charset="0"/>
              </a:rPr>
              <a:t>: </a:t>
            </a:r>
            <a:r>
              <a:rPr kumimoji="0" lang="en-US" sz="1100" b="0" i="0" u="none" strike="noStrike" cap="none" normalizeH="0" baseline="0" dirty="0" err="1" smtClean="0">
                <a:ln>
                  <a:noFill/>
                </a:ln>
                <a:solidFill>
                  <a:srgbClr val="000000"/>
                </a:solidFill>
                <a:effectLst/>
                <a:latin typeface="inherit"/>
                <a:cs typeface="Arial" pitchFamily="34" charset="0"/>
              </a:rPr>
              <a:t>this.route</a:t>
            </a:r>
            <a:r>
              <a:rPr kumimoji="0" lang="en-US" sz="1100" b="0" i="0" u="none" strike="noStrike" cap="none" normalizeH="0" baseline="0" dirty="0" smtClean="0">
                <a:ln>
                  <a:noFill/>
                </a:ln>
                <a:solidFill>
                  <a:srgbClr val="000000"/>
                </a:solidFill>
                <a:effectLst/>
                <a:latin typeface="inherit"/>
                <a:cs typeface="Arial" pitchFamily="34" charset="0"/>
              </a:rPr>
              <a:t> });</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448996191"/>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907</TotalTime>
  <Words>364</Words>
  <Application>Microsoft Office PowerPoint</Application>
  <PresentationFormat>Custom</PresentationFormat>
  <Paragraphs>76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2018</vt:lpstr>
      <vt:lpstr>Angular Routing</vt:lpstr>
      <vt:lpstr>What is Routing?</vt:lpstr>
      <vt:lpstr>CLI command to create routing Module</vt:lpstr>
      <vt:lpstr>Components of Angular Router Module</vt:lpstr>
      <vt:lpstr>Slide 5</vt:lpstr>
      <vt:lpstr>How to configure Angular Router?</vt:lpstr>
      <vt:lpstr>Route configuration:</vt:lpstr>
      <vt:lpstr>Programatic way for Routing</vt:lpstr>
      <vt:lpstr>navigate :expects route an Array: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HP</cp:lastModifiedBy>
  <cp:revision>73</cp:revision>
  <dcterms:created xsi:type="dcterms:W3CDTF">2019-03-07T07:10:25Z</dcterms:created>
  <dcterms:modified xsi:type="dcterms:W3CDTF">2024-02-15T13:45:28Z</dcterms:modified>
</cp:coreProperties>
</file>