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4" r:id="rId10"/>
    <p:sldId id="267" r:id="rId11"/>
    <p:sldId id="268" r:id="rId12"/>
    <p:sldId id="266"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9/14/2022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9/14/2022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12.0</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a16="http://schemas.microsoft.com/office/drawing/2014/main"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a16="http://schemas.microsoft.com/office/drawing/2014/main"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p14="http://schemas.microsoft.com/office/powerpoint/2010/main" val="19810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a16="http://schemas.microsoft.com/office/drawing/2014/main"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a16="http://schemas.microsoft.com/office/drawing/2014/main"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a16="http://schemas.microsoft.com/office/drawing/2014/main"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6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a16="http://schemas.microsoft.com/office/drawing/2014/main"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a16="http://schemas.microsoft.com/office/drawing/2014/main"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a16="http://schemas.microsoft.com/office/drawing/2014/main"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6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a16="http://schemas.microsoft.com/office/drawing/2014/main"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a16="http://schemas.microsoft.com/office/drawing/2014/main"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a16="http://schemas.microsoft.com/office/drawing/2014/main"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a16="http://schemas.microsoft.com/office/drawing/2014/main" id="{06415C56-0697-4D3A-A25B-E3A02607BFE9}"/>
              </a:ext>
            </a:extLst>
          </p:cNvPr>
          <p:cNvPicPr>
            <a:picLocks noChangeAspect="1"/>
          </p:cNvPicPr>
          <p:nvPr/>
        </p:nvPicPr>
        <p:blipFill rotWithShape="1">
          <a:blip r:embed="rId2"/>
          <a:srcRect l="19683" r="44587" b="46149"/>
          <a:stretch/>
        </p:blipFill>
        <p:spPr>
          <a:xfrm>
            <a:off x="6844683" y="958788"/>
            <a:ext cx="4678533" cy="5157927"/>
          </a:xfrm>
          <a:prstGeom prst="rect">
            <a:avLst/>
          </a:prstGeom>
        </p:spPr>
      </p:pic>
    </p:spTree>
    <p:extLst>
      <p:ext uri="{BB962C8B-B14F-4D97-AF65-F5344CB8AC3E}">
        <p14:creationId xmlns:p14="http://schemas.microsoft.com/office/powerpoint/2010/main" val="230227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a16="http://schemas.microsoft.com/office/drawing/2014/main"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a16="http://schemas.microsoft.com/office/drawing/2014/main"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a16="http://schemas.microsoft.com/office/drawing/2014/main"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a16="http://schemas.microsoft.com/office/drawing/2014/main"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3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Angular history</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1" i="0" dirty="0">
                <a:solidFill>
                  <a:schemeClr val="accent5">
                    <a:lumMod val="75000"/>
                  </a:schemeClr>
                </a:solidFill>
                <a:effectLst/>
                <a:latin typeface="arial" panose="020B0604020202020204" pitchFamily="34" charset="0"/>
              </a:rPr>
              <a:t>Angular 1 / Angular JS was released in October 2010</a:t>
            </a:r>
            <a:r>
              <a:rPr lang="en-US" b="0" i="0" dirty="0">
                <a:solidFill>
                  <a:schemeClr val="accent5">
                    <a:lumMod val="75000"/>
                  </a:schemeClr>
                </a:solidFill>
                <a:effectLst/>
                <a:latin typeface="arial" panose="020B0604020202020204" pitchFamily="34" charset="0"/>
              </a:rPr>
              <a:t>,</a:t>
            </a:r>
          </a:p>
          <a:p>
            <a:r>
              <a:rPr lang="en-US" b="0" i="0" dirty="0">
                <a:solidFill>
                  <a:schemeClr val="accent5">
                    <a:lumMod val="75000"/>
                  </a:schemeClr>
                </a:solidFill>
                <a:effectLst/>
                <a:latin typeface="arial" panose="020B0604020202020204" pitchFamily="34" charset="0"/>
              </a:rPr>
              <a:t>Prior to its release, a </a:t>
            </a:r>
            <a:r>
              <a:rPr lang="en-US" b="0" i="0" dirty="0">
                <a:solidFill>
                  <a:srgbClr val="FF0000"/>
                </a:solidFill>
                <a:effectLst/>
                <a:highlight>
                  <a:srgbClr val="C0C0C0"/>
                </a:highlight>
                <a:latin typeface="arial" panose="020B0604020202020204" pitchFamily="34" charset="0"/>
              </a:rPr>
              <a:t>Google</a:t>
            </a:r>
            <a:r>
              <a:rPr lang="en-US" b="0" i="0" dirty="0">
                <a:solidFill>
                  <a:schemeClr val="accent5">
                    <a:lumMod val="75000"/>
                  </a:schemeClr>
                </a:solidFill>
                <a:effectLst/>
                <a:highlight>
                  <a:srgbClr val="C0C0C0"/>
                </a:highlight>
                <a:latin typeface="arial" panose="020B0604020202020204" pitchFamily="34" charset="0"/>
              </a:rPr>
              <a:t> </a:t>
            </a:r>
            <a:r>
              <a:rPr lang="en-US" b="0" i="0" dirty="0">
                <a:solidFill>
                  <a:schemeClr val="accent5">
                    <a:lumMod val="75000"/>
                  </a:schemeClr>
                </a:solidFill>
                <a:effectLst/>
                <a:latin typeface="arial" panose="020B0604020202020204" pitchFamily="34" charset="0"/>
              </a:rPr>
              <a:t>employee by the name of </a:t>
            </a:r>
            <a:r>
              <a:rPr lang="en-US" b="0" i="0" dirty="0" err="1">
                <a:solidFill>
                  <a:schemeClr val="accent5">
                    <a:lumMod val="75000"/>
                  </a:schemeClr>
                </a:solidFill>
                <a:effectLst/>
                <a:latin typeface="arial" panose="020B0604020202020204" pitchFamily="34" charset="0"/>
              </a:rPr>
              <a:t>Miško</a:t>
            </a:r>
            <a:r>
              <a:rPr lang="en-US" b="0" i="0" dirty="0">
                <a:solidFill>
                  <a:schemeClr val="accent5">
                    <a:lumMod val="75000"/>
                  </a:schemeClr>
                </a:solidFill>
                <a:effectLst/>
                <a:latin typeface="arial" panose="020B0604020202020204" pitchFamily="34" charset="0"/>
              </a:rPr>
              <a:t> </a:t>
            </a:r>
            <a:r>
              <a:rPr lang="en-US" b="0" i="0" dirty="0" err="1">
                <a:solidFill>
                  <a:schemeClr val="accent5">
                    <a:lumMod val="75000"/>
                  </a:schemeClr>
                </a:solidFill>
                <a:effectLst/>
                <a:latin typeface="arial" panose="020B0604020202020204" pitchFamily="34" charset="0"/>
              </a:rPr>
              <a:t>Hevery</a:t>
            </a:r>
            <a:r>
              <a:rPr lang="en-US" b="0" i="0" dirty="0">
                <a:solidFill>
                  <a:schemeClr val="accent5">
                    <a:lumMod val="75000"/>
                  </a:schemeClr>
                </a:solidFill>
                <a:effectLst/>
                <a:latin typeface="arial" panose="020B0604020202020204" pitchFamily="34" charset="0"/>
              </a:rPr>
              <a:t>, was developing a side project. This side project was </a:t>
            </a:r>
            <a:r>
              <a:rPr lang="en-US" b="1" i="0" dirty="0">
                <a:solidFill>
                  <a:schemeClr val="accent5">
                    <a:lumMod val="75000"/>
                  </a:schemeClr>
                </a:solidFill>
                <a:effectLst/>
                <a:latin typeface="arial" panose="020B0604020202020204" pitchFamily="34" charset="0"/>
              </a:rPr>
              <a:t>to help make building web applications easier for a couple internal projects he was working on</a:t>
            </a:r>
            <a:r>
              <a:rPr lang="en-US" b="0" i="0" dirty="0">
                <a:solidFill>
                  <a:schemeClr val="accent5">
                    <a:lumMod val="75000"/>
                  </a:schemeClr>
                </a:solidFill>
                <a:effectLst/>
                <a:latin typeface="arial" panose="020B0604020202020204" pitchFamily="34" charset="0"/>
              </a:rPr>
              <a:t>. This side project later became known as AngularJS (Angular because of the &lt; &gt; in HTML).</a:t>
            </a:r>
          </a:p>
          <a:p>
            <a:r>
              <a:rPr lang="en-US" dirty="0">
                <a:solidFill>
                  <a:srgbClr val="333333"/>
                </a:solidFill>
                <a:latin typeface="arial" panose="020B0604020202020204" pitchFamily="34" charset="0"/>
              </a:rPr>
              <a:t> </a:t>
            </a:r>
            <a:r>
              <a:rPr lang="en-US" b="0" i="0" dirty="0">
                <a:solidFill>
                  <a:srgbClr val="333333"/>
                </a:solidFill>
                <a:effectLst/>
                <a:latin typeface="arial" panose="020B0604020202020204" pitchFamily="34" charset="0"/>
              </a:rPr>
              <a:t> React JS , A JS Library used was developed by Facebook as a open source in 2013 . This was a component based , modular and highly reusable for faster development.</a:t>
            </a:r>
          </a:p>
          <a:p>
            <a:r>
              <a:rPr lang="en-US" dirty="0">
                <a:solidFill>
                  <a:srgbClr val="333333"/>
                </a:solidFill>
                <a:latin typeface="arial" panose="020B0604020202020204" pitchFamily="34" charset="0"/>
              </a:rPr>
              <a:t>Component based architecture became most popular in tech community . And then Google improved their JS Framework in 2016 and named it as Angular 2.</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features of Angular 2</a:t>
            </a:r>
          </a:p>
          <a:p>
            <a:pPr marL="457200" indent="-457200" algn="l">
              <a:buFont typeface="+mj-lt"/>
              <a:buAutoNum type="arabicPeriod"/>
            </a:pPr>
            <a:r>
              <a:rPr lang="en-US" b="0" i="0" dirty="0">
                <a:solidFill>
                  <a:srgbClr val="202124"/>
                </a:solidFill>
                <a:effectLst/>
                <a:latin typeface="arial" panose="020B0604020202020204" pitchFamily="34" charset="0"/>
              </a:rPr>
              <a:t>Cross-Platform. With Angular, you can develop progressive web applications (PWA). ...</a:t>
            </a:r>
          </a:p>
          <a:p>
            <a:pPr marL="457200" indent="-457200" algn="l">
              <a:buFont typeface="+mj-lt"/>
              <a:buAutoNum type="arabicPeriod"/>
            </a:pPr>
            <a:r>
              <a:rPr lang="en-US" b="0" i="0" dirty="0">
                <a:solidFill>
                  <a:srgbClr val="202124"/>
                </a:solidFill>
                <a:effectLst/>
                <a:latin typeface="arial" panose="020B0604020202020204" pitchFamily="34" charset="0"/>
              </a:rPr>
              <a:t>High Speed &amp; Optimum Performance. ...</a:t>
            </a:r>
          </a:p>
          <a:p>
            <a:pPr marL="457200" indent="-457200" algn="l">
              <a:buFont typeface="+mj-lt"/>
              <a:buAutoNum type="arabicPeriod"/>
            </a:pPr>
            <a:r>
              <a:rPr lang="en-US" b="0" i="0" dirty="0">
                <a:solidFill>
                  <a:srgbClr val="202124"/>
                </a:solidFill>
                <a:effectLst/>
                <a:latin typeface="arial" panose="020B0604020202020204" pitchFamily="34" charset="0"/>
              </a:rPr>
              <a:t>Angular Applications for Everyone. ...</a:t>
            </a:r>
          </a:p>
          <a:p>
            <a:pPr marL="457200" indent="-457200" algn="l">
              <a:buFont typeface="+mj-lt"/>
              <a:buAutoNum type="arabicPeriod"/>
            </a:pPr>
            <a:r>
              <a:rPr lang="en-US" b="0" i="0" dirty="0">
                <a:solidFill>
                  <a:srgbClr val="202124"/>
                </a:solidFill>
                <a:effectLst/>
                <a:latin typeface="arial" panose="020B0604020202020204" pitchFamily="34" charset="0"/>
              </a:rPr>
              <a:t>MVC Architecture. ...</a:t>
            </a:r>
          </a:p>
          <a:p>
            <a:pPr marL="457200" indent="-457200" algn="l">
              <a:buFont typeface="+mj-lt"/>
              <a:buAutoNum type="arabicPeriod"/>
            </a:pPr>
            <a:r>
              <a:rPr lang="en-US" b="0" i="0" dirty="0">
                <a:solidFill>
                  <a:srgbClr val="202124"/>
                </a:solidFill>
                <a:effectLst/>
                <a:latin typeface="arial" panose="020B0604020202020204" pitchFamily="34" charset="0"/>
              </a:rPr>
              <a:t>Efficient Two-Way Data Binding. ...</a:t>
            </a:r>
          </a:p>
          <a:p>
            <a:pPr marL="457200" indent="-457200" algn="l">
              <a:buFont typeface="+mj-lt"/>
              <a:buAutoNum type="arabicPeriod"/>
            </a:pPr>
            <a:r>
              <a:rPr lang="en-US" b="0" i="0" dirty="0">
                <a:solidFill>
                  <a:srgbClr val="202124"/>
                </a:solidFill>
                <a:effectLst/>
                <a:latin typeface="arial" panose="020B0604020202020204" pitchFamily="34" charset="0"/>
              </a:rPr>
              <a:t>Less Code Framework. ...</a:t>
            </a:r>
          </a:p>
          <a:p>
            <a:pPr marL="457200" indent="-457200" algn="l">
              <a:buFont typeface="+mj-lt"/>
              <a:buAutoNum type="arabicPeriod"/>
            </a:pPr>
            <a:r>
              <a:rPr lang="en-US" b="0" i="0" dirty="0">
                <a:solidFill>
                  <a:srgbClr val="202124"/>
                </a:solidFill>
                <a:effectLst/>
                <a:latin typeface="arial" panose="020B0604020202020204" pitchFamily="34" charset="0"/>
              </a:rPr>
              <a:t>Angular CLI (Command Line Interface) ...</a:t>
            </a:r>
          </a:p>
          <a:p>
            <a:pPr marL="457200" indent="-457200" algn="l">
              <a:buFont typeface="+mj-lt"/>
              <a:buAutoNum type="arabicPeriod"/>
            </a:pPr>
            <a:r>
              <a:rPr lang="en-US" b="0" i="0" dirty="0">
                <a:solidFill>
                  <a:srgbClr val="202124"/>
                </a:solidFill>
                <a:effectLst/>
                <a:latin typeface="arial" panose="020B0604020202020204" pitchFamily="34" charset="0"/>
              </a:rPr>
              <a:t>CDK and Angular Material.</a:t>
            </a: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p14="http://schemas.microsoft.com/office/powerpoint/2010/main" val="108682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p14="http://schemas.microsoft.com/office/powerpoint/2010/main" val="18096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p14="http://schemas.microsoft.com/office/powerpoint/2010/main" val="11750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a16="http://schemas.microsoft.com/office/drawing/2014/main" id="{042C3EAB-3E79-429E-A098-0BB46B026257}"/>
              </a:ext>
            </a:extLst>
          </p:cNvPr>
          <p:cNvSpPr txBox="1"/>
          <p:nvPr/>
        </p:nvSpPr>
        <p:spPr>
          <a:xfrm>
            <a:off x="853440" y="812969"/>
            <a:ext cx="6094520" cy="1477328"/>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a16="http://schemas.microsoft.com/office/drawing/2014/main" id="{B274BC6E-D5B4-4A1D-9FD7-A4B3B35A4B68}"/>
              </a:ext>
            </a:extLst>
          </p:cNvPr>
          <p:cNvSpPr txBox="1"/>
          <p:nvPr/>
        </p:nvSpPr>
        <p:spPr>
          <a:xfrm>
            <a:off x="831764" y="2290297"/>
            <a:ext cx="10528472" cy="1200329"/>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a16="http://schemas.microsoft.com/office/drawing/2014/main" id="{2B2C7F73-CE6A-47F0-B6BF-910F6073EAF3}"/>
              </a:ext>
            </a:extLst>
          </p:cNvPr>
          <p:cNvSpPr txBox="1"/>
          <p:nvPr/>
        </p:nvSpPr>
        <p:spPr>
          <a:xfrm>
            <a:off x="831764" y="3429000"/>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a16="http://schemas.microsoft.com/office/drawing/2014/main" id="{AFA1879E-9E5D-48AD-8439-1B492A9CA2AD}"/>
              </a:ext>
            </a:extLst>
          </p:cNvPr>
          <p:cNvSpPr>
            <a:spLocks noChangeArrowheads="1"/>
          </p:cNvSpPr>
          <p:nvPr/>
        </p:nvSpPr>
        <p:spPr bwMode="auto">
          <a:xfrm>
            <a:off x="831764" y="4254950"/>
            <a:ext cx="8139314"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98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a16="http://schemas.microsoft.com/office/drawing/2014/main"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33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a16="http://schemas.microsoft.com/office/drawing/2014/main"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a16="http://schemas.microsoft.com/office/drawing/2014/main" id="{2B0CF7EA-98CE-47CB-92A0-6A7DBF7B3C35}"/>
              </a:ext>
            </a:extLst>
          </p:cNvPr>
          <p:cNvSpPr>
            <a:spLocks noChangeArrowheads="1"/>
          </p:cNvSpPr>
          <p:nvPr/>
        </p:nvSpPr>
        <p:spPr bwMode="auto">
          <a:xfrm>
            <a:off x="3934466" y="278160"/>
            <a:ext cx="768126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62611"/>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560</TotalTime>
  <Words>1957</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vt:lpstr>
      <vt:lpstr>Calibri</vt:lpstr>
      <vt:lpstr>Calibri Light</vt:lpstr>
      <vt:lpstr>charter</vt:lpstr>
      <vt:lpstr>Consolas</vt:lpstr>
      <vt:lpstr>Menlo</vt:lpstr>
      <vt:lpstr>Open Sans</vt:lpstr>
      <vt:lpstr>Open Sans</vt:lpstr>
      <vt:lpstr>Roboto</vt:lpstr>
      <vt:lpstr>Segoe UI</vt:lpstr>
      <vt:lpstr>sohne</vt:lpstr>
      <vt:lpstr>Trebuchet MS</vt:lpstr>
      <vt:lpstr>2018</vt:lpstr>
      <vt:lpstr>Introduction to Angular 2 version 12.0</vt:lpstr>
      <vt:lpstr>Angular history</vt:lpstr>
      <vt:lpstr>PowerPoint Presentation</vt:lpstr>
      <vt:lpstr>PowerPoint Presentation</vt:lpstr>
      <vt:lpstr>What is Angular 2 ?</vt:lpstr>
      <vt:lpstr>PowerPoint Presentation</vt:lpstr>
      <vt:lpstr>Grammar :naming convensions:</vt:lpstr>
      <vt:lpstr>Basic Structure Of An Angular Application  </vt:lpstr>
      <vt:lpstr>continued</vt:lpstr>
      <vt:lpstr>PowerPoint Presentation</vt:lpstr>
      <vt:lpstr>angular.json File </vt:lpstr>
      <vt:lpstr>main.ts</vt:lpstr>
      <vt:lpstr>app.module.ts</vt:lpstr>
      <vt:lpstr>app.component.ts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21</cp:revision>
  <dcterms:created xsi:type="dcterms:W3CDTF">2019-03-07T07:10:25Z</dcterms:created>
  <dcterms:modified xsi:type="dcterms:W3CDTF">2022-09-14T14:27:32Z</dcterms:modified>
</cp:coreProperties>
</file>