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4" r:id="rId7"/>
    <p:sldId id="263" r:id="rId8"/>
    <p:sldId id="262" r:id="rId9"/>
    <p:sldId id="265" r:id="rId10"/>
    <p:sldId id="269" r:id="rId11"/>
    <p:sldId id="268" r:id="rId12"/>
    <p:sldId id="267" r:id="rId13"/>
    <p:sldId id="270" r:id="rId14"/>
    <p:sldId id="266" r:id="rId15"/>
    <p:sldId id="271" r:id="rId16"/>
    <p:sldId id="272"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8" d="100"/>
          <a:sy n="48" d="100"/>
        </p:scale>
        <p:origin x="67" y="8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4/25/2022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4/25/2022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4/25/2022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4/25/2022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4/25/2022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4/25/2022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4/25/2022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4/25/2022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4/25/2022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4/25/2022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4/25/2022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4/25/2022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ektutorialshub.com/angular/understanding-viewchild-viewchildren-querylist-in-angula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tektutorialshub.com/angular/angular-ngoninit-and-ngondestro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tektutorialshub.com/angular/angular-ngoninit-and-ngondestroy/" TargetMode="External"/><Relationship Id="rId2" Type="http://schemas.openxmlformats.org/officeDocument/2006/relationships/hyperlink" Target="https://www.tektutorialshub.com/angular/angular-architecture-overview-concepts/#a-typical-angular-application" TargetMode="External"/><Relationship Id="rId1" Type="http://schemas.openxmlformats.org/officeDocument/2006/relationships/slideLayout" Target="../slideLayouts/slideLayout2.xml"/><Relationship Id="rId4" Type="http://schemas.openxmlformats.org/officeDocument/2006/relationships/hyperlink" Target="https://www.tektutorialshub.com/angular/angular-ngonchanges-life-cycle-hoo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tektutorialshub.com/angular/angular-dependency-injec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ektutorialshub.com/angular/angular-input-output-eventemitter/" TargetMode="External"/><Relationship Id="rId2" Type="http://schemas.openxmlformats.org/officeDocument/2006/relationships/hyperlink" Target="https://www.tektutorialshub.com/angular/angular-ngonchanges-life-cycle-hoo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ektutorialshub.com/angular/angular-ngonchanges-life-cycle-hook/" TargetMode="External"/><Relationship Id="rId2" Type="http://schemas.openxmlformats.org/officeDocument/2006/relationships/hyperlink" Target="https://www.tektutorialshub.com/angular/angular-ngoninit-and-ngondestroy/" TargetMode="External"/><Relationship Id="rId1" Type="http://schemas.openxmlformats.org/officeDocument/2006/relationships/slideLayout" Target="../slideLayouts/slideLayout2.xml"/><Relationship Id="rId5" Type="http://schemas.openxmlformats.org/officeDocument/2006/relationships/hyperlink" Target="https://www.tektutorialshub.com/angular/contentchild-and-contentchildren-in-angular/" TargetMode="External"/><Relationship Id="rId4" Type="http://schemas.openxmlformats.org/officeDocument/2006/relationships/hyperlink" Target="https://www.tektutorialshub.com/angular/understanding-viewchild-viewchildren-querylist-in-angular/"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tektutorialshub.com/angular/angular-ngonchanges-life-cycle-hook/" TargetMode="External"/><Relationship Id="rId2" Type="http://schemas.openxmlformats.org/officeDocument/2006/relationships/hyperlink" Target="https://www.tektutorialshub.com/angular/angular-ngdocheck-life-cycle-hook/" TargetMode="External"/><Relationship Id="rId1" Type="http://schemas.openxmlformats.org/officeDocument/2006/relationships/slideLayout" Target="../slideLayouts/slideLayout2.xml"/><Relationship Id="rId5" Type="http://schemas.openxmlformats.org/officeDocument/2006/relationships/hyperlink" Target="https://www.tektutorialshub.com/angular/angular-ngonchanges-life-cycle-hook/#onchanges-does-not-fire-always" TargetMode="External"/><Relationship Id="rId4" Type="http://schemas.openxmlformats.org/officeDocument/2006/relationships/hyperlink" Target="https://www.tektutorialshub.com/angular/angular-ngoninit-and-ngondestroy/"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tektutorialshub.com/angular/contentchild-and-contentchildren-in-angular/" TargetMode="External"/><Relationship Id="rId2" Type="http://schemas.openxmlformats.org/officeDocument/2006/relationships/hyperlink" Target="https://www.tektutorialshub.com/angular/ng-content-content-projection-in-angular/" TargetMode="External"/><Relationship Id="rId1" Type="http://schemas.openxmlformats.org/officeDocument/2006/relationships/slideLayout" Target="../slideLayouts/slideLayout2.xml"/><Relationship Id="rId4" Type="http://schemas.openxmlformats.org/officeDocument/2006/relationships/hyperlink" Target="https://www.tektutorialshub.com/angular/angular-component/"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www.tektutorialshub.com/angular/contentchild-and-contentchildren-in-angula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pPr algn="l" fontAlgn="base"/>
            <a:r>
              <a:rPr lang="en-IN" b="1" i="0" dirty="0">
                <a:effectLst/>
                <a:latin typeface="-apple-system"/>
              </a:rPr>
              <a:t>Angular Component lifecycle hooks</a:t>
            </a:r>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a:bodyPr>
          <a:lstStyle/>
          <a:p>
            <a:r>
              <a:rPr lang="en-US" dirty="0"/>
              <a:t>Sarita Lad</a:t>
            </a:r>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val="92609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a:bodyPr>
          <a:lstStyle/>
          <a:p>
            <a:pPr algn="l" fontAlgn="base"/>
            <a:r>
              <a:rPr lang="en-IN" b="1" i="0">
                <a:effectLst/>
                <a:latin typeface="-apple-system"/>
              </a:rPr>
              <a:t>ngAfterViewInit</a:t>
            </a:r>
          </a:p>
        </p:txBody>
      </p:sp>
      <p:sp>
        <p:nvSpPr>
          <p:cNvPr id="6" name="Rectangle 1">
            <a:extLst>
              <a:ext uri="{FF2B5EF4-FFF2-40B4-BE49-F238E27FC236}">
                <a16:creationId xmlns:a16="http://schemas.microsoft.com/office/drawing/2014/main" id="{9205F0E0-F8EE-441F-82E4-899ADAF60E97}"/>
              </a:ext>
            </a:extLst>
          </p:cNvPr>
          <p:cNvSpPr>
            <a:spLocks noGrp="1" noChangeArrowheads="1"/>
          </p:cNvSpPr>
          <p:nvPr>
            <p:ph idx="1"/>
          </p:nvPr>
        </p:nvSpPr>
        <p:spPr bwMode="auto">
          <a:xfrm>
            <a:off x="495905" y="994734"/>
            <a:ext cx="8472140" cy="505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apple-system"/>
              </a:rPr>
              <a:t>ngAfterViewInit</a:t>
            </a:r>
            <a:r>
              <a:rPr kumimoji="0" lang="en-US" altLang="en-US" b="0" i="0" u="none" strike="noStrike" cap="none" normalizeH="0" baseline="0" dirty="0">
                <a:ln>
                  <a:noFill/>
                </a:ln>
                <a:solidFill>
                  <a:srgbClr val="000000"/>
                </a:solidFill>
                <a:effectLst/>
                <a:latin typeface="-apple-system"/>
              </a:rPr>
              <a:t> hook is called after the Component’s View &amp; all its child views are fully initialized. Angular also updates the properties decorated with the </a:t>
            </a:r>
            <a:r>
              <a:rPr kumimoji="0" lang="en-US" altLang="en-US" b="0" i="0" u="none" strike="noStrike" cap="none" normalizeH="0" baseline="0" dirty="0" err="1">
                <a:ln>
                  <a:noFill/>
                </a:ln>
                <a:solidFill>
                  <a:srgbClr val="000000"/>
                </a:solidFill>
                <a:effectLst/>
                <a:latin typeface="-apple-system"/>
                <a:hlinkClick r:id="rId2"/>
              </a:rPr>
              <a:t>ViewChild</a:t>
            </a:r>
            <a:r>
              <a:rPr kumimoji="0" lang="en-US" altLang="en-US" b="0" i="0" u="none" strike="noStrike" cap="none" normalizeH="0" baseline="0" dirty="0">
                <a:ln>
                  <a:noFill/>
                </a:ln>
                <a:solidFill>
                  <a:srgbClr val="000000"/>
                </a:solidFill>
                <a:effectLst/>
                <a:latin typeface="-apple-system"/>
              </a:rPr>
              <a:t> &amp; </a:t>
            </a:r>
            <a:r>
              <a:rPr kumimoji="0" lang="en-US" altLang="en-US" b="0" i="0" u="none" strike="noStrike" cap="none" normalizeH="0" baseline="0" dirty="0" err="1">
                <a:ln>
                  <a:noFill/>
                </a:ln>
                <a:solidFill>
                  <a:srgbClr val="000000"/>
                </a:solidFill>
                <a:effectLst/>
                <a:latin typeface="-apple-system"/>
                <a:hlinkClick r:id="rId2"/>
              </a:rPr>
              <a:t>ViewChildren</a:t>
            </a:r>
            <a:r>
              <a:rPr kumimoji="0" lang="en-US" altLang="en-US" b="0" i="0" u="none" strike="noStrike" cap="none" normalizeH="0" baseline="0" dirty="0">
                <a:ln>
                  <a:noFill/>
                </a:ln>
                <a:solidFill>
                  <a:srgbClr val="000000"/>
                </a:solidFill>
                <a:effectLst/>
                <a:latin typeface="-apple-system"/>
              </a:rPr>
              <a:t> properties before raising this hook. </a:t>
            </a:r>
            <a:endParaRPr kumimoji="0" lang="en-US" altLang="en-US"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pple-system"/>
              </a:rPr>
              <a:t>The View here refers to the template of the current component and all its child components &amp; directives. </a:t>
            </a:r>
          </a:p>
          <a:p>
            <a:pPr algn="l" fontAlgn="base"/>
            <a:r>
              <a:rPr lang="en-US" b="0" i="0" dirty="0">
                <a:solidFill>
                  <a:srgbClr val="000000"/>
                </a:solidFill>
                <a:effectLst/>
                <a:latin typeface="-apple-system"/>
              </a:rPr>
              <a:t>This hook is called during the first change detection cycle, where angular initializes the view for the first time</a:t>
            </a:r>
          </a:p>
          <a:p>
            <a:pPr algn="l" fontAlgn="base"/>
            <a:r>
              <a:rPr lang="en-US" b="0" i="0" dirty="0">
                <a:solidFill>
                  <a:srgbClr val="000000"/>
                </a:solidFill>
                <a:effectLst/>
                <a:latin typeface="-apple-system"/>
              </a:rPr>
              <a:t>At this point all the lifecycle hook methods &amp; change detection  of all child components &amp; directives are processed &amp; Component is completely ready  </a:t>
            </a:r>
          </a:p>
          <a:p>
            <a:pPr algn="l" fontAlgn="base"/>
            <a:r>
              <a:rPr lang="en-US" b="0" i="0" dirty="0">
                <a:solidFill>
                  <a:srgbClr val="000000"/>
                </a:solidFill>
                <a:effectLst/>
                <a:latin typeface="-apple-system"/>
              </a:rPr>
              <a:t>This is a component only hook.</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br>
              <a:rPr kumimoji="0" lang="en-US" altLang="en-US" sz="1300" b="0" i="0" u="none" strike="noStrike" cap="none" normalizeH="0" baseline="0" dirty="0">
                <a:ln>
                  <a:noFill/>
                </a:ln>
                <a:solidFill>
                  <a:srgbClr val="000000"/>
                </a:solidFill>
                <a:effectLst/>
                <a:latin typeface="-apple-system"/>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6771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pPr fontAlgn="base"/>
            <a:br>
              <a:rPr lang="en-IN" b="1" i="0" dirty="0">
                <a:effectLst/>
                <a:latin typeface="-apple-system"/>
              </a:rPr>
            </a:br>
            <a:endParaRPr lang="en-IN" b="1" i="0" dirty="0">
              <a:effectLst/>
              <a:latin typeface="-apple-system"/>
            </a:endParaRPr>
          </a:p>
        </p:txBody>
      </p:sp>
      <p:sp>
        <p:nvSpPr>
          <p:cNvPr id="4" name="Content Placeholder 3">
            <a:extLst>
              <a:ext uri="{FF2B5EF4-FFF2-40B4-BE49-F238E27FC236}">
                <a16:creationId xmlns:a16="http://schemas.microsoft.com/office/drawing/2014/main" id="{AE0E6C1F-1F71-4AB7-A27C-D794E989F8D4}"/>
              </a:ext>
            </a:extLst>
          </p:cNvPr>
          <p:cNvSpPr>
            <a:spLocks noGrp="1"/>
          </p:cNvSpPr>
          <p:nvPr>
            <p:ph idx="1"/>
          </p:nvPr>
        </p:nvSpPr>
        <p:spPr>
          <a:xfrm>
            <a:off x="576274" y="862935"/>
            <a:ext cx="11039452" cy="5053380"/>
          </a:xfrm>
        </p:spPr>
        <p:txBody>
          <a:bodyPr/>
          <a:lstStyle/>
          <a:p>
            <a:pPr algn="l" fontAlgn="base"/>
            <a:r>
              <a:rPr lang="en-US" b="0" i="0" dirty="0">
                <a:solidFill>
                  <a:srgbClr val="000000"/>
                </a:solidFill>
                <a:effectLst/>
                <a:latin typeface="-apple-system"/>
              </a:rPr>
              <a:t>The Angular fires this hook after it checks &amp; updates the component’s views and child views. This event is fired after the </a:t>
            </a:r>
            <a:r>
              <a:rPr lang="en-US" b="0" i="0" dirty="0" err="1">
                <a:solidFill>
                  <a:srgbClr val="000000"/>
                </a:solidFill>
                <a:effectLst/>
                <a:latin typeface="-apple-system"/>
              </a:rPr>
              <a:t>ngAfterViewInit</a:t>
            </a:r>
            <a:r>
              <a:rPr lang="en-US" b="0" i="0" dirty="0">
                <a:solidFill>
                  <a:srgbClr val="000000"/>
                </a:solidFill>
                <a:effectLst/>
                <a:latin typeface="-apple-system"/>
              </a:rPr>
              <a:t> and after that during every change detection cycle</a:t>
            </a:r>
          </a:p>
          <a:p>
            <a:pPr algn="l" fontAlgn="base"/>
            <a:r>
              <a:rPr lang="en-US" b="0" i="0" dirty="0">
                <a:solidFill>
                  <a:srgbClr val="000000"/>
                </a:solidFill>
                <a:effectLst/>
                <a:latin typeface="-apple-system"/>
              </a:rPr>
              <a:t>This hook is very similar to the </a:t>
            </a:r>
            <a:r>
              <a:rPr lang="en-US" b="0" i="0" dirty="0" err="1">
                <a:solidFill>
                  <a:srgbClr val="000000"/>
                </a:solidFill>
                <a:effectLst/>
                <a:latin typeface="-apple-system"/>
              </a:rPr>
              <a:t>ngAfterViewInit</a:t>
            </a:r>
            <a:r>
              <a:rPr lang="en-US" b="0" i="0" dirty="0">
                <a:solidFill>
                  <a:srgbClr val="000000"/>
                </a:solidFill>
                <a:effectLst/>
                <a:latin typeface="-apple-system"/>
              </a:rPr>
              <a:t> hook. Both are called after all the child components &amp; directives are initialized and updated. Only difference is that </a:t>
            </a:r>
            <a:r>
              <a:rPr lang="en-US" b="0" i="0" dirty="0" err="1">
                <a:solidFill>
                  <a:srgbClr val="000000"/>
                </a:solidFill>
                <a:effectLst/>
                <a:latin typeface="-apple-system"/>
              </a:rPr>
              <a:t>ngAfterViewChecked</a:t>
            </a:r>
            <a:r>
              <a:rPr lang="en-US" b="0" i="0" dirty="0">
                <a:solidFill>
                  <a:srgbClr val="000000"/>
                </a:solidFill>
                <a:effectLst/>
                <a:latin typeface="-apple-system"/>
              </a:rPr>
              <a:t> is raised during every change detection cycle. While </a:t>
            </a:r>
            <a:r>
              <a:rPr lang="en-US" b="0" i="0" dirty="0" err="1">
                <a:solidFill>
                  <a:srgbClr val="000000"/>
                </a:solidFill>
                <a:effectLst/>
                <a:latin typeface="-apple-system"/>
              </a:rPr>
              <a:t>ngAfterViewInit</a:t>
            </a:r>
            <a:r>
              <a:rPr lang="en-US" b="0" i="0" dirty="0">
                <a:solidFill>
                  <a:srgbClr val="000000"/>
                </a:solidFill>
                <a:effectLst/>
                <a:latin typeface="-apple-system"/>
              </a:rPr>
              <a:t> during the first change detection cycle.</a:t>
            </a:r>
          </a:p>
          <a:p>
            <a:pPr algn="l" fontAlgn="base"/>
            <a:r>
              <a:rPr lang="en-US" b="0" i="0" dirty="0">
                <a:solidFill>
                  <a:srgbClr val="000000"/>
                </a:solidFill>
                <a:effectLst/>
                <a:latin typeface="-apple-system"/>
              </a:rPr>
              <a:t>This is a component only hook.</a:t>
            </a:r>
          </a:p>
          <a:p>
            <a:endParaRPr lang="en-IN" dirty="0"/>
          </a:p>
        </p:txBody>
      </p:sp>
      <p:sp>
        <p:nvSpPr>
          <p:cNvPr id="5" name="TextBox 4">
            <a:extLst>
              <a:ext uri="{FF2B5EF4-FFF2-40B4-BE49-F238E27FC236}">
                <a16:creationId xmlns:a16="http://schemas.microsoft.com/office/drawing/2014/main" id="{395916DC-306D-46E3-A6E9-D282E744647C}"/>
              </a:ext>
            </a:extLst>
          </p:cNvPr>
          <p:cNvSpPr txBox="1"/>
          <p:nvPr/>
        </p:nvSpPr>
        <p:spPr>
          <a:xfrm>
            <a:off x="726724" y="258901"/>
            <a:ext cx="6094520" cy="584775"/>
          </a:xfrm>
          <a:prstGeom prst="rect">
            <a:avLst/>
          </a:prstGeom>
          <a:noFill/>
        </p:spPr>
        <p:txBody>
          <a:bodyPr wrap="square">
            <a:spAutoFit/>
          </a:bodyPr>
          <a:lstStyle/>
          <a:p>
            <a:pPr algn="l" fontAlgn="base"/>
            <a:r>
              <a:rPr lang="en-IN" sz="3200" b="1" i="0" dirty="0" err="1">
                <a:effectLst/>
                <a:latin typeface="-apple-system"/>
              </a:rPr>
              <a:t>ngAfterViewChecked</a:t>
            </a:r>
            <a:endParaRPr lang="en-IN" sz="3200" b="1" i="0" dirty="0">
              <a:effectLst/>
              <a:latin typeface="-apple-system"/>
            </a:endParaRPr>
          </a:p>
        </p:txBody>
      </p:sp>
    </p:spTree>
    <p:extLst>
      <p:ext uri="{BB962C8B-B14F-4D97-AF65-F5344CB8AC3E}">
        <p14:creationId xmlns:p14="http://schemas.microsoft.com/office/powerpoint/2010/main" val="2042983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pPr fontAlgn="base"/>
            <a:br>
              <a:rPr lang="en-IN" b="1" i="0" dirty="0">
                <a:effectLst/>
                <a:latin typeface="-apple-system"/>
              </a:rPr>
            </a:br>
            <a:endParaRPr lang="en-IN" b="1" i="0" dirty="0">
              <a:effectLst/>
              <a:latin typeface="-apple-system"/>
            </a:endParaRPr>
          </a:p>
        </p:txBody>
      </p:sp>
      <p:sp>
        <p:nvSpPr>
          <p:cNvPr id="4" name="Content Placeholder 3">
            <a:extLst>
              <a:ext uri="{FF2B5EF4-FFF2-40B4-BE49-F238E27FC236}">
                <a16:creationId xmlns:a16="http://schemas.microsoft.com/office/drawing/2014/main" id="{AE0E6C1F-1F71-4AB7-A27C-D794E989F8D4}"/>
              </a:ext>
            </a:extLst>
          </p:cNvPr>
          <p:cNvSpPr>
            <a:spLocks noGrp="1"/>
          </p:cNvSpPr>
          <p:nvPr>
            <p:ph idx="1"/>
          </p:nvPr>
        </p:nvSpPr>
        <p:spPr>
          <a:xfrm>
            <a:off x="576274" y="791692"/>
            <a:ext cx="11039452" cy="5053380"/>
          </a:xfrm>
        </p:spPr>
        <p:txBody>
          <a:bodyPr/>
          <a:lstStyle/>
          <a:p>
            <a:pPr algn="l" fontAlgn="base"/>
            <a:r>
              <a:rPr lang="en-US" b="0" i="0" dirty="0">
                <a:solidFill>
                  <a:srgbClr val="000000"/>
                </a:solidFill>
                <a:effectLst/>
                <a:latin typeface="-apple-system"/>
              </a:rPr>
              <a:t>This hook is called just before the Component/Directive instance is </a:t>
            </a:r>
            <a:r>
              <a:rPr lang="en-US" b="0" i="0" u="none" strike="noStrike" dirty="0">
                <a:solidFill>
                  <a:srgbClr val="000000"/>
                </a:solidFill>
                <a:effectLst/>
                <a:latin typeface="-apple-system"/>
                <a:hlinkClick r:id="rId2"/>
              </a:rPr>
              <a:t>destroyed by Angular</a:t>
            </a:r>
            <a:endParaRPr lang="en-US" b="0" i="0" dirty="0">
              <a:solidFill>
                <a:srgbClr val="000000"/>
              </a:solidFill>
              <a:effectLst/>
              <a:latin typeface="-apple-system"/>
            </a:endParaRPr>
          </a:p>
          <a:p>
            <a:pPr algn="l" fontAlgn="base"/>
            <a:r>
              <a:rPr lang="en-US" b="0" i="0" dirty="0">
                <a:solidFill>
                  <a:srgbClr val="000000"/>
                </a:solidFill>
                <a:effectLst/>
                <a:latin typeface="-apple-system"/>
              </a:rPr>
              <a:t>You can Perform any cleanup logic for the Component here. This is the correct place where you would like to Unsubscribe Observables and detach event handlers to avoid memory leaks.</a:t>
            </a:r>
          </a:p>
          <a:p>
            <a:pPr algn="l" fontAlgn="base"/>
            <a:r>
              <a:rPr lang="en-US" b="1" i="0" dirty="0">
                <a:effectLst/>
                <a:latin typeface="-apple-system"/>
              </a:rPr>
              <a:t>How to Use Lifecycle Hooks?</a:t>
            </a:r>
          </a:p>
          <a:p>
            <a:pPr algn="l" fontAlgn="base">
              <a:buFont typeface="+mj-lt"/>
              <a:buAutoNum type="arabicPeriod"/>
            </a:pPr>
            <a:r>
              <a:rPr lang="en-US" b="0" i="0" dirty="0">
                <a:solidFill>
                  <a:srgbClr val="000000"/>
                </a:solidFill>
                <a:effectLst/>
                <a:latin typeface="-apple-system"/>
              </a:rPr>
              <a:t>Import Hook interfaces</a:t>
            </a:r>
          </a:p>
          <a:p>
            <a:pPr algn="l" fontAlgn="base">
              <a:buFont typeface="+mj-lt"/>
              <a:buAutoNum type="arabicPeriod"/>
            </a:pPr>
            <a:r>
              <a:rPr lang="en-US" b="0" i="0" dirty="0">
                <a:solidFill>
                  <a:srgbClr val="000000"/>
                </a:solidFill>
                <a:effectLst/>
                <a:latin typeface="-apple-system"/>
              </a:rPr>
              <a:t>Declare that Component/directive Implements lifecycle hook interface</a:t>
            </a:r>
          </a:p>
          <a:p>
            <a:pPr algn="l" fontAlgn="base">
              <a:buFont typeface="+mj-lt"/>
              <a:buAutoNum type="arabicPeriod"/>
            </a:pPr>
            <a:r>
              <a:rPr lang="en-US" b="0" i="0" dirty="0">
                <a:solidFill>
                  <a:srgbClr val="000000"/>
                </a:solidFill>
                <a:effectLst/>
                <a:latin typeface="-apple-system"/>
              </a:rPr>
              <a:t>Create the hook method</a:t>
            </a:r>
          </a:p>
          <a:p>
            <a:endParaRPr lang="en-IN" dirty="0"/>
          </a:p>
        </p:txBody>
      </p:sp>
      <p:sp>
        <p:nvSpPr>
          <p:cNvPr id="5" name="TextBox 4">
            <a:extLst>
              <a:ext uri="{FF2B5EF4-FFF2-40B4-BE49-F238E27FC236}">
                <a16:creationId xmlns:a16="http://schemas.microsoft.com/office/drawing/2014/main" id="{E30C3A2D-1C56-4556-BDC9-96EB10B9BAD5}"/>
              </a:ext>
            </a:extLst>
          </p:cNvPr>
          <p:cNvSpPr txBox="1"/>
          <p:nvPr/>
        </p:nvSpPr>
        <p:spPr>
          <a:xfrm>
            <a:off x="863353" y="181957"/>
            <a:ext cx="6094520" cy="584775"/>
          </a:xfrm>
          <a:prstGeom prst="rect">
            <a:avLst/>
          </a:prstGeom>
          <a:noFill/>
        </p:spPr>
        <p:txBody>
          <a:bodyPr wrap="square">
            <a:spAutoFit/>
          </a:bodyPr>
          <a:lstStyle/>
          <a:p>
            <a:pPr algn="l" fontAlgn="base"/>
            <a:r>
              <a:rPr lang="en-IN" sz="3200" b="1" i="0" dirty="0" err="1">
                <a:effectLst/>
                <a:latin typeface="-apple-system"/>
              </a:rPr>
              <a:t>ngOnDestroy</a:t>
            </a:r>
            <a:endParaRPr lang="en-IN" sz="3200" b="1" i="0" dirty="0">
              <a:effectLst/>
              <a:latin typeface="-apple-system"/>
            </a:endParaRPr>
          </a:p>
        </p:txBody>
      </p:sp>
    </p:spTree>
    <p:extLst>
      <p:ext uri="{BB962C8B-B14F-4D97-AF65-F5344CB8AC3E}">
        <p14:creationId xmlns:p14="http://schemas.microsoft.com/office/powerpoint/2010/main" val="165233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pPr fontAlgn="base"/>
            <a:br>
              <a:rPr lang="en-IN" b="1" i="0" dirty="0">
                <a:effectLst/>
                <a:latin typeface="-apple-system"/>
              </a:rPr>
            </a:br>
            <a:endParaRPr lang="en-IN" b="1" i="0" dirty="0">
              <a:effectLst/>
              <a:latin typeface="-apple-system"/>
            </a:endParaRPr>
          </a:p>
        </p:txBody>
      </p:sp>
      <p:sp>
        <p:nvSpPr>
          <p:cNvPr id="4" name="Content Placeholder 3">
            <a:extLst>
              <a:ext uri="{FF2B5EF4-FFF2-40B4-BE49-F238E27FC236}">
                <a16:creationId xmlns:a16="http://schemas.microsoft.com/office/drawing/2014/main" id="{AE0E6C1F-1F71-4AB7-A27C-D794E989F8D4}"/>
              </a:ext>
            </a:extLst>
          </p:cNvPr>
          <p:cNvSpPr>
            <a:spLocks noGrp="1"/>
          </p:cNvSpPr>
          <p:nvPr>
            <p:ph idx="1"/>
          </p:nvPr>
        </p:nvSpPr>
        <p:spPr/>
        <p:txBody>
          <a:bodyPr/>
          <a:lstStyle/>
          <a:p>
            <a:pPr algn="l" fontAlgn="base"/>
            <a:r>
              <a:rPr lang="en-US" b="0" i="0" dirty="0">
                <a:solidFill>
                  <a:srgbClr val="000000"/>
                </a:solidFill>
                <a:effectLst/>
                <a:latin typeface="-apple-system"/>
              </a:rPr>
              <a:t>On Component Creation</a:t>
            </a:r>
          </a:p>
          <a:p>
            <a:pPr algn="l" fontAlgn="base">
              <a:buFont typeface="+mj-lt"/>
              <a:buAutoNum type="arabicPeriod"/>
            </a:pPr>
            <a:r>
              <a:rPr lang="en-US" b="0" i="0" dirty="0" err="1">
                <a:solidFill>
                  <a:srgbClr val="000000"/>
                </a:solidFill>
                <a:effectLst/>
                <a:latin typeface="-apple-system"/>
              </a:rPr>
              <a:t>OnChanges</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OnInit</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DoCheck</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AfterContentInit</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AfterContentChecked</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AfterViewInit</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AfterViewChecked</a:t>
            </a:r>
            <a:endParaRPr lang="en-US" b="0" i="0" dirty="0">
              <a:solidFill>
                <a:srgbClr val="000000"/>
              </a:solidFill>
              <a:effectLst/>
              <a:latin typeface="-apple-system"/>
            </a:endParaRPr>
          </a:p>
          <a:p>
            <a:endParaRPr lang="en-IN" dirty="0"/>
          </a:p>
        </p:txBody>
      </p:sp>
      <p:sp>
        <p:nvSpPr>
          <p:cNvPr id="5" name="TextBox 4">
            <a:extLst>
              <a:ext uri="{FF2B5EF4-FFF2-40B4-BE49-F238E27FC236}">
                <a16:creationId xmlns:a16="http://schemas.microsoft.com/office/drawing/2014/main" id="{2871D928-D427-4351-9D54-6B105588D005}"/>
              </a:ext>
            </a:extLst>
          </p:cNvPr>
          <p:cNvSpPr txBox="1"/>
          <p:nvPr/>
        </p:nvSpPr>
        <p:spPr>
          <a:xfrm>
            <a:off x="726724" y="278160"/>
            <a:ext cx="8639218" cy="584775"/>
          </a:xfrm>
          <a:prstGeom prst="rect">
            <a:avLst/>
          </a:prstGeom>
          <a:noFill/>
        </p:spPr>
        <p:txBody>
          <a:bodyPr wrap="square">
            <a:spAutoFit/>
          </a:bodyPr>
          <a:lstStyle/>
          <a:p>
            <a:pPr algn="l" fontAlgn="base"/>
            <a:r>
              <a:rPr lang="en-US" sz="3200" b="1" i="0" dirty="0">
                <a:effectLst/>
                <a:latin typeface="-apple-system"/>
              </a:rPr>
              <a:t>The Order of Execution of Life Cycle Hooks</a:t>
            </a:r>
          </a:p>
        </p:txBody>
      </p:sp>
    </p:spTree>
    <p:extLst>
      <p:ext uri="{BB962C8B-B14F-4D97-AF65-F5344CB8AC3E}">
        <p14:creationId xmlns:p14="http://schemas.microsoft.com/office/powerpoint/2010/main" val="2190301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pPr fontAlgn="base"/>
            <a:br>
              <a:rPr lang="en-IN" b="1" i="0" dirty="0">
                <a:effectLst/>
                <a:latin typeface="-apple-system"/>
              </a:rPr>
            </a:br>
            <a:endParaRPr lang="en-IN" b="1" i="0" dirty="0">
              <a:effectLst/>
              <a:latin typeface="-apple-system"/>
            </a:endParaRPr>
          </a:p>
        </p:txBody>
      </p:sp>
      <p:sp>
        <p:nvSpPr>
          <p:cNvPr id="4" name="Content Placeholder 3">
            <a:extLst>
              <a:ext uri="{FF2B5EF4-FFF2-40B4-BE49-F238E27FC236}">
                <a16:creationId xmlns:a16="http://schemas.microsoft.com/office/drawing/2014/main" id="{AE0E6C1F-1F71-4AB7-A27C-D794E989F8D4}"/>
              </a:ext>
            </a:extLst>
          </p:cNvPr>
          <p:cNvSpPr>
            <a:spLocks noGrp="1"/>
          </p:cNvSpPr>
          <p:nvPr>
            <p:ph idx="1"/>
          </p:nvPr>
        </p:nvSpPr>
        <p:spPr>
          <a:xfrm>
            <a:off x="576274" y="297495"/>
            <a:ext cx="11039452" cy="5053380"/>
          </a:xfrm>
        </p:spPr>
        <p:txBody>
          <a:bodyPr>
            <a:normAutofit fontScale="92500" lnSpcReduction="20000"/>
          </a:bodyPr>
          <a:lstStyle/>
          <a:p>
            <a:pPr algn="l" fontAlgn="base"/>
            <a:r>
              <a:rPr lang="en-US" b="0" i="0" dirty="0">
                <a:solidFill>
                  <a:srgbClr val="000000"/>
                </a:solidFill>
                <a:effectLst/>
                <a:latin typeface="-apple-system"/>
              </a:rPr>
              <a:t>When the Component with Child Component is created</a:t>
            </a:r>
          </a:p>
          <a:p>
            <a:pPr algn="l" fontAlgn="base">
              <a:buFont typeface="+mj-lt"/>
              <a:buAutoNum type="arabicPeriod"/>
            </a:pPr>
            <a:r>
              <a:rPr lang="en-US" b="0" i="0" dirty="0" err="1">
                <a:solidFill>
                  <a:srgbClr val="000000"/>
                </a:solidFill>
                <a:effectLst/>
                <a:latin typeface="-apple-system"/>
              </a:rPr>
              <a:t>OnChanges</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OnInit</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DoCheck</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AfterContentInit</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AfterContentChecked</a:t>
            </a:r>
            <a:endParaRPr lang="en-US" b="0" i="0" dirty="0">
              <a:solidFill>
                <a:srgbClr val="000000"/>
              </a:solidFill>
              <a:effectLst/>
              <a:latin typeface="-apple-system"/>
            </a:endParaRPr>
          </a:p>
          <a:p>
            <a:pPr marL="742950" lvl="1" indent="-285750" algn="l" fontAlgn="base">
              <a:buFont typeface="+mj-lt"/>
              <a:buAutoNum type="arabicPeriod"/>
            </a:pPr>
            <a:r>
              <a:rPr lang="en-US" b="0" i="0" dirty="0">
                <a:solidFill>
                  <a:srgbClr val="000000"/>
                </a:solidFill>
                <a:effectLst/>
                <a:latin typeface="-apple-system"/>
              </a:rPr>
              <a:t>Child Component -&gt; </a:t>
            </a:r>
            <a:r>
              <a:rPr lang="en-US" b="0" i="0" dirty="0" err="1">
                <a:solidFill>
                  <a:srgbClr val="000000"/>
                </a:solidFill>
                <a:effectLst/>
                <a:latin typeface="-apple-system"/>
              </a:rPr>
              <a:t>OnChanges</a:t>
            </a:r>
            <a:endParaRPr lang="en-US" b="0" i="0" dirty="0">
              <a:solidFill>
                <a:srgbClr val="000000"/>
              </a:solidFill>
              <a:effectLst/>
              <a:latin typeface="-apple-system"/>
            </a:endParaRPr>
          </a:p>
          <a:p>
            <a:pPr marL="742950" lvl="1" indent="-285750" algn="l" fontAlgn="base">
              <a:buFont typeface="+mj-lt"/>
              <a:buAutoNum type="arabicPeriod"/>
            </a:pPr>
            <a:r>
              <a:rPr lang="en-US" b="0" i="0" dirty="0">
                <a:solidFill>
                  <a:srgbClr val="000000"/>
                </a:solidFill>
                <a:effectLst/>
                <a:latin typeface="-apple-system"/>
              </a:rPr>
              <a:t>Child Component -&gt; </a:t>
            </a:r>
            <a:r>
              <a:rPr lang="en-US" b="0" i="0" dirty="0" err="1">
                <a:solidFill>
                  <a:srgbClr val="000000"/>
                </a:solidFill>
                <a:effectLst/>
                <a:latin typeface="-apple-system"/>
              </a:rPr>
              <a:t>OnInit</a:t>
            </a:r>
            <a:endParaRPr lang="en-US" b="0" i="0" dirty="0">
              <a:solidFill>
                <a:srgbClr val="000000"/>
              </a:solidFill>
              <a:effectLst/>
              <a:latin typeface="-apple-system"/>
            </a:endParaRPr>
          </a:p>
          <a:p>
            <a:pPr marL="742950" lvl="1" indent="-285750" algn="l" fontAlgn="base">
              <a:buFont typeface="+mj-lt"/>
              <a:buAutoNum type="arabicPeriod"/>
            </a:pPr>
            <a:r>
              <a:rPr lang="en-US" b="0" i="0" dirty="0">
                <a:solidFill>
                  <a:srgbClr val="000000"/>
                </a:solidFill>
                <a:effectLst/>
                <a:latin typeface="-apple-system"/>
              </a:rPr>
              <a:t>Child Component -&gt; </a:t>
            </a:r>
            <a:r>
              <a:rPr lang="en-US" b="0" i="0" dirty="0" err="1">
                <a:solidFill>
                  <a:srgbClr val="000000"/>
                </a:solidFill>
                <a:effectLst/>
                <a:latin typeface="-apple-system"/>
              </a:rPr>
              <a:t>DoCheck</a:t>
            </a:r>
            <a:endParaRPr lang="en-US" b="0" i="0" dirty="0">
              <a:solidFill>
                <a:srgbClr val="000000"/>
              </a:solidFill>
              <a:effectLst/>
              <a:latin typeface="-apple-system"/>
            </a:endParaRPr>
          </a:p>
          <a:p>
            <a:pPr marL="742950" lvl="1" indent="-285750" algn="l" fontAlgn="base">
              <a:buFont typeface="+mj-lt"/>
              <a:buAutoNum type="arabicPeriod"/>
            </a:pPr>
            <a:r>
              <a:rPr lang="en-US" b="0" i="0" dirty="0">
                <a:solidFill>
                  <a:srgbClr val="000000"/>
                </a:solidFill>
                <a:effectLst/>
                <a:latin typeface="-apple-system"/>
              </a:rPr>
              <a:t>Child Component -&gt; </a:t>
            </a:r>
            <a:r>
              <a:rPr lang="en-US" b="0" i="0" dirty="0" err="1">
                <a:solidFill>
                  <a:srgbClr val="000000"/>
                </a:solidFill>
                <a:effectLst/>
                <a:latin typeface="-apple-system"/>
              </a:rPr>
              <a:t>AfterContentInit</a:t>
            </a:r>
            <a:endParaRPr lang="en-US" b="0" i="0" dirty="0">
              <a:solidFill>
                <a:srgbClr val="000000"/>
              </a:solidFill>
              <a:effectLst/>
              <a:latin typeface="-apple-system"/>
            </a:endParaRPr>
          </a:p>
          <a:p>
            <a:pPr marL="742950" lvl="1" indent="-285750" algn="l" fontAlgn="base">
              <a:buFont typeface="+mj-lt"/>
              <a:buAutoNum type="arabicPeriod"/>
            </a:pPr>
            <a:r>
              <a:rPr lang="en-US" b="0" i="0" dirty="0">
                <a:solidFill>
                  <a:srgbClr val="000000"/>
                </a:solidFill>
                <a:effectLst/>
                <a:latin typeface="-apple-system"/>
              </a:rPr>
              <a:t>Child Component -&gt; </a:t>
            </a:r>
            <a:r>
              <a:rPr lang="en-US" b="0" i="0" dirty="0" err="1">
                <a:solidFill>
                  <a:srgbClr val="000000"/>
                </a:solidFill>
                <a:effectLst/>
                <a:latin typeface="-apple-system"/>
              </a:rPr>
              <a:t>AfterContentChecked</a:t>
            </a:r>
            <a:endParaRPr lang="en-US" b="0" i="0" dirty="0">
              <a:solidFill>
                <a:srgbClr val="000000"/>
              </a:solidFill>
              <a:effectLst/>
              <a:latin typeface="-apple-system"/>
            </a:endParaRPr>
          </a:p>
          <a:p>
            <a:pPr marL="742950" lvl="1" indent="-285750" algn="l" fontAlgn="base">
              <a:buFont typeface="+mj-lt"/>
              <a:buAutoNum type="arabicPeriod"/>
            </a:pPr>
            <a:r>
              <a:rPr lang="en-US" b="0" i="0" dirty="0">
                <a:solidFill>
                  <a:srgbClr val="000000"/>
                </a:solidFill>
                <a:effectLst/>
                <a:latin typeface="-apple-system"/>
              </a:rPr>
              <a:t>Child Component -&gt; </a:t>
            </a:r>
            <a:r>
              <a:rPr lang="en-US" b="0" i="0" dirty="0" err="1">
                <a:solidFill>
                  <a:srgbClr val="000000"/>
                </a:solidFill>
                <a:effectLst/>
                <a:latin typeface="-apple-system"/>
              </a:rPr>
              <a:t>AfterViewInit</a:t>
            </a:r>
            <a:endParaRPr lang="en-US" b="0" i="0" dirty="0">
              <a:solidFill>
                <a:srgbClr val="000000"/>
              </a:solidFill>
              <a:effectLst/>
              <a:latin typeface="-apple-system"/>
            </a:endParaRPr>
          </a:p>
          <a:p>
            <a:pPr marL="742950" lvl="1" indent="-285750" algn="l" fontAlgn="base">
              <a:buFont typeface="+mj-lt"/>
              <a:buAutoNum type="arabicPeriod"/>
            </a:pPr>
            <a:r>
              <a:rPr lang="en-US" b="0" i="0" dirty="0">
                <a:solidFill>
                  <a:srgbClr val="000000"/>
                </a:solidFill>
                <a:effectLst/>
                <a:latin typeface="-apple-system"/>
              </a:rPr>
              <a:t>Child Component -&gt; </a:t>
            </a:r>
            <a:r>
              <a:rPr lang="en-US" b="0" i="0" dirty="0" err="1">
                <a:solidFill>
                  <a:srgbClr val="000000"/>
                </a:solidFill>
                <a:effectLst/>
                <a:latin typeface="-apple-system"/>
              </a:rPr>
              <a:t>AfterViewChecked</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AfterViewInit</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AfterViewChecked</a:t>
            </a:r>
            <a:endParaRPr lang="en-US" b="0" i="0" dirty="0">
              <a:solidFill>
                <a:srgbClr val="000000"/>
              </a:solidFill>
              <a:effectLst/>
              <a:latin typeface="-apple-system"/>
            </a:endParaRPr>
          </a:p>
          <a:p>
            <a:endParaRPr lang="en-IN" dirty="0"/>
          </a:p>
        </p:txBody>
      </p:sp>
    </p:spTree>
    <p:extLst>
      <p:ext uri="{BB962C8B-B14F-4D97-AF65-F5344CB8AC3E}">
        <p14:creationId xmlns:p14="http://schemas.microsoft.com/office/powerpoint/2010/main" val="728991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pPr fontAlgn="base"/>
            <a:br>
              <a:rPr lang="en-IN" b="1" i="0" dirty="0">
                <a:effectLst/>
                <a:latin typeface="-apple-system"/>
              </a:rPr>
            </a:br>
            <a:endParaRPr lang="en-IN" b="1" i="0" dirty="0">
              <a:effectLst/>
              <a:latin typeface="-apple-system"/>
            </a:endParaRPr>
          </a:p>
        </p:txBody>
      </p:sp>
      <p:sp>
        <p:nvSpPr>
          <p:cNvPr id="4" name="Content Placeholder 3">
            <a:extLst>
              <a:ext uri="{FF2B5EF4-FFF2-40B4-BE49-F238E27FC236}">
                <a16:creationId xmlns:a16="http://schemas.microsoft.com/office/drawing/2014/main" id="{AE0E6C1F-1F71-4AB7-A27C-D794E989F8D4}"/>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198220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pPr fontAlgn="base"/>
            <a:br>
              <a:rPr lang="en-IN" b="1" i="0" dirty="0">
                <a:effectLst/>
                <a:latin typeface="-apple-system"/>
              </a:rPr>
            </a:br>
            <a:endParaRPr lang="en-IN" b="1" i="0" dirty="0">
              <a:effectLst/>
              <a:latin typeface="-apple-system"/>
            </a:endParaRPr>
          </a:p>
        </p:txBody>
      </p:sp>
      <p:sp>
        <p:nvSpPr>
          <p:cNvPr id="4" name="Content Placeholder 3">
            <a:extLst>
              <a:ext uri="{FF2B5EF4-FFF2-40B4-BE49-F238E27FC236}">
                <a16:creationId xmlns:a16="http://schemas.microsoft.com/office/drawing/2014/main" id="{AE0E6C1F-1F71-4AB7-A27C-D794E989F8D4}"/>
              </a:ext>
            </a:extLst>
          </p:cNvPr>
          <p:cNvSpPr>
            <a:spLocks noGrp="1"/>
          </p:cNvSpPr>
          <p:nvPr>
            <p:ph idx="1"/>
          </p:nvPr>
        </p:nvSpPr>
        <p:spPr>
          <a:xfrm>
            <a:off x="433761" y="534240"/>
            <a:ext cx="11039452" cy="5053380"/>
          </a:xfrm>
        </p:spPr>
        <p:txBody>
          <a:bodyPr/>
          <a:lstStyle/>
          <a:p>
            <a:pPr algn="l" fontAlgn="base"/>
            <a:endParaRPr lang="en-US" b="0" i="0" dirty="0">
              <a:solidFill>
                <a:srgbClr val="000000"/>
              </a:solidFill>
              <a:effectLst/>
              <a:latin typeface="-apple-system"/>
            </a:endParaRPr>
          </a:p>
          <a:p>
            <a:endParaRPr lang="en-IN" dirty="0"/>
          </a:p>
        </p:txBody>
      </p:sp>
    </p:spTree>
    <p:extLst>
      <p:ext uri="{BB962C8B-B14F-4D97-AF65-F5344CB8AC3E}">
        <p14:creationId xmlns:p14="http://schemas.microsoft.com/office/powerpoint/2010/main" val="590691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49363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dirty="0"/>
              <a:t>Life Cycle Hooks</a:t>
            </a:r>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a:xfrm>
            <a:off x="576274" y="973684"/>
            <a:ext cx="11039452" cy="5884316"/>
          </a:xfrm>
        </p:spPr>
        <p:txBody>
          <a:bodyPr>
            <a:normAutofit/>
          </a:bodyPr>
          <a:lstStyle/>
          <a:p>
            <a:pPr algn="l" fontAlgn="base"/>
            <a:r>
              <a:rPr lang="en-US" b="0" i="0" dirty="0">
                <a:solidFill>
                  <a:srgbClr val="000000"/>
                </a:solidFill>
                <a:effectLst/>
                <a:latin typeface="-apple-system"/>
              </a:rPr>
              <a:t>When the angular application starts it creates and renders the root component. It then creates and renders its </a:t>
            </a:r>
            <a:r>
              <a:rPr lang="en-US" b="0" i="0" dirty="0" err="1">
                <a:solidFill>
                  <a:srgbClr val="000000"/>
                </a:solidFill>
                <a:effectLst/>
                <a:latin typeface="-apple-system"/>
              </a:rPr>
              <a:t>Childrens</a:t>
            </a:r>
            <a:r>
              <a:rPr lang="en-US" b="0" i="0" dirty="0">
                <a:solidFill>
                  <a:srgbClr val="000000"/>
                </a:solidFill>
                <a:effectLst/>
                <a:latin typeface="-apple-system"/>
              </a:rPr>
              <a:t> &amp; their children. It forms a </a:t>
            </a:r>
            <a:r>
              <a:rPr lang="en-US" b="0" i="0" u="none" strike="noStrike" dirty="0">
                <a:solidFill>
                  <a:srgbClr val="000000"/>
                </a:solidFill>
                <a:effectLst/>
                <a:latin typeface="-apple-system"/>
                <a:hlinkClick r:id="rId2"/>
              </a:rPr>
              <a:t>tree of components</a:t>
            </a:r>
            <a:r>
              <a:rPr lang="en-US" b="0" i="0" dirty="0">
                <a:solidFill>
                  <a:srgbClr val="000000"/>
                </a:solidFill>
                <a:effectLst/>
                <a:latin typeface="-apple-system"/>
              </a:rPr>
              <a:t>.</a:t>
            </a:r>
          </a:p>
          <a:p>
            <a:pPr algn="l" fontAlgn="base"/>
            <a:r>
              <a:rPr lang="en-US" b="0" i="0" dirty="0">
                <a:solidFill>
                  <a:srgbClr val="000000"/>
                </a:solidFill>
                <a:effectLst/>
                <a:latin typeface="-apple-system"/>
              </a:rPr>
              <a:t>Once Angular loads the components, it starts the process of rendering the view.  To do that it needs to check the input properties, evaluate the data bindings &amp; expressions, render the projected content etc. Angular also removes the component from the DOM, when it is no longer needs it.</a:t>
            </a:r>
          </a:p>
          <a:p>
            <a:pPr algn="l" fontAlgn="base"/>
            <a:r>
              <a:rPr lang="en-US" b="0" i="0" dirty="0">
                <a:solidFill>
                  <a:srgbClr val="000000"/>
                </a:solidFill>
                <a:effectLst/>
                <a:latin typeface="-apple-system"/>
              </a:rPr>
              <a:t>Angular lets us know when these events happen using lifecycle hooks</a:t>
            </a:r>
          </a:p>
          <a:p>
            <a:pPr algn="l" fontAlgn="base"/>
            <a:r>
              <a:rPr lang="en-US" b="0" i="0" dirty="0">
                <a:solidFill>
                  <a:srgbClr val="000000"/>
                </a:solidFill>
                <a:effectLst/>
                <a:latin typeface="-apple-system"/>
              </a:rPr>
              <a:t>The Angular life cycle hooks are nothing but callback function, which angular invokes when a certain event occurs during the component’s life cycle.</a:t>
            </a:r>
          </a:p>
          <a:p>
            <a:pPr algn="l" fontAlgn="base"/>
            <a:r>
              <a:rPr lang="en-US" b="0" i="0" dirty="0">
                <a:solidFill>
                  <a:srgbClr val="000000"/>
                </a:solidFill>
                <a:effectLst/>
                <a:latin typeface="-apple-system"/>
              </a:rPr>
              <a:t>For example,</a:t>
            </a:r>
          </a:p>
          <a:p>
            <a:pPr algn="l" fontAlgn="base">
              <a:buFont typeface="Arial" panose="020B0604020202020204" pitchFamily="34" charset="0"/>
              <a:buChar char="•"/>
            </a:pPr>
            <a:r>
              <a:rPr lang="en-US" b="0" i="0" u="none" strike="noStrike" dirty="0" err="1">
                <a:solidFill>
                  <a:srgbClr val="000000"/>
                </a:solidFill>
                <a:effectLst/>
                <a:latin typeface="-apple-system"/>
                <a:hlinkClick r:id="rId3"/>
              </a:rPr>
              <a:t>ngOnInit</a:t>
            </a:r>
            <a:r>
              <a:rPr lang="en-US" b="0" i="0" dirty="0">
                <a:solidFill>
                  <a:srgbClr val="000000"/>
                </a:solidFill>
                <a:effectLst/>
                <a:latin typeface="-apple-system"/>
              </a:rPr>
              <a:t> when Angular initializes the component for the first time.</a:t>
            </a:r>
          </a:p>
          <a:p>
            <a:pPr algn="l" fontAlgn="base">
              <a:buFont typeface="Arial" panose="020B0604020202020204" pitchFamily="34" charset="0"/>
              <a:buChar char="•"/>
            </a:pPr>
            <a:r>
              <a:rPr lang="en-US" b="0" i="0" dirty="0">
                <a:solidFill>
                  <a:srgbClr val="000000"/>
                </a:solidFill>
                <a:effectLst/>
                <a:latin typeface="-apple-system"/>
              </a:rPr>
              <a:t>When a component’s input property change, Angular invokes </a:t>
            </a:r>
            <a:r>
              <a:rPr lang="en-US" b="0" i="0" u="none" strike="noStrike" dirty="0" err="1">
                <a:solidFill>
                  <a:srgbClr val="000000"/>
                </a:solidFill>
                <a:effectLst/>
                <a:latin typeface="-apple-system"/>
                <a:hlinkClick r:id="rId4"/>
              </a:rPr>
              <a:t>ngOnChanges</a:t>
            </a:r>
            <a:endParaRPr lang="en-US" b="0" i="0" dirty="0">
              <a:solidFill>
                <a:srgbClr val="000000"/>
              </a:solidFill>
              <a:effectLst/>
              <a:latin typeface="-apple-system"/>
            </a:endParaRPr>
          </a:p>
          <a:p>
            <a:pPr algn="l" fontAlgn="base">
              <a:buFont typeface="Arial" panose="020B0604020202020204" pitchFamily="34" charset="0"/>
              <a:buChar char="•"/>
            </a:pPr>
            <a:r>
              <a:rPr lang="en-US" b="0" i="0" dirty="0">
                <a:solidFill>
                  <a:srgbClr val="000000"/>
                </a:solidFill>
                <a:effectLst/>
                <a:latin typeface="-apple-system"/>
              </a:rPr>
              <a:t>If the component is destroyed, Angular invokes </a:t>
            </a:r>
            <a:r>
              <a:rPr lang="en-US" b="0" i="0" u="none" strike="noStrike" dirty="0" err="1">
                <a:solidFill>
                  <a:srgbClr val="000000"/>
                </a:solidFill>
                <a:effectLst/>
                <a:latin typeface="-apple-system"/>
                <a:hlinkClick r:id="rId3"/>
              </a:rPr>
              <a:t>ngOnDestroy</a:t>
            </a:r>
            <a:endParaRPr lang="en-US" b="0" i="0" dirty="0">
              <a:solidFill>
                <a:srgbClr val="000000"/>
              </a:solidFill>
              <a:effectLst/>
              <a:latin typeface="-apple-system"/>
            </a:endParaRPr>
          </a:p>
          <a:p>
            <a:pPr algn="l" fontAlgn="base"/>
            <a:endParaRPr lang="en-US" b="0" i="0" dirty="0">
              <a:solidFill>
                <a:srgbClr val="000000"/>
              </a:solidFill>
              <a:effectLst/>
              <a:latin typeface="-apple-system"/>
            </a:endParaRPr>
          </a:p>
          <a:p>
            <a:endParaRPr lang="en-US" dirty="0"/>
          </a:p>
        </p:txBody>
      </p:sp>
    </p:spTree>
    <p:extLst>
      <p:ext uri="{BB962C8B-B14F-4D97-AF65-F5344CB8AC3E}">
        <p14:creationId xmlns:p14="http://schemas.microsoft.com/office/powerpoint/2010/main" val="2290764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algn="l" fontAlgn="base"/>
            <a:r>
              <a:rPr lang="en-IN" b="1" i="0" dirty="0">
                <a:effectLst/>
                <a:latin typeface="-apple-system"/>
              </a:rPr>
              <a:t>Angular lifecycle hooks</a:t>
            </a: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p:txBody>
          <a:bodyPr/>
          <a:lstStyle/>
          <a:p>
            <a:pPr algn="l" fontAlgn="base"/>
            <a:r>
              <a:rPr lang="en-IN" b="0" i="0" dirty="0">
                <a:solidFill>
                  <a:srgbClr val="000000"/>
                </a:solidFill>
                <a:effectLst/>
                <a:latin typeface="-apple-system"/>
              </a:rPr>
              <a:t>Here is the complete list of life cycle hooks, which angular invokes during the component life cycle. Angular invokes them when a certain event occurs.</a:t>
            </a:r>
          </a:p>
          <a:p>
            <a:pPr algn="l" fontAlgn="base">
              <a:buFont typeface="Arial" panose="020B0604020202020204" pitchFamily="34" charset="0"/>
              <a:buChar char="•"/>
            </a:pPr>
            <a:r>
              <a:rPr lang="en-IN" b="0" i="0" dirty="0" err="1">
                <a:solidFill>
                  <a:srgbClr val="000000"/>
                </a:solidFill>
                <a:effectLst/>
                <a:latin typeface="-apple-system"/>
              </a:rPr>
              <a:t>ngOnChanges</a:t>
            </a:r>
            <a:endParaRPr lang="en-IN" b="0" i="0" dirty="0">
              <a:solidFill>
                <a:srgbClr val="000000"/>
              </a:solidFill>
              <a:effectLst/>
              <a:latin typeface="-apple-system"/>
            </a:endParaRPr>
          </a:p>
          <a:p>
            <a:pPr algn="l" fontAlgn="base">
              <a:buFont typeface="Arial" panose="020B0604020202020204" pitchFamily="34" charset="0"/>
              <a:buChar char="•"/>
            </a:pPr>
            <a:r>
              <a:rPr lang="en-IN" b="0" i="0" dirty="0" err="1">
                <a:solidFill>
                  <a:srgbClr val="000000"/>
                </a:solidFill>
                <a:effectLst/>
                <a:latin typeface="-apple-system"/>
              </a:rPr>
              <a:t>ngOnInit</a:t>
            </a:r>
            <a:endParaRPr lang="en-IN" b="0" i="0" dirty="0">
              <a:solidFill>
                <a:srgbClr val="000000"/>
              </a:solidFill>
              <a:effectLst/>
              <a:latin typeface="-apple-system"/>
            </a:endParaRPr>
          </a:p>
          <a:p>
            <a:pPr algn="l" fontAlgn="base">
              <a:buFont typeface="Arial" panose="020B0604020202020204" pitchFamily="34" charset="0"/>
              <a:buChar char="•"/>
            </a:pPr>
            <a:r>
              <a:rPr lang="en-IN" b="0" i="0" dirty="0" err="1">
                <a:solidFill>
                  <a:srgbClr val="000000"/>
                </a:solidFill>
                <a:effectLst/>
                <a:latin typeface="-apple-system"/>
              </a:rPr>
              <a:t>ngDoCheck</a:t>
            </a:r>
            <a:endParaRPr lang="en-IN" b="0" i="0" dirty="0">
              <a:solidFill>
                <a:srgbClr val="000000"/>
              </a:solidFill>
              <a:effectLst/>
              <a:latin typeface="-apple-system"/>
            </a:endParaRPr>
          </a:p>
          <a:p>
            <a:pPr algn="l" fontAlgn="base">
              <a:buFont typeface="Arial" panose="020B0604020202020204" pitchFamily="34" charset="0"/>
              <a:buChar char="•"/>
            </a:pPr>
            <a:r>
              <a:rPr lang="en-IN" b="0" i="0" dirty="0" err="1">
                <a:solidFill>
                  <a:srgbClr val="000000"/>
                </a:solidFill>
                <a:effectLst/>
                <a:latin typeface="-apple-system"/>
              </a:rPr>
              <a:t>ngAfterContentInit</a:t>
            </a:r>
            <a:endParaRPr lang="en-IN" b="0" i="0" dirty="0">
              <a:solidFill>
                <a:srgbClr val="000000"/>
              </a:solidFill>
              <a:effectLst/>
              <a:latin typeface="-apple-system"/>
            </a:endParaRPr>
          </a:p>
          <a:p>
            <a:pPr algn="l" fontAlgn="base">
              <a:buFont typeface="Arial" panose="020B0604020202020204" pitchFamily="34" charset="0"/>
              <a:buChar char="•"/>
            </a:pPr>
            <a:r>
              <a:rPr lang="en-IN" b="0" i="0" dirty="0" err="1">
                <a:solidFill>
                  <a:srgbClr val="000000"/>
                </a:solidFill>
                <a:effectLst/>
                <a:latin typeface="-apple-system"/>
              </a:rPr>
              <a:t>ngAfterContentChecked</a:t>
            </a:r>
            <a:endParaRPr lang="en-IN" b="0" i="0" dirty="0">
              <a:solidFill>
                <a:srgbClr val="000000"/>
              </a:solidFill>
              <a:effectLst/>
              <a:latin typeface="-apple-system"/>
            </a:endParaRPr>
          </a:p>
          <a:p>
            <a:pPr algn="l" fontAlgn="base">
              <a:buFont typeface="Arial" panose="020B0604020202020204" pitchFamily="34" charset="0"/>
              <a:buChar char="•"/>
            </a:pPr>
            <a:r>
              <a:rPr lang="en-IN" b="0" i="0" dirty="0" err="1">
                <a:solidFill>
                  <a:srgbClr val="000000"/>
                </a:solidFill>
                <a:effectLst/>
                <a:latin typeface="-apple-system"/>
              </a:rPr>
              <a:t>ngAfterViewInit</a:t>
            </a:r>
            <a:endParaRPr lang="en-IN" b="0" i="0" dirty="0">
              <a:solidFill>
                <a:srgbClr val="000000"/>
              </a:solidFill>
              <a:effectLst/>
              <a:latin typeface="-apple-system"/>
            </a:endParaRPr>
          </a:p>
          <a:p>
            <a:pPr algn="l" fontAlgn="base">
              <a:buFont typeface="Arial" panose="020B0604020202020204" pitchFamily="34" charset="0"/>
              <a:buChar char="•"/>
            </a:pPr>
            <a:r>
              <a:rPr lang="en-IN" b="0" i="0" dirty="0" err="1">
                <a:solidFill>
                  <a:srgbClr val="000000"/>
                </a:solidFill>
                <a:effectLst/>
                <a:latin typeface="-apple-system"/>
              </a:rPr>
              <a:t>ngAfterViewChecked</a:t>
            </a:r>
            <a:endParaRPr lang="en-IN" b="0" i="0" dirty="0">
              <a:solidFill>
                <a:srgbClr val="000000"/>
              </a:solidFill>
              <a:effectLst/>
              <a:latin typeface="-apple-system"/>
            </a:endParaRPr>
          </a:p>
          <a:p>
            <a:pPr algn="l" fontAlgn="base">
              <a:buFont typeface="Arial" panose="020B0604020202020204" pitchFamily="34" charset="0"/>
              <a:buChar char="•"/>
            </a:pPr>
            <a:r>
              <a:rPr lang="en-IN" b="0" i="0" dirty="0" err="1">
                <a:solidFill>
                  <a:srgbClr val="000000"/>
                </a:solidFill>
                <a:effectLst/>
                <a:latin typeface="-apple-system"/>
              </a:rPr>
              <a:t>ngOnDestroy</a:t>
            </a:r>
            <a:endParaRPr lang="en-IN" b="0" i="0" dirty="0">
              <a:solidFill>
                <a:srgbClr val="000000"/>
              </a:solidFill>
              <a:effectLst/>
              <a:latin typeface="-apple-system"/>
            </a:endParaRPr>
          </a:p>
          <a:p>
            <a:endParaRPr lang="en-IN" dirty="0"/>
          </a:p>
        </p:txBody>
      </p:sp>
    </p:spTree>
    <p:extLst>
      <p:ext uri="{BB962C8B-B14F-4D97-AF65-F5344CB8AC3E}">
        <p14:creationId xmlns:p14="http://schemas.microsoft.com/office/powerpoint/2010/main" val="2967395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algn="l" fontAlgn="base"/>
            <a:r>
              <a:rPr lang="en-IN" b="1" i="0" dirty="0">
                <a:effectLst/>
                <a:latin typeface="-apple-system"/>
              </a:rPr>
              <a:t>Constructor</a:t>
            </a: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p:txBody>
          <a:bodyPr/>
          <a:lstStyle/>
          <a:p>
            <a:pPr algn="l" fontAlgn="base"/>
            <a:r>
              <a:rPr lang="en-US" b="0" i="0" dirty="0">
                <a:solidFill>
                  <a:srgbClr val="000000"/>
                </a:solidFill>
                <a:effectLst/>
                <a:latin typeface="-apple-system"/>
              </a:rPr>
              <a:t>Life Cycle of a component begins, when Angular creates the component class. First method that gets invoked is class Constructor.</a:t>
            </a:r>
          </a:p>
          <a:p>
            <a:pPr algn="l" fontAlgn="base"/>
            <a:r>
              <a:rPr lang="en-US" b="0" i="0" dirty="0">
                <a:solidFill>
                  <a:srgbClr val="000000"/>
                </a:solidFill>
                <a:effectLst/>
                <a:latin typeface="-apple-system"/>
              </a:rPr>
              <a:t>Constructor is neither a life cycle hook nor it is specific to Angular.  It is a </a:t>
            </a:r>
            <a:r>
              <a:rPr lang="en-US" b="0" i="0" dirty="0" err="1">
                <a:solidFill>
                  <a:srgbClr val="000000"/>
                </a:solidFill>
                <a:effectLst/>
                <a:latin typeface="-apple-system"/>
              </a:rPr>
              <a:t>Javascript</a:t>
            </a:r>
            <a:r>
              <a:rPr lang="en-US" b="0" i="0" dirty="0">
                <a:solidFill>
                  <a:srgbClr val="000000"/>
                </a:solidFill>
                <a:effectLst/>
                <a:latin typeface="-apple-system"/>
              </a:rPr>
              <a:t> feature. It is a method which is invoked, when a class is created. </a:t>
            </a:r>
          </a:p>
          <a:p>
            <a:pPr algn="l" fontAlgn="base"/>
            <a:r>
              <a:rPr lang="en-US" b="0" i="0" dirty="0">
                <a:solidFill>
                  <a:srgbClr val="000000"/>
                </a:solidFill>
                <a:effectLst/>
                <a:latin typeface="-apple-system"/>
              </a:rPr>
              <a:t>Angular makes use of a constructor to </a:t>
            </a:r>
            <a:r>
              <a:rPr lang="en-US" b="0" i="0" u="none" strike="noStrike" dirty="0">
                <a:solidFill>
                  <a:srgbClr val="000000"/>
                </a:solidFill>
                <a:effectLst/>
                <a:latin typeface="-apple-system"/>
                <a:hlinkClick r:id="rId2"/>
              </a:rPr>
              <a:t>inject dependencies</a:t>
            </a:r>
            <a:r>
              <a:rPr lang="en-US" b="0" i="0" dirty="0">
                <a:solidFill>
                  <a:srgbClr val="000000"/>
                </a:solidFill>
                <a:effectLst/>
                <a:latin typeface="-apple-system"/>
              </a:rPr>
              <a:t>.</a:t>
            </a:r>
          </a:p>
          <a:p>
            <a:pPr algn="l" fontAlgn="base"/>
            <a:r>
              <a:rPr lang="en-US" b="0" i="0" dirty="0">
                <a:solidFill>
                  <a:srgbClr val="000000"/>
                </a:solidFill>
                <a:effectLst/>
                <a:latin typeface="-apple-system"/>
              </a:rPr>
              <a:t>At this point, none of the components input properties are available to use. Neither its child components are constructed. Projected contents are also not available. </a:t>
            </a:r>
          </a:p>
          <a:p>
            <a:pPr algn="l" fontAlgn="base"/>
            <a:r>
              <a:rPr lang="en-US" b="0" i="0" dirty="0">
                <a:solidFill>
                  <a:srgbClr val="000000"/>
                </a:solidFill>
                <a:effectLst/>
                <a:latin typeface="-apple-system"/>
              </a:rPr>
              <a:t>Hence there is not much you can do in this method. And also it is recommend not to use it </a:t>
            </a:r>
          </a:p>
          <a:p>
            <a:pPr algn="l" fontAlgn="base"/>
            <a:r>
              <a:rPr lang="en-US" b="0" i="0" dirty="0">
                <a:solidFill>
                  <a:srgbClr val="000000"/>
                </a:solidFill>
                <a:effectLst/>
                <a:latin typeface="-apple-system"/>
              </a:rPr>
              <a:t>Once Angular instantiates the class, It kick-start the first change detection cycle of the component.</a:t>
            </a:r>
          </a:p>
          <a:p>
            <a:endParaRPr lang="en-IN" dirty="0"/>
          </a:p>
        </p:txBody>
      </p:sp>
    </p:spTree>
    <p:extLst>
      <p:ext uri="{BB962C8B-B14F-4D97-AF65-F5344CB8AC3E}">
        <p14:creationId xmlns:p14="http://schemas.microsoft.com/office/powerpoint/2010/main" val="1580679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pPr fontAlgn="base"/>
            <a:r>
              <a:rPr lang="en-IN" b="1" i="0" dirty="0" err="1">
                <a:effectLst/>
                <a:latin typeface="-apple-system"/>
              </a:rPr>
              <a:t>ngOnChanges</a:t>
            </a:r>
            <a:br>
              <a:rPr lang="en-IN" b="1" i="0" dirty="0">
                <a:effectLst/>
                <a:latin typeface="-apple-system"/>
              </a:rPr>
            </a:br>
            <a:endParaRPr lang="en-IN" b="1" i="0" dirty="0">
              <a:effectLst/>
              <a:latin typeface="-apple-system"/>
            </a:endParaRPr>
          </a:p>
        </p:txBody>
      </p:sp>
      <p:sp>
        <p:nvSpPr>
          <p:cNvPr id="7" name="Rectangle 2">
            <a:extLst>
              <a:ext uri="{FF2B5EF4-FFF2-40B4-BE49-F238E27FC236}">
                <a16:creationId xmlns:a16="http://schemas.microsoft.com/office/drawing/2014/main" id="{5E977C78-17C5-42FD-88DC-41DC3E284715}"/>
              </a:ext>
            </a:extLst>
          </p:cNvPr>
          <p:cNvSpPr>
            <a:spLocks noGrp="1" noChangeArrowheads="1"/>
          </p:cNvSpPr>
          <p:nvPr>
            <p:ph idx="1"/>
          </p:nvPr>
        </p:nvSpPr>
        <p:spPr bwMode="auto">
          <a:xfrm>
            <a:off x="656325" y="1059490"/>
            <a:ext cx="10068523" cy="57985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pple-system"/>
              </a:rPr>
              <a:t>The Angular invokes </a:t>
            </a:r>
            <a:r>
              <a:rPr kumimoji="0" lang="en-US" altLang="en-US" b="0" i="0" u="none" strike="noStrike" cap="none" normalizeH="0" baseline="0" dirty="0" err="1">
                <a:ln>
                  <a:noFill/>
                </a:ln>
                <a:solidFill>
                  <a:srgbClr val="000000"/>
                </a:solidFill>
                <a:effectLst/>
                <a:latin typeface="-apple-system"/>
                <a:hlinkClick r:id="rId2"/>
              </a:rPr>
              <a:t>ngOnChanges</a:t>
            </a:r>
            <a:r>
              <a:rPr kumimoji="0" lang="en-US" altLang="en-US" b="0" i="0" u="none" strike="noStrike" cap="none" normalizeH="0" baseline="0" dirty="0">
                <a:ln>
                  <a:noFill/>
                </a:ln>
                <a:solidFill>
                  <a:srgbClr val="000000"/>
                </a:solidFill>
                <a:effectLst/>
                <a:latin typeface="-apple-system"/>
              </a:rPr>
              <a:t> life cycle hook whenever any data-bound input property of the component or directive changes. Initializing the Input properties is the first task that angular carries during the change detection cycle. And if it detects any change in property, then it raises the </a:t>
            </a:r>
            <a:r>
              <a:rPr kumimoji="0" lang="en-US" altLang="en-US" b="0" i="0" u="none" strike="noStrike" cap="none" normalizeH="0" baseline="0" dirty="0" err="1">
                <a:ln>
                  <a:noFill/>
                </a:ln>
                <a:solidFill>
                  <a:srgbClr val="000000"/>
                </a:solidFill>
                <a:effectLst/>
                <a:latin typeface="-apple-system"/>
                <a:hlinkClick r:id="rId2"/>
              </a:rPr>
              <a:t>ngOnChanges</a:t>
            </a:r>
            <a:r>
              <a:rPr kumimoji="0" lang="en-US" altLang="en-US" b="0" i="0" u="none" strike="noStrike" cap="none" normalizeH="0" baseline="0" dirty="0">
                <a:ln>
                  <a:noFill/>
                </a:ln>
                <a:solidFill>
                  <a:srgbClr val="000000"/>
                </a:solidFill>
                <a:effectLst/>
                <a:latin typeface="-apple-system"/>
              </a:rPr>
              <a:t> hook. It does so during every change detection cycle. This hook is not raised if change detection does not detect any changes.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pple-system"/>
                <a:hlinkClick r:id="rId3"/>
              </a:rPr>
              <a:t>Input</a:t>
            </a:r>
            <a:r>
              <a:rPr kumimoji="0" lang="en-US" altLang="en-US" b="0" i="0" u="none" strike="noStrike" cap="none" normalizeH="0" baseline="0" dirty="0">
                <a:ln>
                  <a:noFill/>
                </a:ln>
                <a:solidFill>
                  <a:srgbClr val="000000"/>
                </a:solidFill>
                <a:effectLst/>
                <a:latin typeface="-apple-system"/>
              </a:rPr>
              <a:t> properties are those properties, which we define using the </a:t>
            </a:r>
            <a:r>
              <a:rPr kumimoji="0" lang="en-US" altLang="en-US" b="0" i="0" u="none" strike="noStrike" cap="none" normalizeH="0" baseline="0" dirty="0">
                <a:ln>
                  <a:noFill/>
                </a:ln>
                <a:solidFill>
                  <a:srgbClr val="000000"/>
                </a:solidFill>
                <a:effectLst/>
                <a:latin typeface="-apple-system"/>
                <a:hlinkClick r:id="rId3"/>
              </a:rPr>
              <a:t>@Input decorator</a:t>
            </a:r>
            <a:r>
              <a:rPr kumimoji="0" lang="en-US" altLang="en-US" b="0" i="0" u="none" strike="noStrike" cap="none" normalizeH="0" baseline="0" dirty="0">
                <a:ln>
                  <a:noFill/>
                </a:ln>
                <a:solidFill>
                  <a:srgbClr val="000000"/>
                </a:solidFill>
                <a:effectLst/>
                <a:latin typeface="-apple-system"/>
              </a:rPr>
              <a:t>. It is one of the ways by which a parent communicates with the child component.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pple-system"/>
              </a:rPr>
              <a:t>In the following example, the child component declares the property message as the </a:t>
            </a:r>
            <a:r>
              <a:rPr kumimoji="0" lang="en-US" altLang="en-US" b="0" i="0" u="none" strike="noStrike" cap="none" normalizeH="0" baseline="0" dirty="0">
                <a:ln>
                  <a:noFill/>
                </a:ln>
                <a:solidFill>
                  <a:srgbClr val="000000"/>
                </a:solidFill>
                <a:effectLst/>
                <a:latin typeface="-apple-system"/>
                <a:hlinkClick r:id="rId3"/>
              </a:rPr>
              <a:t>input property</a:t>
            </a:r>
            <a:endParaRPr kumimoji="0" lang="en-US" altLang="en-US" b="0" i="0" u="none" strike="noStrike" cap="none" normalizeH="0" baseline="0" dirty="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lang="en-IN" b="0" i="0" dirty="0">
                <a:solidFill>
                  <a:srgbClr val="333333"/>
                </a:solidFill>
                <a:effectLst/>
                <a:latin typeface="Verdana" panose="020B0604030504040204" pitchFamily="34" charset="0"/>
              </a:rPr>
              <a:t>@</a:t>
            </a:r>
            <a:r>
              <a:rPr lang="en-IN" b="0" i="0" dirty="0">
                <a:solidFill>
                  <a:srgbClr val="008080"/>
                </a:solidFill>
                <a:effectLst/>
                <a:latin typeface="Verdana" panose="020B0604030504040204" pitchFamily="34" charset="0"/>
              </a:rPr>
              <a:t>Input</a:t>
            </a:r>
            <a:r>
              <a:rPr lang="en-IN" b="0" i="0" dirty="0">
                <a:solidFill>
                  <a:srgbClr val="333333"/>
                </a:solidFill>
                <a:effectLst/>
                <a:latin typeface="Verdana" panose="020B0604030504040204" pitchFamily="34" charset="0"/>
              </a:rPr>
              <a:t>()</a:t>
            </a:r>
            <a:r>
              <a:rPr lang="en-IN" b="0" i="0" dirty="0">
                <a:solidFill>
                  <a:srgbClr val="006FE0"/>
                </a:solidFill>
                <a:effectLst/>
                <a:latin typeface="Verdana" panose="020B0604030504040204" pitchFamily="34" charset="0"/>
              </a:rPr>
              <a:t> </a:t>
            </a:r>
            <a:r>
              <a:rPr lang="en-IN" b="0" i="0" dirty="0" err="1">
                <a:solidFill>
                  <a:srgbClr val="000000"/>
                </a:solidFill>
                <a:effectLst/>
                <a:latin typeface="Verdana" panose="020B0604030504040204" pitchFamily="34" charset="0"/>
              </a:rPr>
              <a:t>message</a:t>
            </a:r>
            <a:r>
              <a:rPr lang="en-IN" b="0" i="0" dirty="0" err="1">
                <a:solidFill>
                  <a:srgbClr val="333333"/>
                </a:solidFill>
                <a:effectLst/>
                <a:latin typeface="Verdana" panose="020B0604030504040204" pitchFamily="34" charset="0"/>
              </a:rPr>
              <a:t>:</a:t>
            </a:r>
            <a:r>
              <a:rPr lang="en-IN" b="1" i="0" dirty="0" err="1">
                <a:solidFill>
                  <a:srgbClr val="800080"/>
                </a:solidFill>
                <a:effectLst/>
                <a:latin typeface="Verdana" panose="020B0604030504040204" pitchFamily="34" charset="0"/>
              </a:rPr>
              <a:t>string</a:t>
            </a:r>
            <a:endParaRPr lang="en-US" dirty="0">
              <a:solidFill>
                <a:srgbClr val="000000"/>
              </a:solidFill>
              <a:latin typeface="-apple-system"/>
            </a:endParaRPr>
          </a:p>
          <a:p>
            <a:pPr marL="0" indent="0" algn="l" fontAlgn="base">
              <a:buNone/>
            </a:pPr>
            <a:r>
              <a:rPr lang="en-IN" b="0" i="0" dirty="0">
                <a:solidFill>
                  <a:srgbClr val="006FE0"/>
                </a:solidFill>
                <a:effectLst/>
                <a:latin typeface="inherit"/>
              </a:rPr>
              <a:t>&lt;</a:t>
            </a:r>
            <a:r>
              <a:rPr lang="en-IN" b="0" i="0" dirty="0">
                <a:solidFill>
                  <a:srgbClr val="000000"/>
                </a:solidFill>
                <a:effectLst/>
                <a:latin typeface="inherit"/>
              </a:rPr>
              <a:t>app</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child</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0000"/>
                </a:solidFill>
                <a:effectLst/>
                <a:latin typeface="inherit"/>
              </a:rPr>
              <a:t>message</a:t>
            </a:r>
            <a:r>
              <a:rPr lang="en-IN" b="0" i="0" dirty="0">
                <a:solidFill>
                  <a:srgbClr val="333333"/>
                </a:solidFill>
                <a:effectLst/>
                <a:latin typeface="inherit"/>
              </a:rPr>
              <a:t>]</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"message"</a:t>
            </a:r>
            <a:r>
              <a:rPr lang="en-IN" b="0" i="0" dirty="0">
                <a:solidFill>
                  <a:srgbClr val="006FE0"/>
                </a:solidFill>
                <a:effectLst/>
                <a:latin typeface="inherit"/>
              </a:rPr>
              <a:t>&gt;&lt;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app</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child</a:t>
            </a:r>
            <a:r>
              <a:rPr lang="en-IN" b="0" i="0" dirty="0">
                <a:solidFill>
                  <a:srgbClr val="006FE0"/>
                </a:solidFill>
                <a:effectLst/>
                <a:latin typeface="inherit"/>
              </a:rPr>
              <a:t>&gt;</a:t>
            </a:r>
          </a:p>
          <a:p>
            <a:pPr algn="l" fontAlgn="base"/>
            <a:r>
              <a:rPr lang="en-US" b="0" i="0" dirty="0">
                <a:solidFill>
                  <a:srgbClr val="000000"/>
                </a:solidFill>
                <a:effectLst/>
                <a:latin typeface="-apple-system"/>
              </a:rPr>
              <a:t>The change detector checks if such input properties of a component are changed by the parent component. If it is then it raises the </a:t>
            </a:r>
            <a:r>
              <a:rPr lang="en-US" b="0" i="0" u="none" strike="noStrike" dirty="0" err="1">
                <a:effectLst/>
                <a:latin typeface="-apple-system"/>
                <a:hlinkClick r:id="rId2"/>
              </a:rPr>
              <a:t>ngOnChanges</a:t>
            </a:r>
            <a:r>
              <a:rPr lang="en-US" b="0" i="0" dirty="0">
                <a:solidFill>
                  <a:srgbClr val="000000"/>
                </a:solidFill>
                <a:effectLst/>
                <a:latin typeface="-apple-system"/>
              </a:rPr>
              <a:t> hook.</a:t>
            </a:r>
            <a:endParaRPr lang="en-IN" b="0" i="0" dirty="0">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1464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pPr fontAlgn="base"/>
            <a:r>
              <a:rPr lang="en-IN" b="1" i="0" dirty="0" err="1">
                <a:effectLst/>
                <a:latin typeface="-apple-system"/>
              </a:rPr>
              <a:t>ngOnInit</a:t>
            </a:r>
            <a:br>
              <a:rPr lang="en-IN" b="1" i="0" dirty="0">
                <a:effectLst/>
                <a:latin typeface="-apple-system"/>
              </a:rPr>
            </a:br>
            <a:endParaRPr lang="en-IN" b="1" i="0" dirty="0">
              <a:effectLst/>
              <a:latin typeface="-apple-system"/>
            </a:endParaRPr>
          </a:p>
        </p:txBody>
      </p:sp>
      <p:sp>
        <p:nvSpPr>
          <p:cNvPr id="5" name="Content Placeholder 4">
            <a:extLst>
              <a:ext uri="{FF2B5EF4-FFF2-40B4-BE49-F238E27FC236}">
                <a16:creationId xmlns:a16="http://schemas.microsoft.com/office/drawing/2014/main" id="{BB845241-0596-4EC1-9292-A99055375038}"/>
              </a:ext>
            </a:extLst>
          </p:cNvPr>
          <p:cNvSpPr>
            <a:spLocks noGrp="1"/>
          </p:cNvSpPr>
          <p:nvPr>
            <p:ph idx="1"/>
          </p:nvPr>
        </p:nvSpPr>
        <p:spPr/>
        <p:txBody>
          <a:bodyPr/>
          <a:lstStyle/>
          <a:p>
            <a:pPr algn="l" fontAlgn="base"/>
            <a:r>
              <a:rPr lang="en-US" b="0" i="0" dirty="0">
                <a:solidFill>
                  <a:srgbClr val="000000"/>
                </a:solidFill>
                <a:effectLst/>
                <a:latin typeface="-apple-system"/>
              </a:rPr>
              <a:t>The Angular raises the </a:t>
            </a:r>
            <a:r>
              <a:rPr lang="en-US" b="0" i="0" u="none" strike="noStrike" dirty="0" err="1">
                <a:solidFill>
                  <a:srgbClr val="000000"/>
                </a:solidFill>
                <a:effectLst/>
                <a:latin typeface="-apple-system"/>
                <a:hlinkClick r:id="rId2"/>
              </a:rPr>
              <a:t>ngOnInit</a:t>
            </a:r>
            <a:r>
              <a:rPr lang="en-US" b="0" i="0" dirty="0">
                <a:solidFill>
                  <a:srgbClr val="000000"/>
                </a:solidFill>
                <a:effectLst/>
                <a:latin typeface="-apple-system"/>
              </a:rPr>
              <a:t> hook, after it creates the component and updates its input properties. It raises it after the </a:t>
            </a:r>
            <a:r>
              <a:rPr lang="en-US" b="0" i="0" u="none" strike="noStrike" dirty="0" err="1">
                <a:solidFill>
                  <a:srgbClr val="000000"/>
                </a:solidFill>
                <a:effectLst/>
                <a:latin typeface="-apple-system"/>
                <a:hlinkClick r:id="rId3"/>
              </a:rPr>
              <a:t>ngOnChanges</a:t>
            </a:r>
            <a:r>
              <a:rPr lang="en-US" b="0" i="0" dirty="0">
                <a:solidFill>
                  <a:srgbClr val="000000"/>
                </a:solidFill>
                <a:effectLst/>
                <a:latin typeface="-apple-system"/>
              </a:rPr>
              <a:t> hook.</a:t>
            </a:r>
          </a:p>
          <a:p>
            <a:pPr algn="l" fontAlgn="base"/>
            <a:r>
              <a:rPr lang="en-US" b="0" i="0" dirty="0">
                <a:solidFill>
                  <a:srgbClr val="000000"/>
                </a:solidFill>
                <a:effectLst/>
                <a:latin typeface="-apple-system"/>
              </a:rPr>
              <a:t>This hook is fired </a:t>
            </a:r>
            <a:r>
              <a:rPr lang="en-US" b="1" i="0" dirty="0">
                <a:solidFill>
                  <a:srgbClr val="000000"/>
                </a:solidFill>
                <a:effectLst/>
                <a:latin typeface="-apple-system"/>
              </a:rPr>
              <a:t>only once</a:t>
            </a:r>
            <a:r>
              <a:rPr lang="en-US" b="0" i="0" dirty="0">
                <a:solidFill>
                  <a:srgbClr val="000000"/>
                </a:solidFill>
                <a:effectLst/>
                <a:latin typeface="-apple-system"/>
              </a:rPr>
              <a:t> and immediately after its creation (during the first change detection).</a:t>
            </a:r>
          </a:p>
          <a:p>
            <a:pPr algn="l" fontAlgn="base"/>
            <a:r>
              <a:rPr lang="en-US" b="0" i="0" dirty="0">
                <a:solidFill>
                  <a:srgbClr val="000000"/>
                </a:solidFill>
                <a:effectLst/>
                <a:latin typeface="-apple-system"/>
              </a:rPr>
              <a:t>This is a perfect place where you want to add any </a:t>
            </a:r>
            <a:r>
              <a:rPr lang="en-US" b="0" i="0" dirty="0" err="1">
                <a:solidFill>
                  <a:srgbClr val="000000"/>
                </a:solidFill>
                <a:effectLst/>
                <a:latin typeface="-apple-system"/>
              </a:rPr>
              <a:t>initialisation</a:t>
            </a:r>
            <a:r>
              <a:rPr lang="en-US" b="0" i="0" dirty="0">
                <a:solidFill>
                  <a:srgbClr val="000000"/>
                </a:solidFill>
                <a:effectLst/>
                <a:latin typeface="-apple-system"/>
              </a:rPr>
              <a:t> logic for your component.  Here you have access to every input property of the component. You can use them in  http get requests to get the data from the back end server or run some initialization logic etc.</a:t>
            </a:r>
          </a:p>
          <a:p>
            <a:pPr algn="l" fontAlgn="base"/>
            <a:r>
              <a:rPr lang="en-US" b="0" i="0" dirty="0">
                <a:solidFill>
                  <a:srgbClr val="000000"/>
                </a:solidFill>
                <a:effectLst/>
                <a:latin typeface="-apple-system"/>
              </a:rPr>
              <a:t>But note that none of child components or projected content are available at this point. Hence any properties we decorate with </a:t>
            </a:r>
            <a:r>
              <a:rPr lang="en-US" b="0" i="0" u="none" strike="noStrike" dirty="0">
                <a:solidFill>
                  <a:srgbClr val="000000"/>
                </a:solidFill>
                <a:effectLst/>
                <a:latin typeface="-apple-system"/>
                <a:hlinkClick r:id="rId4"/>
              </a:rPr>
              <a:t>@ViewChild</a:t>
            </a:r>
            <a:r>
              <a:rPr lang="en-US" b="0" i="0" dirty="0">
                <a:solidFill>
                  <a:srgbClr val="000000"/>
                </a:solidFill>
                <a:effectLst/>
                <a:latin typeface="-apple-system"/>
              </a:rPr>
              <a:t>, </a:t>
            </a:r>
            <a:r>
              <a:rPr lang="en-US" b="0" i="0" u="none" strike="noStrike" dirty="0">
                <a:solidFill>
                  <a:srgbClr val="000000"/>
                </a:solidFill>
                <a:effectLst/>
                <a:latin typeface="-apple-system"/>
                <a:hlinkClick r:id="rId4"/>
              </a:rPr>
              <a:t>@ViewChildren</a:t>
            </a:r>
            <a:r>
              <a:rPr lang="en-US" b="0" i="0" dirty="0">
                <a:solidFill>
                  <a:srgbClr val="000000"/>
                </a:solidFill>
                <a:effectLst/>
                <a:latin typeface="-apple-system"/>
              </a:rPr>
              <a:t> , </a:t>
            </a:r>
            <a:r>
              <a:rPr lang="en-US" b="0" i="0" u="none" strike="noStrike" dirty="0">
                <a:solidFill>
                  <a:srgbClr val="000000"/>
                </a:solidFill>
                <a:effectLst/>
                <a:latin typeface="-apple-system"/>
                <a:hlinkClick r:id="rId5"/>
              </a:rPr>
              <a:t>@ContentChild</a:t>
            </a:r>
            <a:r>
              <a:rPr lang="en-US" b="0" i="0" dirty="0">
                <a:solidFill>
                  <a:srgbClr val="000000"/>
                </a:solidFill>
                <a:effectLst/>
                <a:latin typeface="-apple-system"/>
              </a:rPr>
              <a:t> &amp; </a:t>
            </a:r>
            <a:r>
              <a:rPr lang="en-US" b="0" i="0" u="none" strike="noStrike" dirty="0">
                <a:solidFill>
                  <a:srgbClr val="000000"/>
                </a:solidFill>
                <a:effectLst/>
                <a:latin typeface="-apple-system"/>
                <a:hlinkClick r:id="rId5"/>
              </a:rPr>
              <a:t>@ContentChildren</a:t>
            </a:r>
            <a:r>
              <a:rPr lang="en-US" b="0" i="0" dirty="0">
                <a:solidFill>
                  <a:srgbClr val="000000"/>
                </a:solidFill>
                <a:effectLst/>
                <a:latin typeface="-apple-system"/>
              </a:rPr>
              <a:t> will not be available to use.</a:t>
            </a:r>
          </a:p>
          <a:p>
            <a:endParaRPr lang="en-IN" dirty="0"/>
          </a:p>
        </p:txBody>
      </p:sp>
    </p:spTree>
    <p:extLst>
      <p:ext uri="{BB962C8B-B14F-4D97-AF65-F5344CB8AC3E}">
        <p14:creationId xmlns:p14="http://schemas.microsoft.com/office/powerpoint/2010/main" val="1160760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pPr fontAlgn="base"/>
            <a:r>
              <a:rPr lang="en-IN" b="1" i="0" dirty="0" err="1">
                <a:effectLst/>
                <a:latin typeface="-apple-system"/>
              </a:rPr>
              <a:t>ngDoCheck</a:t>
            </a:r>
            <a:br>
              <a:rPr lang="en-IN" b="1" i="0" dirty="0">
                <a:effectLst/>
                <a:latin typeface="-apple-system"/>
              </a:rPr>
            </a:br>
            <a:endParaRPr lang="en-IN" b="1" i="0" dirty="0">
              <a:effectLst/>
              <a:latin typeface="-apple-system"/>
            </a:endParaRPr>
          </a:p>
        </p:txBody>
      </p:sp>
      <p:sp>
        <p:nvSpPr>
          <p:cNvPr id="5" name="Content Placeholder 4">
            <a:extLst>
              <a:ext uri="{FF2B5EF4-FFF2-40B4-BE49-F238E27FC236}">
                <a16:creationId xmlns:a16="http://schemas.microsoft.com/office/drawing/2014/main" id="{BB845241-0596-4EC1-9292-A99055375038}"/>
              </a:ext>
            </a:extLst>
          </p:cNvPr>
          <p:cNvSpPr>
            <a:spLocks noGrp="1"/>
          </p:cNvSpPr>
          <p:nvPr>
            <p:ph idx="1"/>
          </p:nvPr>
        </p:nvSpPr>
        <p:spPr>
          <a:xfrm>
            <a:off x="726724" y="1253331"/>
            <a:ext cx="10200454" cy="13138788"/>
          </a:xfrm>
        </p:spPr>
        <p:txBody>
          <a:bodyPr/>
          <a:lstStyle/>
          <a:p>
            <a:pPr algn="l" fontAlgn="base"/>
            <a:r>
              <a:rPr lang="en-US" b="0" i="0" dirty="0">
                <a:solidFill>
                  <a:srgbClr val="000000"/>
                </a:solidFill>
                <a:effectLst/>
                <a:latin typeface="-apple-system"/>
              </a:rPr>
              <a:t>The Angular invokes the </a:t>
            </a:r>
            <a:r>
              <a:rPr lang="en-US" b="0" i="0" u="none" strike="noStrike" dirty="0" err="1">
                <a:solidFill>
                  <a:srgbClr val="000000"/>
                </a:solidFill>
                <a:effectLst/>
                <a:latin typeface="-apple-system"/>
                <a:hlinkClick r:id="rId2"/>
              </a:rPr>
              <a:t>ngDoCheck</a:t>
            </a:r>
            <a:r>
              <a:rPr lang="en-US" b="0" i="0" dirty="0">
                <a:solidFill>
                  <a:srgbClr val="000000"/>
                </a:solidFill>
                <a:effectLst/>
                <a:latin typeface="-apple-system"/>
              </a:rPr>
              <a:t> hook event during every change detection cycle. This hook is invoked even if there is no change in any of the properties.</a:t>
            </a:r>
          </a:p>
          <a:p>
            <a:pPr algn="l" fontAlgn="base"/>
            <a:r>
              <a:rPr lang="en-US" b="0" i="0" dirty="0">
                <a:solidFill>
                  <a:srgbClr val="000000"/>
                </a:solidFill>
                <a:effectLst/>
                <a:latin typeface="-apple-system"/>
              </a:rPr>
              <a:t>Angular invokes it after the </a:t>
            </a:r>
            <a:r>
              <a:rPr lang="en-US" b="0" i="0" u="none" strike="noStrike" dirty="0" err="1">
                <a:solidFill>
                  <a:srgbClr val="000000"/>
                </a:solidFill>
                <a:effectLst/>
                <a:latin typeface="-apple-system"/>
                <a:hlinkClick r:id="rId3"/>
              </a:rPr>
              <a:t>ngOnChanges</a:t>
            </a:r>
            <a:r>
              <a:rPr lang="en-US" b="0" i="0" dirty="0">
                <a:solidFill>
                  <a:srgbClr val="000000"/>
                </a:solidFill>
                <a:effectLst/>
                <a:latin typeface="-apple-system"/>
              </a:rPr>
              <a:t> &amp; </a:t>
            </a:r>
            <a:r>
              <a:rPr lang="en-US" b="0" i="0" u="none" strike="noStrike" dirty="0" err="1">
                <a:solidFill>
                  <a:srgbClr val="000000"/>
                </a:solidFill>
                <a:effectLst/>
                <a:latin typeface="-apple-system"/>
                <a:hlinkClick r:id="rId4"/>
              </a:rPr>
              <a:t>ngOnInit</a:t>
            </a:r>
            <a:r>
              <a:rPr lang="en-US" b="0" i="0" dirty="0">
                <a:solidFill>
                  <a:srgbClr val="000000"/>
                </a:solidFill>
                <a:effectLst/>
                <a:latin typeface="-apple-system"/>
              </a:rPr>
              <a:t> hooks.</a:t>
            </a:r>
          </a:p>
          <a:p>
            <a:endParaRPr lang="en-IN" dirty="0"/>
          </a:p>
        </p:txBody>
      </p:sp>
      <p:sp>
        <p:nvSpPr>
          <p:cNvPr id="3" name="Rectangle 1">
            <a:extLst>
              <a:ext uri="{FF2B5EF4-FFF2-40B4-BE49-F238E27FC236}">
                <a16:creationId xmlns:a16="http://schemas.microsoft.com/office/drawing/2014/main" id="{32995CD7-6F45-4823-928B-968384D32142}"/>
              </a:ext>
            </a:extLst>
          </p:cNvPr>
          <p:cNvSpPr>
            <a:spLocks noChangeArrowheads="1"/>
          </p:cNvSpPr>
          <p:nvPr/>
        </p:nvSpPr>
        <p:spPr bwMode="auto">
          <a:xfrm>
            <a:off x="883920" y="2781908"/>
            <a:ext cx="10043258"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pple-system"/>
              </a:rPr>
              <a:t>Use this hook to Implement a custom change detection, whenever Angular fails to detect the changes made to Input properties. This hook is particularly useful when you opt for the </a:t>
            </a:r>
            <a:r>
              <a:rPr kumimoji="0" lang="en-US" altLang="en-US" sz="2400" b="0" i="0" u="none" strike="noStrike" cap="none" normalizeH="0" baseline="0" dirty="0" err="1">
                <a:ln>
                  <a:noFill/>
                </a:ln>
                <a:solidFill>
                  <a:srgbClr val="000000"/>
                </a:solidFill>
                <a:effectLst/>
                <a:latin typeface="-apple-system"/>
              </a:rPr>
              <a:t>Onpush</a:t>
            </a:r>
            <a:r>
              <a:rPr kumimoji="0" lang="en-US" altLang="en-US" sz="2400" b="0" i="0" u="none" strike="noStrike" cap="none" normalizeH="0" baseline="0" dirty="0">
                <a:ln>
                  <a:noFill/>
                </a:ln>
                <a:solidFill>
                  <a:srgbClr val="000000"/>
                </a:solidFill>
                <a:effectLst/>
                <a:latin typeface="-apple-system"/>
              </a:rPr>
              <a:t> change detection strategy.</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pple-system"/>
              </a:rPr>
              <a:t>The Angular </a:t>
            </a:r>
            <a:r>
              <a:rPr kumimoji="0" lang="en-US" altLang="en-US" sz="2400" b="0" i="0" u="none" strike="noStrike" cap="none" normalizeH="0" baseline="0" dirty="0" err="1">
                <a:ln>
                  <a:noFill/>
                </a:ln>
                <a:solidFill>
                  <a:srgbClr val="000000"/>
                </a:solidFill>
                <a:effectLst/>
                <a:latin typeface="-apple-system"/>
                <a:hlinkClick r:id="rId3"/>
              </a:rPr>
              <a:t>ngOnChanges</a:t>
            </a:r>
            <a:r>
              <a:rPr kumimoji="0" lang="en-US" altLang="en-US" sz="2400" b="0" i="0" u="none" strike="noStrike" cap="none" normalizeH="0" baseline="0" dirty="0">
                <a:ln>
                  <a:noFill/>
                </a:ln>
                <a:solidFill>
                  <a:srgbClr val="000000"/>
                </a:solidFill>
                <a:effectLst/>
                <a:latin typeface="-apple-system"/>
              </a:rPr>
              <a:t> hook </a:t>
            </a:r>
            <a:r>
              <a:rPr kumimoji="0" lang="en-US" altLang="en-US" sz="2400" b="0" i="0" u="none" strike="noStrike" cap="none" normalizeH="0" baseline="0" dirty="0">
                <a:ln>
                  <a:noFill/>
                </a:ln>
                <a:solidFill>
                  <a:srgbClr val="000000"/>
                </a:solidFill>
                <a:effectLst/>
                <a:latin typeface="-apple-system"/>
                <a:hlinkClick r:id="rId5"/>
              </a:rPr>
              <a:t>does not detect all the changes made to the input properties</a:t>
            </a:r>
            <a:r>
              <a:rPr kumimoji="0" lang="en-US" altLang="en-US" sz="2400" b="0" i="0" u="none" strike="noStrike" cap="none" normalizeH="0" baseline="0" dirty="0">
                <a:ln>
                  <a:noFill/>
                </a:ln>
                <a:solidFill>
                  <a:srgbClr val="000000"/>
                </a:solidFill>
                <a:effectLst/>
                <a:latin typeface="-apple-system"/>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2431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a:xfrm>
            <a:off x="353565" y="304793"/>
            <a:ext cx="9438716" cy="797605"/>
          </a:xfrm>
        </p:spPr>
        <p:txBody>
          <a:bodyPr>
            <a:normAutofit fontScale="90000"/>
          </a:bodyPr>
          <a:lstStyle/>
          <a:p>
            <a:pPr fontAlgn="base"/>
            <a:r>
              <a:rPr lang="en-IN" b="1" i="0" dirty="0" err="1">
                <a:effectLst/>
                <a:latin typeface="-apple-system"/>
              </a:rPr>
              <a:t>ngAfterContentInit</a:t>
            </a:r>
            <a:br>
              <a:rPr lang="en-IN" b="1" i="0" dirty="0">
                <a:effectLst/>
                <a:latin typeface="-apple-system"/>
              </a:rPr>
            </a:br>
            <a:endParaRPr lang="en-IN" b="1" i="0" dirty="0">
              <a:effectLst/>
              <a:latin typeface="-apple-system"/>
            </a:endParaRPr>
          </a:p>
        </p:txBody>
      </p:sp>
      <p:sp>
        <p:nvSpPr>
          <p:cNvPr id="5" name="Content Placeholder 4">
            <a:extLst>
              <a:ext uri="{FF2B5EF4-FFF2-40B4-BE49-F238E27FC236}">
                <a16:creationId xmlns:a16="http://schemas.microsoft.com/office/drawing/2014/main" id="{BB845241-0596-4EC1-9292-A99055375038}"/>
              </a:ext>
            </a:extLst>
          </p:cNvPr>
          <p:cNvSpPr>
            <a:spLocks noGrp="1"/>
          </p:cNvSpPr>
          <p:nvPr>
            <p:ph idx="1"/>
          </p:nvPr>
        </p:nvSpPr>
        <p:spPr>
          <a:xfrm>
            <a:off x="424972" y="902310"/>
            <a:ext cx="11039452" cy="5873394"/>
          </a:xfrm>
        </p:spPr>
        <p:txBody>
          <a:bodyPr>
            <a:normAutofit lnSpcReduction="10000"/>
          </a:bodyPr>
          <a:lstStyle/>
          <a:p>
            <a:pPr algn="l" fontAlgn="base"/>
            <a:r>
              <a:rPr lang="en-US" b="0" i="0" dirty="0" err="1">
                <a:solidFill>
                  <a:srgbClr val="000000"/>
                </a:solidFill>
                <a:effectLst/>
                <a:latin typeface="-apple-system"/>
              </a:rPr>
              <a:t>ngAfterContentInit</a:t>
            </a:r>
            <a:r>
              <a:rPr lang="en-US" b="0" i="0" dirty="0">
                <a:solidFill>
                  <a:srgbClr val="000000"/>
                </a:solidFill>
                <a:effectLst/>
                <a:latin typeface="-apple-system"/>
              </a:rPr>
              <a:t> Life cycle hook is called after the Component’s </a:t>
            </a:r>
            <a:r>
              <a:rPr lang="en-US" b="0" i="0" u="none" strike="noStrike" dirty="0">
                <a:solidFill>
                  <a:srgbClr val="000000"/>
                </a:solidFill>
                <a:effectLst/>
                <a:latin typeface="-apple-system"/>
                <a:hlinkClick r:id="rId2"/>
              </a:rPr>
              <a:t>projected content</a:t>
            </a:r>
            <a:r>
              <a:rPr lang="en-US" b="0" i="0" dirty="0">
                <a:solidFill>
                  <a:srgbClr val="000000"/>
                </a:solidFill>
                <a:effectLst/>
                <a:latin typeface="-apple-system"/>
              </a:rPr>
              <a:t> has been fully initialized. Angular also updates the properties decorated with the </a:t>
            </a:r>
            <a:r>
              <a:rPr lang="en-US" b="0" i="0" u="none" strike="noStrike" dirty="0" err="1">
                <a:solidFill>
                  <a:srgbClr val="000000"/>
                </a:solidFill>
                <a:effectLst/>
                <a:latin typeface="-apple-system"/>
                <a:hlinkClick r:id="rId3"/>
              </a:rPr>
              <a:t>ContentChild</a:t>
            </a:r>
            <a:r>
              <a:rPr lang="en-US" b="0" i="0" u="none" strike="noStrike" dirty="0">
                <a:solidFill>
                  <a:srgbClr val="000000"/>
                </a:solidFill>
                <a:effectLst/>
                <a:latin typeface="-apple-system"/>
                <a:hlinkClick r:id="rId3"/>
              </a:rPr>
              <a:t> and </a:t>
            </a:r>
            <a:r>
              <a:rPr lang="en-US" b="0" i="0" u="none" strike="noStrike" dirty="0" err="1">
                <a:solidFill>
                  <a:srgbClr val="000000"/>
                </a:solidFill>
                <a:effectLst/>
                <a:latin typeface="-apple-system"/>
                <a:hlinkClick r:id="rId3"/>
              </a:rPr>
              <a:t>ContentChildren</a:t>
            </a:r>
            <a:r>
              <a:rPr lang="en-US" b="0" i="0" dirty="0">
                <a:solidFill>
                  <a:srgbClr val="000000"/>
                </a:solidFill>
                <a:effectLst/>
                <a:latin typeface="-apple-system"/>
              </a:rPr>
              <a:t> before raising this hook. This hook is also raised, even if there is no content to project.</a:t>
            </a:r>
          </a:p>
          <a:p>
            <a:pPr algn="l" fontAlgn="base"/>
            <a:r>
              <a:rPr lang="en-US" b="0" i="0" dirty="0">
                <a:solidFill>
                  <a:srgbClr val="000000"/>
                </a:solidFill>
                <a:effectLst/>
                <a:latin typeface="-apple-system"/>
              </a:rPr>
              <a:t>The content here refers to the external content injected from the parent component via </a:t>
            </a:r>
            <a:r>
              <a:rPr lang="en-US" b="0" i="0" u="none" strike="noStrike" dirty="0">
                <a:solidFill>
                  <a:srgbClr val="000000"/>
                </a:solidFill>
                <a:effectLst/>
                <a:latin typeface="-apple-system"/>
                <a:hlinkClick r:id="rId2"/>
              </a:rPr>
              <a:t>Content Projection</a:t>
            </a:r>
            <a:r>
              <a:rPr lang="en-US" b="0" i="0" dirty="0">
                <a:solidFill>
                  <a:srgbClr val="000000"/>
                </a:solidFill>
                <a:effectLst/>
                <a:latin typeface="-apple-system"/>
              </a:rPr>
              <a:t>. </a:t>
            </a:r>
          </a:p>
          <a:p>
            <a:pPr algn="l" fontAlgn="base"/>
            <a:r>
              <a:rPr lang="en-US" b="0" i="0" dirty="0">
                <a:solidFill>
                  <a:srgbClr val="000000"/>
                </a:solidFill>
                <a:effectLst/>
                <a:latin typeface="-apple-system"/>
              </a:rPr>
              <a:t>The </a:t>
            </a:r>
            <a:r>
              <a:rPr lang="en-US" b="0" i="0" u="none" strike="noStrike" dirty="0">
                <a:effectLst/>
                <a:latin typeface="-apple-system"/>
                <a:hlinkClick r:id="rId4"/>
              </a:rPr>
              <a:t>Angular Component</a:t>
            </a:r>
            <a:r>
              <a:rPr lang="en-US" b="0" i="0" dirty="0">
                <a:solidFill>
                  <a:srgbClr val="000000"/>
                </a:solidFill>
                <a:effectLst/>
                <a:latin typeface="-apple-system"/>
              </a:rPr>
              <a:t>s can include the </a:t>
            </a:r>
            <a:r>
              <a:rPr lang="en-US" b="0" i="0" u="none" strike="noStrike" dirty="0">
                <a:effectLst/>
                <a:latin typeface="-apple-system"/>
                <a:hlinkClick r:id="rId2"/>
              </a:rPr>
              <a:t>ng-content</a:t>
            </a:r>
            <a:r>
              <a:rPr lang="en-US" b="0" i="0" dirty="0">
                <a:solidFill>
                  <a:srgbClr val="000000"/>
                </a:solidFill>
                <a:effectLst/>
                <a:latin typeface="-apple-system"/>
              </a:rPr>
              <a:t> element, which acts as a placeholder for the content from the parent as shown below</a:t>
            </a:r>
          </a:p>
          <a:p>
            <a:pPr algn="l" fontAlgn="base"/>
            <a:r>
              <a:rPr lang="en-US" b="0" i="0" dirty="0">
                <a:solidFill>
                  <a:srgbClr val="006FE0"/>
                </a:solidFill>
                <a:effectLst/>
                <a:latin typeface="inherit"/>
              </a:rPr>
              <a:t>&lt;</a:t>
            </a:r>
            <a:r>
              <a:rPr lang="en-US" b="0" i="0" dirty="0">
                <a:solidFill>
                  <a:srgbClr val="000000"/>
                </a:solidFill>
                <a:effectLst/>
                <a:latin typeface="inherit"/>
              </a:rPr>
              <a:t>h2</a:t>
            </a:r>
            <a:r>
              <a:rPr lang="en-US" b="0" i="0" dirty="0">
                <a:solidFill>
                  <a:srgbClr val="006FE0"/>
                </a:solidFill>
                <a:effectLst/>
                <a:latin typeface="inherit"/>
              </a:rPr>
              <a:t>&gt;</a:t>
            </a:r>
            <a:r>
              <a:rPr lang="en-US" b="0" i="0" dirty="0">
                <a:solidFill>
                  <a:srgbClr val="008080"/>
                </a:solidFill>
                <a:effectLst/>
                <a:latin typeface="inherit"/>
              </a:rPr>
              <a:t>Child </a:t>
            </a:r>
            <a:r>
              <a:rPr lang="en-US" b="0" i="0" dirty="0">
                <a:solidFill>
                  <a:srgbClr val="000000"/>
                </a:solidFill>
                <a:effectLst/>
                <a:latin typeface="inherit"/>
              </a:rPr>
              <a:t>Component</a:t>
            </a:r>
            <a:r>
              <a:rPr lang="en-US" b="0" i="0" dirty="0">
                <a:solidFill>
                  <a:srgbClr val="006FE0"/>
                </a:solidFill>
                <a:effectLst/>
                <a:latin typeface="inherit"/>
              </a:rPr>
              <a: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h2</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&lt;</a:t>
            </a:r>
            <a:r>
              <a:rPr lang="en-US" b="0" i="0" dirty="0">
                <a:solidFill>
                  <a:srgbClr val="000000"/>
                </a:solidFill>
                <a:effectLst/>
                <a:latin typeface="inherit"/>
              </a:rPr>
              <a:t>ng</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content</a:t>
            </a:r>
            <a:r>
              <a:rPr lang="en-US" b="0" i="0" dirty="0">
                <a:solidFill>
                  <a:srgbClr val="006FE0"/>
                </a:solidFill>
                <a:effectLst/>
                <a:latin typeface="inherit"/>
              </a:rPr>
              <a:t>&gt;&lt;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ng</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content</a:t>
            </a:r>
            <a:r>
              <a:rPr lang="en-US" b="0" i="0" dirty="0">
                <a:solidFill>
                  <a:srgbClr val="006FE0"/>
                </a:solidFill>
                <a:effectLst/>
                <a:latin typeface="inherit"/>
              </a:rPr>
              <a:t>&gt;   &lt;</a:t>
            </a:r>
            <a:r>
              <a:rPr lang="en-US" b="0" i="0" dirty="0">
                <a:solidFill>
                  <a:srgbClr val="333333"/>
                </a:solidFill>
                <a:effectLst/>
                <a:latin typeface="inherit"/>
              </a:rPr>
              <a:t>!</a:t>
            </a:r>
            <a:r>
              <a:rPr lang="en-US" b="0" i="0" dirty="0">
                <a:solidFill>
                  <a:srgbClr val="000000"/>
                </a:solidFill>
                <a:effectLst/>
                <a:latin typeface="Verdana" panose="020B0604030504040204" pitchFamily="34" charset="0"/>
              </a:rPr>
              <a:t>--</a:t>
            </a:r>
            <a:r>
              <a:rPr lang="en-US" b="0" i="0" dirty="0">
                <a:solidFill>
                  <a:srgbClr val="006FE0"/>
                </a:solidFill>
                <a:effectLst/>
                <a:latin typeface="inherit"/>
              </a:rPr>
              <a:t> </a:t>
            </a:r>
            <a:r>
              <a:rPr lang="en-US" b="0" i="0" dirty="0" err="1">
                <a:solidFill>
                  <a:srgbClr val="008080"/>
                </a:solidFill>
                <a:effectLst/>
                <a:latin typeface="inherit"/>
              </a:rPr>
              <a:t>placehodler</a:t>
            </a:r>
            <a:r>
              <a:rPr lang="en-US" b="0" i="0" dirty="0">
                <a:solidFill>
                  <a:srgbClr val="008080"/>
                </a:solidFill>
                <a:effectLst/>
                <a:latin typeface="inherit"/>
              </a:rPr>
              <a:t> </a:t>
            </a:r>
            <a:r>
              <a:rPr lang="en-US" b="1" i="0" dirty="0">
                <a:solidFill>
                  <a:srgbClr val="000000"/>
                </a:solidFill>
                <a:effectLst/>
                <a:latin typeface="inherit"/>
              </a:rPr>
              <a:t>for</a:t>
            </a:r>
            <a:r>
              <a:rPr lang="en-US" b="0" i="0" dirty="0">
                <a:solidFill>
                  <a:srgbClr val="006FE0"/>
                </a:solidFill>
                <a:effectLst/>
                <a:latin typeface="inherit"/>
              </a:rPr>
              <a:t> </a:t>
            </a:r>
            <a:r>
              <a:rPr lang="en-US" b="0" i="0" dirty="0">
                <a:solidFill>
                  <a:srgbClr val="008080"/>
                </a:solidFill>
                <a:effectLst/>
                <a:latin typeface="inherit"/>
              </a:rPr>
              <a:t>content from </a:t>
            </a:r>
            <a:r>
              <a:rPr lang="en-US" b="0" i="0" dirty="0">
                <a:solidFill>
                  <a:srgbClr val="000000"/>
                </a:solidFill>
                <a:effectLst/>
                <a:latin typeface="inherit"/>
              </a:rPr>
              <a:t>parent</a:t>
            </a:r>
            <a:r>
              <a:rPr lang="en-US" b="0" i="0" dirty="0">
                <a:solidFill>
                  <a:srgbClr val="006FE0"/>
                </a:solidFill>
                <a:effectLst/>
                <a:latin typeface="inherit"/>
              </a:rPr>
              <a:t> </a:t>
            </a:r>
            <a:r>
              <a:rPr lang="en-US" b="0" i="0" dirty="0">
                <a:solidFill>
                  <a:srgbClr val="000000"/>
                </a:solidFill>
                <a:effectLst/>
                <a:latin typeface="Verdana" panose="020B0604030504040204" pitchFamily="34" charset="0"/>
              </a:rPr>
              <a:t>--</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&lt;</a:t>
            </a:r>
            <a:r>
              <a:rPr lang="en-US" b="0" i="0" dirty="0">
                <a:solidFill>
                  <a:srgbClr val="000000"/>
                </a:solidFill>
                <a:effectLst/>
                <a:latin typeface="inherit"/>
              </a:rPr>
              <a:t>h1</a:t>
            </a:r>
            <a:r>
              <a:rPr lang="en-US" b="0" i="0" dirty="0">
                <a:solidFill>
                  <a:srgbClr val="006FE0"/>
                </a:solidFill>
                <a:effectLst/>
                <a:latin typeface="inherit"/>
              </a:rPr>
              <a:t>&gt;</a:t>
            </a:r>
            <a:r>
              <a:rPr lang="en-US" b="0" i="0" dirty="0">
                <a:solidFill>
                  <a:srgbClr val="008080"/>
                </a:solidFill>
                <a:effectLst/>
                <a:latin typeface="inherit"/>
              </a:rPr>
              <a:t>Parent </a:t>
            </a:r>
            <a:r>
              <a:rPr lang="en-US" b="0" i="0" dirty="0">
                <a:solidFill>
                  <a:srgbClr val="000000"/>
                </a:solidFill>
                <a:effectLst/>
                <a:latin typeface="inherit"/>
              </a:rPr>
              <a:t>Component</a:t>
            </a:r>
            <a:r>
              <a:rPr lang="en-US" b="0" i="0" dirty="0">
                <a:solidFill>
                  <a:srgbClr val="006FE0"/>
                </a:solidFill>
                <a:effectLst/>
                <a:latin typeface="inherit"/>
              </a:rPr>
              <a: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h1</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&lt;</a:t>
            </a:r>
            <a:r>
              <a:rPr lang="en-US" b="0" i="0" dirty="0">
                <a:solidFill>
                  <a:srgbClr val="000000"/>
                </a:solidFill>
                <a:effectLst/>
                <a:latin typeface="inherit"/>
              </a:rPr>
              <a:t>app</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child</a:t>
            </a:r>
            <a:r>
              <a:rPr lang="en-US" b="0" i="0" dirty="0">
                <a:solidFill>
                  <a:srgbClr val="006FE0"/>
                </a:solidFill>
                <a:effectLst/>
                <a:latin typeface="inherit"/>
              </a:rPr>
              <a:t>&gt; </a:t>
            </a:r>
            <a:r>
              <a:rPr lang="en-US" b="1" i="0" dirty="0">
                <a:solidFill>
                  <a:srgbClr val="000000"/>
                </a:solidFill>
                <a:effectLst/>
                <a:latin typeface="inherit"/>
              </a:rPr>
              <a:t>This</a:t>
            </a:r>
            <a:r>
              <a:rPr lang="en-US" b="0" i="0" dirty="0">
                <a:solidFill>
                  <a:srgbClr val="006FE0"/>
                </a:solidFill>
                <a:effectLst/>
                <a:latin typeface="inherit"/>
              </a:rPr>
              <a:t> &lt;</a:t>
            </a:r>
            <a:r>
              <a:rPr lang="en-US" b="0" i="0" dirty="0">
                <a:solidFill>
                  <a:srgbClr val="000000"/>
                </a:solidFill>
                <a:effectLst/>
                <a:latin typeface="inherit"/>
              </a:rPr>
              <a:t>b</a:t>
            </a:r>
            <a:r>
              <a:rPr lang="en-US" b="0" i="0" dirty="0">
                <a:solidFill>
                  <a:srgbClr val="006FE0"/>
                </a:solidFill>
                <a:effectLst/>
                <a:latin typeface="inherit"/>
              </a:rPr>
              <a:t>&gt;</a:t>
            </a:r>
            <a:r>
              <a:rPr lang="en-US" b="0" i="0" dirty="0">
                <a:solidFill>
                  <a:srgbClr val="000000"/>
                </a:solidFill>
                <a:effectLst/>
                <a:latin typeface="inherit"/>
              </a:rPr>
              <a:t>content</a:t>
            </a:r>
            <a:r>
              <a:rPr lang="en-US" b="0" i="0" dirty="0">
                <a:solidFill>
                  <a:srgbClr val="006FE0"/>
                </a:solidFill>
                <a:effectLst/>
                <a:latin typeface="inherit"/>
              </a:rPr>
              <a: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b</a:t>
            </a:r>
            <a:r>
              <a:rPr lang="en-US" b="0" i="0" dirty="0">
                <a:solidFill>
                  <a:srgbClr val="006FE0"/>
                </a:solidFill>
                <a:effectLst/>
                <a:latin typeface="inherit"/>
              </a:rPr>
              <a:t>&gt; </a:t>
            </a:r>
            <a:r>
              <a:rPr lang="en-US" b="1" i="0" dirty="0">
                <a:solidFill>
                  <a:srgbClr val="000000"/>
                </a:solidFill>
                <a:effectLst/>
                <a:latin typeface="inherit"/>
              </a:rPr>
              <a:t>is</a:t>
            </a:r>
            <a:r>
              <a:rPr lang="en-US" b="0" i="0" dirty="0">
                <a:solidFill>
                  <a:srgbClr val="006FE0"/>
                </a:solidFill>
                <a:effectLst/>
                <a:latin typeface="inherit"/>
              </a:rPr>
              <a:t> </a:t>
            </a:r>
            <a:r>
              <a:rPr lang="en-US" b="0" i="0" dirty="0">
                <a:solidFill>
                  <a:srgbClr val="008080"/>
                </a:solidFill>
                <a:effectLst/>
                <a:latin typeface="inherit"/>
              </a:rPr>
              <a:t>injected from </a:t>
            </a:r>
            <a:r>
              <a:rPr lang="en-US" b="0" i="0" dirty="0">
                <a:solidFill>
                  <a:srgbClr val="000000"/>
                </a:solidFill>
                <a:effectLst/>
                <a:latin typeface="inherit"/>
              </a:rPr>
              <a:t>parent</a:t>
            </a:r>
            <a:r>
              <a:rPr lang="en-US" b="0" i="0" dirty="0">
                <a:solidFill>
                  <a:srgbClr val="006FE0"/>
                </a:solidFill>
                <a:effectLst/>
                <a:latin typeface="inherit"/>
              </a:rPr>
              <a: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app</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child</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a:p>
            <a:pPr algn="l" fontAlgn="base"/>
            <a:r>
              <a:rPr lang="en-US" b="0" i="0" dirty="0">
                <a:solidFill>
                  <a:srgbClr val="000000"/>
                </a:solidFill>
                <a:effectLst/>
                <a:latin typeface="-apple-system"/>
              </a:rPr>
              <a:t>During the change detection cycle, Angular checks if the injected content has changed and updates the DOM.</a:t>
            </a:r>
          </a:p>
          <a:p>
            <a:pPr algn="l" fontAlgn="base"/>
            <a:r>
              <a:rPr lang="en-US" b="0" i="0" dirty="0">
                <a:solidFill>
                  <a:srgbClr val="000000"/>
                </a:solidFill>
                <a:effectLst/>
                <a:latin typeface="-apple-system"/>
              </a:rPr>
              <a:t>This is a component only hook.</a:t>
            </a:r>
          </a:p>
          <a:p>
            <a:endParaRPr lang="en-IN" dirty="0"/>
          </a:p>
        </p:txBody>
      </p:sp>
    </p:spTree>
    <p:extLst>
      <p:ext uri="{BB962C8B-B14F-4D97-AF65-F5344CB8AC3E}">
        <p14:creationId xmlns:p14="http://schemas.microsoft.com/office/powerpoint/2010/main" val="1270675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pPr fontAlgn="base"/>
            <a:br>
              <a:rPr lang="en-IN" b="1" i="0" dirty="0">
                <a:effectLst/>
                <a:latin typeface="-apple-system"/>
              </a:rPr>
            </a:br>
            <a:endParaRPr lang="en-IN" b="1" i="0" dirty="0">
              <a:effectLst/>
              <a:latin typeface="-apple-system"/>
            </a:endParaRPr>
          </a:p>
        </p:txBody>
      </p:sp>
      <p:sp>
        <p:nvSpPr>
          <p:cNvPr id="4" name="Content Placeholder 3">
            <a:extLst>
              <a:ext uri="{FF2B5EF4-FFF2-40B4-BE49-F238E27FC236}">
                <a16:creationId xmlns:a16="http://schemas.microsoft.com/office/drawing/2014/main" id="{AE0E6C1F-1F71-4AB7-A27C-D794E989F8D4}"/>
              </a:ext>
            </a:extLst>
          </p:cNvPr>
          <p:cNvSpPr>
            <a:spLocks noGrp="1"/>
          </p:cNvSpPr>
          <p:nvPr>
            <p:ph idx="1"/>
          </p:nvPr>
        </p:nvSpPr>
        <p:spPr>
          <a:xfrm>
            <a:off x="798983" y="902310"/>
            <a:ext cx="11039452" cy="5053380"/>
          </a:xfrm>
        </p:spPr>
        <p:txBody>
          <a:bodyPr/>
          <a:lstStyle/>
          <a:p>
            <a:pPr algn="l" fontAlgn="base"/>
            <a:r>
              <a:rPr lang="en-US" b="0" i="0" dirty="0" err="1">
                <a:solidFill>
                  <a:srgbClr val="000000"/>
                </a:solidFill>
                <a:effectLst/>
                <a:latin typeface="-apple-system"/>
              </a:rPr>
              <a:t>ngAfterContentChecked</a:t>
            </a:r>
            <a:r>
              <a:rPr lang="en-US" b="0" i="0" dirty="0">
                <a:solidFill>
                  <a:srgbClr val="000000"/>
                </a:solidFill>
                <a:effectLst/>
                <a:latin typeface="-apple-system"/>
              </a:rPr>
              <a:t> Life cycle hook is called during every change detection cycle after Angular finishes checking of component’s projected content. Angular also updates the properties decorated with the </a:t>
            </a:r>
            <a:r>
              <a:rPr lang="en-US" b="0" i="0" u="none" strike="noStrike" dirty="0" err="1">
                <a:solidFill>
                  <a:srgbClr val="000000"/>
                </a:solidFill>
                <a:effectLst/>
                <a:latin typeface="-apple-system"/>
                <a:hlinkClick r:id="rId2"/>
              </a:rPr>
              <a:t>ContentChild</a:t>
            </a:r>
            <a:r>
              <a:rPr lang="en-US" b="0" i="0" u="none" strike="noStrike" dirty="0">
                <a:solidFill>
                  <a:srgbClr val="000000"/>
                </a:solidFill>
                <a:effectLst/>
                <a:latin typeface="-apple-system"/>
                <a:hlinkClick r:id="rId2"/>
              </a:rPr>
              <a:t> and </a:t>
            </a:r>
            <a:r>
              <a:rPr lang="en-US" b="0" i="0" u="none" strike="noStrike" dirty="0" err="1">
                <a:solidFill>
                  <a:srgbClr val="000000"/>
                </a:solidFill>
                <a:effectLst/>
                <a:latin typeface="-apple-system"/>
                <a:hlinkClick r:id="rId2"/>
              </a:rPr>
              <a:t>ContentChildren</a:t>
            </a:r>
            <a:r>
              <a:rPr lang="en-US" b="0" i="0" dirty="0">
                <a:solidFill>
                  <a:srgbClr val="000000"/>
                </a:solidFill>
                <a:effectLst/>
                <a:latin typeface="-apple-system"/>
              </a:rPr>
              <a:t> before raising this hook. Angular calls this hook even if there is no projected content in the component</a:t>
            </a:r>
          </a:p>
          <a:p>
            <a:pPr algn="l" fontAlgn="base"/>
            <a:r>
              <a:rPr lang="en-US" b="0" i="0" dirty="0">
                <a:solidFill>
                  <a:srgbClr val="000000"/>
                </a:solidFill>
                <a:effectLst/>
                <a:latin typeface="-apple-system"/>
              </a:rPr>
              <a:t>This hook is very similar to the </a:t>
            </a:r>
            <a:r>
              <a:rPr lang="en-US" b="0" i="0" dirty="0" err="1">
                <a:solidFill>
                  <a:srgbClr val="000000"/>
                </a:solidFill>
                <a:effectLst/>
                <a:latin typeface="-apple-system"/>
              </a:rPr>
              <a:t>ngAfterContentInit</a:t>
            </a:r>
            <a:r>
              <a:rPr lang="en-US" b="0" i="0" dirty="0">
                <a:solidFill>
                  <a:srgbClr val="000000"/>
                </a:solidFill>
                <a:effectLst/>
                <a:latin typeface="-apple-system"/>
              </a:rPr>
              <a:t> hook. Both are called after the external content is initialized, checked &amp; updated. Only difference is that </a:t>
            </a:r>
            <a:r>
              <a:rPr lang="en-US" b="0" i="0" dirty="0" err="1">
                <a:solidFill>
                  <a:srgbClr val="000000"/>
                </a:solidFill>
                <a:effectLst/>
                <a:latin typeface="-apple-system"/>
              </a:rPr>
              <a:t>ngAfterContentChecked</a:t>
            </a:r>
            <a:r>
              <a:rPr lang="en-US" b="0" i="0" dirty="0">
                <a:solidFill>
                  <a:srgbClr val="000000"/>
                </a:solidFill>
                <a:effectLst/>
                <a:latin typeface="-apple-system"/>
              </a:rPr>
              <a:t> is raised after every change detection cycle. While </a:t>
            </a:r>
            <a:r>
              <a:rPr lang="en-US" b="0" i="0" dirty="0" err="1">
                <a:solidFill>
                  <a:srgbClr val="000000"/>
                </a:solidFill>
                <a:effectLst/>
                <a:latin typeface="-apple-system"/>
              </a:rPr>
              <a:t>ngAfterContentInit</a:t>
            </a:r>
            <a:r>
              <a:rPr lang="en-US" b="0" i="0" dirty="0">
                <a:solidFill>
                  <a:srgbClr val="000000"/>
                </a:solidFill>
                <a:effectLst/>
                <a:latin typeface="-apple-system"/>
              </a:rPr>
              <a:t> during the first change detection cycle.</a:t>
            </a:r>
          </a:p>
          <a:p>
            <a:pPr algn="l" fontAlgn="base"/>
            <a:r>
              <a:rPr lang="en-US" b="0" i="0" dirty="0">
                <a:solidFill>
                  <a:srgbClr val="000000"/>
                </a:solidFill>
                <a:effectLst/>
                <a:latin typeface="-apple-system"/>
              </a:rPr>
              <a:t>This is a component only hook.</a:t>
            </a:r>
          </a:p>
          <a:p>
            <a:endParaRPr lang="en-IN" dirty="0"/>
          </a:p>
        </p:txBody>
      </p:sp>
      <p:sp>
        <p:nvSpPr>
          <p:cNvPr id="7" name="TextBox 6">
            <a:extLst>
              <a:ext uri="{FF2B5EF4-FFF2-40B4-BE49-F238E27FC236}">
                <a16:creationId xmlns:a16="http://schemas.microsoft.com/office/drawing/2014/main" id="{110413D0-4101-49CA-B621-BE8BF391A7AC}"/>
              </a:ext>
            </a:extLst>
          </p:cNvPr>
          <p:cNvSpPr txBox="1"/>
          <p:nvPr/>
        </p:nvSpPr>
        <p:spPr>
          <a:xfrm>
            <a:off x="647295" y="92187"/>
            <a:ext cx="6094520" cy="584775"/>
          </a:xfrm>
          <a:prstGeom prst="rect">
            <a:avLst/>
          </a:prstGeom>
          <a:noFill/>
        </p:spPr>
        <p:txBody>
          <a:bodyPr wrap="square">
            <a:spAutoFit/>
          </a:bodyPr>
          <a:lstStyle/>
          <a:p>
            <a:pPr algn="l" fontAlgn="base"/>
            <a:r>
              <a:rPr lang="en-IN" sz="3200" b="1" i="0" dirty="0" err="1">
                <a:effectLst/>
                <a:latin typeface="-apple-system"/>
              </a:rPr>
              <a:t>ngAfterContentChecked</a:t>
            </a:r>
            <a:endParaRPr lang="en-IN" sz="3200" b="1" i="0" dirty="0">
              <a:effectLst/>
              <a:latin typeface="-apple-system"/>
            </a:endParaRPr>
          </a:p>
        </p:txBody>
      </p:sp>
    </p:spTree>
    <p:extLst>
      <p:ext uri="{BB962C8B-B14F-4D97-AF65-F5344CB8AC3E}">
        <p14:creationId xmlns:p14="http://schemas.microsoft.com/office/powerpoint/2010/main" val="1583689814"/>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 id="{B0E980CD-A54D-4681-878C-2746A87DC6E5}" vid="{62E40539-E070-47D4-8381-3EBCC8F4FC45}"/>
    </a:ext>
  </a:extLst>
</a:theme>
</file>

<file path=docProps/app.xml><?xml version="1.0" encoding="utf-8"?>
<Properties xmlns="http://schemas.openxmlformats.org/officeDocument/2006/extended-properties" xmlns:vt="http://schemas.openxmlformats.org/officeDocument/2006/docPropsVTypes">
  <Template>2018</Template>
  <TotalTime>178</TotalTime>
  <Words>1338</Words>
  <Application>Microsoft Office PowerPoint</Application>
  <PresentationFormat>Widescreen</PresentationFormat>
  <Paragraphs>111</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-apple-system</vt:lpstr>
      <vt:lpstr>Arial</vt:lpstr>
      <vt:lpstr>Calibri</vt:lpstr>
      <vt:lpstr>Calibri Light</vt:lpstr>
      <vt:lpstr>inherit</vt:lpstr>
      <vt:lpstr>Segoe UI</vt:lpstr>
      <vt:lpstr>Trebuchet MS</vt:lpstr>
      <vt:lpstr>Verdana</vt:lpstr>
      <vt:lpstr>2018</vt:lpstr>
      <vt:lpstr>Angular Component lifecycle hooks</vt:lpstr>
      <vt:lpstr>Life Cycle Hooks</vt:lpstr>
      <vt:lpstr>Angular lifecycle hooks</vt:lpstr>
      <vt:lpstr>Constructor</vt:lpstr>
      <vt:lpstr>ngOnChanges </vt:lpstr>
      <vt:lpstr>ngOnInit </vt:lpstr>
      <vt:lpstr>ngDoCheck </vt:lpstr>
      <vt:lpstr>ngAfterContentInit </vt:lpstr>
      <vt:lpstr> </vt:lpstr>
      <vt:lpstr>ngAfterViewInit</vt:lpstr>
      <vt:lpstr> </vt:lpstr>
      <vt:lpstr> </vt:lpstr>
      <vt:lpstr> </vt:lpstr>
      <vt:lpstr> </vt:lpstr>
      <vt:lpstr> </vt:lpstr>
      <vt:lpstr>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Sarita Lad</cp:lastModifiedBy>
  <cp:revision>12</cp:revision>
  <dcterms:created xsi:type="dcterms:W3CDTF">2019-03-07T07:10:25Z</dcterms:created>
  <dcterms:modified xsi:type="dcterms:W3CDTF">2022-04-25T11:12:25Z</dcterms:modified>
</cp:coreProperties>
</file>